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Pinyon Script"/>
      <p:regular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aheswari 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32B45C-F495-4D46-9DF1-C8AC5756F08D}">
  <a:tblStyle styleId="{8A32B45C-F495-4D46-9DF1-C8AC5756F0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inyonScript-regular.fntdata"/><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7-03T10:48:46.713">
    <p:pos x="6000" y="0"/>
    <p:text>Kindly add the requirements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7-03T11:13:03.103">
    <p:pos x="6000" y="0"/>
    <p:text>Guys, You can alter 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e9d4d8b78e_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e9d4d8b78e_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 </a:t>
            </a:r>
            <a:endParaRPr/>
          </a:p>
        </p:txBody>
      </p:sp>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9d4d8b78e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e9d4d8b78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a0e66191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ea0e66191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9f3798efb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e9f3798ef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9f3798efb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9f3798efb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e9f3798efb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9d4d8b78e_9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9d4d8b78e_9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e9d4d8b78e_9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9d4d8b78e_1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9d4d8b78e_1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e9d4d8b78e_1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eepika.r2022@vitstudent.ac.in" TargetMode="External"/><Relationship Id="rId4" Type="http://schemas.openxmlformats.org/officeDocument/2006/relationships/hyperlink" Target="mailto:adrija.sarkar2022@vitstudent.ac.in" TargetMode="External"/><Relationship Id="rId5" Type="http://schemas.openxmlformats.org/officeDocument/2006/relationships/hyperlink" Target="mailto:adityakumar.jha2022@vitstudent.ac.in" TargetMode="External"/><Relationship Id="rId6" Type="http://schemas.openxmlformats.org/officeDocument/2006/relationships/hyperlink" Target="mailto:heet.bjhaveri2022@vitstudent.ac.in" TargetMode="External"/><Relationship Id="rId7" Type="http://schemas.openxmlformats.org/officeDocument/2006/relationships/hyperlink" Target="mailto:dhruvirank2005@gmail.com" TargetMode="External"/><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lucene.apache.org/" TargetMode="External"/><Relationship Id="rId5" Type="http://schemas.openxmlformats.org/officeDocument/2006/relationships/hyperlink" Target="https://github.com/bbejeck/sql-for-lucene" TargetMode="External"/><Relationship Id="rId6" Type="http://schemas.openxmlformats.org/officeDocument/2006/relationships/image" Target="../media/image2.pn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275625" y="3254601"/>
            <a:ext cx="11592000" cy="3388200"/>
          </a:xfrm>
          <a:prstGeom prst="rect">
            <a:avLst/>
          </a:prstGeom>
          <a:solidFill>
            <a:srgbClr val="F2F2F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3"/>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3"/>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en-IN" sz="3200" u="none" cap="none" strike="noStrike">
                <a:solidFill>
                  <a:schemeClr val="dk1"/>
                </a:solidFill>
                <a:latin typeface="Arial"/>
                <a:ea typeface="Arial"/>
                <a:cs typeface="Arial"/>
                <a:sym typeface="Arial"/>
              </a:rPr>
              <a:t>[Samsung PRISM] Preliminary Discussion</a:t>
            </a:r>
            <a:endParaRPr b="1" sz="3200">
              <a:solidFill>
                <a:schemeClr val="dk1"/>
              </a:solidFill>
              <a:latin typeface="Arial"/>
              <a:ea typeface="Arial"/>
              <a:cs typeface="Arial"/>
              <a:sym typeface="Arial"/>
            </a:endParaRPr>
          </a:p>
        </p:txBody>
      </p:sp>
      <p:sp>
        <p:nvSpPr>
          <p:cNvPr id="91" name="Google Shape;91;p13"/>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13"/>
          <p:cNvSpPr/>
          <p:nvPr/>
        </p:nvSpPr>
        <p:spPr>
          <a:xfrm>
            <a:off x="361955" y="3343025"/>
            <a:ext cx="1107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Arial"/>
                <a:ea typeface="Arial"/>
                <a:cs typeface="Arial"/>
                <a:sym typeface="Arial"/>
              </a:rPr>
              <a:t>Team</a:t>
            </a:r>
            <a:endParaRPr b="1" sz="2000">
              <a:solidFill>
                <a:schemeClr val="dk1"/>
              </a:solidFill>
              <a:latin typeface="Arial"/>
              <a:ea typeface="Arial"/>
              <a:cs typeface="Arial"/>
              <a:sym typeface="Arial"/>
            </a:endParaRPr>
          </a:p>
        </p:txBody>
      </p:sp>
      <p:sp>
        <p:nvSpPr>
          <p:cNvPr id="93" name="Google Shape;93;p13"/>
          <p:cNvSpPr/>
          <p:nvPr/>
        </p:nvSpPr>
        <p:spPr>
          <a:xfrm>
            <a:off x="625425" y="3769154"/>
            <a:ext cx="10837800" cy="2793000"/>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College Professor(s): Dr. Maheswari S / maheswari.s@vit.ac.in</a:t>
            </a:r>
            <a:endParaRPr sz="1800">
              <a:solidFill>
                <a:srgbClr val="0E4094"/>
              </a:solidFill>
              <a:latin typeface="Arial"/>
              <a:ea typeface="Arial"/>
              <a:cs typeface="Arial"/>
              <a:sym typeface="Arial"/>
            </a:endParaRPr>
          </a:p>
          <a:p>
            <a:pPr indent="0" lvl="0" marL="457200" marR="0" rtl="0" algn="l">
              <a:spcBef>
                <a:spcPts val="0"/>
              </a:spcBef>
              <a:spcAft>
                <a:spcPts val="0"/>
              </a:spcAft>
              <a:buNone/>
            </a:pPr>
            <a:r>
              <a:rPr lang="en-IN" sz="1800">
                <a:solidFill>
                  <a:srgbClr val="0E4094"/>
                </a:solidFill>
              </a:rPr>
              <a:t>				: Dr. Anisha Natarajan / anisha.nataraja</a:t>
            </a:r>
            <a:r>
              <a:rPr lang="en-IN" sz="1800">
                <a:solidFill>
                  <a:srgbClr val="0E4094"/>
                </a:solidFill>
              </a:rPr>
              <a:t>n@vit.ac.in</a:t>
            </a:r>
            <a:endParaRPr sz="1800">
              <a:solidFill>
                <a:srgbClr val="0E4094"/>
              </a:solidFill>
            </a:endParaRPr>
          </a:p>
          <a:p>
            <a:pPr indent="0" lvl="0" marL="457200" marR="0" rtl="0" algn="l">
              <a:spcBef>
                <a:spcPts val="0"/>
              </a:spcBef>
              <a:spcAft>
                <a:spcPts val="0"/>
              </a:spcAft>
              <a:buNone/>
            </a:pPr>
            <a:r>
              <a:rPr lang="en-IN" sz="1800">
                <a:solidFill>
                  <a:srgbClr val="0E4094"/>
                </a:solidFill>
              </a:rPr>
              <a:t>                               </a:t>
            </a:r>
            <a:endParaRPr sz="1800">
              <a:solidFill>
                <a:srgbClr val="0E4094"/>
              </a:solidFill>
            </a:endParaRPr>
          </a:p>
          <a:p>
            <a:pPr indent="-228600" lvl="0" marL="228600" marR="0" rtl="0" algn="l">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Students:</a:t>
            </a:r>
            <a:endParaRPr/>
          </a:p>
          <a:p>
            <a:pPr indent="-317500" lvl="0" marL="457200" rtl="0" algn="l">
              <a:spcBef>
                <a:spcPts val="0"/>
              </a:spcBef>
              <a:spcAft>
                <a:spcPts val="0"/>
              </a:spcAft>
              <a:buSzPts val="1400"/>
              <a:buAutoNum type="arabicPeriod"/>
            </a:pPr>
            <a:r>
              <a:rPr lang="en-IN">
                <a:solidFill>
                  <a:srgbClr val="0E4094"/>
                </a:solidFill>
              </a:rPr>
              <a:t>Deepika R/ </a:t>
            </a:r>
            <a:r>
              <a:rPr lang="en-IN" u="sng">
                <a:solidFill>
                  <a:schemeClr val="hlink"/>
                </a:solidFill>
                <a:hlinkClick r:id="rId3"/>
              </a:rPr>
              <a:t>deepika.r2022@vitstudent.ac.in</a:t>
            </a:r>
            <a:endParaRPr>
              <a:solidFill>
                <a:srgbClr val="0E4094"/>
              </a:solidFill>
            </a:endParaRPr>
          </a:p>
          <a:p>
            <a:pPr indent="-317500" lvl="0" marL="457200" rtl="0" algn="l">
              <a:spcBef>
                <a:spcPts val="0"/>
              </a:spcBef>
              <a:spcAft>
                <a:spcPts val="0"/>
              </a:spcAft>
              <a:buSzPts val="1400"/>
              <a:buAutoNum type="arabicPeriod"/>
            </a:pPr>
            <a:r>
              <a:rPr lang="en-IN">
                <a:solidFill>
                  <a:srgbClr val="0E4094"/>
                </a:solidFill>
              </a:rPr>
              <a:t>Adrija Sarkar/ </a:t>
            </a:r>
            <a:r>
              <a:rPr lang="en-IN" u="sng">
                <a:solidFill>
                  <a:schemeClr val="hlink"/>
                </a:solidFill>
                <a:hlinkClick r:id="rId4"/>
              </a:rPr>
              <a:t>adrija.sarkar2022@vitstudent.ac.in</a:t>
            </a:r>
            <a:endParaRPr>
              <a:solidFill>
                <a:srgbClr val="0E4094"/>
              </a:solidFill>
            </a:endParaRPr>
          </a:p>
          <a:p>
            <a:pPr indent="-317500" lvl="0" marL="457200" rtl="0" algn="l">
              <a:spcBef>
                <a:spcPts val="0"/>
              </a:spcBef>
              <a:spcAft>
                <a:spcPts val="0"/>
              </a:spcAft>
              <a:buSzPts val="1400"/>
              <a:buAutoNum type="arabicPeriod"/>
            </a:pPr>
            <a:r>
              <a:rPr lang="en-IN">
                <a:solidFill>
                  <a:srgbClr val="0E4094"/>
                </a:solidFill>
              </a:rPr>
              <a:t>Aditya Kumar Jha/ </a:t>
            </a:r>
            <a:r>
              <a:rPr lang="en-IN" u="sng">
                <a:solidFill>
                  <a:schemeClr val="hlink"/>
                </a:solidFill>
                <a:hlinkClick r:id="rId5"/>
              </a:rPr>
              <a:t>adityakumar.jha2022@vitstudent.ac.in</a:t>
            </a:r>
            <a:endParaRPr>
              <a:solidFill>
                <a:srgbClr val="0E4094"/>
              </a:solidFill>
            </a:endParaRPr>
          </a:p>
          <a:p>
            <a:pPr indent="-317500" lvl="0" marL="457200" rtl="0" algn="l">
              <a:spcBef>
                <a:spcPts val="0"/>
              </a:spcBef>
              <a:spcAft>
                <a:spcPts val="0"/>
              </a:spcAft>
              <a:buClr>
                <a:srgbClr val="0E4094"/>
              </a:buClr>
              <a:buSzPts val="1400"/>
              <a:buAutoNum type="arabicPeriod"/>
            </a:pPr>
            <a:r>
              <a:rPr lang="en-IN">
                <a:solidFill>
                  <a:srgbClr val="0E4094"/>
                </a:solidFill>
              </a:rPr>
              <a:t>Heet Jhaveri/ </a:t>
            </a:r>
            <a:r>
              <a:rPr lang="en-IN" u="sng">
                <a:solidFill>
                  <a:schemeClr val="hlink"/>
                </a:solidFill>
                <a:hlinkClick r:id="rId6"/>
              </a:rPr>
              <a:t>heet.bjhaveri2022@vitstudent.ac.in</a:t>
            </a:r>
            <a:endParaRPr>
              <a:solidFill>
                <a:srgbClr val="0E4094"/>
              </a:solidFill>
            </a:endParaRPr>
          </a:p>
          <a:p>
            <a:pPr indent="-317500" lvl="0" marL="457200" rtl="0" algn="l">
              <a:spcBef>
                <a:spcPts val="0"/>
              </a:spcBef>
              <a:spcAft>
                <a:spcPts val="0"/>
              </a:spcAft>
              <a:buClr>
                <a:srgbClr val="0E4094"/>
              </a:buClr>
              <a:buSzPts val="1400"/>
              <a:buAutoNum type="arabicPeriod"/>
            </a:pPr>
            <a:r>
              <a:rPr lang="en-IN">
                <a:solidFill>
                  <a:srgbClr val="0E4094"/>
                </a:solidFill>
              </a:rPr>
              <a:t>Dhruvi Rank/ </a:t>
            </a:r>
            <a:r>
              <a:rPr lang="en-IN" u="sng">
                <a:solidFill>
                  <a:schemeClr val="hlink"/>
                </a:solidFill>
                <a:hlinkClick r:id="rId7"/>
              </a:rPr>
              <a:t>dhruvirank2005@gmail.com</a:t>
            </a:r>
            <a:endParaRPr sz="1300">
              <a:solidFill>
                <a:srgbClr val="444746"/>
              </a:solidFill>
              <a:latin typeface="Roboto"/>
              <a:ea typeface="Roboto"/>
              <a:cs typeface="Roboto"/>
              <a:sym typeface="Roboto"/>
            </a:endParaRPr>
          </a:p>
          <a:p>
            <a:pPr indent="-285750" lvl="0" marL="457200" rtl="0" algn="l">
              <a:spcBef>
                <a:spcPts val="0"/>
              </a:spcBef>
              <a:spcAft>
                <a:spcPts val="0"/>
              </a:spcAft>
              <a:buClr>
                <a:srgbClr val="444746"/>
              </a:buClr>
              <a:buSzPts val="900"/>
              <a:buFont typeface="Roboto"/>
              <a:buAutoNum type="arabicPeriod"/>
            </a:pPr>
            <a:r>
              <a:t/>
            </a:r>
            <a:endParaRPr sz="900">
              <a:solidFill>
                <a:srgbClr val="444746"/>
              </a:solidFill>
              <a:latin typeface="Roboto"/>
              <a:ea typeface="Roboto"/>
              <a:cs typeface="Roboto"/>
              <a:sym typeface="Roboto"/>
            </a:endParaRPr>
          </a:p>
          <a:p>
            <a:pPr indent="-228600" lvl="0" marL="228600" marR="0" rtl="0" algn="l">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Department: School of Computer Science and Engineering</a:t>
            </a:r>
            <a:endParaRPr sz="1800">
              <a:solidFill>
                <a:srgbClr val="0E4094"/>
              </a:solidFill>
              <a:latin typeface="Arial"/>
              <a:ea typeface="Arial"/>
              <a:cs typeface="Arial"/>
              <a:sym typeface="Arial"/>
            </a:endParaRPr>
          </a:p>
          <a:p>
            <a:pPr indent="0" lvl="0" marL="457200" marR="0" rtl="0" algn="l">
              <a:spcBef>
                <a:spcPts val="0"/>
              </a:spcBef>
              <a:spcAft>
                <a:spcPts val="0"/>
              </a:spcAft>
              <a:buNone/>
            </a:pPr>
            <a:r>
              <a:rPr lang="en-IN" sz="1800">
                <a:solidFill>
                  <a:srgbClr val="0E4094"/>
                </a:solidFill>
              </a:rPr>
              <a:t>                 School of Electronics Engineering</a:t>
            </a:r>
            <a:endParaRPr sz="1800">
              <a:solidFill>
                <a:srgbClr val="0E4094"/>
              </a:solidFill>
            </a:endParaRPr>
          </a:p>
        </p:txBody>
      </p:sp>
      <p:sp>
        <p:nvSpPr>
          <p:cNvPr id="94" name="Google Shape;94;p13"/>
          <p:cNvSpPr txBox="1"/>
          <p:nvPr/>
        </p:nvSpPr>
        <p:spPr>
          <a:xfrm>
            <a:off x="9341475" y="6642800"/>
            <a:ext cx="2850600" cy="400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Date: </a:t>
            </a:r>
            <a:r>
              <a:rPr lang="en-IN" sz="2000">
                <a:solidFill>
                  <a:schemeClr val="dk1"/>
                </a:solidFill>
              </a:rPr>
              <a:t>4th July, 2024</a:t>
            </a:r>
            <a:endParaRPr sz="2000">
              <a:solidFill>
                <a:srgbClr val="7F7F7F"/>
              </a:solidFill>
              <a:latin typeface="Arial"/>
              <a:ea typeface="Arial"/>
              <a:cs typeface="Arial"/>
              <a:sym typeface="Arial"/>
            </a:endParaRPr>
          </a:p>
        </p:txBody>
      </p:sp>
      <p:pic>
        <p:nvPicPr>
          <p:cNvPr id="95" name="Google Shape;95;p13"/>
          <p:cNvPicPr preferRelativeResize="0"/>
          <p:nvPr/>
        </p:nvPicPr>
        <p:blipFill rotWithShape="1">
          <a:blip r:embed="rId8">
            <a:alphaModFix/>
          </a:blip>
          <a:srcRect b="26841" l="4529" r="4174" t="20267"/>
          <a:stretch/>
        </p:blipFill>
        <p:spPr>
          <a:xfrm>
            <a:off x="10942081" y="105045"/>
            <a:ext cx="1249918" cy="474910"/>
          </a:xfrm>
          <a:prstGeom prst="rect">
            <a:avLst/>
          </a:prstGeom>
          <a:noFill/>
          <a:ln>
            <a:noFill/>
          </a:ln>
        </p:spPr>
      </p:pic>
      <p:sp>
        <p:nvSpPr>
          <p:cNvPr id="96" name="Google Shape;96;p13"/>
          <p:cNvSpPr txBox="1"/>
          <p:nvPr/>
        </p:nvSpPr>
        <p:spPr>
          <a:xfrm>
            <a:off x="275700" y="1062400"/>
            <a:ext cx="11592000" cy="19395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1" lang="en-IN" sz="4000">
                <a:solidFill>
                  <a:schemeClr val="dk1"/>
                </a:solidFill>
              </a:rPr>
              <a:t>24VI29- LIGHTWEIGHT TRANSFORMER-BASED HUMAN ACTION RECOGNITION ENGINE</a:t>
            </a:r>
            <a:endParaRPr b="1" i="1" sz="40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22"/>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Identified Resource Requirements</a:t>
            </a:r>
            <a:endParaRPr b="1" sz="3200">
              <a:solidFill>
                <a:schemeClr val="dk1"/>
              </a:solidFill>
              <a:latin typeface="Arial"/>
              <a:ea typeface="Arial"/>
              <a:cs typeface="Arial"/>
              <a:sym typeface="Arial"/>
            </a:endParaRPr>
          </a:p>
        </p:txBody>
      </p:sp>
      <p:sp>
        <p:nvSpPr>
          <p:cNvPr id="200" name="Google Shape;200;p22"/>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1" name="Google Shape;201;p22"/>
          <p:cNvPicPr preferRelativeResize="0"/>
          <p:nvPr/>
        </p:nvPicPr>
        <p:blipFill rotWithShape="1">
          <a:blip r:embed="rId4">
            <a:alphaModFix/>
          </a:blip>
          <a:srcRect b="26841" l="4529" r="4174" t="20267"/>
          <a:stretch/>
        </p:blipFill>
        <p:spPr>
          <a:xfrm>
            <a:off x="10942081" y="105045"/>
            <a:ext cx="1249918" cy="474910"/>
          </a:xfrm>
          <a:prstGeom prst="rect">
            <a:avLst/>
          </a:prstGeom>
          <a:noFill/>
          <a:ln>
            <a:noFill/>
          </a:ln>
        </p:spPr>
      </p:pic>
      <p:sp>
        <p:nvSpPr>
          <p:cNvPr id="202" name="Google Shape;202;p22"/>
          <p:cNvSpPr txBox="1"/>
          <p:nvPr/>
        </p:nvSpPr>
        <p:spPr>
          <a:xfrm>
            <a:off x="0" y="884404"/>
            <a:ext cx="12191999" cy="830997"/>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Mention any GPU/Device etc requirement here clearly.</a:t>
            </a:r>
            <a:endParaRPr/>
          </a:p>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Also mention which of these can be fulfilled at college level (Lab etc).</a:t>
            </a:r>
            <a:endParaRPr sz="16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p:txBody>
      </p:sp>
      <p:pic>
        <p:nvPicPr>
          <p:cNvPr id="203" name="Google Shape;203;p22"/>
          <p:cNvPicPr preferRelativeResize="0"/>
          <p:nvPr/>
        </p:nvPicPr>
        <p:blipFill>
          <a:blip r:embed="rId5">
            <a:alphaModFix/>
          </a:blip>
          <a:stretch>
            <a:fillRect/>
          </a:stretch>
        </p:blipFill>
        <p:spPr>
          <a:xfrm>
            <a:off x="152400" y="1867800"/>
            <a:ext cx="8275600" cy="4837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 name="Google Shape;209;p23"/>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Academic Calendar Breaks (If Any)</a:t>
            </a:r>
            <a:endParaRPr b="1" sz="3200">
              <a:solidFill>
                <a:schemeClr val="dk1"/>
              </a:solidFill>
              <a:latin typeface="Arial"/>
              <a:ea typeface="Arial"/>
              <a:cs typeface="Arial"/>
              <a:sym typeface="Arial"/>
            </a:endParaRPr>
          </a:p>
        </p:txBody>
      </p:sp>
      <p:sp>
        <p:nvSpPr>
          <p:cNvPr id="210" name="Google Shape;210;p23"/>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1" name="Google Shape;211;p23"/>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212" name="Google Shape;212;p23"/>
          <p:cNvSpPr txBox="1"/>
          <p:nvPr/>
        </p:nvSpPr>
        <p:spPr>
          <a:xfrm>
            <a:off x="0" y="884404"/>
            <a:ext cx="12191999" cy="1077218"/>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Mention any planned academic activity (Internals/Exams/Holidays/Events/Other Internships etc) in next 6 months which will impact project timeline.</a:t>
            </a:r>
            <a:endParaRPr/>
          </a:p>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This helps in setting up the expectation of delivery timeline.</a:t>
            </a:r>
            <a:endParaRPr sz="16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p:txBody>
      </p:sp>
      <p:sp>
        <p:nvSpPr>
          <p:cNvPr id="213" name="Google Shape;213;p23"/>
          <p:cNvSpPr txBox="1"/>
          <p:nvPr/>
        </p:nvSpPr>
        <p:spPr>
          <a:xfrm>
            <a:off x="491550" y="2436650"/>
            <a:ext cx="11152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latin typeface="Calibri"/>
                <a:ea typeface="Calibri"/>
                <a:cs typeface="Calibri"/>
                <a:sym typeface="Calibri"/>
              </a:rPr>
              <a:t>The internal exams, final exam and the holidays are as follows:</a:t>
            </a:r>
            <a:endParaRPr b="1" sz="2800">
              <a:solidFill>
                <a:schemeClr val="dk1"/>
              </a:solidFill>
              <a:latin typeface="Calibri"/>
              <a:ea typeface="Calibri"/>
              <a:cs typeface="Calibri"/>
              <a:sym typeface="Calibri"/>
            </a:endParaRPr>
          </a:p>
          <a:p>
            <a:pPr indent="0" lvl="0" marL="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rtl="0" algn="l">
              <a:spcBef>
                <a:spcPts val="0"/>
              </a:spcBef>
              <a:spcAft>
                <a:spcPts val="0"/>
              </a:spcAft>
              <a:buNone/>
            </a:pPr>
            <a:r>
              <a:rPr b="1" lang="en-IN" sz="2800">
                <a:solidFill>
                  <a:schemeClr val="dk1"/>
                </a:solidFill>
                <a:latin typeface="Calibri"/>
                <a:ea typeface="Calibri"/>
                <a:cs typeface="Calibri"/>
                <a:sym typeface="Calibri"/>
              </a:rPr>
              <a:t>24/08/2024-01/09/2024: Continuous Assessment Test I</a:t>
            </a:r>
            <a:endParaRPr b="1" sz="2800">
              <a:solidFill>
                <a:schemeClr val="dk1"/>
              </a:solidFill>
              <a:latin typeface="Calibri"/>
              <a:ea typeface="Calibri"/>
              <a:cs typeface="Calibri"/>
              <a:sym typeface="Calibri"/>
            </a:endParaRPr>
          </a:p>
          <a:p>
            <a:pPr indent="0" lvl="0" marL="0" rtl="0" algn="l">
              <a:spcBef>
                <a:spcPts val="0"/>
              </a:spcBef>
              <a:spcAft>
                <a:spcPts val="0"/>
              </a:spcAft>
              <a:buNone/>
            </a:pPr>
            <a:r>
              <a:rPr b="1" lang="en-IN" sz="2800">
                <a:solidFill>
                  <a:schemeClr val="dk1"/>
                </a:solidFill>
                <a:latin typeface="Calibri"/>
                <a:ea typeface="Calibri"/>
                <a:cs typeface="Calibri"/>
                <a:sym typeface="Calibri"/>
              </a:rPr>
              <a:t>12/10/2024-20/10/2024: Continuous Assessment Test II</a:t>
            </a:r>
            <a:endParaRPr b="1" sz="2800">
              <a:solidFill>
                <a:schemeClr val="dk1"/>
              </a:solidFill>
              <a:latin typeface="Calibri"/>
              <a:ea typeface="Calibri"/>
              <a:cs typeface="Calibri"/>
              <a:sym typeface="Calibri"/>
            </a:endParaRPr>
          </a:p>
          <a:p>
            <a:pPr indent="0" lvl="0" marL="0" rtl="0" algn="l">
              <a:spcBef>
                <a:spcPts val="0"/>
              </a:spcBef>
              <a:spcAft>
                <a:spcPts val="0"/>
              </a:spcAft>
              <a:buNone/>
            </a:pPr>
            <a:r>
              <a:rPr b="1" lang="en-IN" sz="2800">
                <a:solidFill>
                  <a:schemeClr val="dk1"/>
                </a:solidFill>
                <a:latin typeface="Calibri"/>
                <a:ea typeface="Calibri"/>
                <a:cs typeface="Calibri"/>
                <a:sym typeface="Calibri"/>
              </a:rPr>
              <a:t>26/10/2024-03/11/2024: Deepavali Holidays</a:t>
            </a:r>
            <a:endParaRPr b="1" sz="2800">
              <a:solidFill>
                <a:schemeClr val="dk1"/>
              </a:solidFill>
              <a:latin typeface="Calibri"/>
              <a:ea typeface="Calibri"/>
              <a:cs typeface="Calibri"/>
              <a:sym typeface="Calibri"/>
            </a:endParaRPr>
          </a:p>
          <a:p>
            <a:pPr indent="0" lvl="0" marL="0" rtl="0" algn="l">
              <a:spcBef>
                <a:spcPts val="0"/>
              </a:spcBef>
              <a:spcAft>
                <a:spcPts val="0"/>
              </a:spcAft>
              <a:buNone/>
            </a:pPr>
            <a:r>
              <a:rPr b="1" lang="en-IN" sz="2800">
                <a:solidFill>
                  <a:schemeClr val="dk1"/>
                </a:solidFill>
                <a:latin typeface="Calibri"/>
                <a:ea typeface="Calibri"/>
                <a:cs typeface="Calibri"/>
                <a:sym typeface="Calibri"/>
              </a:rPr>
              <a:t>18/11/2024-10/12/2024: Final Assessment Test</a:t>
            </a:r>
            <a:endParaRPr b="1"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24"/>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Queries</a:t>
            </a:r>
            <a:endParaRPr b="1" sz="3200">
              <a:solidFill>
                <a:schemeClr val="dk1"/>
              </a:solidFill>
              <a:latin typeface="Arial"/>
              <a:ea typeface="Arial"/>
              <a:cs typeface="Arial"/>
              <a:sym typeface="Arial"/>
            </a:endParaRPr>
          </a:p>
        </p:txBody>
      </p:sp>
      <p:sp>
        <p:nvSpPr>
          <p:cNvPr id="220" name="Google Shape;220;p24"/>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1" name="Google Shape;221;p24"/>
          <p:cNvPicPr preferRelativeResize="0"/>
          <p:nvPr/>
        </p:nvPicPr>
        <p:blipFill rotWithShape="1">
          <a:blip r:embed="rId4">
            <a:alphaModFix/>
          </a:blip>
          <a:srcRect b="26841" l="4529" r="4174" t="20267"/>
          <a:stretch/>
        </p:blipFill>
        <p:spPr>
          <a:xfrm>
            <a:off x="10942081" y="105045"/>
            <a:ext cx="1249918" cy="474910"/>
          </a:xfrm>
          <a:prstGeom prst="rect">
            <a:avLst/>
          </a:prstGeom>
          <a:noFill/>
          <a:ln>
            <a:noFill/>
          </a:ln>
        </p:spPr>
      </p:pic>
      <p:sp>
        <p:nvSpPr>
          <p:cNvPr id="222" name="Google Shape;222;p24"/>
          <p:cNvSpPr txBox="1"/>
          <p:nvPr/>
        </p:nvSpPr>
        <p:spPr>
          <a:xfrm>
            <a:off x="1" y="806514"/>
            <a:ext cx="12191999" cy="52322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Challenges </a:t>
            </a:r>
            <a:r>
              <a:rPr lang="en-IN" sz="1600">
                <a:solidFill>
                  <a:srgbClr val="0E4094"/>
                </a:solidFill>
                <a:latin typeface="Calibri"/>
                <a:ea typeface="Calibri"/>
                <a:cs typeface="Calibri"/>
                <a:sym typeface="Calibri"/>
              </a:rPr>
              <a:t>: </a:t>
            </a:r>
            <a:endParaRPr/>
          </a:p>
          <a:p>
            <a:pPr indent="0" lvl="0" marL="0" marR="0" rtl="0" algn="just">
              <a:spcBef>
                <a:spcPts val="0"/>
              </a:spcBef>
              <a:spcAft>
                <a:spcPts val="0"/>
              </a:spcAft>
              <a:buNone/>
            </a:pPr>
            <a:r>
              <a:rPr lang="en-IN" sz="1200">
                <a:solidFill>
                  <a:srgbClr val="0E4094"/>
                </a:solidFill>
                <a:latin typeface="Calibri"/>
                <a:ea typeface="Calibri"/>
                <a:cs typeface="Calibri"/>
                <a:sym typeface="Calibri"/>
              </a:rPr>
              <a:t>      (Discuss in the form of bullets, what are the next action steps, any road blocks / bottlenecks)</a:t>
            </a:r>
            <a:endParaRPr/>
          </a:p>
        </p:txBody>
      </p:sp>
      <p:sp>
        <p:nvSpPr>
          <p:cNvPr id="223" name="Google Shape;223;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IN"/>
              <a:t>Collecting high-quality data with good resolution, proper lighting conditions, and at various depths can be resource-intensive and time-consuming.</a:t>
            </a:r>
            <a:endParaRPr/>
          </a:p>
          <a:p>
            <a:pPr indent="-342900" lvl="0" marL="457200" rtl="0" algn="l">
              <a:lnSpc>
                <a:spcPct val="100000"/>
              </a:lnSpc>
              <a:spcBef>
                <a:spcPts val="0"/>
              </a:spcBef>
              <a:spcAft>
                <a:spcPts val="0"/>
              </a:spcAft>
              <a:buSzPts val="1800"/>
              <a:buChar char="-"/>
            </a:pPr>
            <a:r>
              <a:rPr lang="en-IN"/>
              <a:t>Ensuring the model can process data and make predictions in real-time on resource-constrained devices.</a:t>
            </a:r>
            <a:endParaRPr/>
          </a:p>
          <a:p>
            <a:pPr indent="-342900" lvl="0" marL="457200" rtl="0" algn="l">
              <a:lnSpc>
                <a:spcPct val="100000"/>
              </a:lnSpc>
              <a:spcBef>
                <a:spcPts val="0"/>
              </a:spcBef>
              <a:spcAft>
                <a:spcPts val="0"/>
              </a:spcAft>
              <a:buSzPts val="1800"/>
              <a:buChar char="-"/>
            </a:pPr>
            <a:r>
              <a:rPr lang="en-IN"/>
              <a:t>Deploying the model on resource-constrained devices, ensuring it runs efficiently with low latency.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25"/>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Professor Comments</a:t>
            </a:r>
            <a:endParaRPr b="1" sz="3200">
              <a:solidFill>
                <a:schemeClr val="dk1"/>
              </a:solidFill>
              <a:latin typeface="Arial"/>
              <a:ea typeface="Arial"/>
              <a:cs typeface="Arial"/>
              <a:sym typeface="Arial"/>
            </a:endParaRPr>
          </a:p>
        </p:txBody>
      </p:sp>
      <p:sp>
        <p:nvSpPr>
          <p:cNvPr id="230" name="Google Shape;230;p25"/>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31" name="Google Shape;231;p25"/>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232" name="Google Shape;232;p25"/>
          <p:cNvSpPr txBox="1"/>
          <p:nvPr/>
        </p:nvSpPr>
        <p:spPr>
          <a:xfrm>
            <a:off x="3502650" y="638700"/>
            <a:ext cx="5186700" cy="4617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0" lvl="0" marL="457200" marR="0" rtl="0" algn="just">
              <a:spcBef>
                <a:spcPts val="0"/>
              </a:spcBef>
              <a:spcAft>
                <a:spcPts val="0"/>
              </a:spcAft>
              <a:buNone/>
            </a:pPr>
            <a:r>
              <a:rPr b="1" lang="en-IN" sz="2400">
                <a:solidFill>
                  <a:srgbClr val="0E4094"/>
                </a:solidFill>
                <a:latin typeface="Calibri"/>
                <a:ea typeface="Calibri"/>
                <a:cs typeface="Calibri"/>
                <a:sym typeface="Calibri"/>
              </a:rPr>
              <a:t>Tentative Monthly Progress Chart</a:t>
            </a:r>
            <a:endParaRPr sz="2400"/>
          </a:p>
        </p:txBody>
      </p:sp>
      <p:graphicFrame>
        <p:nvGraphicFramePr>
          <p:cNvPr id="233" name="Google Shape;233;p25"/>
          <p:cNvGraphicFramePr/>
          <p:nvPr/>
        </p:nvGraphicFramePr>
        <p:xfrm>
          <a:off x="381888" y="1759500"/>
          <a:ext cx="3000000" cy="3000000"/>
        </p:xfrm>
        <a:graphic>
          <a:graphicData uri="http://schemas.openxmlformats.org/drawingml/2006/table">
            <a:tbl>
              <a:tblPr>
                <a:noFill/>
                <a:tableStyleId>{8A32B45C-F495-4D46-9DF1-C8AC5756F08D}</a:tableStyleId>
              </a:tblPr>
              <a:tblGrid>
                <a:gridCol w="7110550"/>
                <a:gridCol w="839200"/>
                <a:gridCol w="909900"/>
                <a:gridCol w="927475"/>
                <a:gridCol w="662575"/>
                <a:gridCol w="700575"/>
                <a:gridCol w="659850"/>
              </a:tblGrid>
              <a:tr h="551550">
                <a:tc>
                  <a:txBody>
                    <a:bodyPr/>
                    <a:lstStyle/>
                    <a:p>
                      <a:pPr indent="0" lvl="0" marL="0" rtl="0" algn="l">
                        <a:spcBef>
                          <a:spcPts val="0"/>
                        </a:spcBef>
                        <a:spcAft>
                          <a:spcPts val="0"/>
                        </a:spcAft>
                        <a:buNone/>
                      </a:pPr>
                      <a:r>
                        <a:rPr b="1" lang="en-IN" sz="1600"/>
                        <a:t>Task</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IN" sz="1600"/>
                        <a:t>July 2024</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IN" sz="1600"/>
                        <a:t>Aug 2024</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IN" sz="1600"/>
                        <a:t>Sept 2024</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IN" sz="1600"/>
                        <a:t>Oct 2024</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IN" sz="1600"/>
                        <a:t>Nov 2024</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IN" sz="1600"/>
                        <a:t>Dec 2024</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3900">
                <a:tc>
                  <a:txBody>
                    <a:bodyPr/>
                    <a:lstStyle/>
                    <a:p>
                      <a:pPr indent="0" lvl="0" marL="0" rtl="0" algn="l">
                        <a:spcBef>
                          <a:spcPts val="0"/>
                        </a:spcBef>
                        <a:spcAft>
                          <a:spcPts val="0"/>
                        </a:spcAft>
                        <a:buNone/>
                      </a:pPr>
                      <a:r>
                        <a:rPr b="1" lang="en-IN" sz="1600"/>
                        <a:t>Identification of objectives related to the given problem statement</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5A6BD"/>
                    </a:solidFill>
                  </a:tcPr>
                </a:tc>
                <a:tc>
                  <a:txBody>
                    <a:bodyPr/>
                    <a:lstStyle/>
                    <a:p>
                      <a:pPr indent="0" lvl="0" marL="0" rtl="0" algn="l">
                        <a:spcBef>
                          <a:spcPts val="0"/>
                        </a:spcBef>
                        <a:spcAft>
                          <a:spcPts val="0"/>
                        </a:spcAft>
                        <a:buNone/>
                      </a:pPr>
                      <a:r>
                        <a:t/>
                      </a:r>
                      <a:endParaRPr sz="1600">
                        <a:highlight>
                          <a:srgbClr val="0000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3900">
                <a:tc>
                  <a:txBody>
                    <a:bodyPr/>
                    <a:lstStyle/>
                    <a:p>
                      <a:pPr indent="0" lvl="0" marL="0" rtl="0" algn="l">
                        <a:spcBef>
                          <a:spcPts val="0"/>
                        </a:spcBef>
                        <a:spcAft>
                          <a:spcPts val="0"/>
                        </a:spcAft>
                        <a:buNone/>
                      </a:pPr>
                      <a:r>
                        <a:rPr b="1" lang="en-IN" sz="1600"/>
                        <a:t>Literature survey</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r h="565600">
                <a:tc>
                  <a:txBody>
                    <a:bodyPr/>
                    <a:lstStyle/>
                    <a:p>
                      <a:pPr indent="0" lvl="0" marL="0" rtl="0" algn="l">
                        <a:spcBef>
                          <a:spcPts val="0"/>
                        </a:spcBef>
                        <a:spcAft>
                          <a:spcPts val="0"/>
                        </a:spcAft>
                        <a:buNone/>
                      </a:pPr>
                      <a:r>
                        <a:rPr b="1" lang="en-IN" sz="1600"/>
                        <a:t>Identification of hardware and software requirements</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5A6BD"/>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3900">
                <a:tc>
                  <a:txBody>
                    <a:bodyPr/>
                    <a:lstStyle/>
                    <a:p>
                      <a:pPr indent="0" lvl="0" marL="0" rtl="0" algn="l">
                        <a:spcBef>
                          <a:spcPts val="0"/>
                        </a:spcBef>
                        <a:spcAft>
                          <a:spcPts val="0"/>
                        </a:spcAft>
                        <a:buNone/>
                      </a:pPr>
                      <a:r>
                        <a:rPr b="1" lang="en-IN" sz="1600"/>
                        <a:t>Sample collection and labelled dataset preparation for various human activities</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3900">
                <a:tc>
                  <a:txBody>
                    <a:bodyPr/>
                    <a:lstStyle/>
                    <a:p>
                      <a:pPr indent="0" lvl="0" marL="0" rtl="0" algn="l">
                        <a:spcBef>
                          <a:spcPts val="0"/>
                        </a:spcBef>
                        <a:spcAft>
                          <a:spcPts val="0"/>
                        </a:spcAft>
                        <a:buNone/>
                      </a:pPr>
                      <a:r>
                        <a:rPr b="1" lang="en-IN" sz="1600"/>
                        <a:t>Design of </a:t>
                      </a:r>
                      <a:r>
                        <a:rPr b="1" lang="en-IN" sz="1600"/>
                        <a:t>transformer</a:t>
                      </a:r>
                      <a:r>
                        <a:rPr b="1" lang="en-IN" sz="1600"/>
                        <a:t> model for activity classification</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5A6BD"/>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3900">
                <a:tc>
                  <a:txBody>
                    <a:bodyPr/>
                    <a:lstStyle/>
                    <a:p>
                      <a:pPr indent="0" lvl="0" marL="0" rtl="0" algn="l">
                        <a:spcBef>
                          <a:spcPts val="0"/>
                        </a:spcBef>
                        <a:spcAft>
                          <a:spcPts val="0"/>
                        </a:spcAft>
                        <a:buNone/>
                      </a:pPr>
                      <a:r>
                        <a:rPr b="1" lang="en-IN" sz="1600"/>
                        <a:t>Preliminary testing and validation of proposed model</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3900">
                <a:tc>
                  <a:txBody>
                    <a:bodyPr/>
                    <a:lstStyle/>
                    <a:p>
                      <a:pPr indent="0" lvl="0" marL="0" rtl="0" algn="l">
                        <a:spcBef>
                          <a:spcPts val="0"/>
                        </a:spcBef>
                        <a:spcAft>
                          <a:spcPts val="0"/>
                        </a:spcAft>
                        <a:buNone/>
                      </a:pPr>
                      <a:r>
                        <a:rPr b="1" lang="en-IN" sz="1600"/>
                        <a:t>Model parameter tuning and performance enhancement. Model complexity analysis for deployment on constrained devices.</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5A6BD"/>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3900">
                <a:tc>
                  <a:txBody>
                    <a:bodyPr/>
                    <a:lstStyle/>
                    <a:p>
                      <a:pPr indent="0" lvl="0" marL="0" rtl="0" algn="l">
                        <a:spcBef>
                          <a:spcPts val="0"/>
                        </a:spcBef>
                        <a:spcAft>
                          <a:spcPts val="0"/>
                        </a:spcAft>
                        <a:buNone/>
                      </a:pPr>
                      <a:r>
                        <a:rPr b="1" lang="en-IN" sz="1600"/>
                        <a:t>Report preparation and dissemination of results</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26"/>
          <p:cNvSpPr txBox="1"/>
          <p:nvPr/>
        </p:nvSpPr>
        <p:spPr>
          <a:xfrm>
            <a:off x="381898" y="53922"/>
            <a:ext cx="9402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Professor Comments</a:t>
            </a:r>
            <a:endParaRPr b="1" sz="3200">
              <a:solidFill>
                <a:schemeClr val="dk1"/>
              </a:solidFill>
              <a:latin typeface="Arial"/>
              <a:ea typeface="Arial"/>
              <a:cs typeface="Arial"/>
              <a:sym typeface="Arial"/>
            </a:endParaRPr>
          </a:p>
        </p:txBody>
      </p:sp>
      <p:sp>
        <p:nvSpPr>
          <p:cNvPr id="240" name="Google Shape;240;p26"/>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41" name="Google Shape;241;p26"/>
          <p:cNvPicPr preferRelativeResize="0"/>
          <p:nvPr/>
        </p:nvPicPr>
        <p:blipFill rotWithShape="1">
          <a:blip r:embed="rId3">
            <a:alphaModFix/>
          </a:blip>
          <a:srcRect b="26841" l="4528" r="4172" t="20267"/>
          <a:stretch/>
        </p:blipFill>
        <p:spPr>
          <a:xfrm>
            <a:off x="10942081" y="105045"/>
            <a:ext cx="1249918" cy="474910"/>
          </a:xfrm>
          <a:prstGeom prst="rect">
            <a:avLst/>
          </a:prstGeom>
          <a:noFill/>
          <a:ln>
            <a:noFill/>
          </a:ln>
        </p:spPr>
      </p:pic>
      <p:sp>
        <p:nvSpPr>
          <p:cNvPr id="242" name="Google Shape;242;p26"/>
          <p:cNvSpPr txBox="1"/>
          <p:nvPr/>
        </p:nvSpPr>
        <p:spPr>
          <a:xfrm>
            <a:off x="0" y="884383"/>
            <a:ext cx="12192000" cy="64803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t/>
            </a:r>
            <a:endParaRPr/>
          </a:p>
          <a:p>
            <a:pPr indent="0" lvl="0" marL="0" marR="0" rtl="0" algn="just">
              <a:spcBef>
                <a:spcPts val="0"/>
              </a:spcBef>
              <a:spcAft>
                <a:spcPts val="0"/>
              </a:spcAft>
              <a:buNone/>
            </a:pPr>
            <a:r>
              <a:rPr b="1" lang="en-IN" sz="2400" u="sng">
                <a:solidFill>
                  <a:srgbClr val="0E4094"/>
                </a:solidFill>
                <a:latin typeface="Calibri"/>
                <a:ea typeface="Calibri"/>
                <a:cs typeface="Calibri"/>
                <a:sym typeface="Calibri"/>
              </a:rPr>
              <a:t>L</a:t>
            </a:r>
            <a:r>
              <a:rPr b="1" i="0" lang="en-IN" sz="2400" u="sng" cap="none" strike="noStrike">
                <a:solidFill>
                  <a:srgbClr val="0E4094"/>
                </a:solidFill>
                <a:latin typeface="Calibri"/>
                <a:ea typeface="Calibri"/>
                <a:cs typeface="Calibri"/>
                <a:sym typeface="Calibri"/>
              </a:rPr>
              <a:t>atest paper reviewed regarding the problem statement area</a:t>
            </a:r>
            <a:endParaRPr b="1" i="0" sz="2400" u="sng" cap="none" strike="noStrike">
              <a:solidFill>
                <a:srgbClr val="0E4094"/>
              </a:solidFill>
              <a:latin typeface="Calibri"/>
              <a:ea typeface="Calibri"/>
              <a:cs typeface="Calibri"/>
              <a:sym typeface="Calibri"/>
            </a:endParaRPr>
          </a:p>
          <a:p>
            <a:pPr indent="0" lvl="0" marL="0" marR="0" rtl="0" algn="just">
              <a:spcBef>
                <a:spcPts val="0"/>
              </a:spcBef>
              <a:spcAft>
                <a:spcPts val="0"/>
              </a:spcAft>
              <a:buNone/>
            </a:pPr>
            <a:r>
              <a:t/>
            </a:r>
            <a:endParaRPr b="1" sz="2400" u="sng">
              <a:solidFill>
                <a:srgbClr val="0E4094"/>
              </a:solidFill>
              <a:latin typeface="Calibri"/>
              <a:ea typeface="Calibri"/>
              <a:cs typeface="Calibri"/>
              <a:sym typeface="Calibri"/>
            </a:endParaRPr>
          </a:p>
          <a:p>
            <a:pPr indent="-336550" lvl="1" marL="742950" marR="0" rtl="0" algn="just">
              <a:spcBef>
                <a:spcPts val="0"/>
              </a:spcBef>
              <a:spcAft>
                <a:spcPts val="0"/>
              </a:spcAft>
              <a:buClr>
                <a:srgbClr val="0E4094"/>
              </a:buClr>
              <a:buSzPts val="2400"/>
              <a:buFont typeface="Calibri"/>
              <a:buChar char="•"/>
            </a:pPr>
            <a:r>
              <a:rPr b="1" lang="en-IN" sz="2400">
                <a:solidFill>
                  <a:srgbClr val="0E4094"/>
                </a:solidFill>
                <a:latin typeface="Calibri"/>
                <a:ea typeface="Calibri"/>
                <a:cs typeface="Calibri"/>
                <a:sym typeface="Calibri"/>
              </a:rPr>
              <a:t>A. Hussain et al., "A Hybrid Transformer Framework for Efficient Activity Recognition Using Consumer Electronics," in IEEE Transactions on Consumer Electronics, doi: 10.1109/TCE.2024.3373824.</a:t>
            </a:r>
            <a:endParaRPr b="1" sz="2400">
              <a:solidFill>
                <a:srgbClr val="0E4094"/>
              </a:solidFill>
              <a:latin typeface="Calibri"/>
              <a:ea typeface="Calibri"/>
              <a:cs typeface="Calibri"/>
              <a:sym typeface="Calibri"/>
            </a:endParaRPr>
          </a:p>
          <a:p>
            <a:pPr indent="-381000" lvl="2" marL="1371600" marR="0" rtl="0" algn="just">
              <a:spcBef>
                <a:spcPts val="0"/>
              </a:spcBef>
              <a:spcAft>
                <a:spcPts val="0"/>
              </a:spcAft>
              <a:buClr>
                <a:srgbClr val="0E4094"/>
              </a:buClr>
              <a:buSzPts val="2400"/>
              <a:buFont typeface="Calibri"/>
              <a:buChar char="■"/>
            </a:pPr>
            <a:r>
              <a:rPr b="1" lang="en-IN" sz="2400">
                <a:solidFill>
                  <a:srgbClr val="0E4094"/>
                </a:solidFill>
                <a:latin typeface="Calibri"/>
                <a:ea typeface="Calibri"/>
                <a:cs typeface="Calibri"/>
                <a:sym typeface="Calibri"/>
              </a:rPr>
              <a:t>Date of publication- March 2024</a:t>
            </a:r>
            <a:endParaRPr b="1" sz="2400">
              <a:solidFill>
                <a:srgbClr val="0E4094"/>
              </a:solidFill>
              <a:latin typeface="Calibri"/>
              <a:ea typeface="Calibri"/>
              <a:cs typeface="Calibri"/>
              <a:sym typeface="Calibri"/>
            </a:endParaRPr>
          </a:p>
          <a:p>
            <a:pPr indent="-381000" lvl="2" marL="1371600" marR="0" rtl="0" algn="just">
              <a:spcBef>
                <a:spcPts val="0"/>
              </a:spcBef>
              <a:spcAft>
                <a:spcPts val="0"/>
              </a:spcAft>
              <a:buClr>
                <a:srgbClr val="0E4094"/>
              </a:buClr>
              <a:buSzPts val="2400"/>
              <a:buFont typeface="Calibri"/>
              <a:buChar char="■"/>
            </a:pPr>
            <a:r>
              <a:rPr b="1" lang="en-IN" sz="2400">
                <a:solidFill>
                  <a:srgbClr val="0E4094"/>
                </a:solidFill>
                <a:latin typeface="Calibri"/>
                <a:ea typeface="Calibri"/>
                <a:cs typeface="Calibri"/>
                <a:sym typeface="Calibri"/>
              </a:rPr>
              <a:t>Employs a MobileNetv3 model to extract contextual features from video input.</a:t>
            </a:r>
            <a:endParaRPr b="1" sz="2400">
              <a:solidFill>
                <a:srgbClr val="0E4094"/>
              </a:solidFill>
              <a:latin typeface="Calibri"/>
              <a:ea typeface="Calibri"/>
              <a:cs typeface="Calibri"/>
              <a:sym typeface="Calibri"/>
            </a:endParaRPr>
          </a:p>
          <a:p>
            <a:pPr indent="-381000" lvl="2" marL="1371600" marR="0" rtl="0" algn="just">
              <a:spcBef>
                <a:spcPts val="0"/>
              </a:spcBef>
              <a:spcAft>
                <a:spcPts val="0"/>
              </a:spcAft>
              <a:buClr>
                <a:srgbClr val="0E4094"/>
              </a:buClr>
              <a:buSzPts val="2400"/>
              <a:buFont typeface="Calibri"/>
              <a:buChar char="■"/>
            </a:pPr>
            <a:r>
              <a:rPr b="1" lang="en-IN" sz="2400">
                <a:solidFill>
                  <a:srgbClr val="0E4094"/>
                </a:solidFill>
                <a:latin typeface="Calibri"/>
                <a:ea typeface="Calibri"/>
                <a:cs typeface="Calibri"/>
                <a:sym typeface="Calibri"/>
              </a:rPr>
              <a:t>This is particularly suitable for constrained devices.</a:t>
            </a:r>
            <a:endParaRPr b="1" sz="2400">
              <a:solidFill>
                <a:srgbClr val="0E4094"/>
              </a:solidFill>
              <a:latin typeface="Calibri"/>
              <a:ea typeface="Calibri"/>
              <a:cs typeface="Calibri"/>
              <a:sym typeface="Calibri"/>
            </a:endParaRPr>
          </a:p>
          <a:p>
            <a:pPr indent="-381000" lvl="2" marL="1371600" marR="0" rtl="0" algn="just">
              <a:spcBef>
                <a:spcPts val="0"/>
              </a:spcBef>
              <a:spcAft>
                <a:spcPts val="0"/>
              </a:spcAft>
              <a:buClr>
                <a:srgbClr val="0E4094"/>
              </a:buClr>
              <a:buSzPts val="2400"/>
              <a:buFont typeface="Calibri"/>
              <a:buChar char="■"/>
            </a:pPr>
            <a:r>
              <a:rPr b="1" lang="en-IN" sz="2400">
                <a:solidFill>
                  <a:srgbClr val="0E4094"/>
                </a:solidFill>
                <a:latin typeface="Calibri"/>
                <a:ea typeface="Calibri"/>
                <a:cs typeface="Calibri"/>
                <a:sym typeface="Calibri"/>
              </a:rPr>
              <a:t>Utilizes a sequential residual transformer for effectively learning long-term temporal dependencies in a video input.</a:t>
            </a:r>
            <a:endParaRPr b="1" sz="2400">
              <a:solidFill>
                <a:srgbClr val="0E4094"/>
              </a:solidFill>
              <a:latin typeface="Calibri"/>
              <a:ea typeface="Calibri"/>
              <a:cs typeface="Calibri"/>
              <a:sym typeface="Calibri"/>
            </a:endParaRPr>
          </a:p>
          <a:p>
            <a:pPr indent="-381000" lvl="2" marL="1371600" marR="0" rtl="0" algn="just">
              <a:spcBef>
                <a:spcPts val="0"/>
              </a:spcBef>
              <a:spcAft>
                <a:spcPts val="0"/>
              </a:spcAft>
              <a:buClr>
                <a:srgbClr val="0E4094"/>
              </a:buClr>
              <a:buSzPts val="2400"/>
              <a:buFont typeface="Calibri"/>
              <a:buChar char="■"/>
            </a:pPr>
            <a:r>
              <a:rPr b="1" lang="en-IN" sz="2400">
                <a:solidFill>
                  <a:srgbClr val="0E4094"/>
                </a:solidFill>
                <a:latin typeface="Calibri"/>
                <a:ea typeface="Calibri"/>
                <a:cs typeface="Calibri"/>
                <a:sym typeface="Calibri"/>
              </a:rPr>
              <a:t>Model validated on 3 benchmark datasets- HMDB51, UCF101 and UCF50.</a:t>
            </a:r>
            <a:endParaRPr b="1" sz="2400">
              <a:solidFill>
                <a:srgbClr val="0E4094"/>
              </a:solidFill>
              <a:latin typeface="Calibri"/>
              <a:ea typeface="Calibri"/>
              <a:cs typeface="Calibri"/>
              <a:sym typeface="Calibri"/>
            </a:endParaRPr>
          </a:p>
          <a:p>
            <a:pPr indent="0" lvl="0" marL="1371600" marR="0" rtl="0" algn="just">
              <a:spcBef>
                <a:spcPts val="0"/>
              </a:spcBef>
              <a:spcAft>
                <a:spcPts val="0"/>
              </a:spcAft>
              <a:buNone/>
            </a:pPr>
            <a:r>
              <a:t/>
            </a:r>
            <a:endParaRPr b="1" sz="2400">
              <a:solidFill>
                <a:srgbClr val="0E4094"/>
              </a:solidFill>
              <a:latin typeface="Calibri"/>
              <a:ea typeface="Calibri"/>
              <a:cs typeface="Calibri"/>
              <a:sym typeface="Calibri"/>
            </a:endParaRPr>
          </a:p>
          <a:p>
            <a:pPr indent="0" lvl="0" marL="0" marR="0" rtl="0" algn="just">
              <a:spcBef>
                <a:spcPts val="0"/>
              </a:spcBef>
              <a:spcAft>
                <a:spcPts val="0"/>
              </a:spcAft>
              <a:buNone/>
            </a:pPr>
            <a:r>
              <a:rPr b="1" i="0" lang="en-IN" sz="2400" u="sng" cap="none" strike="noStrike">
                <a:solidFill>
                  <a:srgbClr val="0E4094"/>
                </a:solidFill>
                <a:latin typeface="Calibri"/>
                <a:ea typeface="Calibri"/>
                <a:cs typeface="Calibri"/>
                <a:sym typeface="Calibri"/>
              </a:rPr>
              <a:t>Professor Expert Insights</a:t>
            </a:r>
            <a:endParaRPr b="1" i="0" sz="2400" u="sng" cap="none" strike="noStrike">
              <a:solidFill>
                <a:srgbClr val="0E4094"/>
              </a:solidFill>
              <a:latin typeface="Calibri"/>
              <a:ea typeface="Calibri"/>
              <a:cs typeface="Calibri"/>
              <a:sym typeface="Calibri"/>
            </a:endParaRPr>
          </a:p>
          <a:p>
            <a:pPr indent="-336550" lvl="1" marL="742950" marR="0" rtl="0" algn="just">
              <a:spcBef>
                <a:spcPts val="0"/>
              </a:spcBef>
              <a:spcAft>
                <a:spcPts val="0"/>
              </a:spcAft>
              <a:buClr>
                <a:srgbClr val="0E4094"/>
              </a:buClr>
              <a:buSzPts val="2400"/>
              <a:buFont typeface="Calibri"/>
              <a:buChar char="•"/>
            </a:pPr>
            <a:r>
              <a:rPr b="1" lang="en-IN" sz="2400">
                <a:solidFill>
                  <a:srgbClr val="0E4094"/>
                </a:solidFill>
                <a:latin typeface="Calibri"/>
                <a:ea typeface="Calibri"/>
                <a:cs typeface="Calibri"/>
                <a:sym typeface="Calibri"/>
              </a:rPr>
              <a:t>Choice of a suitable model that guarantees high accuracy and low runtime complexity, will be challenge.</a:t>
            </a:r>
            <a:endParaRPr b="1" sz="2400">
              <a:solidFill>
                <a:srgbClr val="0E4094"/>
              </a:solidFill>
              <a:latin typeface="Calibri"/>
              <a:ea typeface="Calibri"/>
              <a:cs typeface="Calibri"/>
              <a:sym typeface="Calibri"/>
            </a:endParaRPr>
          </a:p>
          <a:p>
            <a:pPr indent="0" lvl="0" marL="914400" marR="0" rtl="0" algn="just">
              <a:spcBef>
                <a:spcPts val="0"/>
              </a:spcBef>
              <a:spcAft>
                <a:spcPts val="0"/>
              </a:spcAft>
              <a:buNone/>
            </a:pPr>
            <a:r>
              <a:t/>
            </a:r>
            <a:endParaRPr b="1" sz="2500" u="sng">
              <a:solidFill>
                <a:srgbClr val="0E4094"/>
              </a:solidFill>
              <a:latin typeface="Calibri"/>
              <a:ea typeface="Calibri"/>
              <a:cs typeface="Calibri"/>
              <a:sym typeface="Calibri"/>
            </a:endParaRPr>
          </a:p>
          <a:p>
            <a:pPr indent="0" lvl="0" marL="914400" marR="0" rtl="0" algn="just">
              <a:spcBef>
                <a:spcPts val="0"/>
              </a:spcBef>
              <a:spcAft>
                <a:spcPts val="0"/>
              </a:spcAft>
              <a:buNone/>
            </a:pPr>
            <a:r>
              <a:t/>
            </a:r>
            <a:endParaRPr b="1" sz="1600" u="sng">
              <a:solidFill>
                <a:srgbClr val="0E4094"/>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idx="1" type="body"/>
          </p:nvPr>
        </p:nvSpPr>
        <p:spPr>
          <a:xfrm>
            <a:off x="2196548" y="526774"/>
            <a:ext cx="9157252" cy="565018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13800"/>
              <a:buNone/>
            </a:pPr>
            <a:r>
              <a:rPr lang="en-IN" sz="13800">
                <a:solidFill>
                  <a:schemeClr val="accent1"/>
                </a:solidFill>
                <a:latin typeface="Pinyon Script"/>
                <a:ea typeface="Pinyon Script"/>
                <a:cs typeface="Pinyon Script"/>
                <a:sym typeface="Pinyon Script"/>
              </a:rPr>
              <a:t>Thank you</a:t>
            </a:r>
            <a:endParaRPr sz="13800">
              <a:solidFill>
                <a:schemeClr val="accent1"/>
              </a:solidFill>
              <a:latin typeface="Pinyon Script"/>
              <a:ea typeface="Pinyon Script"/>
              <a:cs typeface="Pinyon Script"/>
              <a:sym typeface="Pinyon Script"/>
            </a:endParaRPr>
          </a:p>
        </p:txBody>
      </p:sp>
      <p:sp>
        <p:nvSpPr>
          <p:cNvPr id="248" name="Google Shape;248;p27"/>
          <p:cNvSpPr/>
          <p:nvPr/>
        </p:nvSpPr>
        <p:spPr>
          <a:xfrm>
            <a:off x="764740" y="-24610"/>
            <a:ext cx="984547" cy="688261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27"/>
          <p:cNvSpPr/>
          <p:nvPr/>
        </p:nvSpPr>
        <p:spPr>
          <a:xfrm>
            <a:off x="0" y="0"/>
            <a:ext cx="616225" cy="6857999"/>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p:nvPr/>
        </p:nvSpPr>
        <p:spPr>
          <a:xfrm>
            <a:off x="0" y="851884"/>
            <a:ext cx="5012267" cy="6006116"/>
          </a:xfrm>
          <a:prstGeom prst="rect">
            <a:avLst/>
          </a:prstGeom>
          <a:solidFill>
            <a:srgbClr val="3F3F3F"/>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14"/>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14"/>
          <p:cNvSpPr txBox="1"/>
          <p:nvPr/>
        </p:nvSpPr>
        <p:spPr>
          <a:xfrm>
            <a:off x="381898" y="146254"/>
            <a:ext cx="8897569"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000">
              <a:solidFill>
                <a:srgbClr val="7F7F7F"/>
              </a:solidFill>
              <a:latin typeface="Arial"/>
              <a:ea typeface="Arial"/>
              <a:cs typeface="Arial"/>
              <a:sym typeface="Arial"/>
            </a:endParaRPr>
          </a:p>
        </p:txBody>
      </p:sp>
      <p:pic>
        <p:nvPicPr>
          <p:cNvPr id="105" name="Google Shape;105;p14"/>
          <p:cNvPicPr preferRelativeResize="0"/>
          <p:nvPr/>
        </p:nvPicPr>
        <p:blipFill rotWithShape="1">
          <a:blip r:embed="rId3">
            <a:alphaModFix/>
          </a:blip>
          <a:srcRect b="0" l="0" r="0" t="0"/>
          <a:stretch/>
        </p:blipFill>
        <p:spPr>
          <a:xfrm>
            <a:off x="10380133" y="206714"/>
            <a:ext cx="1811867" cy="380862"/>
          </a:xfrm>
          <a:prstGeom prst="rect">
            <a:avLst/>
          </a:prstGeom>
          <a:noFill/>
          <a:ln>
            <a:noFill/>
          </a:ln>
        </p:spPr>
      </p:pic>
      <p:sp>
        <p:nvSpPr>
          <p:cNvPr id="106" name="Google Shape;106;p14"/>
          <p:cNvSpPr/>
          <p:nvPr/>
        </p:nvSpPr>
        <p:spPr>
          <a:xfrm>
            <a:off x="239203" y="105050"/>
            <a:ext cx="10353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i="1" lang="en-IN" sz="1800">
                <a:solidFill>
                  <a:schemeClr val="dk1"/>
                </a:solidFill>
              </a:rPr>
              <a:t>24VI29- LIGHTWEIGHT TRANSFORMER-BASED HUMAN ACTION RECOGNITION ENGINE</a:t>
            </a:r>
            <a:endParaRPr sz="1000">
              <a:solidFill>
                <a:schemeClr val="lt1"/>
              </a:solidFill>
              <a:latin typeface="Arial"/>
              <a:ea typeface="Arial"/>
              <a:cs typeface="Arial"/>
              <a:sym typeface="Arial"/>
            </a:endParaRPr>
          </a:p>
        </p:txBody>
      </p:sp>
      <p:grpSp>
        <p:nvGrpSpPr>
          <p:cNvPr id="107" name="Google Shape;107;p14"/>
          <p:cNvGrpSpPr/>
          <p:nvPr/>
        </p:nvGrpSpPr>
        <p:grpSpPr>
          <a:xfrm>
            <a:off x="5333998" y="5596468"/>
            <a:ext cx="5435602" cy="143934"/>
            <a:chOff x="5926666" y="5681136"/>
            <a:chExt cx="5435602" cy="143934"/>
          </a:xfrm>
        </p:grpSpPr>
        <p:cxnSp>
          <p:nvCxnSpPr>
            <p:cNvPr id="108" name="Google Shape;108;p14"/>
            <p:cNvCxnSpPr/>
            <p:nvPr/>
          </p:nvCxnSpPr>
          <p:spPr>
            <a:xfrm rot="10800000">
              <a:off x="6002866" y="5753103"/>
              <a:ext cx="5317067" cy="0"/>
            </a:xfrm>
            <a:prstGeom prst="straightConnector1">
              <a:avLst/>
            </a:prstGeom>
            <a:noFill/>
            <a:ln cap="flat" cmpd="sng" w="9525">
              <a:solidFill>
                <a:schemeClr val="accent1"/>
              </a:solidFill>
              <a:prstDash val="solid"/>
              <a:miter lim="800000"/>
              <a:headEnd len="sm" w="sm" type="none"/>
              <a:tailEnd len="sm" w="sm" type="none"/>
            </a:ln>
          </p:spPr>
        </p:cxnSp>
        <p:sp>
          <p:nvSpPr>
            <p:cNvPr id="109" name="Google Shape;109;p14"/>
            <p:cNvSpPr/>
            <p:nvPr/>
          </p:nvSpPr>
          <p:spPr>
            <a:xfrm>
              <a:off x="5926666"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4"/>
            <p:cNvSpPr/>
            <p:nvPr/>
          </p:nvSpPr>
          <p:spPr>
            <a:xfrm>
              <a:off x="7690533"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14"/>
            <p:cNvSpPr/>
            <p:nvPr/>
          </p:nvSpPr>
          <p:spPr>
            <a:xfrm>
              <a:off x="9454400"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14"/>
            <p:cNvSpPr/>
            <p:nvPr/>
          </p:nvSpPr>
          <p:spPr>
            <a:xfrm>
              <a:off x="11218268"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3" name="Google Shape;113;p14"/>
          <p:cNvSpPr txBox="1"/>
          <p:nvPr/>
        </p:nvSpPr>
        <p:spPr>
          <a:xfrm>
            <a:off x="381900" y="896925"/>
            <a:ext cx="4452600" cy="387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rgbClr val="00B0F0"/>
                </a:solidFill>
                <a:latin typeface="Arial"/>
                <a:ea typeface="Arial"/>
                <a:cs typeface="Arial"/>
                <a:sym typeface="Arial"/>
              </a:rPr>
              <a:t>Problem Statement</a:t>
            </a:r>
            <a:endParaRPr b="1" sz="1600">
              <a:solidFill>
                <a:srgbClr val="00B0F0"/>
              </a:solidFill>
              <a:latin typeface="Arial"/>
              <a:ea typeface="Arial"/>
              <a:cs typeface="Arial"/>
              <a:sym typeface="Arial"/>
            </a:endParaRPr>
          </a:p>
          <a:p>
            <a:pPr indent="0" lvl="0" marL="0" marR="0" rtl="0" algn="l">
              <a:spcBef>
                <a:spcPts val="0"/>
              </a:spcBef>
              <a:spcAft>
                <a:spcPts val="0"/>
              </a:spcAft>
              <a:buNone/>
            </a:pPr>
            <a:r>
              <a:t/>
            </a:r>
            <a:endParaRPr b="1">
              <a:solidFill>
                <a:srgbClr val="00B0F0"/>
              </a:solidFill>
            </a:endParaRPr>
          </a:p>
          <a:p>
            <a:pPr indent="-311150" lvl="0" marL="457200" rtl="0" algn="l">
              <a:spcBef>
                <a:spcPts val="0"/>
              </a:spcBef>
              <a:spcAft>
                <a:spcPts val="0"/>
              </a:spcAft>
              <a:buClr>
                <a:schemeClr val="lt1"/>
              </a:buClr>
              <a:buSzPts val="1300"/>
              <a:buChar char="•"/>
            </a:pPr>
            <a:r>
              <a:rPr b="1" lang="en-IN" sz="1300">
                <a:solidFill>
                  <a:schemeClr val="lt1"/>
                </a:solidFill>
              </a:rPr>
              <a:t>Develop an efficient lightweight transformer based human action recognition engine</a:t>
            </a:r>
            <a:endParaRPr b="1" sz="1300">
              <a:solidFill>
                <a:schemeClr val="lt1"/>
              </a:solidFill>
            </a:endParaRPr>
          </a:p>
          <a:p>
            <a:pPr indent="0" lvl="0" marL="457200" rtl="0" algn="l">
              <a:spcBef>
                <a:spcPts val="0"/>
              </a:spcBef>
              <a:spcAft>
                <a:spcPts val="0"/>
              </a:spcAft>
              <a:buNone/>
            </a:pPr>
            <a:r>
              <a:rPr b="1" lang="en-IN" sz="1300">
                <a:solidFill>
                  <a:schemeClr val="lt1"/>
                </a:solidFill>
              </a:rPr>
              <a:t>optimized for resource constrained environments, such as mobile devices or edge devices, capable of</a:t>
            </a:r>
            <a:endParaRPr b="1" sz="1300">
              <a:solidFill>
                <a:schemeClr val="lt1"/>
              </a:solidFill>
            </a:endParaRPr>
          </a:p>
          <a:p>
            <a:pPr indent="0" lvl="0" marL="457200" rtl="0" algn="l">
              <a:spcBef>
                <a:spcPts val="0"/>
              </a:spcBef>
              <a:spcAft>
                <a:spcPts val="0"/>
              </a:spcAft>
              <a:buNone/>
            </a:pPr>
            <a:r>
              <a:rPr b="1" lang="en-IN" sz="1300">
                <a:solidFill>
                  <a:schemeClr val="lt1"/>
                </a:solidFill>
              </a:rPr>
              <a:t>accurately identifying and classifying various human activities in real time from video streams or</a:t>
            </a:r>
            <a:endParaRPr b="1" sz="1300">
              <a:solidFill>
                <a:schemeClr val="lt1"/>
              </a:solidFill>
            </a:endParaRPr>
          </a:p>
          <a:p>
            <a:pPr indent="0" lvl="0" marL="457200" rtl="0" algn="l">
              <a:spcBef>
                <a:spcPts val="0"/>
              </a:spcBef>
              <a:spcAft>
                <a:spcPts val="0"/>
              </a:spcAft>
              <a:buNone/>
            </a:pPr>
            <a:r>
              <a:rPr b="1" lang="en-IN" sz="1300">
                <a:solidFill>
                  <a:schemeClr val="lt1"/>
                </a:solidFill>
              </a:rPr>
              <a:t>sequences, with minimal computational and memory requirements.</a:t>
            </a:r>
            <a:endParaRPr b="1" sz="1300">
              <a:solidFill>
                <a:schemeClr val="lt1"/>
              </a:solidFill>
            </a:endParaRPr>
          </a:p>
          <a:p>
            <a:pPr indent="0" lvl="0" marL="457200" rtl="0" algn="l">
              <a:spcBef>
                <a:spcPts val="0"/>
              </a:spcBef>
              <a:spcAft>
                <a:spcPts val="0"/>
              </a:spcAft>
              <a:buNone/>
            </a:pPr>
            <a:r>
              <a:t/>
            </a:r>
            <a:endParaRPr b="1" sz="1300">
              <a:solidFill>
                <a:schemeClr val="lt1"/>
              </a:solidFill>
            </a:endParaRPr>
          </a:p>
          <a:p>
            <a:pPr indent="-311150" lvl="0" marL="457200" marR="0" rtl="0" algn="l">
              <a:spcBef>
                <a:spcPts val="0"/>
              </a:spcBef>
              <a:spcAft>
                <a:spcPts val="0"/>
              </a:spcAft>
              <a:buClr>
                <a:schemeClr val="lt1"/>
              </a:buClr>
              <a:buSzPts val="1300"/>
              <a:buChar char="●"/>
            </a:pPr>
            <a:r>
              <a:rPr b="1" lang="en-IN" sz="1300">
                <a:solidFill>
                  <a:schemeClr val="lt1"/>
                </a:solidFill>
              </a:rPr>
              <a:t>Input : Video/Frames Sequences.</a:t>
            </a:r>
            <a:endParaRPr b="1" sz="1300">
              <a:solidFill>
                <a:schemeClr val="lt1"/>
              </a:solidFill>
            </a:endParaRPr>
          </a:p>
          <a:p>
            <a:pPr indent="0" lvl="0" marL="457200" marR="0" rtl="0" algn="l">
              <a:spcBef>
                <a:spcPts val="0"/>
              </a:spcBef>
              <a:spcAft>
                <a:spcPts val="0"/>
              </a:spcAft>
              <a:buNone/>
            </a:pPr>
            <a:r>
              <a:t/>
            </a:r>
            <a:endParaRPr b="1" sz="1300">
              <a:solidFill>
                <a:schemeClr val="lt1"/>
              </a:solidFill>
            </a:endParaRPr>
          </a:p>
          <a:p>
            <a:pPr indent="-311150" lvl="0" marL="457200" marR="0" rtl="0" algn="l">
              <a:spcBef>
                <a:spcPts val="0"/>
              </a:spcBef>
              <a:spcAft>
                <a:spcPts val="0"/>
              </a:spcAft>
              <a:buClr>
                <a:schemeClr val="lt1"/>
              </a:buClr>
              <a:buSzPts val="1300"/>
              <a:buChar char="●"/>
            </a:pPr>
            <a:r>
              <a:rPr b="1" lang="en-IN" sz="1300">
                <a:solidFill>
                  <a:schemeClr val="lt1"/>
                </a:solidFill>
              </a:rPr>
              <a:t>Output : Actions Labels with Timestamp.</a:t>
            </a:r>
            <a:endParaRPr b="1" sz="1300">
              <a:solidFill>
                <a:schemeClr val="lt1"/>
              </a:solidFill>
            </a:endParaRPr>
          </a:p>
          <a:p>
            <a:pPr indent="0" lvl="0" marL="0" marR="0" rtl="0" algn="l">
              <a:spcBef>
                <a:spcPts val="0"/>
              </a:spcBef>
              <a:spcAft>
                <a:spcPts val="0"/>
              </a:spcAft>
              <a:buNone/>
            </a:pPr>
            <a:r>
              <a:t/>
            </a:r>
            <a:endParaRPr sz="1200">
              <a:solidFill>
                <a:schemeClr val="lt1"/>
              </a:solidFill>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14" name="Google Shape;114;p14"/>
          <p:cNvSpPr txBox="1"/>
          <p:nvPr/>
        </p:nvSpPr>
        <p:spPr>
          <a:xfrm>
            <a:off x="295749" y="5841997"/>
            <a:ext cx="1261534"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lt1"/>
                </a:solidFill>
                <a:latin typeface="Arial"/>
                <a:ea typeface="Arial"/>
                <a:cs typeface="Arial"/>
                <a:sym typeface="Arial"/>
              </a:rPr>
              <a:t>Srevatsa, Director</a:t>
            </a:r>
            <a:endParaRPr sz="800">
              <a:solidFill>
                <a:schemeClr val="dk1"/>
              </a:solidFill>
              <a:latin typeface="Arial"/>
              <a:ea typeface="Arial"/>
              <a:cs typeface="Arial"/>
              <a:sym typeface="Arial"/>
            </a:endParaRPr>
          </a:p>
        </p:txBody>
      </p:sp>
      <p:sp>
        <p:nvSpPr>
          <p:cNvPr id="115" name="Google Shape;115;p14"/>
          <p:cNvSpPr txBox="1"/>
          <p:nvPr/>
        </p:nvSpPr>
        <p:spPr>
          <a:xfrm>
            <a:off x="1567152" y="5842000"/>
            <a:ext cx="11028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lt1"/>
                </a:solidFill>
                <a:latin typeface="Arial"/>
                <a:ea typeface="Arial"/>
                <a:cs typeface="Arial"/>
                <a:sym typeface="Arial"/>
              </a:rPr>
              <a:t>Vanraj, Manager</a:t>
            </a:r>
            <a:endParaRPr/>
          </a:p>
        </p:txBody>
      </p:sp>
      <p:cxnSp>
        <p:nvCxnSpPr>
          <p:cNvPr id="116" name="Google Shape;116;p14"/>
          <p:cNvCxnSpPr/>
          <p:nvPr/>
        </p:nvCxnSpPr>
        <p:spPr>
          <a:xfrm>
            <a:off x="2949267" y="4833201"/>
            <a:ext cx="0" cy="1584532"/>
          </a:xfrm>
          <a:prstGeom prst="straightConnector1">
            <a:avLst/>
          </a:prstGeom>
          <a:noFill/>
          <a:ln cap="flat" cmpd="sng" w="9525">
            <a:solidFill>
              <a:srgbClr val="D8D8D8"/>
            </a:solidFill>
            <a:prstDash val="solid"/>
            <a:miter lim="800000"/>
            <a:headEnd len="sm" w="sm" type="none"/>
            <a:tailEnd len="sm" w="sm" type="none"/>
          </a:ln>
        </p:spPr>
      </p:cxnSp>
      <p:sp>
        <p:nvSpPr>
          <p:cNvPr id="117" name="Google Shape;117;p14"/>
          <p:cNvSpPr txBox="1"/>
          <p:nvPr/>
        </p:nvSpPr>
        <p:spPr>
          <a:xfrm>
            <a:off x="5223931" y="5816601"/>
            <a:ext cx="1363133" cy="6694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050">
                <a:solidFill>
                  <a:schemeClr val="dk1"/>
                </a:solidFill>
                <a:latin typeface="Arial"/>
                <a:ea typeface="Arial"/>
                <a:cs typeface="Arial"/>
                <a:sym typeface="Arial"/>
              </a:rPr>
              <a:t>Kick Off  15 Sep 18</a:t>
            </a:r>
            <a:endParaRPr b="1" sz="105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Understand Lucene </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Implement Lucene Queries</a:t>
            </a:r>
            <a:endParaRPr sz="900">
              <a:solidFill>
                <a:schemeClr val="dk1"/>
              </a:solidFill>
              <a:latin typeface="Arial"/>
              <a:ea typeface="Arial"/>
              <a:cs typeface="Arial"/>
              <a:sym typeface="Arial"/>
            </a:endParaRPr>
          </a:p>
        </p:txBody>
      </p:sp>
      <p:sp>
        <p:nvSpPr>
          <p:cNvPr id="118" name="Google Shape;118;p14"/>
          <p:cNvSpPr txBox="1"/>
          <p:nvPr/>
        </p:nvSpPr>
        <p:spPr>
          <a:xfrm>
            <a:off x="6949720" y="5816601"/>
            <a:ext cx="1542345" cy="8079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050">
                <a:solidFill>
                  <a:schemeClr val="dk1"/>
                </a:solidFill>
                <a:latin typeface="Arial"/>
                <a:ea typeface="Arial"/>
                <a:cs typeface="Arial"/>
                <a:sym typeface="Arial"/>
              </a:rPr>
              <a:t>Milestone 1 15 Oct 18</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Basic Select Statements to Lucene Query working with projection and selection args.</a:t>
            </a:r>
            <a:endParaRPr/>
          </a:p>
        </p:txBody>
      </p:sp>
      <p:sp>
        <p:nvSpPr>
          <p:cNvPr id="119" name="Google Shape;119;p14"/>
          <p:cNvSpPr txBox="1"/>
          <p:nvPr/>
        </p:nvSpPr>
        <p:spPr>
          <a:xfrm>
            <a:off x="8675509" y="5816601"/>
            <a:ext cx="1603023" cy="8079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050">
                <a:solidFill>
                  <a:schemeClr val="dk1"/>
                </a:solidFill>
                <a:latin typeface="Arial"/>
                <a:ea typeface="Arial"/>
                <a:cs typeface="Arial"/>
                <a:sym typeface="Arial"/>
              </a:rPr>
              <a:t>Milestone 2 15 Nov 18</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Insert , Update and Delete SQL Query to Lucene Query Working</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Test Case Report</a:t>
            </a:r>
            <a:endParaRPr/>
          </a:p>
        </p:txBody>
      </p:sp>
      <p:sp>
        <p:nvSpPr>
          <p:cNvPr id="120" name="Google Shape;120;p14"/>
          <p:cNvSpPr txBox="1"/>
          <p:nvPr/>
        </p:nvSpPr>
        <p:spPr>
          <a:xfrm>
            <a:off x="10401298" y="5816601"/>
            <a:ext cx="1363133" cy="6694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050">
                <a:solidFill>
                  <a:schemeClr val="dk1"/>
                </a:solidFill>
                <a:latin typeface="Arial"/>
                <a:ea typeface="Arial"/>
                <a:cs typeface="Arial"/>
                <a:sym typeface="Arial"/>
              </a:rPr>
              <a:t>Closure 31st Dec 18</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Project Report</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Test Case Report</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Demonstration</a:t>
            </a:r>
            <a:endParaRPr/>
          </a:p>
        </p:txBody>
      </p:sp>
      <p:sp>
        <p:nvSpPr>
          <p:cNvPr id="121" name="Google Shape;121;p14"/>
          <p:cNvSpPr/>
          <p:nvPr/>
        </p:nvSpPr>
        <p:spPr>
          <a:xfrm>
            <a:off x="3029697" y="5129484"/>
            <a:ext cx="1992445"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000">
                <a:solidFill>
                  <a:srgbClr val="00B0F0"/>
                </a:solidFill>
                <a:latin typeface="Arial"/>
                <a:ea typeface="Arial"/>
                <a:cs typeface="Arial"/>
                <a:sym typeface="Arial"/>
              </a:rPr>
              <a:t>Additional Documentation:</a:t>
            </a:r>
            <a:endParaRPr/>
          </a:p>
          <a:p>
            <a:pPr indent="0" lvl="0" marL="0" marR="0" rtl="0" algn="l">
              <a:spcBef>
                <a:spcPts val="0"/>
              </a:spcBef>
              <a:spcAft>
                <a:spcPts val="0"/>
              </a:spcAft>
              <a:buNone/>
            </a:pPr>
            <a:r>
              <a:rPr b="1" lang="en-IN" sz="1000">
                <a:solidFill>
                  <a:schemeClr val="lt1"/>
                </a:solidFill>
                <a:latin typeface="Arial"/>
                <a:ea typeface="Arial"/>
                <a:cs typeface="Arial"/>
                <a:sym typeface="Arial"/>
              </a:rPr>
              <a:t>Lucene:</a:t>
            </a:r>
            <a:endParaRPr/>
          </a:p>
          <a:p>
            <a:pPr indent="0" lvl="0" marL="0" marR="0" rtl="0" algn="l">
              <a:spcBef>
                <a:spcPts val="0"/>
              </a:spcBef>
              <a:spcAft>
                <a:spcPts val="0"/>
              </a:spcAft>
              <a:buNone/>
            </a:pPr>
            <a:r>
              <a:rPr lang="en-IN" sz="1000" u="sng">
                <a:solidFill>
                  <a:schemeClr val="hlink"/>
                </a:solidFill>
                <a:latin typeface="Arial"/>
                <a:ea typeface="Arial"/>
                <a:cs typeface="Arial"/>
                <a:sym typeface="Arial"/>
                <a:hlinkClick r:id="rId4"/>
              </a:rPr>
              <a:t>https://lucene.apache.org/</a:t>
            </a:r>
            <a:endParaRPr sz="1000">
              <a:solidFill>
                <a:schemeClr val="lt1"/>
              </a:solidFill>
              <a:latin typeface="Arial"/>
              <a:ea typeface="Arial"/>
              <a:cs typeface="Arial"/>
              <a:sym typeface="Arial"/>
            </a:endParaRPr>
          </a:p>
          <a:p>
            <a:pPr indent="0" lvl="0" marL="0" marR="0" rtl="0" algn="l">
              <a:spcBef>
                <a:spcPts val="0"/>
              </a:spcBef>
              <a:spcAft>
                <a:spcPts val="0"/>
              </a:spcAft>
              <a:buNone/>
            </a:pPr>
            <a:r>
              <a:t/>
            </a:r>
            <a:endParaRPr sz="1000">
              <a:solidFill>
                <a:schemeClr val="lt1"/>
              </a:solidFill>
              <a:latin typeface="Arial"/>
              <a:ea typeface="Arial"/>
              <a:cs typeface="Arial"/>
              <a:sym typeface="Arial"/>
            </a:endParaRPr>
          </a:p>
          <a:p>
            <a:pPr indent="0" lvl="0" marL="0" marR="0" rtl="0" algn="l">
              <a:spcBef>
                <a:spcPts val="0"/>
              </a:spcBef>
              <a:spcAft>
                <a:spcPts val="0"/>
              </a:spcAft>
              <a:buNone/>
            </a:pPr>
            <a:r>
              <a:rPr b="1" lang="en-IN" sz="1000">
                <a:solidFill>
                  <a:schemeClr val="lt1"/>
                </a:solidFill>
                <a:latin typeface="Arial"/>
                <a:ea typeface="Arial"/>
                <a:cs typeface="Arial"/>
                <a:sym typeface="Arial"/>
              </a:rPr>
              <a:t>SQL To Lucene Sample :</a:t>
            </a:r>
            <a:endParaRPr/>
          </a:p>
          <a:p>
            <a:pPr indent="0" lvl="0" marL="0" marR="0" rtl="0" algn="l">
              <a:spcBef>
                <a:spcPts val="0"/>
              </a:spcBef>
              <a:spcAft>
                <a:spcPts val="0"/>
              </a:spcAft>
              <a:buClr>
                <a:srgbClr val="000000"/>
              </a:buClr>
              <a:buFont typeface="Arial"/>
              <a:buNone/>
            </a:pPr>
            <a:r>
              <a:rPr lang="en-IN" sz="1000" u="sng">
                <a:solidFill>
                  <a:schemeClr val="hlink"/>
                </a:solidFill>
                <a:latin typeface="Arial"/>
                <a:ea typeface="Arial"/>
                <a:cs typeface="Arial"/>
                <a:sym typeface="Arial"/>
                <a:hlinkClick r:id="rId5"/>
              </a:rPr>
              <a:t>https://github.com/bbejeck/sql-for-lucene</a:t>
            </a:r>
            <a:endParaRPr sz="1000">
              <a:solidFill>
                <a:schemeClr val="lt1"/>
              </a:solidFill>
              <a:latin typeface="Arial"/>
              <a:ea typeface="Arial"/>
              <a:cs typeface="Arial"/>
              <a:sym typeface="Arial"/>
            </a:endParaRPr>
          </a:p>
          <a:p>
            <a:pPr indent="0" lvl="0" marL="0" marR="0" rtl="0" algn="l">
              <a:spcBef>
                <a:spcPts val="0"/>
              </a:spcBef>
              <a:spcAft>
                <a:spcPts val="0"/>
              </a:spcAft>
              <a:buNone/>
            </a:pPr>
            <a:r>
              <a:t/>
            </a:r>
            <a:endParaRPr sz="1000">
              <a:solidFill>
                <a:srgbClr val="000000"/>
              </a:solidFill>
              <a:latin typeface="Arial"/>
              <a:ea typeface="Arial"/>
              <a:cs typeface="Arial"/>
              <a:sym typeface="Arial"/>
            </a:endParaRPr>
          </a:p>
        </p:txBody>
      </p:sp>
      <p:sp>
        <p:nvSpPr>
          <p:cNvPr id="122" name="Google Shape;122;p14"/>
          <p:cNvSpPr txBox="1"/>
          <p:nvPr/>
        </p:nvSpPr>
        <p:spPr>
          <a:xfrm>
            <a:off x="5223925" y="896926"/>
            <a:ext cx="6846600" cy="463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chemeClr val="accent6"/>
                </a:solidFill>
              </a:rPr>
              <a:t>Expectations</a:t>
            </a:r>
            <a:endParaRPr b="1" sz="1600">
              <a:solidFill>
                <a:schemeClr val="accent6"/>
              </a:solidFill>
            </a:endParaRPr>
          </a:p>
          <a:p>
            <a:pPr indent="-311150" lvl="0" marL="457200" rtl="0" algn="l">
              <a:spcBef>
                <a:spcPts val="0"/>
              </a:spcBef>
              <a:spcAft>
                <a:spcPts val="0"/>
              </a:spcAft>
              <a:buClr>
                <a:schemeClr val="dk1"/>
              </a:buClr>
              <a:buSzPts val="1300"/>
              <a:buAutoNum type="arabicPeriod"/>
            </a:pPr>
            <a:r>
              <a:rPr b="1" lang="en-IN" sz="1300">
                <a:solidFill>
                  <a:schemeClr val="dk1"/>
                </a:solidFill>
              </a:rPr>
              <a:t>A light-weight Engine to predict the Actions Labels along with timestamp.</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IN" sz="1300">
                <a:solidFill>
                  <a:schemeClr val="dk1"/>
                </a:solidFill>
              </a:rPr>
              <a:t>Dataset generation with various input and outputs captured with good resolution, lighting condition and various depths</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IN" sz="1300">
                <a:solidFill>
                  <a:schemeClr val="dk1"/>
                </a:solidFill>
              </a:rPr>
              <a:t>Demo Application</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IN" sz="1300">
                <a:solidFill>
                  <a:schemeClr val="dk1"/>
                </a:solidFill>
              </a:rPr>
              <a:t>Potential Paper/Patent</a:t>
            </a:r>
            <a:endParaRPr b="1" sz="1300">
              <a:solidFill>
                <a:schemeClr val="dk1"/>
              </a:solidFill>
            </a:endParaRPr>
          </a:p>
          <a:p>
            <a:pPr indent="0" lvl="0" marL="0" rtl="0" algn="l">
              <a:spcBef>
                <a:spcPts val="0"/>
              </a:spcBef>
              <a:spcAft>
                <a:spcPts val="0"/>
              </a:spcAft>
              <a:buNone/>
            </a:pPr>
            <a:r>
              <a:t/>
            </a:r>
            <a:endParaRPr sz="1300">
              <a:solidFill>
                <a:srgbClr val="7F7F7F"/>
              </a:solidFill>
            </a:endParaRPr>
          </a:p>
          <a:p>
            <a:pPr indent="0" lvl="0" marL="0" marR="0" rtl="0" algn="l">
              <a:spcBef>
                <a:spcPts val="0"/>
              </a:spcBef>
              <a:spcAft>
                <a:spcPts val="0"/>
              </a:spcAft>
              <a:buNone/>
            </a:pPr>
            <a:r>
              <a:rPr b="1" lang="en-IN" sz="1600">
                <a:solidFill>
                  <a:schemeClr val="accent6"/>
                </a:solidFill>
              </a:rPr>
              <a:t>Training/ </a:t>
            </a:r>
            <a:r>
              <a:rPr b="1" lang="en-IN" sz="1600">
                <a:solidFill>
                  <a:schemeClr val="accent6"/>
                </a:solidFill>
              </a:rPr>
              <a:t>Prerequisites</a:t>
            </a:r>
            <a:endParaRPr b="1" sz="1600">
              <a:solidFill>
                <a:schemeClr val="accent6"/>
              </a:solidFill>
            </a:endParaRPr>
          </a:p>
          <a:p>
            <a:pPr indent="-311150" lvl="0" marL="457200" rtl="0" algn="l">
              <a:spcBef>
                <a:spcPts val="0"/>
              </a:spcBef>
              <a:spcAft>
                <a:spcPts val="0"/>
              </a:spcAft>
              <a:buClr>
                <a:schemeClr val="dk1"/>
              </a:buClr>
              <a:buSzPts val="1300"/>
              <a:buAutoNum type="arabicPeriod"/>
            </a:pPr>
            <a:r>
              <a:rPr b="1" lang="en-IN" sz="1300">
                <a:solidFill>
                  <a:schemeClr val="dk1"/>
                </a:solidFill>
              </a:rPr>
              <a:t>Good knowledge of Deep learning concepts.</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IN" sz="1300">
                <a:solidFill>
                  <a:schemeClr val="dk1"/>
                </a:solidFill>
              </a:rPr>
              <a:t>Good hands on in Deep learning development frameworks like Tensorflow/Pytorch.</a:t>
            </a:r>
            <a:endParaRPr b="1" sz="1300">
              <a:solidFill>
                <a:schemeClr val="dk1"/>
              </a:solidFill>
            </a:endParaRPr>
          </a:p>
          <a:p>
            <a:pPr indent="-311150" lvl="0" marL="457200" rtl="0" algn="l">
              <a:spcBef>
                <a:spcPts val="0"/>
              </a:spcBef>
              <a:spcAft>
                <a:spcPts val="0"/>
              </a:spcAft>
              <a:buClr>
                <a:schemeClr val="dk1"/>
              </a:buClr>
              <a:buSzPts val="1300"/>
              <a:buAutoNum type="arabicPeriod"/>
            </a:pPr>
            <a:r>
              <a:rPr b="1" lang="en-IN" sz="1300">
                <a:solidFill>
                  <a:schemeClr val="dk1"/>
                </a:solidFill>
              </a:rPr>
              <a:t>Model development, training and inference and deploying on resource constrained devices</a:t>
            </a:r>
            <a:endParaRPr b="1" sz="1300">
              <a:solidFill>
                <a:schemeClr val="dk1"/>
              </a:solidFill>
            </a:endParaRPr>
          </a:p>
          <a:p>
            <a:pPr indent="0" lvl="0" marL="0" marR="0" rtl="0" algn="l">
              <a:spcBef>
                <a:spcPts val="0"/>
              </a:spcBef>
              <a:spcAft>
                <a:spcPts val="0"/>
              </a:spcAft>
              <a:buNone/>
            </a:pPr>
            <a:r>
              <a:t/>
            </a:r>
            <a:endParaRPr b="1" sz="1300">
              <a:solidFill>
                <a:schemeClr val="dk1"/>
              </a:solidFill>
            </a:endParaRPr>
          </a:p>
          <a:p>
            <a:pPr indent="0" lvl="0" marL="0" marR="0" rtl="0" algn="l">
              <a:spcBef>
                <a:spcPts val="0"/>
              </a:spcBef>
              <a:spcAft>
                <a:spcPts val="0"/>
              </a:spcAft>
              <a:buNone/>
            </a:pPr>
            <a:r>
              <a:rPr b="1" lang="en-IN" sz="1600">
                <a:solidFill>
                  <a:schemeClr val="accent6"/>
                </a:solidFill>
                <a:latin typeface="Arial"/>
                <a:ea typeface="Arial"/>
                <a:cs typeface="Arial"/>
                <a:sym typeface="Arial"/>
              </a:rPr>
              <a:t>Student Learning</a:t>
            </a:r>
            <a:endParaRPr sz="1600"/>
          </a:p>
          <a:p>
            <a:pPr indent="-311150" lvl="0" marL="457200" marR="0" rtl="0" algn="l">
              <a:spcBef>
                <a:spcPts val="0"/>
              </a:spcBef>
              <a:spcAft>
                <a:spcPts val="0"/>
              </a:spcAft>
              <a:buClr>
                <a:schemeClr val="dk1"/>
              </a:buClr>
              <a:buSzPts val="1300"/>
              <a:buAutoNum type="arabicPeriod"/>
            </a:pPr>
            <a:r>
              <a:rPr b="1" lang="en-IN" sz="1300">
                <a:solidFill>
                  <a:schemeClr val="dk1"/>
                </a:solidFill>
              </a:rPr>
              <a:t>Understand deep learning basics and the Transformer architecture for sequential data.</a:t>
            </a:r>
            <a:endParaRPr b="1" sz="1300">
              <a:solidFill>
                <a:schemeClr val="dk1"/>
              </a:solidFill>
            </a:endParaRPr>
          </a:p>
          <a:p>
            <a:pPr indent="-311150" lvl="0" marL="457200" marR="0" rtl="0" algn="l">
              <a:spcBef>
                <a:spcPts val="0"/>
              </a:spcBef>
              <a:spcAft>
                <a:spcPts val="0"/>
              </a:spcAft>
              <a:buClr>
                <a:schemeClr val="dk1"/>
              </a:buClr>
              <a:buSzPts val="1300"/>
              <a:buAutoNum type="arabicPeriod"/>
            </a:pPr>
            <a:r>
              <a:rPr b="1" lang="en-IN" sz="1300">
                <a:solidFill>
                  <a:schemeClr val="dk1"/>
                </a:solidFill>
              </a:rPr>
              <a:t>Learn techniques for creating efficient, lightweight models and compression methods.</a:t>
            </a:r>
            <a:endParaRPr b="1" sz="1300">
              <a:solidFill>
                <a:schemeClr val="dk1"/>
              </a:solidFill>
            </a:endParaRPr>
          </a:p>
          <a:p>
            <a:pPr indent="-311150" lvl="0" marL="457200" marR="0" rtl="0" algn="l">
              <a:spcBef>
                <a:spcPts val="0"/>
              </a:spcBef>
              <a:spcAft>
                <a:spcPts val="0"/>
              </a:spcAft>
              <a:buClr>
                <a:schemeClr val="dk1"/>
              </a:buClr>
              <a:buSzPts val="1300"/>
              <a:buAutoNum type="arabicPeriod"/>
            </a:pPr>
            <a:r>
              <a:rPr b="1" lang="en-IN" sz="1300">
                <a:solidFill>
                  <a:schemeClr val="dk1"/>
                </a:solidFill>
              </a:rPr>
              <a:t>Master data collection, preprocessing, and training transformer models.</a:t>
            </a:r>
            <a:endParaRPr b="1" sz="1300">
              <a:solidFill>
                <a:schemeClr val="dk1"/>
              </a:solidFill>
            </a:endParaRPr>
          </a:p>
          <a:p>
            <a:pPr indent="-311150" lvl="0" marL="457200" marR="0" rtl="0" algn="l">
              <a:spcBef>
                <a:spcPts val="0"/>
              </a:spcBef>
              <a:spcAft>
                <a:spcPts val="0"/>
              </a:spcAft>
              <a:buClr>
                <a:schemeClr val="dk1"/>
              </a:buClr>
              <a:buSzPts val="1300"/>
              <a:buAutoNum type="arabicPeriod"/>
            </a:pPr>
            <a:r>
              <a:rPr b="1" lang="en-IN" sz="1300">
                <a:solidFill>
                  <a:schemeClr val="dk1"/>
                </a:solidFill>
              </a:rPr>
              <a:t>Deploy models on resource-constrained devices and develop real-time applications.</a:t>
            </a:r>
            <a:endParaRPr b="1" sz="1300">
              <a:solidFill>
                <a:schemeClr val="dk1"/>
              </a:solidFill>
            </a:endParaRPr>
          </a:p>
        </p:txBody>
      </p:sp>
      <p:pic>
        <p:nvPicPr>
          <p:cNvPr id="123" name="Google Shape;123;p14"/>
          <p:cNvPicPr preferRelativeResize="0"/>
          <p:nvPr/>
        </p:nvPicPr>
        <p:blipFill rotWithShape="1">
          <a:blip r:embed="rId6">
            <a:alphaModFix/>
          </a:blip>
          <a:srcRect b="0" l="0" r="0" t="0"/>
          <a:stretch/>
        </p:blipFill>
        <p:spPr>
          <a:xfrm>
            <a:off x="602666" y="5034215"/>
            <a:ext cx="647700" cy="685800"/>
          </a:xfrm>
          <a:prstGeom prst="rect">
            <a:avLst/>
          </a:prstGeom>
          <a:noFill/>
          <a:ln>
            <a:noFill/>
          </a:ln>
        </p:spPr>
      </p:pic>
      <p:pic>
        <p:nvPicPr>
          <p:cNvPr id="124" name="Google Shape;124;p14"/>
          <p:cNvPicPr preferRelativeResize="0"/>
          <p:nvPr/>
        </p:nvPicPr>
        <p:blipFill rotWithShape="1">
          <a:blip r:embed="rId7">
            <a:alphaModFix/>
          </a:blip>
          <a:srcRect b="6214" l="5063" r="6659" t="6220"/>
          <a:stretch/>
        </p:blipFill>
        <p:spPr>
          <a:xfrm>
            <a:off x="1734066" y="5034231"/>
            <a:ext cx="731520" cy="59218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5"/>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15"/>
          <p:cNvSpPr txBox="1"/>
          <p:nvPr/>
        </p:nvSpPr>
        <p:spPr>
          <a:xfrm>
            <a:off x="381898" y="53922"/>
            <a:ext cx="9402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Literature survey and study</a:t>
            </a:r>
            <a:endParaRPr b="1" sz="3200">
              <a:solidFill>
                <a:schemeClr val="dk1"/>
              </a:solidFill>
              <a:latin typeface="Arial"/>
              <a:ea typeface="Arial"/>
              <a:cs typeface="Arial"/>
              <a:sym typeface="Arial"/>
            </a:endParaRPr>
          </a:p>
        </p:txBody>
      </p:sp>
      <p:sp>
        <p:nvSpPr>
          <p:cNvPr id="131" name="Google Shape;131;p15"/>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32" name="Google Shape;132;p15"/>
          <p:cNvPicPr preferRelativeResize="0"/>
          <p:nvPr/>
        </p:nvPicPr>
        <p:blipFill rotWithShape="1">
          <a:blip r:embed="rId3">
            <a:alphaModFix/>
          </a:blip>
          <a:srcRect b="26841" l="4528" r="4172" t="20267"/>
          <a:stretch/>
        </p:blipFill>
        <p:spPr>
          <a:xfrm>
            <a:off x="10942081" y="105045"/>
            <a:ext cx="1249918" cy="474910"/>
          </a:xfrm>
          <a:prstGeom prst="rect">
            <a:avLst/>
          </a:prstGeom>
          <a:noFill/>
          <a:ln>
            <a:noFill/>
          </a:ln>
        </p:spPr>
      </p:pic>
      <p:sp>
        <p:nvSpPr>
          <p:cNvPr id="133" name="Google Shape;133;p15"/>
          <p:cNvSpPr txBox="1"/>
          <p:nvPr/>
        </p:nvSpPr>
        <p:spPr>
          <a:xfrm>
            <a:off x="0" y="896450"/>
            <a:ext cx="12192000" cy="70035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0" lvl="0" marL="0" rtl="0" algn="just">
              <a:spcBef>
                <a:spcPts val="0"/>
              </a:spcBef>
              <a:spcAft>
                <a:spcPts val="0"/>
              </a:spcAft>
              <a:buSzPts val="1100"/>
              <a:buNone/>
            </a:pPr>
            <a:r>
              <a:rPr b="1" lang="en-IN" sz="2000">
                <a:solidFill>
                  <a:srgbClr val="0E4094"/>
                </a:solidFill>
                <a:latin typeface="Times New Roman"/>
                <a:ea typeface="Times New Roman"/>
                <a:cs typeface="Times New Roman"/>
                <a:sym typeface="Times New Roman"/>
              </a:rPr>
              <a:t>Introduction :</a:t>
            </a:r>
            <a:endParaRPr b="1" sz="2000">
              <a:solidFill>
                <a:srgbClr val="0E4094"/>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900">
              <a:solidFill>
                <a:srgbClr val="0E4094"/>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sz="1900">
                <a:solidFill>
                  <a:srgbClr val="0E4094"/>
                </a:solidFill>
                <a:latin typeface="Times New Roman"/>
                <a:ea typeface="Times New Roman"/>
                <a:cs typeface="Times New Roman"/>
                <a:sym typeface="Times New Roman"/>
              </a:rPr>
              <a:t>Human action recognition (HAR) is a vital research area in computer vision and machine learning, encompassing applications from surveillance to healthcare. While deep learning models have significantly advanced HAR, their deployment on mobile and edge devices is challenged by limited computational resources and power constraints. Transformers, initially successful in natural language processing and later in image and video processing, show promise for HAR due to their ability to model complex patterns. However, traditional transformers are often too resource-intensive for mobile use. This literature survey reviews the latest advancements in lightweight transformer-based models for HAR, aiming to uncover new theories and identify novel approaches that enhance performance and efficiency on resource-constrained devices, thus paving the way for future research and development in this field.</a:t>
            </a:r>
            <a:endParaRPr sz="1900">
              <a:solidFill>
                <a:srgbClr val="0E4094"/>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900">
              <a:solidFill>
                <a:srgbClr val="0E4094"/>
              </a:solidFill>
              <a:latin typeface="Times New Roman"/>
              <a:ea typeface="Times New Roman"/>
              <a:cs typeface="Times New Roman"/>
              <a:sym typeface="Times New Roman"/>
            </a:endParaRPr>
          </a:p>
          <a:p>
            <a:pPr indent="0" lvl="0" marL="0" rtl="0" algn="just">
              <a:spcBef>
                <a:spcPts val="0"/>
              </a:spcBef>
              <a:spcAft>
                <a:spcPts val="0"/>
              </a:spcAft>
              <a:buSzPts val="1100"/>
              <a:buNone/>
            </a:pPr>
            <a:r>
              <a:rPr b="1" lang="en-IN" sz="2000">
                <a:solidFill>
                  <a:srgbClr val="0E4094"/>
                </a:solidFill>
                <a:latin typeface="Times New Roman"/>
                <a:ea typeface="Times New Roman"/>
                <a:cs typeface="Times New Roman"/>
                <a:sym typeface="Times New Roman"/>
              </a:rPr>
              <a:t>Background :</a:t>
            </a:r>
            <a:endParaRPr b="1" sz="2000">
              <a:solidFill>
                <a:srgbClr val="0E4094"/>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2000">
              <a:solidFill>
                <a:srgbClr val="0E4094"/>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sz="1900">
                <a:solidFill>
                  <a:srgbClr val="0E4094"/>
                </a:solidFill>
                <a:latin typeface="Times New Roman"/>
                <a:ea typeface="Times New Roman"/>
                <a:cs typeface="Times New Roman"/>
                <a:sym typeface="Times New Roman"/>
              </a:rPr>
              <a:t>Traditional methods of HAR such as Convolutional Neural Networks (CNNs) and Long Short-Term Memory networks (LSTMs) in which CNNs have been effective in extracting spatial features from images and videos, while LSTMs have been used to capture temporal dependencies in sequential data. However, these models have limitations, particularly when it comes to handling long-range dependencies and complex activity patterns. Transformers, known for their success in natural language processing, offer advanced capabilities for HAR by modeling long-range dependencies through self-attention mechanisms. However, their resource-intensive nature necessitates the development of lightweight transformer models for efficient deployment on mobile and edge devices.</a:t>
            </a:r>
            <a:endParaRPr sz="1900">
              <a:solidFill>
                <a:srgbClr val="0E4094"/>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900">
              <a:solidFill>
                <a:srgbClr val="0E4094"/>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900">
              <a:solidFill>
                <a:srgbClr val="0E4094"/>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200">
              <a:solidFill>
                <a:srgbClr val="0E4094"/>
              </a:solidFill>
              <a:latin typeface="Calibri"/>
              <a:ea typeface="Calibri"/>
              <a:cs typeface="Calibri"/>
              <a:sym typeface="Calibri"/>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16"/>
          <p:cNvSpPr txBox="1"/>
          <p:nvPr/>
        </p:nvSpPr>
        <p:spPr>
          <a:xfrm>
            <a:off x="381898" y="53922"/>
            <a:ext cx="9402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Literature survey and study</a:t>
            </a:r>
            <a:endParaRPr b="1" sz="3200">
              <a:solidFill>
                <a:schemeClr val="dk1"/>
              </a:solidFill>
              <a:latin typeface="Arial"/>
              <a:ea typeface="Arial"/>
              <a:cs typeface="Arial"/>
              <a:sym typeface="Arial"/>
            </a:endParaRPr>
          </a:p>
        </p:txBody>
      </p:sp>
      <p:sp>
        <p:nvSpPr>
          <p:cNvPr id="140" name="Google Shape;140;p16"/>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41" name="Google Shape;141;p16"/>
          <p:cNvPicPr preferRelativeResize="0"/>
          <p:nvPr/>
        </p:nvPicPr>
        <p:blipFill rotWithShape="1">
          <a:blip r:embed="rId3">
            <a:alphaModFix/>
          </a:blip>
          <a:srcRect b="26841" l="4528" r="4172" t="20267"/>
          <a:stretch/>
        </p:blipFill>
        <p:spPr>
          <a:xfrm>
            <a:off x="10942081" y="105045"/>
            <a:ext cx="1249918" cy="474910"/>
          </a:xfrm>
          <a:prstGeom prst="rect">
            <a:avLst/>
          </a:prstGeom>
          <a:noFill/>
          <a:ln>
            <a:noFill/>
          </a:ln>
        </p:spPr>
      </p:pic>
      <p:graphicFrame>
        <p:nvGraphicFramePr>
          <p:cNvPr id="142" name="Google Shape;142;p16"/>
          <p:cNvGraphicFramePr/>
          <p:nvPr/>
        </p:nvGraphicFramePr>
        <p:xfrm>
          <a:off x="313263" y="909650"/>
          <a:ext cx="3000000" cy="3000000"/>
        </p:xfrm>
        <a:graphic>
          <a:graphicData uri="http://schemas.openxmlformats.org/drawingml/2006/table">
            <a:tbl>
              <a:tblPr>
                <a:noFill/>
                <a:tableStyleId>{8A32B45C-F495-4D46-9DF1-C8AC5756F08D}</a:tableStyleId>
              </a:tblPr>
              <a:tblGrid>
                <a:gridCol w="893875"/>
                <a:gridCol w="1725500"/>
                <a:gridCol w="1460825"/>
                <a:gridCol w="1484875"/>
                <a:gridCol w="1497000"/>
                <a:gridCol w="1556450"/>
                <a:gridCol w="2907900"/>
              </a:tblGrid>
              <a:tr h="914875">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Year</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Name</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Dataset</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Signal Processing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IN" sz="1800">
                          <a:latin typeface="Times New Roman"/>
                          <a:ea typeface="Times New Roman"/>
                          <a:cs typeface="Times New Roman"/>
                          <a:sym typeface="Times New Roman"/>
                        </a:rPr>
                        <a:t>Technique</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Architecture used </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t>Accuracy </a:t>
                      </a:r>
                      <a:endParaRPr b="1" sz="1800"/>
                    </a:p>
                  </a:txBody>
                  <a:tcPr marT="91425" marB="91425" marR="91425" marL="91425"/>
                </a:tc>
                <a:tc>
                  <a:txBody>
                    <a:bodyPr/>
                    <a:lstStyle/>
                    <a:p>
                      <a:pPr indent="0" lvl="0" marL="0" rtl="0" algn="l">
                        <a:spcBef>
                          <a:spcPts val="0"/>
                        </a:spcBef>
                        <a:spcAft>
                          <a:spcPts val="0"/>
                        </a:spcAft>
                        <a:buNone/>
                      </a:pPr>
                      <a:r>
                        <a:rPr b="1" lang="en-IN" sz="1800"/>
                        <a:t>Suggestions for</a:t>
                      </a:r>
                      <a:endParaRPr b="1" sz="1800"/>
                    </a:p>
                    <a:p>
                      <a:pPr indent="0" lvl="0" marL="0" rtl="0" algn="l">
                        <a:spcBef>
                          <a:spcPts val="0"/>
                        </a:spcBef>
                        <a:spcAft>
                          <a:spcPts val="0"/>
                        </a:spcAft>
                        <a:buNone/>
                      </a:pPr>
                      <a:r>
                        <a:rPr b="1" lang="en-IN" sz="1800"/>
                        <a:t>Novelty and improvement</a:t>
                      </a:r>
                      <a:endParaRPr b="1" sz="1800"/>
                    </a:p>
                  </a:txBody>
                  <a:tcPr marT="91425" marB="91425" marR="91425" marL="91425"/>
                </a:tc>
              </a:tr>
              <a:tr h="1143875">
                <a:tc>
                  <a:txBody>
                    <a:bodyPr/>
                    <a:lstStyle/>
                    <a:p>
                      <a:pPr indent="0" lvl="0" marL="0" rtl="0" algn="l">
                        <a:spcBef>
                          <a:spcPts val="0"/>
                        </a:spcBef>
                        <a:spcAft>
                          <a:spcPts val="0"/>
                        </a:spcAft>
                        <a:buNone/>
                      </a:pPr>
                      <a:r>
                        <a:rPr lang="en-IN"/>
                        <a:t>2024</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IN" sz="1500">
                          <a:solidFill>
                            <a:srgbClr val="414141"/>
                          </a:solidFill>
                          <a:highlight>
                            <a:srgbClr val="FFFFFF"/>
                          </a:highlight>
                          <a:latin typeface="Times New Roman"/>
                          <a:ea typeface="Times New Roman"/>
                          <a:cs typeface="Times New Roman"/>
                          <a:sym typeface="Times New Roman"/>
                        </a:rPr>
                        <a:t>Human action recognition with transformer based on convolutional features</a:t>
                      </a:r>
                      <a:endParaRPr sz="1500">
                        <a:solidFill>
                          <a:srgbClr val="414141"/>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UCF 50</a:t>
                      </a:r>
                      <a:endParaRPr>
                        <a:latin typeface="Times New Roman"/>
                        <a:ea typeface="Times New Roman"/>
                        <a:cs typeface="Times New Roman"/>
                        <a:sym typeface="Times New Roman"/>
                      </a:endParaRPr>
                    </a:p>
                    <a:p>
                      <a:pPr indent="0" lvl="0" marL="0" rtl="0" algn="l">
                        <a:spcBef>
                          <a:spcPts val="0"/>
                        </a:spcBef>
                        <a:spcAft>
                          <a:spcPts val="0"/>
                        </a:spcAft>
                        <a:buNone/>
                      </a:pPr>
                      <a:r>
                        <a:rPr lang="en-IN">
                          <a:latin typeface="Times New Roman"/>
                          <a:ea typeface="Times New Roman"/>
                          <a:cs typeface="Times New Roman"/>
                          <a:sym typeface="Times New Roman"/>
                        </a:rPr>
                        <a:t>UCF 101</a:t>
                      </a:r>
                      <a:endParaRPr>
                        <a:latin typeface="Times New Roman"/>
                        <a:ea typeface="Times New Roman"/>
                        <a:cs typeface="Times New Roman"/>
                        <a:sym typeface="Times New Roman"/>
                      </a:endParaRPr>
                    </a:p>
                    <a:p>
                      <a:pPr indent="0" lvl="0" marL="0" rtl="0" algn="l">
                        <a:spcBef>
                          <a:spcPts val="0"/>
                        </a:spcBef>
                        <a:spcAft>
                          <a:spcPts val="0"/>
                        </a:spcAft>
                        <a:buNone/>
                      </a:pPr>
                      <a:r>
                        <a:rPr lang="en-IN">
                          <a:latin typeface="Times New Roman"/>
                          <a:ea typeface="Times New Roman"/>
                          <a:cs typeface="Times New Roman"/>
                          <a:sym typeface="Times New Roman"/>
                        </a:rPr>
                        <a:t>(RGB Image Frames)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1)Convolution</a:t>
                      </a:r>
                      <a:endParaRPr>
                        <a:latin typeface="Times New Roman"/>
                        <a:ea typeface="Times New Roman"/>
                        <a:cs typeface="Times New Roman"/>
                        <a:sym typeface="Times New Roman"/>
                      </a:endParaRPr>
                    </a:p>
                    <a:p>
                      <a:pPr indent="0" lvl="0" marL="0" rtl="0" algn="l">
                        <a:spcBef>
                          <a:spcPts val="0"/>
                        </a:spcBef>
                        <a:spcAft>
                          <a:spcPts val="0"/>
                        </a:spcAft>
                        <a:buNone/>
                      </a:pPr>
                      <a:r>
                        <a:rPr lang="en-IN">
                          <a:latin typeface="Times New Roman"/>
                          <a:ea typeface="Times New Roman"/>
                          <a:cs typeface="Times New Roman"/>
                          <a:sym typeface="Times New Roman"/>
                        </a:rPr>
                        <a:t>2)Layer Normalization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200">
                          <a:latin typeface="Times New Roman"/>
                          <a:ea typeface="Times New Roman"/>
                          <a:cs typeface="Times New Roman"/>
                          <a:sym typeface="Times New Roman"/>
                        </a:rPr>
                        <a:t>CNN+Transformers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83.41%</a:t>
                      </a:r>
                      <a:endParaRPr>
                        <a:latin typeface="Times New Roman"/>
                        <a:ea typeface="Times New Roman"/>
                        <a:cs typeface="Times New Roman"/>
                        <a:sym typeface="Times New Roman"/>
                      </a:endParaRPr>
                    </a:p>
                  </a:txBody>
                  <a:tcPr marT="91425" marB="91425" marR="91425" marL="91425"/>
                </a:tc>
                <a:tc>
                  <a:txBody>
                    <a:bodyPr/>
                    <a:lstStyle/>
                    <a:p>
                      <a:pPr indent="-311150" lvl="0" marL="457200" rtl="0" algn="l">
                        <a:lnSpc>
                          <a:spcPct val="115000"/>
                        </a:lnSpc>
                        <a:spcBef>
                          <a:spcPts val="1200"/>
                        </a:spcBef>
                        <a:spcAft>
                          <a:spcPts val="0"/>
                        </a:spcAft>
                        <a:buClr>
                          <a:schemeClr val="dk1"/>
                        </a:buClr>
                        <a:buSzPts val="1300"/>
                        <a:buAutoNum type="arabicParenR"/>
                      </a:pPr>
                      <a:r>
                        <a:rPr lang="en-IN" sz="1300">
                          <a:solidFill>
                            <a:schemeClr val="dk1"/>
                          </a:solidFill>
                        </a:rPr>
                        <a:t>Enhanced Transformer Architectures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arenR"/>
                      </a:pPr>
                      <a:r>
                        <a:rPr lang="en-IN" sz="1300">
                          <a:solidFill>
                            <a:schemeClr val="dk1"/>
                          </a:solidFill>
                        </a:rPr>
                        <a:t>Integration of Multi-modal Data</a:t>
                      </a:r>
                      <a:endParaRPr sz="1300">
                        <a:solidFill>
                          <a:schemeClr val="dk1"/>
                        </a:solidFill>
                      </a:endParaRPr>
                    </a:p>
                    <a:p>
                      <a:pPr indent="0" lvl="0" marL="457200" rtl="0" algn="l">
                        <a:lnSpc>
                          <a:spcPct val="115000"/>
                        </a:lnSpc>
                        <a:spcBef>
                          <a:spcPts val="1200"/>
                        </a:spcBef>
                        <a:spcAft>
                          <a:spcPts val="1200"/>
                        </a:spcAft>
                        <a:buNone/>
                      </a:pPr>
                      <a:r>
                        <a:t/>
                      </a:r>
                      <a:endParaRPr sz="1300"/>
                    </a:p>
                  </a:txBody>
                  <a:tcPr marT="91425" marB="91425" marR="91425" marL="91425"/>
                </a:tc>
              </a:tr>
              <a:tr h="2351625">
                <a:tc>
                  <a:txBody>
                    <a:bodyPr/>
                    <a:lstStyle/>
                    <a:p>
                      <a:pPr indent="0" lvl="0" marL="0" rtl="0" algn="l">
                        <a:spcBef>
                          <a:spcPts val="0"/>
                        </a:spcBef>
                        <a:spcAft>
                          <a:spcPts val="0"/>
                        </a:spcAft>
                        <a:buClr>
                          <a:schemeClr val="dk1"/>
                        </a:buClr>
                        <a:buSzPts val="1100"/>
                        <a:buFont typeface="Arial"/>
                        <a:buNone/>
                      </a:pPr>
                      <a:r>
                        <a:rPr lang="en-IN"/>
                        <a:t>2022</a:t>
                      </a:r>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IN" sz="1300">
                          <a:latin typeface="Times New Roman"/>
                          <a:ea typeface="Times New Roman"/>
                          <a:cs typeface="Times New Roman"/>
                          <a:sym typeface="Times New Roman"/>
                        </a:rPr>
                        <a:t>Human Action Recognition with Transformers</a:t>
                      </a:r>
                      <a:endParaRPr sz="1300">
                        <a:latin typeface="Times New Roman"/>
                        <a:ea typeface="Times New Roman"/>
                        <a:cs typeface="Times New Roman"/>
                        <a:sym typeface="Times New Roman"/>
                      </a:endParaRPr>
                    </a:p>
                    <a:p>
                      <a:pPr indent="0" lvl="0" marL="0" rtl="0" algn="l">
                        <a:spcBef>
                          <a:spcPts val="1200"/>
                        </a:spcBef>
                        <a:spcAft>
                          <a:spcPts val="0"/>
                        </a:spcAft>
                        <a:buNone/>
                      </a:pPr>
                      <a:r>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solidFill>
                            <a:schemeClr val="dk1"/>
                          </a:solidFill>
                          <a:latin typeface="Calibri"/>
                          <a:ea typeface="Calibri"/>
                          <a:cs typeface="Calibri"/>
                          <a:sym typeface="Calibri"/>
                        </a:rPr>
                        <a:t>HMDB-51 and UCF-101</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Framing</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solidFill>
                            <a:schemeClr val="dk1"/>
                          </a:solidFill>
                          <a:latin typeface="Times New Roman"/>
                          <a:ea typeface="Times New Roman"/>
                          <a:cs typeface="Times New Roman"/>
                          <a:sym typeface="Times New Roman"/>
                        </a:rPr>
                        <a:t>1)3D-CNN Backbone Block</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a:solidFill>
                            <a:schemeClr val="dk1"/>
                          </a:solidFill>
                          <a:latin typeface="Times New Roman"/>
                          <a:ea typeface="Times New Roman"/>
                          <a:cs typeface="Times New Roman"/>
                          <a:sym typeface="Times New Roman"/>
                        </a:rPr>
                        <a:t>2)BERT-Based Temporal Pooling Block: </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304800" lvl="0" marL="457200" rtl="0" algn="l">
                        <a:lnSpc>
                          <a:spcPct val="115000"/>
                        </a:lnSpc>
                        <a:spcBef>
                          <a:spcPts val="1200"/>
                        </a:spcBef>
                        <a:spcAft>
                          <a:spcPts val="0"/>
                        </a:spcAft>
                        <a:buClr>
                          <a:schemeClr val="dk1"/>
                        </a:buClr>
                        <a:buSzPts val="1200"/>
                        <a:buAutoNum type="arabicParenR"/>
                      </a:pPr>
                      <a:r>
                        <a:rPr lang="en-IN" sz="1200">
                          <a:solidFill>
                            <a:schemeClr val="dk1"/>
                          </a:solidFill>
                        </a:rPr>
                        <a:t>HMDB-51: Top-1 accuracy: 85.30%</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arenR"/>
                      </a:pPr>
                      <a:r>
                        <a:rPr lang="en-IN" sz="1200">
                          <a:solidFill>
                            <a:schemeClr val="dk1"/>
                          </a:solidFill>
                        </a:rPr>
                        <a:t>UCF-101: Top-1 accuracy: 98.51%</a:t>
                      </a:r>
                      <a:endParaRPr sz="1200">
                        <a:solidFill>
                          <a:schemeClr val="dk1"/>
                        </a:solidFill>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1)Develop advanced temporal modeling techniques tailored for transformer architectures in human action recognition (HAR).</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17"/>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Literature survey and study</a:t>
            </a:r>
            <a:endParaRPr b="1" sz="3200">
              <a:solidFill>
                <a:schemeClr val="dk1"/>
              </a:solidFill>
              <a:latin typeface="Arial"/>
              <a:ea typeface="Arial"/>
              <a:cs typeface="Arial"/>
              <a:sym typeface="Arial"/>
            </a:endParaRPr>
          </a:p>
        </p:txBody>
      </p:sp>
      <p:sp>
        <p:nvSpPr>
          <p:cNvPr id="149" name="Google Shape;149;p17"/>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0" name="Google Shape;150;p17"/>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graphicFrame>
        <p:nvGraphicFramePr>
          <p:cNvPr id="151" name="Google Shape;151;p17"/>
          <p:cNvGraphicFramePr/>
          <p:nvPr/>
        </p:nvGraphicFramePr>
        <p:xfrm>
          <a:off x="313263" y="909650"/>
          <a:ext cx="3000000" cy="3000000"/>
        </p:xfrm>
        <a:graphic>
          <a:graphicData uri="http://schemas.openxmlformats.org/drawingml/2006/table">
            <a:tbl>
              <a:tblPr>
                <a:noFill/>
                <a:tableStyleId>{8A32B45C-F495-4D46-9DF1-C8AC5756F08D}</a:tableStyleId>
              </a:tblPr>
              <a:tblGrid>
                <a:gridCol w="893875"/>
                <a:gridCol w="1725500"/>
                <a:gridCol w="1460825"/>
                <a:gridCol w="1484875"/>
                <a:gridCol w="1497000"/>
                <a:gridCol w="1556450"/>
                <a:gridCol w="2907900"/>
              </a:tblGrid>
              <a:tr h="914875">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Year</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Name</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Dataset</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Signal Pro</a:t>
                      </a:r>
                      <a:r>
                        <a:rPr b="1" lang="en-IN" sz="1800">
                          <a:latin typeface="Times New Roman"/>
                          <a:ea typeface="Times New Roman"/>
                          <a:cs typeface="Times New Roman"/>
                          <a:sym typeface="Times New Roman"/>
                        </a:rPr>
                        <a:t>cessing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IN" sz="1800">
                          <a:latin typeface="Times New Roman"/>
                          <a:ea typeface="Times New Roman"/>
                          <a:cs typeface="Times New Roman"/>
                          <a:sym typeface="Times New Roman"/>
                        </a:rPr>
                        <a:t>Technique</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Architecture </a:t>
                      </a:r>
                      <a:r>
                        <a:rPr b="1" lang="en-IN" sz="1800">
                          <a:latin typeface="Times New Roman"/>
                          <a:ea typeface="Times New Roman"/>
                          <a:cs typeface="Times New Roman"/>
                          <a:sym typeface="Times New Roman"/>
                        </a:rPr>
                        <a:t>used </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t>Accuracy </a:t>
                      </a:r>
                      <a:endParaRPr b="1" sz="1800"/>
                    </a:p>
                  </a:txBody>
                  <a:tcPr marT="91425" marB="91425" marR="91425" marL="91425"/>
                </a:tc>
                <a:tc>
                  <a:txBody>
                    <a:bodyPr/>
                    <a:lstStyle/>
                    <a:p>
                      <a:pPr indent="0" lvl="0" marL="0" rtl="0" algn="l">
                        <a:spcBef>
                          <a:spcPts val="0"/>
                        </a:spcBef>
                        <a:spcAft>
                          <a:spcPts val="0"/>
                        </a:spcAft>
                        <a:buNone/>
                      </a:pPr>
                      <a:r>
                        <a:rPr b="1" lang="en-IN" sz="1800"/>
                        <a:t>Suggestions for</a:t>
                      </a:r>
                      <a:endParaRPr b="1" sz="1800"/>
                    </a:p>
                    <a:p>
                      <a:pPr indent="0" lvl="0" marL="0" rtl="0" algn="l">
                        <a:spcBef>
                          <a:spcPts val="0"/>
                        </a:spcBef>
                        <a:spcAft>
                          <a:spcPts val="0"/>
                        </a:spcAft>
                        <a:buNone/>
                      </a:pPr>
                      <a:r>
                        <a:rPr b="1" lang="en-IN" sz="1800"/>
                        <a:t>Novelty and improvement</a:t>
                      </a:r>
                      <a:endParaRPr b="1" sz="1800"/>
                    </a:p>
                  </a:txBody>
                  <a:tcPr marT="91425" marB="91425" marR="91425" marL="91425"/>
                </a:tc>
              </a:tr>
              <a:tr h="1143875">
                <a:tc>
                  <a:txBody>
                    <a:bodyPr/>
                    <a:lstStyle/>
                    <a:p>
                      <a:pPr indent="0" lvl="0" marL="0" rtl="0" algn="l">
                        <a:spcBef>
                          <a:spcPts val="0"/>
                        </a:spcBef>
                        <a:spcAft>
                          <a:spcPts val="0"/>
                        </a:spcAft>
                        <a:buNone/>
                      </a:pPr>
                      <a:r>
                        <a:rPr lang="en-IN"/>
                        <a:t>2024</a:t>
                      </a:r>
                      <a:endParaRPr/>
                    </a:p>
                  </a:txBody>
                  <a:tcPr marT="91425" marB="91425" marR="91425" marL="91425"/>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Lightweight human activity recognition method based on the MobileHARCmodel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SKODA</a:t>
                      </a:r>
                      <a:endParaRPr>
                        <a:latin typeface="Times New Roman"/>
                        <a:ea typeface="Times New Roman"/>
                        <a:cs typeface="Times New Roman"/>
                        <a:sym typeface="Times New Roman"/>
                      </a:endParaRPr>
                    </a:p>
                    <a:p>
                      <a:pPr indent="0" lvl="0" marL="0" rtl="0" algn="l">
                        <a:spcBef>
                          <a:spcPts val="0"/>
                        </a:spcBef>
                        <a:spcAft>
                          <a:spcPts val="0"/>
                        </a:spcAft>
                        <a:buNone/>
                      </a:pPr>
                      <a:r>
                        <a:rPr lang="en-IN">
                          <a:latin typeface="Times New Roman"/>
                          <a:ea typeface="Times New Roman"/>
                          <a:cs typeface="Times New Roman"/>
                          <a:sym typeface="Times New Roman"/>
                        </a:rPr>
                        <a:t>HOSPITAL</a:t>
                      </a:r>
                      <a:endParaRPr>
                        <a:latin typeface="Times New Roman"/>
                        <a:ea typeface="Times New Roman"/>
                        <a:cs typeface="Times New Roman"/>
                        <a:sym typeface="Times New Roman"/>
                      </a:endParaRPr>
                    </a:p>
                    <a:p>
                      <a:pPr indent="0" lvl="0" marL="0" rtl="0" algn="l">
                        <a:spcBef>
                          <a:spcPts val="0"/>
                        </a:spcBef>
                        <a:spcAft>
                          <a:spcPts val="0"/>
                        </a:spcAft>
                        <a:buNone/>
                      </a:pPr>
                      <a:r>
                        <a:rPr lang="en-IN">
                          <a:latin typeface="Times New Roman"/>
                          <a:ea typeface="Times New Roman"/>
                          <a:cs typeface="Times New Roman"/>
                          <a:sym typeface="Times New Roman"/>
                        </a:rPr>
                        <a:t>UCI-HAR</a:t>
                      </a:r>
                      <a:endParaRPr>
                        <a:latin typeface="Times New Roman"/>
                        <a:ea typeface="Times New Roman"/>
                        <a:cs typeface="Times New Roman"/>
                        <a:sym typeface="Times New Roman"/>
                      </a:endParaRPr>
                    </a:p>
                    <a:p>
                      <a:pPr indent="0" lvl="0" marL="0" rtl="0" algn="l">
                        <a:spcBef>
                          <a:spcPts val="0"/>
                        </a:spcBef>
                        <a:spcAft>
                          <a:spcPts val="0"/>
                        </a:spcAft>
                        <a:buNone/>
                      </a:pPr>
                      <a:r>
                        <a:rPr lang="en-IN">
                          <a:latin typeface="Times New Roman"/>
                          <a:ea typeface="Times New Roman"/>
                          <a:cs typeface="Times New Roman"/>
                          <a:sym typeface="Times New Roman"/>
                        </a:rPr>
                        <a:t>OPPORTUNITY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1)Convolution</a:t>
                      </a:r>
                      <a:endParaRPr>
                        <a:latin typeface="Times New Roman"/>
                        <a:ea typeface="Times New Roman"/>
                        <a:cs typeface="Times New Roman"/>
                        <a:sym typeface="Times New Roman"/>
                      </a:endParaRPr>
                    </a:p>
                    <a:p>
                      <a:pPr indent="0" lvl="0" marL="0" rtl="0" algn="l">
                        <a:spcBef>
                          <a:spcPts val="0"/>
                        </a:spcBef>
                        <a:spcAft>
                          <a:spcPts val="0"/>
                        </a:spcAft>
                        <a:buNone/>
                      </a:pPr>
                      <a:r>
                        <a:rPr lang="en-IN">
                          <a:latin typeface="Times New Roman"/>
                          <a:ea typeface="Times New Roman"/>
                          <a:cs typeface="Times New Roman"/>
                          <a:sym typeface="Times New Roman"/>
                        </a:rPr>
                        <a:t>2)Layer Normalization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200">
                          <a:latin typeface="Times New Roman"/>
                          <a:ea typeface="Times New Roman"/>
                          <a:cs typeface="Times New Roman"/>
                          <a:sym typeface="Times New Roman"/>
                        </a:rPr>
                        <a:t>1)DeepConvLSTM</a:t>
                      </a:r>
                      <a:endParaRPr sz="1200">
                        <a:latin typeface="Times New Roman"/>
                        <a:ea typeface="Times New Roman"/>
                        <a:cs typeface="Times New Roman"/>
                        <a:sym typeface="Times New Roman"/>
                      </a:endParaRPr>
                    </a:p>
                    <a:p>
                      <a:pPr indent="0" lvl="0" marL="0" rtl="0" algn="l">
                        <a:spcBef>
                          <a:spcPts val="0"/>
                        </a:spcBef>
                        <a:spcAft>
                          <a:spcPts val="0"/>
                        </a:spcAft>
                        <a:buNone/>
                      </a:pPr>
                      <a:r>
                        <a:rPr lang="en-IN" sz="1200">
                          <a:latin typeface="Times New Roman"/>
                          <a:ea typeface="Times New Roman"/>
                          <a:cs typeface="Times New Roman"/>
                          <a:sym typeface="Times New Roman"/>
                        </a:rPr>
                        <a:t>2)DeepConvLSTM_Attn</a:t>
                      </a:r>
                      <a:endParaRPr sz="1200">
                        <a:latin typeface="Times New Roman"/>
                        <a:ea typeface="Times New Roman"/>
                        <a:cs typeface="Times New Roman"/>
                        <a:sym typeface="Times New Roman"/>
                      </a:endParaRPr>
                    </a:p>
                    <a:p>
                      <a:pPr indent="0" lvl="0" marL="0" rtl="0" algn="l">
                        <a:spcBef>
                          <a:spcPts val="0"/>
                        </a:spcBef>
                        <a:spcAft>
                          <a:spcPts val="0"/>
                        </a:spcAft>
                        <a:buNone/>
                      </a:pPr>
                      <a:r>
                        <a:rPr lang="en-IN" sz="1200">
                          <a:latin typeface="Times New Roman"/>
                          <a:ea typeface="Times New Roman"/>
                          <a:cs typeface="Times New Roman"/>
                          <a:sym typeface="Times New Roman"/>
                        </a:rPr>
                        <a:t>3)DDNN 4)Attend_Discriminate</a:t>
                      </a:r>
                      <a:endParaRPr sz="1200">
                        <a:latin typeface="Times New Roman"/>
                        <a:ea typeface="Times New Roman"/>
                        <a:cs typeface="Times New Roman"/>
                        <a:sym typeface="Times New Roman"/>
                      </a:endParaRPr>
                    </a:p>
                    <a:p>
                      <a:pPr indent="0" lvl="0" marL="0" rtl="0" algn="l">
                        <a:spcBef>
                          <a:spcPts val="0"/>
                        </a:spcBef>
                        <a:spcAft>
                          <a:spcPts val="0"/>
                        </a:spcAft>
                        <a:buNone/>
                      </a:pPr>
                      <a:r>
                        <a:rPr lang="en-IN" sz="1200">
                          <a:latin typeface="Times New Roman"/>
                          <a:ea typeface="Times New Roman"/>
                          <a:cs typeface="Times New Roman"/>
                          <a:sym typeface="Times New Roman"/>
                        </a:rPr>
                        <a:t>5)Transformer_Encoder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IN" sz="1200">
                          <a:latin typeface="Times New Roman"/>
                          <a:ea typeface="Times New Roman"/>
                          <a:cs typeface="Times New Roman"/>
                          <a:sym typeface="Times New Roman"/>
                        </a:rPr>
                        <a:t>6)ConvTransformer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IN" sz="1200">
                          <a:latin typeface="Times New Roman"/>
                          <a:ea typeface="Times New Roman"/>
                          <a:cs typeface="Times New Roman"/>
                          <a:sym typeface="Times New Roman"/>
                        </a:rPr>
                        <a:t>7)Conformer</a:t>
                      </a:r>
                      <a:endParaRPr sz="1200">
                        <a:latin typeface="Times New Roman"/>
                        <a:ea typeface="Times New Roman"/>
                        <a:cs typeface="Times New Roman"/>
                        <a:sym typeface="Times New Roman"/>
                      </a:endParaRPr>
                    </a:p>
                    <a:p>
                      <a:pPr indent="0" lvl="0" marL="0" rtl="0" algn="l">
                        <a:spcBef>
                          <a:spcPts val="0"/>
                        </a:spcBef>
                        <a:spcAft>
                          <a:spcPts val="0"/>
                        </a:spcAft>
                        <a:buNone/>
                      </a:pPr>
                      <a:r>
                        <a:rPr lang="en-IN" sz="1200">
                          <a:latin typeface="Times New Roman"/>
                          <a:ea typeface="Times New Roman"/>
                          <a:cs typeface="Times New Roman"/>
                          <a:sym typeface="Times New Roman"/>
                        </a:rPr>
                        <a:t>8)</a:t>
                      </a:r>
                      <a:r>
                        <a:rPr lang="en-IN" sz="1100">
                          <a:solidFill>
                            <a:schemeClr val="dk1"/>
                          </a:solidFill>
                          <a:highlight>
                            <a:srgbClr val="FFFFFF"/>
                          </a:highlight>
                        </a:rPr>
                        <a:t>MobileHARC</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For SKODA dataset</a:t>
                      </a:r>
                      <a:endParaRPr>
                        <a:latin typeface="Times New Roman"/>
                        <a:ea typeface="Times New Roman"/>
                        <a:cs typeface="Times New Roman"/>
                        <a:sym typeface="Times New Roman"/>
                      </a:endParaRPr>
                    </a:p>
                    <a:p>
                      <a:pPr indent="0" lvl="0" marL="0" rtl="0" algn="l">
                        <a:spcBef>
                          <a:spcPts val="0"/>
                        </a:spcBef>
                        <a:spcAft>
                          <a:spcPts val="0"/>
                        </a:spcAft>
                        <a:buNone/>
                      </a:pPr>
                      <a:r>
                        <a:rPr lang="en-IN" sz="1200">
                          <a:solidFill>
                            <a:schemeClr val="dk1"/>
                          </a:solidFill>
                          <a:latin typeface="Times New Roman"/>
                          <a:ea typeface="Times New Roman"/>
                          <a:cs typeface="Times New Roman"/>
                          <a:sym typeface="Times New Roman"/>
                        </a:rPr>
                        <a:t>1)DeepConvLSTM-</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87.98</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2)DeepConvLSTM_Attn - 88.78</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200">
                          <a:solidFill>
                            <a:schemeClr val="dk1"/>
                          </a:solidFill>
                          <a:latin typeface="Times New Roman"/>
                          <a:ea typeface="Times New Roman"/>
                          <a:cs typeface="Times New Roman"/>
                          <a:sym typeface="Times New Roman"/>
                        </a:rPr>
                        <a:t>3)DDNN - 90.49</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4)Attend_Discriminate - 89.49</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5)Transformer_Encoder  - 87.16</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6)ConvTransformer - 90.68</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7)Conformer - 90.70</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200">
                          <a:solidFill>
                            <a:schemeClr val="dk1"/>
                          </a:solidFill>
                          <a:latin typeface="Times New Roman"/>
                          <a:ea typeface="Times New Roman"/>
                          <a:cs typeface="Times New Roman"/>
                          <a:sym typeface="Times New Roman"/>
                        </a:rPr>
                        <a:t>8)</a:t>
                      </a:r>
                      <a:r>
                        <a:rPr lang="en-IN" sz="1100">
                          <a:solidFill>
                            <a:schemeClr val="dk1"/>
                          </a:solidFill>
                          <a:highlight>
                            <a:srgbClr val="FFFFFF"/>
                          </a:highlight>
                        </a:rPr>
                        <a:t>MobileHARC - 91.32</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Based on the limitations identified, here are two ideas for future work:</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AutoNum type="arabicPeriod"/>
                      </a:pPr>
                      <a:r>
                        <a:rPr lang="en-IN">
                          <a:solidFill>
                            <a:schemeClr val="dk1"/>
                          </a:solidFill>
                          <a:latin typeface="Times New Roman"/>
                          <a:ea typeface="Times New Roman"/>
                          <a:cs typeface="Times New Roman"/>
                          <a:sym typeface="Times New Roman"/>
                        </a:rPr>
                        <a:t>Optimization for Real-time Performance on Embedded Systems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IN">
                          <a:solidFill>
                            <a:schemeClr val="dk1"/>
                          </a:solidFill>
                          <a:latin typeface="Times New Roman"/>
                          <a:ea typeface="Times New Roman"/>
                          <a:cs typeface="Times New Roman"/>
                          <a:sym typeface="Times New Roman"/>
                        </a:rPr>
                        <a:t>Robustness and Generalization Across Diverse Datasets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300"/>
                    </a:p>
                  </a:txBody>
                  <a:tcPr marT="91425" marB="91425" marR="91425" marL="91425"/>
                </a:tc>
              </a:tr>
              <a:tr h="1143875">
                <a:tc>
                  <a:txBody>
                    <a:bodyPr/>
                    <a:lstStyle/>
                    <a:p>
                      <a:pPr indent="0" lvl="0" marL="0" rtl="0" algn="l">
                        <a:spcBef>
                          <a:spcPts val="0"/>
                        </a:spcBef>
                        <a:spcAft>
                          <a:spcPts val="0"/>
                        </a:spcAft>
                        <a:buClr>
                          <a:schemeClr val="dk1"/>
                        </a:buClr>
                        <a:buSzPts val="1100"/>
                        <a:buFont typeface="Arial"/>
                        <a:buNone/>
                      </a:pPr>
                      <a:r>
                        <a:rPr lang="en-IN"/>
                        <a:t>2023</a:t>
                      </a:r>
                      <a:endParaRPr/>
                    </a:p>
                  </a:txBody>
                  <a:tcPr marT="91425" marB="91425" marR="91425" marL="91425"/>
                </a:tc>
                <a:tc>
                  <a:txBody>
                    <a:bodyPr/>
                    <a:lstStyle/>
                    <a:p>
                      <a:pPr indent="0" lvl="0" marL="0" rtl="0" algn="l">
                        <a:spcBef>
                          <a:spcPts val="0"/>
                        </a:spcBef>
                        <a:spcAft>
                          <a:spcPts val="0"/>
                        </a:spcAft>
                        <a:buNone/>
                      </a:pPr>
                      <a:r>
                        <a:rPr lang="en-IN" sz="1300">
                          <a:latin typeface="Times New Roman"/>
                          <a:ea typeface="Times New Roman"/>
                          <a:cs typeface="Times New Roman"/>
                          <a:sym typeface="Times New Roman"/>
                        </a:rPr>
                        <a:t>Skeletal Keypoint-Based Transformer Model for Human Action Recognition in Aerial Videos</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Custom Aerial Video Dataset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Skeletal keypoint extraction using YOLOv8</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Transformer-based network with skeletal keypoints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Accuracy on test set: 85.3%, Precision: 84.1%, Recall: 83.7%</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300"/>
                        <a:t>1. Incorporate additional data augmentation techniques to improve generalization. </a:t>
                      </a:r>
                      <a:endParaRPr sz="1300"/>
                    </a:p>
                    <a:p>
                      <a:pPr indent="0" lvl="0" marL="0" rtl="0" algn="l">
                        <a:spcBef>
                          <a:spcPts val="0"/>
                        </a:spcBef>
                        <a:spcAft>
                          <a:spcPts val="0"/>
                        </a:spcAft>
                        <a:buNone/>
                      </a:pPr>
                      <a:r>
                        <a:rPr lang="en-IN" sz="1300"/>
                        <a:t>2. Experiment with different pose extractors to enhance keypoint accuracy. </a:t>
                      </a:r>
                      <a:endParaRPr sz="1300"/>
                    </a:p>
                    <a:p>
                      <a:pPr indent="0" lvl="0" marL="0" rtl="0" algn="l">
                        <a:spcBef>
                          <a:spcPts val="0"/>
                        </a:spcBef>
                        <a:spcAft>
                          <a:spcPts val="0"/>
                        </a:spcAft>
                        <a:buNone/>
                      </a:pPr>
                      <a:r>
                        <a:rPr lang="en-IN" sz="1300"/>
                        <a:t>3. Optimize the Transformer architecture by exploring various attention mechanisms.</a:t>
                      </a:r>
                      <a:endParaRPr sz="13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18"/>
          <p:cNvSpPr txBox="1"/>
          <p:nvPr/>
        </p:nvSpPr>
        <p:spPr>
          <a:xfrm>
            <a:off x="381898" y="53922"/>
            <a:ext cx="9402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Literature survey and study</a:t>
            </a:r>
            <a:endParaRPr b="1" sz="3200">
              <a:solidFill>
                <a:schemeClr val="dk1"/>
              </a:solidFill>
              <a:latin typeface="Arial"/>
              <a:ea typeface="Arial"/>
              <a:cs typeface="Arial"/>
              <a:sym typeface="Arial"/>
            </a:endParaRPr>
          </a:p>
        </p:txBody>
      </p:sp>
      <p:sp>
        <p:nvSpPr>
          <p:cNvPr id="158" name="Google Shape;158;p18"/>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9" name="Google Shape;159;p18"/>
          <p:cNvPicPr preferRelativeResize="0"/>
          <p:nvPr/>
        </p:nvPicPr>
        <p:blipFill rotWithShape="1">
          <a:blip r:embed="rId3">
            <a:alphaModFix/>
          </a:blip>
          <a:srcRect b="26841" l="4528" r="4172" t="20267"/>
          <a:stretch/>
        </p:blipFill>
        <p:spPr>
          <a:xfrm>
            <a:off x="10942081" y="105045"/>
            <a:ext cx="1249918" cy="474910"/>
          </a:xfrm>
          <a:prstGeom prst="rect">
            <a:avLst/>
          </a:prstGeom>
          <a:noFill/>
          <a:ln>
            <a:noFill/>
          </a:ln>
        </p:spPr>
      </p:pic>
      <p:graphicFrame>
        <p:nvGraphicFramePr>
          <p:cNvPr id="160" name="Google Shape;160;p18"/>
          <p:cNvGraphicFramePr/>
          <p:nvPr/>
        </p:nvGraphicFramePr>
        <p:xfrm>
          <a:off x="237963" y="921700"/>
          <a:ext cx="3000000" cy="3000000"/>
        </p:xfrm>
        <a:graphic>
          <a:graphicData uri="http://schemas.openxmlformats.org/drawingml/2006/table">
            <a:tbl>
              <a:tblPr>
                <a:noFill/>
                <a:tableStyleId>{8A32B45C-F495-4D46-9DF1-C8AC5756F08D}</a:tableStyleId>
              </a:tblPr>
              <a:tblGrid>
                <a:gridCol w="893875"/>
                <a:gridCol w="1725500"/>
                <a:gridCol w="1460825"/>
                <a:gridCol w="1484875"/>
                <a:gridCol w="1497000"/>
                <a:gridCol w="1556450"/>
                <a:gridCol w="2907900"/>
              </a:tblGrid>
              <a:tr h="914875">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Year</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Name</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Dataset</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Signal Processing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IN" sz="1800">
                          <a:latin typeface="Times New Roman"/>
                          <a:ea typeface="Times New Roman"/>
                          <a:cs typeface="Times New Roman"/>
                          <a:sym typeface="Times New Roman"/>
                        </a:rPr>
                        <a:t>Technique</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Architecture used </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800"/>
                        <a:t>Accuracy </a:t>
                      </a:r>
                      <a:endParaRPr b="1" sz="1800"/>
                    </a:p>
                  </a:txBody>
                  <a:tcPr marT="91425" marB="91425" marR="91425" marL="91425"/>
                </a:tc>
                <a:tc>
                  <a:txBody>
                    <a:bodyPr/>
                    <a:lstStyle/>
                    <a:p>
                      <a:pPr indent="0" lvl="0" marL="0" rtl="0" algn="l">
                        <a:spcBef>
                          <a:spcPts val="0"/>
                        </a:spcBef>
                        <a:spcAft>
                          <a:spcPts val="0"/>
                        </a:spcAft>
                        <a:buNone/>
                      </a:pPr>
                      <a:r>
                        <a:rPr b="1" lang="en-IN" sz="1800"/>
                        <a:t>Suggestions for</a:t>
                      </a:r>
                      <a:endParaRPr b="1" sz="1800"/>
                    </a:p>
                    <a:p>
                      <a:pPr indent="0" lvl="0" marL="0" rtl="0" algn="l">
                        <a:spcBef>
                          <a:spcPts val="0"/>
                        </a:spcBef>
                        <a:spcAft>
                          <a:spcPts val="0"/>
                        </a:spcAft>
                        <a:buNone/>
                      </a:pPr>
                      <a:r>
                        <a:rPr b="1" lang="en-IN" sz="1800"/>
                        <a:t>Novelty and improvement</a:t>
                      </a:r>
                      <a:endParaRPr b="1" sz="1800"/>
                    </a:p>
                  </a:txBody>
                  <a:tcPr marT="91425" marB="91425" marR="91425" marL="91425"/>
                </a:tc>
              </a:tr>
              <a:tr h="914875">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2023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solidFill>
                            <a:schemeClr val="dk1"/>
                          </a:solidFill>
                        </a:rPr>
                        <a:t>STAR-Transformer: A Spatio-temporal Cross Attention Transformer for Human Action Recognition Dasom Ahn et al</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solidFill>
                            <a:schemeClr val="dk1"/>
                          </a:solidFill>
                        </a:rPr>
                        <a:t>Penn-Action</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solidFill>
                            <a:schemeClr val="dk1"/>
                          </a:solidFill>
                        </a:rPr>
                        <a:t>Cross-modal learning combining video frames and skeleton sequences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IN" sz="1100">
                          <a:solidFill>
                            <a:schemeClr val="dk1"/>
                          </a:solidFill>
                        </a:rPr>
                        <a:t>1)Feature Extraction:</a:t>
                      </a:r>
                      <a:r>
                        <a:rPr lang="en-IN" sz="1100">
                          <a:solidFill>
                            <a:schemeClr val="dk1"/>
                          </a:solidFill>
                        </a:rPr>
                        <a:t> Pre-trained ResNet mixed convolution 18 (MC18)</a:t>
                      </a:r>
                      <a:endParaRPr sz="1100">
                        <a:solidFill>
                          <a:schemeClr val="dk1"/>
                        </a:solidFill>
                      </a:endParaRPr>
                    </a:p>
                    <a:p>
                      <a:pPr indent="0" lvl="0" marL="0" rtl="0" algn="l">
                        <a:spcBef>
                          <a:spcPts val="0"/>
                        </a:spcBef>
                        <a:spcAft>
                          <a:spcPts val="0"/>
                        </a:spcAft>
                        <a:buClr>
                          <a:schemeClr val="dk1"/>
                        </a:buClr>
                        <a:buSzPts val="1100"/>
                        <a:buFont typeface="Arial"/>
                        <a:buNone/>
                      </a:pPr>
                      <a:r>
                        <a:rPr b="1" lang="en-IN" sz="1100">
                          <a:solidFill>
                            <a:schemeClr val="dk1"/>
                          </a:solidFill>
                        </a:rPr>
                        <a:t>2)Tokens:</a:t>
                      </a:r>
                      <a:r>
                        <a:rPr lang="en-IN" sz="1100">
                          <a:solidFill>
                            <a:schemeClr val="dk1"/>
                          </a:solidFill>
                        </a:rPr>
                        <a:t> Global Grid Token (GG-token) and Joint Map Token (JM-token)</a:t>
                      </a:r>
                      <a:endParaRPr sz="1100">
                        <a:solidFill>
                          <a:schemeClr val="dk1"/>
                        </a:solidFill>
                      </a:endParaRPr>
                    </a:p>
                    <a:p>
                      <a:pPr indent="0" lvl="0" marL="0" rtl="0" algn="l">
                        <a:spcBef>
                          <a:spcPts val="0"/>
                        </a:spcBef>
                        <a:spcAft>
                          <a:spcPts val="0"/>
                        </a:spcAft>
                        <a:buClr>
                          <a:schemeClr val="dk1"/>
                        </a:buClr>
                        <a:buSzPts val="1100"/>
                        <a:buFont typeface="Arial"/>
                        <a:buNone/>
                      </a:pPr>
                      <a:r>
                        <a:rPr b="1" lang="en-IN" sz="1100">
                          <a:solidFill>
                            <a:schemeClr val="dk1"/>
                          </a:solidFill>
                        </a:rPr>
                        <a:t>3)Attention Mechanisms:</a:t>
                      </a:r>
                      <a:r>
                        <a:rPr lang="en-IN" sz="1100">
                          <a:solidFill>
                            <a:schemeClr val="dk1"/>
                          </a:solidFill>
                        </a:rPr>
                        <a:t> Full Spatio-Temporal Attention (FAttn), Zigzag Spatio-Temporal Attention (ZAttn), Binary Spatio-Temporal Attention (BAttn)</a:t>
                      </a:r>
                      <a:endParaRPr sz="1100">
                        <a:solidFill>
                          <a:schemeClr val="dk1"/>
                        </a:solidFill>
                      </a:endParaRPr>
                    </a:p>
                    <a:p>
                      <a:pPr indent="0" lvl="0" marL="0" rtl="0" algn="l">
                        <a:spcBef>
                          <a:spcPts val="0"/>
                        </a:spcBef>
                        <a:spcAft>
                          <a:spcPts val="0"/>
                        </a:spcAft>
                        <a:buClr>
                          <a:schemeClr val="dk1"/>
                        </a:buClr>
                        <a:buSzPts val="1100"/>
                        <a:buFont typeface="Arial"/>
                        <a:buNone/>
                      </a:pPr>
                      <a:r>
                        <a:rPr b="1" lang="en-IN" sz="1100">
                          <a:solidFill>
                            <a:schemeClr val="dk1"/>
                          </a:solidFill>
                        </a:rPr>
                        <a:t>4)Encoder-Decoder Structure:</a:t>
                      </a:r>
                      <a:r>
                        <a:rPr lang="en-IN" sz="1100">
                          <a:solidFill>
                            <a:schemeClr val="dk1"/>
                          </a:solidFill>
                        </a:rPr>
                        <a:t> STAR-transformer encoder-decoder with multi-class token aggregation</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solidFill>
                            <a:schemeClr val="dk1"/>
                          </a:solidFill>
                        </a:rPr>
                        <a:t>98.7%</a:t>
                      </a:r>
                      <a:endParaRPr b="1"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solidFill>
                            <a:schemeClr val="dk1"/>
                          </a:solidFill>
                        </a:rPr>
                        <a:t>1.Enhance efficiency of token aggregation methods to further reduce computational complexity. 2.Explore alternative backbone architectures for feature extraction.</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3.Investigate the impact of different joint heat map generation techniques on recognition accuracy.</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4.Implement additional regularization techniques to improve model robustness.</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5.Incorporate multi-scale attention mechanisms to capture finer details in action recognition. 6.Optimize the model for deployment on edge devices and real-time applications.</a:t>
                      </a:r>
                      <a:endParaRPr>
                        <a:solidFill>
                          <a:schemeClr val="dk1"/>
                        </a:solidFill>
                      </a:endParaRPr>
                    </a:p>
                    <a:p>
                      <a:pPr indent="0" lvl="0" marL="0" rtl="0" algn="l">
                        <a:spcBef>
                          <a:spcPts val="0"/>
                        </a:spcBef>
                        <a:spcAft>
                          <a:spcPts val="0"/>
                        </a:spcAft>
                        <a:buNone/>
                      </a:pPr>
                      <a:r>
                        <a:t/>
                      </a:r>
                      <a:endParaRPr b="1" sz="18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237975" y="587450"/>
            <a:ext cx="5459700" cy="144600"/>
          </a:xfrm>
          <a:prstGeom prst="rect">
            <a:avLst/>
          </a:prstGeom>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Font typeface="Arial"/>
              <a:buNone/>
            </a:pPr>
            <a:r>
              <a:rPr b="1" lang="en-IN" sz="3200">
                <a:latin typeface="Arial"/>
                <a:ea typeface="Arial"/>
                <a:cs typeface="Arial"/>
                <a:sym typeface="Arial"/>
              </a:rPr>
              <a:t> Literature survey and study</a:t>
            </a:r>
            <a:endParaRPr b="1" sz="3200">
              <a:latin typeface="Arial"/>
              <a:ea typeface="Arial"/>
              <a:cs typeface="Arial"/>
              <a:sym typeface="Arial"/>
            </a:endParaRPr>
          </a:p>
          <a:p>
            <a:pPr indent="0" lvl="0" marL="0" rtl="0" algn="l">
              <a:spcBef>
                <a:spcPts val="0"/>
              </a:spcBef>
              <a:spcAft>
                <a:spcPts val="0"/>
              </a:spcAft>
              <a:buNone/>
            </a:pPr>
            <a:r>
              <a:rPr lang="en-IN"/>
              <a:t> </a:t>
            </a:r>
            <a:endParaRPr/>
          </a:p>
        </p:txBody>
      </p:sp>
      <p:sp>
        <p:nvSpPr>
          <p:cNvPr id="167" name="Google Shape;167;p19"/>
          <p:cNvSpPr txBox="1"/>
          <p:nvPr/>
        </p:nvSpPr>
        <p:spPr>
          <a:xfrm>
            <a:off x="10970150" y="282775"/>
            <a:ext cx="125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68" name="Google Shape;168;p19"/>
          <p:cNvPicPr preferRelativeResize="0"/>
          <p:nvPr/>
        </p:nvPicPr>
        <p:blipFill rotWithShape="1">
          <a:blip r:embed="rId3">
            <a:alphaModFix/>
          </a:blip>
          <a:srcRect b="26841" l="4528" r="4172" t="20267"/>
          <a:stretch/>
        </p:blipFill>
        <p:spPr>
          <a:xfrm>
            <a:off x="10836356" y="105045"/>
            <a:ext cx="1249918" cy="474910"/>
          </a:xfrm>
          <a:prstGeom prst="rect">
            <a:avLst/>
          </a:prstGeom>
          <a:noFill/>
          <a:ln>
            <a:noFill/>
          </a:ln>
        </p:spPr>
      </p:pic>
      <p:sp>
        <p:nvSpPr>
          <p:cNvPr id="169" name="Google Shape;169;p19"/>
          <p:cNvSpPr/>
          <p:nvPr/>
        </p:nvSpPr>
        <p:spPr>
          <a:xfrm>
            <a:off x="1" y="10129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0" name="Google Shape;170;p19"/>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171" name="Google Shape;171;p19"/>
          <p:cNvGraphicFramePr/>
          <p:nvPr/>
        </p:nvGraphicFramePr>
        <p:xfrm>
          <a:off x="398050" y="979575"/>
          <a:ext cx="3000000" cy="3000000"/>
        </p:xfrm>
        <a:graphic>
          <a:graphicData uri="http://schemas.openxmlformats.org/drawingml/2006/table">
            <a:tbl>
              <a:tblPr>
                <a:noFill/>
                <a:tableStyleId>{8A32B45C-F495-4D46-9DF1-C8AC5756F08D}</a:tableStyleId>
              </a:tblPr>
              <a:tblGrid>
                <a:gridCol w="806675"/>
                <a:gridCol w="2132475"/>
                <a:gridCol w="1469575"/>
                <a:gridCol w="1469575"/>
                <a:gridCol w="1469575"/>
                <a:gridCol w="1469575"/>
                <a:gridCol w="2650725"/>
              </a:tblGrid>
              <a:tr h="965575">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Year</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Name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Dataset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Signal Processing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Technique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Architecture used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IN" sz="1800">
                          <a:solidFill>
                            <a:schemeClr val="dk1"/>
                          </a:solidFill>
                        </a:rPr>
                        <a:t>Accuracy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IN" sz="1800">
                          <a:solidFill>
                            <a:schemeClr val="dk1"/>
                          </a:solidFill>
                        </a:rPr>
                        <a:t>Suggestions for</a:t>
                      </a:r>
                      <a:endParaRPr b="1" sz="1800">
                        <a:solidFill>
                          <a:schemeClr val="dk1"/>
                        </a:solidFill>
                      </a:endParaRPr>
                    </a:p>
                    <a:p>
                      <a:pPr indent="0" lvl="0" marL="0" rtl="0" algn="l">
                        <a:spcBef>
                          <a:spcPts val="0"/>
                        </a:spcBef>
                        <a:spcAft>
                          <a:spcPts val="0"/>
                        </a:spcAft>
                        <a:buClr>
                          <a:schemeClr val="dk1"/>
                        </a:buClr>
                        <a:buSzPts val="1100"/>
                        <a:buFont typeface="Arial"/>
                        <a:buNone/>
                      </a:pPr>
                      <a:r>
                        <a:rPr b="1" lang="en-IN" sz="1800">
                          <a:solidFill>
                            <a:schemeClr val="dk1"/>
                          </a:solidFill>
                        </a:rPr>
                        <a:t>Novelty and improvement</a:t>
                      </a:r>
                      <a:endParaRPr/>
                    </a:p>
                  </a:txBody>
                  <a:tcPr marT="91425" marB="91425" marR="91425" marL="91425"/>
                </a:tc>
              </a:tr>
              <a:tr h="1351275">
                <a:tc>
                  <a:txBody>
                    <a:bodyPr/>
                    <a:lstStyle/>
                    <a:p>
                      <a:pPr indent="0" lvl="0" marL="0" rtl="0" algn="l">
                        <a:spcBef>
                          <a:spcPts val="0"/>
                        </a:spcBef>
                        <a:spcAft>
                          <a:spcPts val="0"/>
                        </a:spcAft>
                        <a:buNone/>
                      </a:pPr>
                      <a:r>
                        <a:rPr lang="en-IN"/>
                        <a:t>2023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500">
                          <a:latin typeface="Times New Roman"/>
                          <a:ea typeface="Times New Roman"/>
                          <a:cs typeface="Times New Roman"/>
                          <a:sym typeface="Times New Roman"/>
                        </a:rPr>
                        <a:t>Human Activity Recognition Using IR-UWB Radar:</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500">
                          <a:latin typeface="Times New Roman"/>
                          <a:ea typeface="Times New Roman"/>
                          <a:cs typeface="Times New Roman"/>
                          <a:sym typeface="Times New Roman"/>
                        </a:rPr>
                        <a:t>A Lightweight Transformer Approach</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t>20 live individuals</a:t>
                      </a:r>
                      <a:endParaRPr/>
                    </a:p>
                    <a:p>
                      <a:pPr indent="0" lvl="0" marL="0" rtl="0" algn="l">
                        <a:spcBef>
                          <a:spcPts val="0"/>
                        </a:spcBef>
                        <a:spcAft>
                          <a:spcPts val="0"/>
                        </a:spcAft>
                        <a:buNone/>
                      </a:pPr>
                      <a:r>
                        <a:rPr lang="en-IN"/>
                        <a:t>performing 20 distinct actions</a:t>
                      </a:r>
                      <a:endParaRPr/>
                    </a:p>
                  </a:txBody>
                  <a:tcPr marT="91425" marB="91425" marR="91425" marL="91425"/>
                </a:tc>
                <a:tc>
                  <a:txBody>
                    <a:bodyPr/>
                    <a:lstStyle/>
                    <a:p>
                      <a:pPr indent="0" lvl="0" marL="0" rtl="0" algn="l">
                        <a:lnSpc>
                          <a:spcPct val="115000"/>
                        </a:lnSpc>
                        <a:spcBef>
                          <a:spcPts val="1200"/>
                        </a:spcBef>
                        <a:spcAft>
                          <a:spcPts val="0"/>
                        </a:spcAft>
                        <a:buNone/>
                      </a:pPr>
                      <a:r>
                        <a:rPr lang="en-IN">
                          <a:latin typeface="Times New Roman"/>
                          <a:ea typeface="Times New Roman"/>
                          <a:cs typeface="Times New Roman"/>
                          <a:sym typeface="Times New Roman"/>
                        </a:rPr>
                        <a:t>One pulse transmitted, echo frame received sequentially.</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t>Mobile ViT</a:t>
                      </a:r>
                      <a:endParaRPr/>
                    </a:p>
                    <a:p>
                      <a:pPr indent="0" lvl="0" marL="0" rtl="0" algn="l">
                        <a:spcBef>
                          <a:spcPts val="0"/>
                        </a:spcBef>
                        <a:spcAft>
                          <a:spcPts val="0"/>
                        </a:spcAft>
                        <a:buNone/>
                      </a:pPr>
                      <a:r>
                        <a:rPr lang="en-IN"/>
                        <a:t>MobileNetv2 block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IN"/>
                        <a:t>1)MobileViTX(suggested) - 91.01%</a:t>
                      </a:r>
                      <a:endParaRPr/>
                    </a:p>
                    <a:p>
                      <a:pPr indent="0" lvl="0" marL="0" rtl="0" algn="l">
                        <a:spcBef>
                          <a:spcPts val="0"/>
                        </a:spcBef>
                        <a:spcAft>
                          <a:spcPts val="0"/>
                        </a:spcAft>
                        <a:buNone/>
                      </a:pPr>
                      <a:r>
                        <a:rPr lang="en-IN"/>
                        <a:t>2)MobileNetV2- 90.47%</a:t>
                      </a:r>
                      <a:endParaRPr/>
                    </a:p>
                    <a:p>
                      <a:pPr indent="0" lvl="0" marL="0" rtl="0" algn="l">
                        <a:spcBef>
                          <a:spcPts val="0"/>
                        </a:spcBef>
                        <a:spcAft>
                          <a:spcPts val="0"/>
                        </a:spcAft>
                        <a:buNone/>
                      </a:pPr>
                      <a:r>
                        <a:rPr lang="en-IN"/>
                        <a:t>3)Mobile ViT- 90.32%</a:t>
                      </a:r>
                      <a:endParaRPr/>
                    </a:p>
                    <a:p>
                      <a:pPr indent="0" lvl="0" marL="0" rtl="0" algn="l">
                        <a:spcBef>
                          <a:spcPts val="0"/>
                        </a:spcBef>
                        <a:spcAft>
                          <a:spcPts val="0"/>
                        </a:spcAft>
                        <a:buNone/>
                      </a:pPr>
                      <a:r>
                        <a:rPr lang="en-IN"/>
                        <a:t>4)RestNet - 90.26%</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IN"/>
                        <a:t>1)</a:t>
                      </a:r>
                      <a:r>
                        <a:rPr lang="en-IN"/>
                        <a:t>Domain Adaptation</a:t>
                      </a:r>
                      <a:br>
                        <a:rPr lang="en-IN"/>
                      </a:br>
                      <a:r>
                        <a:rPr lang="en-IN"/>
                        <a:t>2)Self-Supervised Pre-Training</a:t>
                      </a:r>
                      <a:br>
                        <a:rPr lang="en-IN"/>
                      </a:br>
                      <a:r>
                        <a:rPr lang="en-IN"/>
                        <a:t>3)Stochastic Depth</a:t>
                      </a:r>
                      <a:br>
                        <a:rPr lang="en-IN"/>
                      </a:br>
                      <a:r>
                        <a:rPr lang="en-IN"/>
                        <a:t>4)Data Augmentation</a:t>
                      </a:r>
                      <a:endParaRPr/>
                    </a:p>
                    <a:p>
                      <a:pPr indent="0" lvl="0" marL="0" rtl="0" algn="l">
                        <a:spcBef>
                          <a:spcPts val="0"/>
                        </a:spcBef>
                        <a:spcAft>
                          <a:spcPts val="0"/>
                        </a:spcAft>
                        <a:buNone/>
                      </a:pPr>
                      <a:r>
                        <a:rPr lang="en-IN"/>
                        <a:t>5)Pruning and Quantization</a:t>
                      </a:r>
                      <a:endParaRPr/>
                    </a:p>
                    <a:p>
                      <a:pPr indent="0" lvl="0" marL="0" rtl="0" algn="l">
                        <a:spcBef>
                          <a:spcPts val="0"/>
                        </a:spcBef>
                        <a:spcAft>
                          <a:spcPts val="0"/>
                        </a:spcAft>
                        <a:buNone/>
                      </a:pPr>
                      <a:r>
                        <a:t/>
                      </a:r>
                      <a:endParaRPr/>
                    </a:p>
                  </a:txBody>
                  <a:tcPr marT="91425" marB="91425" marR="91425" marL="91425"/>
                </a:tc>
              </a:tr>
              <a:tr h="1351275">
                <a:tc>
                  <a:txBody>
                    <a:bodyPr/>
                    <a:lstStyle/>
                    <a:p>
                      <a:pPr indent="0" lvl="0" marL="0" rtl="0" algn="l">
                        <a:spcBef>
                          <a:spcPts val="0"/>
                        </a:spcBef>
                        <a:spcAft>
                          <a:spcPts val="0"/>
                        </a:spcAft>
                        <a:buNone/>
                      </a:pPr>
                      <a:r>
                        <a:rPr lang="en-IN"/>
                        <a:t>2022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LIGHTWEIGHT TRANSFORMERS FOR HUMAN ACTIVITY RECOGNITION ON MOBILE DEVICES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UCI</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MotionSense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HHAR</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RealWorld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SHL Preview</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1) Downsampling</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2) Channel wise -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   Z- normalization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1) CNN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2) CNN - LSTM</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3) MobileViT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4) MobileHART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F - Score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1)CNN - 94.53</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2)CNN-LSTM-92.8</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3)MobileViT-96.55</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4)MobileHART-97.6</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300">
                          <a:solidFill>
                            <a:schemeClr val="dk1"/>
                          </a:solidFill>
                        </a:rPr>
                        <a:t>1)</a:t>
                      </a:r>
                      <a:r>
                        <a:rPr lang="en-IN" sz="1300">
                          <a:solidFill>
                            <a:schemeClr val="dk1"/>
                          </a:solidFill>
                        </a:rPr>
                        <a:t>Hyperparameter Tuning</a:t>
                      </a:r>
                      <a:endParaRPr sz="1300">
                        <a:solidFill>
                          <a:schemeClr val="dk1"/>
                        </a:solidFill>
                      </a:endParaRPr>
                    </a:p>
                    <a:p>
                      <a:pPr indent="0" lvl="0" marL="0" rtl="0" algn="l">
                        <a:spcBef>
                          <a:spcPts val="0"/>
                        </a:spcBef>
                        <a:spcAft>
                          <a:spcPts val="0"/>
                        </a:spcAft>
                        <a:buClr>
                          <a:schemeClr val="dk1"/>
                        </a:buClr>
                        <a:buSzPts val="1100"/>
                        <a:buFont typeface="Arial"/>
                        <a:buNone/>
                      </a:pPr>
                      <a:r>
                        <a:rPr lang="en-IN" sz="1300">
                          <a:solidFill>
                            <a:schemeClr val="dk1"/>
                          </a:solidFill>
                        </a:rPr>
                        <a:t>2)Data Augmentation</a:t>
                      </a:r>
                      <a:endParaRPr sz="1300">
                        <a:solidFill>
                          <a:schemeClr val="dk1"/>
                        </a:solidFill>
                      </a:endParaRPr>
                    </a:p>
                    <a:p>
                      <a:pPr indent="0" lvl="0" marL="0" rtl="0" algn="l">
                        <a:spcBef>
                          <a:spcPts val="0"/>
                        </a:spcBef>
                        <a:spcAft>
                          <a:spcPts val="0"/>
                        </a:spcAft>
                        <a:buClr>
                          <a:schemeClr val="dk1"/>
                        </a:buClr>
                        <a:buSzPts val="1100"/>
                        <a:buFont typeface="Arial"/>
                        <a:buNone/>
                      </a:pPr>
                      <a:r>
                        <a:rPr lang="en-IN" sz="1300">
                          <a:solidFill>
                            <a:schemeClr val="dk1"/>
                          </a:solidFill>
                        </a:rPr>
                        <a:t>3)Model Ensembling</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237975" y="587450"/>
            <a:ext cx="5459700" cy="144600"/>
          </a:xfrm>
          <a:prstGeom prst="rect">
            <a:avLst/>
          </a:prstGeom>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Font typeface="Arial"/>
              <a:buNone/>
            </a:pPr>
            <a:r>
              <a:rPr b="1" lang="en-IN" sz="3200">
                <a:latin typeface="Arial"/>
                <a:ea typeface="Arial"/>
                <a:cs typeface="Arial"/>
                <a:sym typeface="Arial"/>
              </a:rPr>
              <a:t> </a:t>
            </a:r>
            <a:r>
              <a:rPr b="1" lang="en-IN" sz="3200">
                <a:latin typeface="Arial"/>
                <a:ea typeface="Arial"/>
                <a:cs typeface="Arial"/>
                <a:sym typeface="Arial"/>
              </a:rPr>
              <a:t>Literature survey and study</a:t>
            </a:r>
            <a:endParaRPr b="1" sz="3200">
              <a:latin typeface="Arial"/>
              <a:ea typeface="Arial"/>
              <a:cs typeface="Arial"/>
              <a:sym typeface="Arial"/>
            </a:endParaRPr>
          </a:p>
          <a:p>
            <a:pPr indent="0" lvl="0" marL="0" rtl="0" algn="l">
              <a:spcBef>
                <a:spcPts val="0"/>
              </a:spcBef>
              <a:spcAft>
                <a:spcPts val="0"/>
              </a:spcAft>
              <a:buNone/>
            </a:pPr>
            <a:r>
              <a:rPr lang="en-IN"/>
              <a:t> </a:t>
            </a:r>
            <a:endParaRPr/>
          </a:p>
        </p:txBody>
      </p:sp>
      <p:sp>
        <p:nvSpPr>
          <p:cNvPr id="178" name="Google Shape;178;p20"/>
          <p:cNvSpPr txBox="1"/>
          <p:nvPr/>
        </p:nvSpPr>
        <p:spPr>
          <a:xfrm>
            <a:off x="10970150" y="282775"/>
            <a:ext cx="125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79" name="Google Shape;179;p20"/>
          <p:cNvPicPr preferRelativeResize="0"/>
          <p:nvPr/>
        </p:nvPicPr>
        <p:blipFill rotWithShape="1">
          <a:blip r:embed="rId3">
            <a:alphaModFix/>
          </a:blip>
          <a:srcRect b="26841" l="4528" r="4172" t="20267"/>
          <a:stretch/>
        </p:blipFill>
        <p:spPr>
          <a:xfrm>
            <a:off x="10836356" y="105045"/>
            <a:ext cx="1249918" cy="474910"/>
          </a:xfrm>
          <a:prstGeom prst="rect">
            <a:avLst/>
          </a:prstGeom>
          <a:noFill/>
          <a:ln>
            <a:noFill/>
          </a:ln>
        </p:spPr>
      </p:pic>
      <p:sp>
        <p:nvSpPr>
          <p:cNvPr id="180" name="Google Shape;180;p20"/>
          <p:cNvSpPr/>
          <p:nvPr/>
        </p:nvSpPr>
        <p:spPr>
          <a:xfrm>
            <a:off x="1" y="10129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20"/>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182" name="Google Shape;182;p20"/>
          <p:cNvGraphicFramePr/>
          <p:nvPr/>
        </p:nvGraphicFramePr>
        <p:xfrm>
          <a:off x="398050" y="979575"/>
          <a:ext cx="3000000" cy="3000000"/>
        </p:xfrm>
        <a:graphic>
          <a:graphicData uri="http://schemas.openxmlformats.org/drawingml/2006/table">
            <a:tbl>
              <a:tblPr>
                <a:noFill/>
                <a:tableStyleId>{8A32B45C-F495-4D46-9DF1-C8AC5756F08D}</a:tableStyleId>
              </a:tblPr>
              <a:tblGrid>
                <a:gridCol w="806675"/>
                <a:gridCol w="2132475"/>
                <a:gridCol w="1469575"/>
                <a:gridCol w="1469575"/>
                <a:gridCol w="1469575"/>
                <a:gridCol w="1469575"/>
                <a:gridCol w="2650725"/>
              </a:tblGrid>
              <a:tr h="971900">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Year</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Name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Dataset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Signal Processing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Technique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Architecture used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IN" sz="1800">
                          <a:solidFill>
                            <a:schemeClr val="dk1"/>
                          </a:solidFill>
                        </a:rPr>
                        <a:t>Accuracy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IN" sz="1800">
                          <a:solidFill>
                            <a:schemeClr val="dk1"/>
                          </a:solidFill>
                        </a:rPr>
                        <a:t>Suggestions for</a:t>
                      </a:r>
                      <a:endParaRPr b="1" sz="1800">
                        <a:solidFill>
                          <a:schemeClr val="dk1"/>
                        </a:solidFill>
                      </a:endParaRPr>
                    </a:p>
                    <a:p>
                      <a:pPr indent="0" lvl="0" marL="0" rtl="0" algn="l">
                        <a:spcBef>
                          <a:spcPts val="0"/>
                        </a:spcBef>
                        <a:spcAft>
                          <a:spcPts val="0"/>
                        </a:spcAft>
                        <a:buClr>
                          <a:schemeClr val="dk1"/>
                        </a:buClr>
                        <a:buSzPts val="1100"/>
                        <a:buFont typeface="Arial"/>
                        <a:buNone/>
                      </a:pPr>
                      <a:r>
                        <a:rPr b="1" lang="en-IN" sz="1800">
                          <a:solidFill>
                            <a:schemeClr val="dk1"/>
                          </a:solidFill>
                        </a:rPr>
                        <a:t>Novelty and improvement</a:t>
                      </a:r>
                      <a:endParaRPr/>
                    </a:p>
                  </a:txBody>
                  <a:tcPr marT="91425" marB="91425" marR="91425" marL="91425"/>
                </a:tc>
              </a:tr>
              <a:tr h="1351275">
                <a:tc>
                  <a:txBody>
                    <a:bodyPr/>
                    <a:lstStyle/>
                    <a:p>
                      <a:pPr indent="0" lvl="0" marL="0" rtl="0" algn="l">
                        <a:spcBef>
                          <a:spcPts val="0"/>
                        </a:spcBef>
                        <a:spcAft>
                          <a:spcPts val="0"/>
                        </a:spcAft>
                        <a:buNone/>
                      </a:pPr>
                      <a:r>
                        <a:rPr lang="en-IN"/>
                        <a:t>2022</a:t>
                      </a:r>
                      <a:endParaRPr/>
                    </a:p>
                  </a:txBody>
                  <a:tcPr marT="91425" marB="91425" marR="91425" marL="91425"/>
                </a:tc>
                <a:tc>
                  <a:txBody>
                    <a:bodyPr/>
                    <a:lstStyle/>
                    <a:p>
                      <a:pPr indent="0" lvl="0" marL="0" rtl="0" algn="l">
                        <a:spcBef>
                          <a:spcPts val="0"/>
                        </a:spcBef>
                        <a:spcAft>
                          <a:spcPts val="0"/>
                        </a:spcAft>
                        <a:buNone/>
                      </a:pPr>
                      <a:r>
                        <a:rPr lang="en-IN" sz="1500">
                          <a:latin typeface="Times New Roman"/>
                          <a:ea typeface="Times New Roman"/>
                          <a:cs typeface="Times New Roman"/>
                          <a:sym typeface="Times New Roman"/>
                        </a:rPr>
                        <a:t>A Hybrid Transformer Framework for Efficient Activity Recognition Using Consumer Electronics</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t>HMDB51, UCF101, and UCF50</a:t>
                      </a:r>
                      <a:endParaRPr/>
                    </a:p>
                  </a:txBody>
                  <a:tcPr marT="91425" marB="91425" marR="91425" marL="91425"/>
                </a:tc>
                <a:tc>
                  <a:txBody>
                    <a:bodyPr/>
                    <a:lstStyle/>
                    <a:p>
                      <a:pPr indent="0" lvl="0" marL="0" rtl="0" algn="l">
                        <a:spcBef>
                          <a:spcPts val="0"/>
                        </a:spcBef>
                        <a:spcAft>
                          <a:spcPts val="0"/>
                        </a:spcAft>
                        <a:buNone/>
                      </a:pPr>
                      <a:r>
                        <a:rPr lang="en-IN"/>
                        <a:t>1)</a:t>
                      </a:r>
                      <a:r>
                        <a:rPr lang="en-IN">
                          <a:latin typeface="Times New Roman"/>
                          <a:ea typeface="Times New Roman"/>
                          <a:cs typeface="Times New Roman"/>
                          <a:sym typeface="Times New Roman"/>
                        </a:rPr>
                        <a:t>Segmentation of video stream</a:t>
                      </a:r>
                      <a:endParaRPr>
                        <a:latin typeface="Times New Roman"/>
                        <a:ea typeface="Times New Roman"/>
                        <a:cs typeface="Times New Roman"/>
                        <a:sym typeface="Times New Roman"/>
                      </a:endParaRPr>
                    </a:p>
                    <a:p>
                      <a:pPr indent="0" lvl="0" marL="0" rtl="0" algn="l">
                        <a:spcBef>
                          <a:spcPts val="0"/>
                        </a:spcBef>
                        <a:spcAft>
                          <a:spcPts val="0"/>
                        </a:spcAft>
                        <a:buNone/>
                      </a:pPr>
                      <a:r>
                        <a:rPr lang="en-IN">
                          <a:latin typeface="Times New Roman"/>
                          <a:ea typeface="Times New Roman"/>
                          <a:cs typeface="Times New Roman"/>
                          <a:sym typeface="Times New Roman"/>
                        </a:rPr>
                        <a:t>2)Temporal Processing</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Hybrid Transformer Network for Human</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Activity Recognition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IN"/>
                        <a:t>HMDB51 -76.1428%</a:t>
                      </a:r>
                      <a:endParaRPr/>
                    </a:p>
                    <a:p>
                      <a:pPr indent="0" lvl="0" marL="0" rtl="0" algn="l">
                        <a:spcBef>
                          <a:spcPts val="0"/>
                        </a:spcBef>
                        <a:spcAft>
                          <a:spcPts val="0"/>
                        </a:spcAft>
                        <a:buNone/>
                      </a:pPr>
                      <a:r>
                        <a:rPr lang="en-IN"/>
                        <a:t>UCF101 - 96.6399% </a:t>
                      </a:r>
                      <a:endParaRPr/>
                    </a:p>
                    <a:p>
                      <a:pPr indent="0" lvl="0" marL="0" rtl="0" algn="l">
                        <a:spcBef>
                          <a:spcPts val="0"/>
                        </a:spcBef>
                        <a:spcAft>
                          <a:spcPts val="0"/>
                        </a:spcAft>
                        <a:buNone/>
                      </a:pPr>
                      <a:r>
                        <a:rPr lang="en-IN"/>
                        <a:t>UCF50 - 97.3130%</a:t>
                      </a:r>
                      <a:endParaRPr/>
                    </a:p>
                  </a:txBody>
                  <a:tcPr marT="91425" marB="91425" marR="91425" marL="91425"/>
                </a:tc>
                <a:tc>
                  <a:txBody>
                    <a:bodyPr/>
                    <a:lstStyle/>
                    <a:p>
                      <a:pPr indent="0" lvl="0" marL="0" rtl="0" algn="l">
                        <a:lnSpc>
                          <a:spcPct val="115000"/>
                        </a:lnSpc>
                        <a:spcBef>
                          <a:spcPts val="1200"/>
                        </a:spcBef>
                        <a:spcAft>
                          <a:spcPts val="0"/>
                        </a:spcAft>
                        <a:buNone/>
                      </a:pPr>
                      <a:r>
                        <a:rPr lang="en-IN"/>
                        <a:t>1)</a:t>
                      </a:r>
                      <a:r>
                        <a:rPr lang="en-IN"/>
                        <a:t>Integrate intelligent attention methods into the contextual model to effectively learn the most discriminative features.</a:t>
                      </a:r>
                      <a:endParaRPr/>
                    </a:p>
                    <a:p>
                      <a:pPr indent="0" lvl="0" marL="0" rtl="0" algn="l">
                        <a:lnSpc>
                          <a:spcPct val="115000"/>
                        </a:lnSpc>
                        <a:spcBef>
                          <a:spcPts val="1200"/>
                        </a:spcBef>
                        <a:spcAft>
                          <a:spcPts val="1200"/>
                        </a:spcAft>
                        <a:buNone/>
                      </a:pPr>
                      <a:r>
                        <a:rPr lang="en-IN"/>
                        <a:t>2)Use optical flow to learn the motion dynamics of the video for higher performance.</a:t>
                      </a:r>
                      <a:endParaRPr/>
                    </a:p>
                  </a:txBody>
                  <a:tcPr marT="91425" marB="91425" marR="91425" marL="91425"/>
                </a:tc>
              </a:tr>
              <a:tr h="1351275">
                <a:tc>
                  <a:txBody>
                    <a:bodyPr/>
                    <a:lstStyle/>
                    <a:p>
                      <a:pPr indent="0" lvl="0" marL="0" rtl="0" algn="l">
                        <a:spcBef>
                          <a:spcPts val="0"/>
                        </a:spcBef>
                        <a:spcAft>
                          <a:spcPts val="0"/>
                        </a:spcAft>
                        <a:buNone/>
                      </a:pPr>
                      <a:r>
                        <a:rPr lang="en-IN"/>
                        <a:t>2022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500">
                          <a:latin typeface="Times New Roman"/>
                          <a:ea typeface="Times New Roman"/>
                          <a:cs typeface="Times New Roman"/>
                          <a:sym typeface="Times New Roman"/>
                        </a:rPr>
                        <a:t>Vision Transformer and Deep Sequence Learning for Human</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500">
                          <a:latin typeface="Times New Roman"/>
                          <a:ea typeface="Times New Roman"/>
                          <a:cs typeface="Times New Roman"/>
                          <a:sym typeface="Times New Roman"/>
                        </a:rPr>
                        <a:t>Activity Recognition in Surveillance Videos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IN"/>
                        <a:t>UCF50</a:t>
                      </a:r>
                      <a:endParaRPr/>
                    </a:p>
                    <a:p>
                      <a:pPr indent="0" lvl="0" marL="0" rtl="0" algn="l">
                        <a:spcBef>
                          <a:spcPts val="0"/>
                        </a:spcBef>
                        <a:spcAft>
                          <a:spcPts val="0"/>
                        </a:spcAft>
                        <a:buNone/>
                      </a:pPr>
                      <a:r>
                        <a:rPr lang="en-IN"/>
                        <a:t>HMDB51</a:t>
                      </a:r>
                      <a:endParaRPr/>
                    </a:p>
                  </a:txBody>
                  <a:tcPr marT="91425" marB="91425" marR="91425" marL="91425"/>
                </a:tc>
                <a:tc>
                  <a:txBody>
                    <a:bodyPr/>
                    <a:lstStyle/>
                    <a:p>
                      <a:pPr indent="0" lvl="0" marL="0" rtl="0" algn="l">
                        <a:spcBef>
                          <a:spcPts val="0"/>
                        </a:spcBef>
                        <a:spcAft>
                          <a:spcPts val="0"/>
                        </a:spcAft>
                        <a:buNone/>
                      </a:pPr>
                      <a:r>
                        <a:rPr lang="en-IN" sz="1500">
                          <a:latin typeface="Times New Roman"/>
                          <a:ea typeface="Times New Roman"/>
                          <a:cs typeface="Times New Roman"/>
                          <a:sym typeface="Times New Roman"/>
                        </a:rPr>
                        <a:t>Outlier and Noise detection and removal.</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ViT for</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spatial features and multilayered LSTM to learn</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temporal relationships among these features to</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recognize human activities with higher confidence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a:solidFill>
                            <a:schemeClr val="dk1"/>
                          </a:solidFill>
                        </a:rPr>
                        <a:t>UCF50 - 96.144</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HMDB51 - 73.71</a:t>
                      </a:r>
                      <a:endParaRPr/>
                    </a:p>
                  </a:txBody>
                  <a:tcPr marT="91425" marB="91425" marR="91425" marL="91425"/>
                </a:tc>
                <a:tc>
                  <a:txBody>
                    <a:bodyPr/>
                    <a:lstStyle/>
                    <a:p>
                      <a:pPr indent="-317500" lvl="0" marL="457200" rtl="0" algn="l">
                        <a:spcBef>
                          <a:spcPts val="0"/>
                        </a:spcBef>
                        <a:spcAft>
                          <a:spcPts val="0"/>
                        </a:spcAft>
                        <a:buClr>
                          <a:schemeClr val="dk1"/>
                        </a:buClr>
                        <a:buSzPts val="1400"/>
                        <a:buFont typeface="Times New Roman"/>
                        <a:buAutoNum type="arabicParenR"/>
                      </a:pPr>
                      <a:r>
                        <a:rPr lang="en-IN">
                          <a:solidFill>
                            <a:schemeClr val="dk1"/>
                          </a:solidFill>
                          <a:latin typeface="Times New Roman"/>
                          <a:ea typeface="Times New Roman"/>
                          <a:cs typeface="Times New Roman"/>
                          <a:sym typeface="Times New Roman"/>
                        </a:rPr>
                        <a:t>Multi-view Data Integration</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arenR"/>
                      </a:pPr>
                      <a:r>
                        <a:rPr lang="en-IN">
                          <a:solidFill>
                            <a:schemeClr val="dk1"/>
                          </a:solidFill>
                          <a:latin typeface="Times New Roman"/>
                          <a:ea typeface="Times New Roman"/>
                          <a:cs typeface="Times New Roman"/>
                          <a:sym typeface="Times New Roman"/>
                        </a:rPr>
                        <a:t>Edge Computing Implementation</a:t>
                      </a:r>
                      <a:endParaRPr sz="1300">
                        <a:solidFill>
                          <a:schemeClr val="dk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237975" y="587450"/>
            <a:ext cx="5459700" cy="144600"/>
          </a:xfrm>
          <a:prstGeom prst="rect">
            <a:avLst/>
          </a:prstGeom>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None/>
            </a:pPr>
            <a:r>
              <a:rPr b="1" lang="en-IN" sz="3200">
                <a:latin typeface="Arial"/>
                <a:ea typeface="Arial"/>
                <a:cs typeface="Arial"/>
                <a:sym typeface="Arial"/>
              </a:rPr>
              <a:t> Literature survey and study</a:t>
            </a:r>
            <a:endParaRPr b="1" sz="3200">
              <a:latin typeface="Arial"/>
              <a:ea typeface="Arial"/>
              <a:cs typeface="Arial"/>
              <a:sym typeface="Arial"/>
            </a:endParaRPr>
          </a:p>
          <a:p>
            <a:pPr indent="0" lvl="0" marL="0" rtl="0" algn="l">
              <a:spcBef>
                <a:spcPts val="0"/>
              </a:spcBef>
              <a:spcAft>
                <a:spcPts val="0"/>
              </a:spcAft>
              <a:buNone/>
            </a:pPr>
            <a:r>
              <a:rPr lang="en-IN"/>
              <a:t> </a:t>
            </a:r>
            <a:endParaRPr/>
          </a:p>
        </p:txBody>
      </p:sp>
      <p:sp>
        <p:nvSpPr>
          <p:cNvPr id="189" name="Google Shape;189;p21"/>
          <p:cNvSpPr txBox="1"/>
          <p:nvPr>
            <p:ph idx="1" type="body"/>
          </p:nvPr>
        </p:nvSpPr>
        <p:spPr>
          <a:xfrm>
            <a:off x="169200" y="1825625"/>
            <a:ext cx="11184600" cy="43512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Clr>
                <a:schemeClr val="dk1"/>
              </a:buClr>
              <a:buSzPct val="39285"/>
              <a:buFont typeface="Arial"/>
              <a:buNone/>
            </a:pPr>
            <a:r>
              <a:rPr lang="en-IN">
                <a:latin typeface="Times New Roman"/>
                <a:ea typeface="Times New Roman"/>
                <a:cs typeface="Times New Roman"/>
                <a:sym typeface="Times New Roman"/>
              </a:rPr>
              <a:t>Discussion: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IN">
                <a:latin typeface="Times New Roman"/>
                <a:ea typeface="Times New Roman"/>
                <a:cs typeface="Times New Roman"/>
                <a:sym typeface="Times New Roman"/>
              </a:rPr>
              <a:t>Across the reviewed papers, trends show a shift towards lightweight models using transformers. Common challenges include computational constraints and robustness to variations in data and environments. Future research should focus on enhancing model efficiency and adaptability, addressing current limitations.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IN">
                <a:latin typeface="Times New Roman"/>
                <a:ea typeface="Times New Roman"/>
                <a:cs typeface="Times New Roman"/>
                <a:sym typeface="Times New Roman"/>
              </a:rPr>
              <a:t>The literature review highlights the promise of lightweight transformers for HAR on mobile devices. Key insights reveal the need for efficient, robust models suitable for resource-constrained environments. Future research should aim to fill identified gaps and further improve model adaptability and efficiency.</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t/>
            </a:r>
            <a:endParaRPr/>
          </a:p>
        </p:txBody>
      </p:sp>
      <p:sp>
        <p:nvSpPr>
          <p:cNvPr id="190" name="Google Shape;190;p21"/>
          <p:cNvSpPr txBox="1"/>
          <p:nvPr/>
        </p:nvSpPr>
        <p:spPr>
          <a:xfrm>
            <a:off x="10970150" y="282775"/>
            <a:ext cx="125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91" name="Google Shape;191;p21"/>
          <p:cNvPicPr preferRelativeResize="0"/>
          <p:nvPr/>
        </p:nvPicPr>
        <p:blipFill rotWithShape="1">
          <a:blip r:embed="rId3">
            <a:alphaModFix/>
          </a:blip>
          <a:srcRect b="26841" l="4528" r="4172" t="20267"/>
          <a:stretch/>
        </p:blipFill>
        <p:spPr>
          <a:xfrm>
            <a:off x="10836356" y="105045"/>
            <a:ext cx="1249918" cy="474910"/>
          </a:xfrm>
          <a:prstGeom prst="rect">
            <a:avLst/>
          </a:prstGeom>
          <a:noFill/>
          <a:ln>
            <a:noFill/>
          </a:ln>
        </p:spPr>
      </p:pic>
      <p:sp>
        <p:nvSpPr>
          <p:cNvPr id="192" name="Google Shape;192;p21"/>
          <p:cNvSpPr/>
          <p:nvPr/>
        </p:nvSpPr>
        <p:spPr>
          <a:xfrm>
            <a:off x="1" y="10129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21"/>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