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60" r:id="rId3"/>
    <p:sldId id="278" r:id="rId4"/>
    <p:sldId id="257" r:id="rId5"/>
    <p:sldId id="258" r:id="rId6"/>
    <p:sldId id="259" r:id="rId7"/>
    <p:sldId id="261" r:id="rId8"/>
    <p:sldId id="273" r:id="rId9"/>
    <p:sldId id="263" r:id="rId10"/>
    <p:sldId id="277" r:id="rId11"/>
    <p:sldId id="264" r:id="rId12"/>
    <p:sldId id="266" r:id="rId13"/>
    <p:sldId id="267" r:id="rId14"/>
    <p:sldId id="271" r:id="rId15"/>
    <p:sldId id="276" r:id="rId16"/>
    <p:sldId id="269" r:id="rId17"/>
    <p:sldId id="275" r:id="rId18"/>
    <p:sldId id="272" r:id="rId19"/>
    <p:sldId id="279" r:id="rId20"/>
    <p:sldId id="284" r:id="rId21"/>
    <p:sldId id="281" r:id="rId22"/>
    <p:sldId id="280" r:id="rId23"/>
    <p:sldId id="282" r:id="rId24"/>
    <p:sldId id="283" r:id="rId25"/>
    <p:sldId id="285" r:id="rId26"/>
    <p:sldId id="286" r:id="rId27"/>
    <p:sldId id="287" r:id="rId28"/>
    <p:sldId id="288" r:id="rId29"/>
    <p:sldId id="289" r:id="rId30"/>
    <p:sldId id="290" r:id="rId31"/>
    <p:sldId id="293" r:id="rId32"/>
    <p:sldId id="29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57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49277-0117-9841-8EE8-DA75B9585BA5}" type="datetimeFigureOut">
              <a:rPr lang="en-US" smtClean="0"/>
              <a:t>8/13/20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5AB32-E4AE-D64A-8FF9-269690A14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4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35AB32-E4AE-D64A-8FF9-269690A14C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67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488C-07BC-FE4B-838F-75CA591EC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9AB2D-CF36-9E41-BA00-8B386C30F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B761C-7F7C-FF4A-8D7B-1A4B426D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FDA1-0708-9D4E-B630-8D1493B2E05B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60EF1-DE92-C540-8BC4-58FF041A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7D33A-DFE6-1F4E-9B82-38EFA2DB7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17FC-C2B5-DD43-8044-B8FC5B7C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5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49A2-240A-BD4E-8A3A-33837DE4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BC771-98EE-BA43-B209-2EBE547A2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9D6C1-92DE-414E-8F87-20513AAFD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FDA1-0708-9D4E-B630-8D1493B2E05B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E6686-1391-9D41-8B3F-128E40C3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02313-BF67-8E4A-86FE-5D181E68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17FC-C2B5-DD43-8044-B8FC5B7C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9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CC1812-1811-CA47-B56D-51F94A321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411E7-91EA-7240-8C62-77F7AC4C6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8A180-B194-4C4A-AB23-602755BB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FDA1-0708-9D4E-B630-8D1493B2E05B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95719-85D4-AA49-BBFE-81C7F7224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0E994-136A-BB47-BED5-E4385C41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17FC-C2B5-DD43-8044-B8FC5B7C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1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DBCB-EC99-1E45-B11B-286CE4AA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16C8B-C374-2B4A-8312-188EE639D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CA8C3-4E49-D444-BC9B-98403610A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FDA1-0708-9D4E-B630-8D1493B2E05B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A48F0-7FD4-3740-904F-FFC0012D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0D9FD-B004-B74E-8C38-2F2C5F59F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17FC-C2B5-DD43-8044-B8FC5B7C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8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E59CA-7570-F142-890E-3D043D714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FFE81-B3B4-5046-811A-F3ABC81FF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34101-823F-C74A-9B16-AF66AE97B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FDA1-0708-9D4E-B630-8D1493B2E05B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2A764-D519-7241-BCA8-8E511216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FBCE2-E9D9-9F46-8EDB-E26B741D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17FC-C2B5-DD43-8044-B8FC5B7C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0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51172-5BF5-5144-8DB2-9DD4BE0F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F61E6-CA9E-D540-B6C7-69DE360E7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547F9-AB41-1B4E-A55F-F73815F54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0CEC9-C29B-D841-844A-51A4C60CF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FDA1-0708-9D4E-B630-8D1493B2E05B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56C61-55E3-954F-BEB4-91683686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7E66B-0E88-5547-A1F4-B766D548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17FC-C2B5-DD43-8044-B8FC5B7C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2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B6D9-A268-5B40-8197-17EEFD5BB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5D3CD-603E-B046-A517-0D039A8BF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1D1FC-D9B1-D043-BBD1-170CE0F04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CBD65-4628-FF4B-9FDD-17D557254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DAED4-67A9-EF4F-939F-FACDCB817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52BE52-A758-A34D-8944-B9F3E7EC2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FDA1-0708-9D4E-B630-8D1493B2E05B}" type="datetimeFigureOut">
              <a:rPr lang="en-US" smtClean="0"/>
              <a:t>8/12/20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6CBE36-F342-AB4E-83F0-A36E6438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BA51C1-0D7B-4D41-A292-A7FCCE9F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17FC-C2B5-DD43-8044-B8FC5B7C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3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9B58E-7730-704D-AF34-517C4933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009A4-485B-E547-96FC-52E86B38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FDA1-0708-9D4E-B630-8D1493B2E05B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C19FD-B628-D140-B51F-07119A69C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905B4-1DAF-2742-A647-F4CF56D7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17FC-C2B5-DD43-8044-B8FC5B7C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8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16C7B4-2FC8-EB48-B49C-FBE0BBD6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FDA1-0708-9D4E-B630-8D1493B2E05B}" type="datetimeFigureOut">
              <a:rPr lang="en-US" smtClean="0"/>
              <a:t>8/12/20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143B8F-DD34-6042-88C2-E1E3A5231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BAF05-D448-124A-8C53-AF22B85F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17FC-C2B5-DD43-8044-B8FC5B7C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3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B0801-0F50-4C4A-8EC5-D3773B06D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BE9BA-7404-FB44-9BE3-5BD28CA2F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C466F-E24D-354B-87A4-5160098A3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5F0EA-68E8-C841-BBCE-0EF5B57A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FDA1-0708-9D4E-B630-8D1493B2E05B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05C47-CAF2-654C-91CC-5F5E84D60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58331-2A3E-FB4B-B2BE-7A1D60B5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17FC-C2B5-DD43-8044-B8FC5B7C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7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64816-CF7F-D340-9D4B-18B85C9C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6B4628-AFDA-6F41-AC78-B768E3128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CF37B-3EE4-4945-8319-F5DF51314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D4D83-C09E-7440-A293-6507A1710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FDA1-0708-9D4E-B630-8D1493B2E05B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7D69D-9AE7-364C-A311-9FE3BDAE7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9E591-DF9A-1143-AA00-EEFE9F0D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017FC-C2B5-DD43-8044-B8FC5B7C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4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08942-B255-F243-B0DB-E65A979F5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91C1C-61FE-9849-9105-5B606D6D8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D60F0-D955-C94C-9FB2-69DE8C062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3FDA1-0708-9D4E-B630-8D1493B2E05B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8E271-5098-DE44-ADE9-C7D2C25CD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34BED-58AA-124F-B64D-0938DAE5C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017FC-C2B5-DD43-8044-B8FC5B7C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4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lweb.org/anthology/2020.acl-main.30/" TargetMode="External"/><Relationship Id="rId2" Type="http://schemas.openxmlformats.org/officeDocument/2006/relationships/hyperlink" Target="https://github.com/adityajo/talk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snorkel-a-weak-supervision-system-a8943c9b639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03D55-9276-EB4F-8541-144265CC7E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4400" b="1" dirty="0"/>
              <a:t>Contextualized Weak Supervision for Text Classification</a:t>
            </a: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2FF6A-4B06-8245-AF2B-4D918002E4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AU" dirty="0"/>
              <a:t>Dheeraj </a:t>
            </a:r>
            <a:r>
              <a:rPr lang="en-AU" dirty="0" err="1"/>
              <a:t>Mekala</a:t>
            </a:r>
            <a:r>
              <a:rPr lang="en-AU" dirty="0"/>
              <a:t>, </a:t>
            </a:r>
            <a:r>
              <a:rPr lang="en-AU" dirty="0" err="1"/>
              <a:t>Jingbo</a:t>
            </a:r>
            <a:r>
              <a:rPr lang="en-AU" dirty="0"/>
              <a:t> Shang</a:t>
            </a:r>
            <a:br>
              <a:rPr lang="en-AU" dirty="0"/>
            </a:br>
            <a:r>
              <a:rPr lang="en-AU" dirty="0"/>
              <a:t>ACL 2020</a:t>
            </a:r>
          </a:p>
          <a:p>
            <a:endParaRPr lang="en-AU" dirty="0"/>
          </a:p>
          <a:p>
            <a:r>
              <a:rPr lang="en-AU" sz="1800" dirty="0"/>
              <a:t>Slides by Aditya Joshi</a:t>
            </a:r>
          </a:p>
          <a:p>
            <a:r>
              <a:rPr lang="en-AU" sz="1800" dirty="0"/>
              <a:t>Slides available at: </a:t>
            </a:r>
            <a:r>
              <a:rPr lang="en-AU" sz="1800" dirty="0">
                <a:hlinkClick r:id="rId2"/>
              </a:rPr>
              <a:t>https://github.com/adityajo/talks</a:t>
            </a:r>
            <a:endParaRPr lang="en-AU" sz="1800" dirty="0"/>
          </a:p>
          <a:p>
            <a:r>
              <a:rPr lang="en-AU" sz="1800" dirty="0"/>
              <a:t>17</a:t>
            </a:r>
            <a:r>
              <a:rPr lang="en-AU" sz="1800" baseline="30000" dirty="0"/>
              <a:t>th</a:t>
            </a:r>
            <a:r>
              <a:rPr lang="en-AU" sz="1800" dirty="0"/>
              <a:t> August, 2020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AD86AE-54C1-8F4E-A705-763A9AFBBB70}"/>
              </a:ext>
            </a:extLst>
          </p:cNvPr>
          <p:cNvSpPr txBox="1"/>
          <p:nvPr/>
        </p:nvSpPr>
        <p:spPr>
          <a:xfrm>
            <a:off x="75343" y="6488668"/>
            <a:ext cx="530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linkClick r:id="rId3"/>
              </a:rPr>
              <a:t>https://www.aclweb.org/anthology/2020.acl-main.30/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70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5BE15-2A30-7B46-8FCE-9B8F322E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Sectional outline of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C4CD5-CBE6-D845-973F-623B4E14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Overview</a:t>
            </a:r>
          </a:p>
          <a:p>
            <a:r>
              <a:rPr lang="en-US" u="sng" dirty="0"/>
              <a:t>Document contextualization</a:t>
            </a:r>
          </a:p>
          <a:p>
            <a:r>
              <a:rPr lang="en-AU" dirty="0"/>
              <a:t>Pseudo-Label and Text Classifier</a:t>
            </a:r>
          </a:p>
          <a:p>
            <a:r>
              <a:rPr lang="en-AU" dirty="0"/>
              <a:t>Seed expansion and disambiguation</a:t>
            </a:r>
          </a:p>
          <a:p>
            <a:r>
              <a:rPr lang="en-AU" dirty="0"/>
              <a:t>Experiments</a:t>
            </a:r>
          </a:p>
          <a:p>
            <a:r>
              <a:rPr lang="en-AU" dirty="0"/>
              <a:t>Related work</a:t>
            </a:r>
          </a:p>
          <a:p>
            <a:r>
              <a:rPr lang="en-AU" dirty="0"/>
              <a:t>Conclusion &amp; 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40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6437-2097-4548-A57D-276F4F50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Clustering contextualized word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B73CD-C3A9-F74A-8C39-8C7A7A03D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Given a word w, denote all its occurrences as w1, . . . , </a:t>
            </a:r>
            <a:r>
              <a:rPr lang="en-AU" dirty="0" err="1"/>
              <a:t>wn</a:t>
            </a:r>
            <a:endParaRPr lang="en-AU" dirty="0"/>
          </a:p>
          <a:p>
            <a:r>
              <a:rPr lang="en-AU" dirty="0"/>
              <a:t>For each </a:t>
            </a:r>
            <a:r>
              <a:rPr lang="en-AU" dirty="0" err="1"/>
              <a:t>wi</a:t>
            </a:r>
            <a:r>
              <a:rPr lang="en-AU" dirty="0"/>
              <a:t>, </a:t>
            </a:r>
            <a:r>
              <a:rPr lang="en-AU" dirty="0" err="1"/>
              <a:t>b_wi</a:t>
            </a:r>
            <a:r>
              <a:rPr lang="en-AU" dirty="0"/>
              <a:t> is the contextualised (BERT) representation of the word</a:t>
            </a:r>
            <a:endParaRPr lang="en-US" dirty="0"/>
          </a:p>
          <a:p>
            <a:r>
              <a:rPr lang="en-US" dirty="0"/>
              <a:t>k-means clustering algorithm to generate clusters of representations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E9B944-D016-AC4B-A639-94A8B353014B}"/>
              </a:ext>
            </a:extLst>
          </p:cNvPr>
          <p:cNvSpPr txBox="1"/>
          <p:nvPr/>
        </p:nvSpPr>
        <p:spPr>
          <a:xfrm>
            <a:off x="1035909" y="3770461"/>
            <a:ext cx="4241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Isn’t k is a hyperparameter too?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9CE346-4844-3F40-A7DF-F6A2F6BA3116}"/>
              </a:ext>
            </a:extLst>
          </p:cNvPr>
          <p:cNvSpPr txBox="1">
            <a:spLocks/>
          </p:cNvSpPr>
          <p:nvPr/>
        </p:nvSpPr>
        <p:spPr>
          <a:xfrm>
            <a:off x="838200" y="4232126"/>
            <a:ext cx="10515600" cy="883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Number of clusters, k, is selected such that the distance between cluster centres exceeds a threshold </a:t>
            </a:r>
            <a:r>
              <a:rPr lang="el-GR" dirty="0"/>
              <a:t>τ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60C836-19A3-0A4B-9397-70C333CC6BAD}"/>
              </a:ext>
            </a:extLst>
          </p:cNvPr>
          <p:cNvSpPr/>
          <p:nvPr/>
        </p:nvSpPr>
        <p:spPr>
          <a:xfrm>
            <a:off x="6844271" y="4673912"/>
            <a:ext cx="3332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ighlight>
                  <a:srgbClr val="FFFF00"/>
                </a:highlight>
              </a:rPr>
              <a:t>K = </a:t>
            </a:r>
            <a:r>
              <a:rPr lang="en-AU" dirty="0" err="1">
                <a:highlight>
                  <a:srgbClr val="FFFF00"/>
                </a:highlight>
              </a:rPr>
              <a:t>arg</a:t>
            </a:r>
            <a:r>
              <a:rPr lang="en-AU" dirty="0">
                <a:highlight>
                  <a:srgbClr val="FFFF00"/>
                </a:highlight>
              </a:rPr>
              <a:t> max K {cos(ci , </a:t>
            </a:r>
            <a:r>
              <a:rPr lang="en-AU" dirty="0" err="1">
                <a:highlight>
                  <a:srgbClr val="FFFF00"/>
                </a:highlight>
              </a:rPr>
              <a:t>cj</a:t>
            </a:r>
            <a:r>
              <a:rPr lang="en-AU" dirty="0">
                <a:highlight>
                  <a:srgbClr val="FFFF00"/>
                </a:highlight>
              </a:rPr>
              <a:t> ) &lt; </a:t>
            </a:r>
            <a:r>
              <a:rPr lang="el-GR" dirty="0">
                <a:highlight>
                  <a:srgbClr val="FFFF00"/>
                </a:highlight>
              </a:rPr>
              <a:t>τ</a:t>
            </a:r>
            <a:r>
              <a:rPr lang="en-AU" dirty="0">
                <a:highlight>
                  <a:srgbClr val="FFFF00"/>
                </a:highlight>
              </a:rPr>
              <a:t> </a:t>
            </a:r>
            <a:r>
              <a:rPr lang="el-GR" dirty="0">
                <a:highlight>
                  <a:srgbClr val="FFFF00"/>
                </a:highlight>
              </a:rPr>
              <a:t>∀</a:t>
            </a:r>
            <a:r>
              <a:rPr lang="en-AU" dirty="0" err="1">
                <a:highlight>
                  <a:srgbClr val="FFFF00"/>
                </a:highlight>
              </a:rPr>
              <a:t>i</a:t>
            </a:r>
            <a:r>
              <a:rPr lang="en-AU" dirty="0">
                <a:highlight>
                  <a:srgbClr val="FFFF00"/>
                </a:highlight>
              </a:rPr>
              <a:t>, j}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A6477C-0C84-4E41-844E-C08FF60663DE}"/>
              </a:ext>
            </a:extLst>
          </p:cNvPr>
          <p:cNvSpPr txBox="1"/>
          <p:nvPr/>
        </p:nvSpPr>
        <p:spPr>
          <a:xfrm>
            <a:off x="1035909" y="5115698"/>
            <a:ext cx="450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Isn’t </a:t>
            </a:r>
            <a:r>
              <a:rPr lang="en-AU" sz="2400" dirty="0"/>
              <a:t> </a:t>
            </a:r>
            <a:r>
              <a:rPr lang="el-GR" sz="2400" dirty="0"/>
              <a:t>τ</a:t>
            </a:r>
            <a:r>
              <a:rPr lang="en-AU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 is a hyperparameter then?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4FAF8D-CD3F-4341-852E-C0387230D16C}"/>
              </a:ext>
            </a:extLst>
          </p:cNvPr>
          <p:cNvSpPr txBox="1">
            <a:spLocks/>
          </p:cNvSpPr>
          <p:nvPr/>
        </p:nvSpPr>
        <p:spPr>
          <a:xfrm>
            <a:off x="838200" y="5609303"/>
            <a:ext cx="10515600" cy="8835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/>
              <a:t>For all seed words s: </a:t>
            </a:r>
            <a:r>
              <a:rPr lang="el-GR" dirty="0">
                <a:highlight>
                  <a:srgbClr val="FFFF00"/>
                </a:highlight>
              </a:rPr>
              <a:t>τ (</a:t>
            </a:r>
            <a:r>
              <a:rPr lang="en-AU" dirty="0">
                <a:highlight>
                  <a:srgbClr val="FFFF00"/>
                </a:highlight>
              </a:rPr>
              <a:t>s) = median({sim(</a:t>
            </a:r>
            <a:r>
              <a:rPr lang="en-AU" dirty="0" err="1">
                <a:highlight>
                  <a:srgbClr val="FFFF00"/>
                </a:highlight>
              </a:rPr>
              <a:t>bsi</a:t>
            </a:r>
            <a:r>
              <a:rPr lang="en-AU" dirty="0">
                <a:highlight>
                  <a:srgbClr val="FFFF00"/>
                </a:highlight>
              </a:rPr>
              <a:t> , </a:t>
            </a:r>
            <a:r>
              <a:rPr lang="en-AU" dirty="0" err="1">
                <a:highlight>
                  <a:srgbClr val="FFFF00"/>
                </a:highlight>
              </a:rPr>
              <a:t>bsj</a:t>
            </a:r>
            <a:r>
              <a:rPr lang="en-AU" dirty="0">
                <a:highlight>
                  <a:srgbClr val="FFFF00"/>
                </a:highlight>
              </a:rPr>
              <a:t> )|∀</a:t>
            </a:r>
            <a:r>
              <a:rPr lang="en-AU" dirty="0" err="1">
                <a:highlight>
                  <a:srgbClr val="FFFF00"/>
                </a:highlight>
              </a:rPr>
              <a:t>i</a:t>
            </a:r>
            <a:r>
              <a:rPr lang="en-AU" dirty="0">
                <a:highlight>
                  <a:srgbClr val="FFFF00"/>
                </a:highlight>
              </a:rPr>
              <a:t>, j})</a:t>
            </a:r>
          </a:p>
          <a:p>
            <a:pPr marL="0" indent="0">
              <a:buNone/>
            </a:pPr>
            <a:r>
              <a:rPr lang="el-GR" dirty="0">
                <a:highlight>
                  <a:srgbClr val="FFFF00"/>
                </a:highlight>
              </a:rPr>
              <a:t>τ = </a:t>
            </a:r>
            <a:r>
              <a:rPr lang="en-AU" dirty="0">
                <a:highlight>
                  <a:srgbClr val="FFFF00"/>
                </a:highlight>
              </a:rPr>
              <a:t>median({</a:t>
            </a:r>
            <a:r>
              <a:rPr lang="el-GR" dirty="0">
                <a:highlight>
                  <a:srgbClr val="FFFF00"/>
                </a:highlight>
              </a:rPr>
              <a:t>τ (</a:t>
            </a:r>
            <a:r>
              <a:rPr lang="en-AU" dirty="0">
                <a:highlight>
                  <a:srgbClr val="FFFF00"/>
                </a:highlight>
              </a:rPr>
              <a:t>s)|∀s})</a:t>
            </a:r>
          </a:p>
        </p:txBody>
      </p:sp>
    </p:spTree>
    <p:extLst>
      <p:ext uri="{BB962C8B-B14F-4D97-AF65-F5344CB8AC3E}">
        <p14:creationId xmlns:p14="http://schemas.microsoft.com/office/powerpoint/2010/main" val="355679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170F-EFE8-3441-A686-FC6E0ABF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D2CBFE-587A-2348-8207-C701FD055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92697"/>
            <a:ext cx="10873930" cy="4119562"/>
          </a:xfrm>
        </p:spPr>
      </p:pic>
    </p:spTree>
    <p:extLst>
      <p:ext uri="{BB962C8B-B14F-4D97-AF65-F5344CB8AC3E}">
        <p14:creationId xmlns:p14="http://schemas.microsoft.com/office/powerpoint/2010/main" val="3226626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C2122-1A9E-1F44-BBBF-1ABEED8A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 how are vectors of each word occurrence computed?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3686F9-3E9B-4D46-BD23-EC8E33471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0339"/>
            <a:ext cx="358072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5D8332-E34D-0044-B49B-14B42D867E16}"/>
              </a:ext>
            </a:extLst>
          </p:cNvPr>
          <p:cNvSpPr txBox="1"/>
          <p:nvPr/>
        </p:nvSpPr>
        <p:spPr>
          <a:xfrm>
            <a:off x="4670855" y="2261286"/>
            <a:ext cx="4077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Repeat for each unique word in the vocabulary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18D4A-6549-444E-AB08-8B8E6BC7AEA3}"/>
              </a:ext>
            </a:extLst>
          </p:cNvPr>
          <p:cNvSpPr txBox="1"/>
          <p:nvPr/>
        </p:nvSpPr>
        <p:spPr>
          <a:xfrm>
            <a:off x="4670854" y="3201216"/>
            <a:ext cx="5177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Compute the threshold based on similarity between seed words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221BB9-0EC5-1840-845B-706C89BC5B3A}"/>
              </a:ext>
            </a:extLst>
          </p:cNvPr>
          <p:cNvSpPr txBox="1"/>
          <p:nvPr/>
        </p:nvSpPr>
        <p:spPr>
          <a:xfrm>
            <a:off x="4823255" y="4087922"/>
            <a:ext cx="490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Run k-means so that the similarity between cluster </a:t>
            </a:r>
            <a:r>
              <a:rPr lang="en-US" b="1" dirty="0" err="1">
                <a:solidFill>
                  <a:srgbClr val="FF0000"/>
                </a:solidFill>
              </a:rPr>
              <a:t>centres</a:t>
            </a:r>
            <a:r>
              <a:rPr lang="en-US" b="1" dirty="0">
                <a:solidFill>
                  <a:srgbClr val="FF0000"/>
                </a:solidFill>
              </a:rPr>
              <a:t> exceeds threshold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806745-2365-164E-BF21-E134F65393DD}"/>
              </a:ext>
            </a:extLst>
          </p:cNvPr>
          <p:cNvSpPr txBox="1"/>
          <p:nvPr/>
        </p:nvSpPr>
        <p:spPr>
          <a:xfrm>
            <a:off x="4823255" y="5363809"/>
            <a:ext cx="490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For each word occurrence of the word, </a:t>
            </a:r>
          </a:p>
          <a:p>
            <a:r>
              <a:rPr lang="en-US" b="1" dirty="0">
                <a:solidFill>
                  <a:srgbClr val="FF0000"/>
                </a:solidFill>
              </a:rPr>
              <a:t>compute </a:t>
            </a:r>
            <a:r>
              <a:rPr lang="en-US" b="1" dirty="0" err="1">
                <a:solidFill>
                  <a:srgbClr val="FF0000"/>
                </a:solidFill>
              </a:rPr>
              <a:t>contextualised</a:t>
            </a:r>
            <a:r>
              <a:rPr lang="en-US" b="1" dirty="0">
                <a:solidFill>
                  <a:srgbClr val="FF0000"/>
                </a:solidFill>
              </a:rPr>
              <a:t> vector based on: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81F830-F735-7B4A-B801-3A39B2AF833B}"/>
              </a:ext>
            </a:extLst>
          </p:cNvPr>
          <p:cNvSpPr/>
          <p:nvPr/>
        </p:nvSpPr>
        <p:spPr>
          <a:xfrm>
            <a:off x="4823255" y="59346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 err="1"/>
              <a:t>wˆi</a:t>
            </a:r>
            <a:r>
              <a:rPr lang="en-AU" dirty="0"/>
              <a:t> = w if K = 1 </a:t>
            </a:r>
          </a:p>
          <a:p>
            <a:r>
              <a:rPr lang="en-AU" dirty="0"/>
              <a:t>          </a:t>
            </a:r>
            <a:r>
              <a:rPr lang="en-AU" dirty="0" err="1"/>
              <a:t>w$j</a:t>
            </a:r>
            <a:r>
              <a:rPr lang="en-AU" dirty="0"/>
              <a:t>∗ otherwise </a:t>
            </a:r>
          </a:p>
          <a:p>
            <a:r>
              <a:rPr lang="en-AU" dirty="0"/>
              <a:t>where j*  = argmax {j=1_to_K} cos(</a:t>
            </a:r>
            <a:r>
              <a:rPr lang="en-AU" dirty="0" err="1"/>
              <a:t>bwi</a:t>
            </a:r>
            <a:r>
              <a:rPr lang="en-AU" dirty="0"/>
              <a:t> , </a:t>
            </a:r>
            <a:r>
              <a:rPr lang="en-AU" dirty="0" err="1"/>
              <a:t>cj</a:t>
            </a:r>
            <a:r>
              <a:rPr lang="en-AU" dirty="0"/>
              <a:t> 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7E97B-9088-804F-8AA6-B88FA8E2E015}"/>
              </a:ext>
            </a:extLst>
          </p:cNvPr>
          <p:cNvSpPr txBox="1"/>
          <p:nvPr/>
        </p:nvSpPr>
        <p:spPr>
          <a:xfrm>
            <a:off x="9242854" y="5657671"/>
            <a:ext cx="2854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Assign the vector of the cluster </a:t>
            </a:r>
            <a:r>
              <a:rPr lang="en-US" b="1" dirty="0" err="1">
                <a:solidFill>
                  <a:srgbClr val="FF0000"/>
                </a:solidFill>
              </a:rPr>
              <a:t>centre</a:t>
            </a:r>
            <a:r>
              <a:rPr lang="en-US" b="1" dirty="0">
                <a:solidFill>
                  <a:srgbClr val="FF0000"/>
                </a:solidFill>
              </a:rPr>
              <a:t> to all occurrences of the word in the cluster</a:t>
            </a:r>
          </a:p>
        </p:txBody>
      </p:sp>
    </p:spTree>
    <p:extLst>
      <p:ext uri="{BB962C8B-B14F-4D97-AF65-F5344CB8AC3E}">
        <p14:creationId xmlns:p14="http://schemas.microsoft.com/office/powerpoint/2010/main" val="420368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60492-5BA9-0A41-8570-E525983FA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 far..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FBF4FB-4D1B-8043-94CA-82208CEC7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690" y="1413722"/>
            <a:ext cx="10704005" cy="3355986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E16CBDC-4B2C-1341-ACA2-420D742126F7}"/>
              </a:ext>
            </a:extLst>
          </p:cNvPr>
          <p:cNvSpPr/>
          <p:nvPr/>
        </p:nvSpPr>
        <p:spPr>
          <a:xfrm>
            <a:off x="6324601" y="1516228"/>
            <a:ext cx="5096093" cy="3150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30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5BE15-2A30-7B46-8FCE-9B8F322E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C4CD5-CBE6-D845-973F-623B4E14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Overview</a:t>
            </a:r>
          </a:p>
          <a:p>
            <a:r>
              <a:rPr lang="en-US" dirty="0"/>
              <a:t>Document contextualization</a:t>
            </a:r>
          </a:p>
          <a:p>
            <a:r>
              <a:rPr lang="en-AU" u="sng" dirty="0"/>
              <a:t>Pseudo-Label and Text Classifier</a:t>
            </a:r>
          </a:p>
          <a:p>
            <a:r>
              <a:rPr lang="en-AU" dirty="0"/>
              <a:t>Seed expansion and disambiguation</a:t>
            </a:r>
          </a:p>
          <a:p>
            <a:r>
              <a:rPr lang="en-AU" dirty="0"/>
              <a:t>Experiments</a:t>
            </a:r>
          </a:p>
          <a:p>
            <a:r>
              <a:rPr lang="en-AU" dirty="0"/>
              <a:t>Related work</a:t>
            </a:r>
          </a:p>
          <a:p>
            <a:r>
              <a:rPr lang="en-AU" dirty="0"/>
              <a:t>Conclusion &amp; 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980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E676F-E640-C44E-8F92-51C03F68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Pseudo-label &amp;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40C71-B5CC-5B43-ABF0-83A3F4CF83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Pseudo-labels for documents are generated based on </a:t>
            </a:r>
            <a:r>
              <a:rPr lang="en-US" dirty="0" err="1"/>
              <a:t>contextualised</a:t>
            </a:r>
            <a:r>
              <a:rPr lang="en-US" dirty="0"/>
              <a:t> meanings of seed words; max if multiple labels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FDE0AAE-DA42-4845-BBBE-8523F35BEC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Classifier: Hierarchical attention network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8789D7-0183-E642-9858-AE615C20B931}"/>
              </a:ext>
            </a:extLst>
          </p:cNvPr>
          <p:cNvSpPr/>
          <p:nvPr/>
        </p:nvSpPr>
        <p:spPr>
          <a:xfrm>
            <a:off x="1075120" y="3601184"/>
            <a:ext cx="39362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000" dirty="0">
                <a:highlight>
                  <a:srgbClr val="FFFF00"/>
                </a:highlight>
              </a:rPr>
              <a:t>l(d) = </a:t>
            </a:r>
            <a:r>
              <a:rPr lang="en-AU" sz="2000" dirty="0" err="1">
                <a:highlight>
                  <a:srgbClr val="FFFF00"/>
                </a:highlight>
              </a:rPr>
              <a:t>arg</a:t>
            </a:r>
            <a:r>
              <a:rPr lang="en-AU" sz="2000" dirty="0">
                <a:highlight>
                  <a:srgbClr val="FFFF00"/>
                </a:highlight>
              </a:rPr>
              <a:t> max  { X </a:t>
            </a:r>
            <a:r>
              <a:rPr lang="en-AU" sz="2000" dirty="0" err="1">
                <a:highlight>
                  <a:srgbClr val="FFFF00"/>
                </a:highlight>
              </a:rPr>
              <a:t>i</a:t>
            </a:r>
            <a:r>
              <a:rPr lang="en-AU" sz="2000" dirty="0">
                <a:highlight>
                  <a:srgbClr val="FFFF00"/>
                </a:highlight>
              </a:rPr>
              <a:t> </a:t>
            </a:r>
            <a:r>
              <a:rPr lang="en-AU" sz="2000" dirty="0" err="1">
                <a:highlight>
                  <a:srgbClr val="FFFF00"/>
                </a:highlight>
              </a:rPr>
              <a:t>tf</a:t>
            </a:r>
            <a:r>
              <a:rPr lang="en-AU" sz="2000" dirty="0">
                <a:highlight>
                  <a:srgbClr val="FFFF00"/>
                </a:highlight>
              </a:rPr>
              <a:t>(</a:t>
            </a:r>
            <a:r>
              <a:rPr lang="en-AU" sz="2000" dirty="0" err="1">
                <a:highlight>
                  <a:srgbClr val="FFFF00"/>
                </a:highlight>
              </a:rPr>
              <a:t>si</a:t>
            </a:r>
            <a:r>
              <a:rPr lang="en-AU" sz="2000" dirty="0">
                <a:highlight>
                  <a:srgbClr val="FFFF00"/>
                </a:highlight>
              </a:rPr>
              <a:t> , d)|∀</a:t>
            </a:r>
            <a:r>
              <a:rPr lang="en-AU" sz="2000" dirty="0" err="1">
                <a:highlight>
                  <a:srgbClr val="FFFF00"/>
                </a:highlight>
              </a:rPr>
              <a:t>si</a:t>
            </a:r>
            <a:r>
              <a:rPr lang="en-AU" sz="2000" dirty="0">
                <a:highlight>
                  <a:srgbClr val="FFFF00"/>
                </a:highlight>
              </a:rPr>
              <a:t> ∈ </a:t>
            </a:r>
            <a:r>
              <a:rPr lang="en-AU" sz="2000" dirty="0" err="1">
                <a:highlight>
                  <a:srgbClr val="FFFF00"/>
                </a:highlight>
              </a:rPr>
              <a:t>Sl</a:t>
            </a:r>
            <a:r>
              <a:rPr lang="en-AU" sz="2000" dirty="0">
                <a:highlight>
                  <a:srgbClr val="FFFF00"/>
                </a:highlight>
              </a:rPr>
              <a:t>}</a:t>
            </a:r>
            <a:endParaRPr lang="en-US" sz="2000" dirty="0"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98723E-FD45-E54E-886A-CCC6E8730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720" y="2643967"/>
            <a:ext cx="5676800" cy="442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7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5BE15-2A30-7B46-8FCE-9B8F322E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C4CD5-CBE6-D845-973F-623B4E14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Overview</a:t>
            </a:r>
          </a:p>
          <a:p>
            <a:r>
              <a:rPr lang="en-US" dirty="0"/>
              <a:t>Document contextualization</a:t>
            </a:r>
          </a:p>
          <a:p>
            <a:r>
              <a:rPr lang="en-AU" dirty="0"/>
              <a:t>Pseudo-Label and Text Classifier</a:t>
            </a:r>
          </a:p>
          <a:p>
            <a:r>
              <a:rPr lang="en-AU" u="sng" dirty="0"/>
              <a:t>Seed expansion and disambiguation</a:t>
            </a:r>
          </a:p>
          <a:p>
            <a:r>
              <a:rPr lang="en-AU" dirty="0"/>
              <a:t>Experiments</a:t>
            </a:r>
          </a:p>
          <a:p>
            <a:r>
              <a:rPr lang="en-AU" dirty="0"/>
              <a:t>Related work</a:t>
            </a:r>
          </a:p>
          <a:p>
            <a:r>
              <a:rPr lang="en-AU" dirty="0"/>
              <a:t>Conclusion &amp; 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904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C18D0-9808-1345-A2E0-080089B17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Scoring how useful a word is for a label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8EB29-19DE-CD48-BEE6-3B20D57F17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 word is useful if,</a:t>
            </a:r>
          </a:p>
          <a:p>
            <a:pPr lvl="1"/>
            <a:r>
              <a:rPr lang="en-US" dirty="0"/>
              <a:t>It has a high conditional probability with respect to a label</a:t>
            </a:r>
          </a:p>
          <a:p>
            <a:pPr lvl="1"/>
            <a:r>
              <a:rPr lang="en-US" dirty="0"/>
              <a:t>It has a high TF-IDF – indicating its significance in the dataset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 indicates a contextual meaning of the word: </a:t>
            </a:r>
            <a:r>
              <a:rPr lang="en-US" u="sng" dirty="0"/>
              <a:t>overloaded representation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C657E-1C23-7C45-A76A-CD132F4EAC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R(</a:t>
            </a:r>
            <a:r>
              <a:rPr lang="en-AU" dirty="0" err="1"/>
              <a:t>Cj</a:t>
            </a:r>
            <a:r>
              <a:rPr lang="en-AU" dirty="0"/>
              <a:t> , w) = </a:t>
            </a:r>
          </a:p>
          <a:p>
            <a:pPr marL="0" indent="0">
              <a:buNone/>
            </a:pPr>
            <a:r>
              <a:rPr lang="en-AU" dirty="0"/>
              <a:t>[LI(</a:t>
            </a:r>
            <a:r>
              <a:rPr lang="en-AU" dirty="0" err="1"/>
              <a:t>Cj</a:t>
            </a:r>
            <a:r>
              <a:rPr lang="en-AU" dirty="0"/>
              <a:t> , w) × F(</a:t>
            </a:r>
            <a:r>
              <a:rPr lang="en-AU" dirty="0" err="1"/>
              <a:t>Cj</a:t>
            </a:r>
            <a:r>
              <a:rPr lang="en-AU" dirty="0"/>
              <a:t> , w) × IDF(w) ] </a:t>
            </a:r>
            <a:r>
              <a:rPr lang="en-AU" baseline="30000" dirty="0"/>
              <a:t>1/3</a:t>
            </a:r>
          </a:p>
          <a:p>
            <a:endParaRPr lang="en-US" b="1" dirty="0"/>
          </a:p>
          <a:p>
            <a:r>
              <a:rPr lang="en-US" b="1" dirty="0"/>
              <a:t>LI: Label-indicative</a:t>
            </a:r>
          </a:p>
          <a:p>
            <a:pPr marL="0" indent="0">
              <a:buNone/>
            </a:pPr>
            <a:r>
              <a:rPr lang="en-AU" dirty="0"/>
              <a:t>LI(</a:t>
            </a:r>
            <a:r>
              <a:rPr lang="en-AU" dirty="0" err="1"/>
              <a:t>Cj</a:t>
            </a:r>
            <a:r>
              <a:rPr lang="en-AU" dirty="0"/>
              <a:t> , w) = P(</a:t>
            </a:r>
            <a:r>
              <a:rPr lang="en-AU" dirty="0" err="1"/>
              <a:t>Cj</a:t>
            </a:r>
            <a:r>
              <a:rPr lang="en-AU" dirty="0"/>
              <a:t> |w)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b="1" dirty="0"/>
              <a:t>F: Frequency</a:t>
            </a:r>
          </a:p>
          <a:p>
            <a:pPr marL="0" indent="0">
              <a:buNone/>
            </a:pPr>
            <a:r>
              <a:rPr lang="en-AU" dirty="0"/>
              <a:t>F(</a:t>
            </a:r>
            <a:r>
              <a:rPr lang="en-AU" dirty="0" err="1"/>
              <a:t>Cj</a:t>
            </a:r>
            <a:r>
              <a:rPr lang="en-AU" dirty="0"/>
              <a:t> , w) = </a:t>
            </a:r>
            <a:r>
              <a:rPr lang="en-AU" dirty="0" err="1"/>
              <a:t>tanhfCj</a:t>
            </a:r>
            <a:r>
              <a:rPr lang="en-AU" dirty="0"/>
              <a:t> (w) </a:t>
            </a:r>
            <a:r>
              <a:rPr lang="en-AU" dirty="0" err="1"/>
              <a:t>fCj</a:t>
            </a:r>
            <a:endParaRPr lang="en-AU" b="1" dirty="0"/>
          </a:p>
          <a:p>
            <a:r>
              <a:rPr lang="en-US" b="1" dirty="0"/>
              <a:t>IDF: Inverse-Document frequency</a:t>
            </a:r>
          </a:p>
          <a:p>
            <a:pPr marL="0" indent="0">
              <a:buNone/>
            </a:pPr>
            <a:r>
              <a:rPr lang="en-AU" dirty="0"/>
              <a:t>IDF(w) = log (n/</a:t>
            </a:r>
            <a:r>
              <a:rPr lang="en-AU" dirty="0" err="1"/>
              <a:t>fD,w</a:t>
            </a:r>
            <a:r>
              <a:rPr lang="en-AU" dirty="0"/>
              <a:t>)</a:t>
            </a:r>
            <a:endParaRPr lang="en-US" b="1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9BB6B-24B0-E84E-8A1E-171DE0E46C75}"/>
              </a:ext>
            </a:extLst>
          </p:cNvPr>
          <p:cNvSpPr txBox="1"/>
          <p:nvPr/>
        </p:nvSpPr>
        <p:spPr>
          <a:xfrm>
            <a:off x="7760017" y="45522"/>
            <a:ext cx="4431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am reminded of Anton’s discussion on slack.</a:t>
            </a:r>
          </a:p>
        </p:txBody>
      </p:sp>
    </p:spTree>
    <p:extLst>
      <p:ext uri="{BB962C8B-B14F-4D97-AF65-F5344CB8AC3E}">
        <p14:creationId xmlns:p14="http://schemas.microsoft.com/office/powerpoint/2010/main" val="334550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42596-D41C-7A49-AC69-61661CC2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Seed disambiguation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B70F9B-5763-AE48-B14E-71E6C24D7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“We first consider all possible interpretations of an initial seed word, generate the pseudo-labels, and train a classifier.</a:t>
            </a:r>
          </a:p>
          <a:p>
            <a:r>
              <a:rPr lang="en-AU" dirty="0"/>
              <a:t>Using the classified documents and the ranking function, we rank all possible interpretations of the same initial seed word.</a:t>
            </a:r>
          </a:p>
          <a:p>
            <a:r>
              <a:rPr lang="en-AU" dirty="0"/>
              <a:t>Because the majority occurrences of a seed word are assumed to belong to the user-specified class, the intended interpretation shall be ranked the highest. Therefore, we retain only the top-ranked interpretation of this seed word.”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5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5BE15-2A30-7B46-8FCE-9B8F322E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Sectional outline of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C4CD5-CBE6-D845-973F-623B4E14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Overview</a:t>
            </a:r>
          </a:p>
          <a:p>
            <a:r>
              <a:rPr lang="en-US" dirty="0"/>
              <a:t>Document contextualization</a:t>
            </a:r>
          </a:p>
          <a:p>
            <a:r>
              <a:rPr lang="en-AU" dirty="0"/>
              <a:t>Pseudo-Label and Text Classifier</a:t>
            </a:r>
          </a:p>
          <a:p>
            <a:r>
              <a:rPr lang="en-AU" dirty="0"/>
              <a:t>Seed expansion and disambiguation</a:t>
            </a:r>
          </a:p>
          <a:p>
            <a:r>
              <a:rPr lang="en-AU" dirty="0"/>
              <a:t>Experiments</a:t>
            </a:r>
          </a:p>
          <a:p>
            <a:r>
              <a:rPr lang="en-AU" dirty="0"/>
              <a:t>Related work</a:t>
            </a:r>
          </a:p>
          <a:p>
            <a:r>
              <a:rPr lang="en-AU" dirty="0"/>
              <a:t>Conclusion &amp; Future work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16A8EF-429C-5140-8239-B55FA64EC6C4}"/>
              </a:ext>
            </a:extLst>
          </p:cNvPr>
          <p:cNvSpPr txBox="1"/>
          <p:nvPr/>
        </p:nvSpPr>
        <p:spPr>
          <a:xfrm>
            <a:off x="7933036" y="5214552"/>
            <a:ext cx="30644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Very non-standard* section titles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* For a typical *ACL paper</a:t>
            </a:r>
          </a:p>
        </p:txBody>
      </p:sp>
    </p:spTree>
    <p:extLst>
      <p:ext uri="{BB962C8B-B14F-4D97-AF65-F5344CB8AC3E}">
        <p14:creationId xmlns:p14="http://schemas.microsoft.com/office/powerpoint/2010/main" val="1413094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60492-5BA9-0A41-8570-E525983FA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Framework for </a:t>
            </a:r>
            <a:r>
              <a:rPr lang="en-US" b="1" dirty="0" err="1"/>
              <a:t>ConWea</a:t>
            </a:r>
            <a:r>
              <a:rPr lang="en-US" b="1" dirty="0"/>
              <a:t> &amp; Contributions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FBF4FB-4D1B-8043-94CA-82208CEC7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690" y="1413722"/>
            <a:ext cx="10704005" cy="3355986"/>
          </a:xfrm>
        </p:spPr>
      </p:pic>
    </p:spTree>
    <p:extLst>
      <p:ext uri="{BB962C8B-B14F-4D97-AF65-F5344CB8AC3E}">
        <p14:creationId xmlns:p14="http://schemas.microsoft.com/office/powerpoint/2010/main" val="827488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5BE15-2A30-7B46-8FCE-9B8F322E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C4CD5-CBE6-D845-973F-623B4E14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Overview</a:t>
            </a:r>
          </a:p>
          <a:p>
            <a:r>
              <a:rPr lang="en-US" dirty="0"/>
              <a:t>Document contextualization</a:t>
            </a:r>
          </a:p>
          <a:p>
            <a:r>
              <a:rPr lang="en-AU" dirty="0"/>
              <a:t>Pseudo-Label and Text Classifier</a:t>
            </a:r>
          </a:p>
          <a:p>
            <a:r>
              <a:rPr lang="en-AU" dirty="0"/>
              <a:t>Seed expansion and disambiguation</a:t>
            </a:r>
          </a:p>
          <a:p>
            <a:r>
              <a:rPr lang="en-AU" u="sng" dirty="0"/>
              <a:t>Experiments</a:t>
            </a:r>
          </a:p>
          <a:p>
            <a:r>
              <a:rPr lang="en-AU" dirty="0"/>
              <a:t>Related work</a:t>
            </a:r>
          </a:p>
          <a:p>
            <a:r>
              <a:rPr lang="en-AU" dirty="0"/>
              <a:t>Conclusion &amp; 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808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1105-B1FF-6546-BB56-8360DB4B8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A980B-B513-DF47-8048-2FCE366BF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New York Times Dataset (13,081 documents) labeled with genres (5) (e.g. arts, sports) and fine-grained categories (25) (e.g. dance, music, hockey..)</a:t>
            </a:r>
          </a:p>
          <a:p>
            <a:r>
              <a:rPr lang="en-US" sz="3200" dirty="0"/>
              <a:t>20News dataset of newsgroup groups (18,846 documents) labeled with groups (6) (e.g. recreation, computers) and fine-grained classes (20) (e.g. graphics, windows, baseball, hockey)</a:t>
            </a:r>
          </a:p>
          <a:p>
            <a:r>
              <a:rPr lang="en-US" sz="3200" dirty="0"/>
              <a:t>Balanced for fine-grained in 20News; imbalanced otherwise</a:t>
            </a:r>
          </a:p>
          <a:p>
            <a:r>
              <a:rPr lang="en-US" sz="3200" dirty="0"/>
              <a:t>80-10-10 evaluation</a:t>
            </a:r>
          </a:p>
        </p:txBody>
      </p:sp>
    </p:spTree>
    <p:extLst>
      <p:ext uri="{BB962C8B-B14F-4D97-AF65-F5344CB8AC3E}">
        <p14:creationId xmlns:p14="http://schemas.microsoft.com/office/powerpoint/2010/main" val="2557222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7BFB-B7CB-2B4B-B2EB-4FA76829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Baselines (from past work)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72A83-8252-F547-B03B-37A8940C1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IR-TF-IDF: Aggregated score over TF-IDF of seed words in a document</a:t>
            </a:r>
          </a:p>
          <a:p>
            <a:r>
              <a:rPr lang="en-AU" dirty="0" err="1"/>
              <a:t>Dataless</a:t>
            </a:r>
            <a:r>
              <a:rPr lang="en-AU" dirty="0"/>
              <a:t>: Vector-based similarity of labels and documents; cosine similarity for classification</a:t>
            </a:r>
          </a:p>
          <a:p>
            <a:r>
              <a:rPr lang="en-AU" dirty="0"/>
              <a:t>Word2Vec: Vector of label is average of its seed words; Document vector is average of words; cosine similarity for classification</a:t>
            </a:r>
          </a:p>
          <a:p>
            <a:r>
              <a:rPr lang="en-AU" dirty="0"/>
              <a:t>Doc2Cube: Label surface name as seed set; learn dimension-aware embeddings</a:t>
            </a:r>
          </a:p>
          <a:p>
            <a:r>
              <a:rPr lang="en-AU" dirty="0" err="1"/>
              <a:t>WeSTClass</a:t>
            </a:r>
            <a:r>
              <a:rPr lang="en-AU" dirty="0"/>
              <a:t>: Generate pseudo-documents using seed set, and trains a classifier based on </a:t>
            </a:r>
            <a:r>
              <a:rPr lang="en-AU" dirty="0" err="1"/>
              <a:t>unlabeled</a:t>
            </a:r>
            <a:r>
              <a:rPr lang="en-AU" dirty="0"/>
              <a:t> corpus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64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B56A4-94E9-BB4D-AD8D-C2246C047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Baselines (variants of </a:t>
            </a:r>
            <a:r>
              <a:rPr lang="en-US" b="1" dirty="0" err="1"/>
              <a:t>ConWea</a:t>
            </a:r>
            <a:r>
              <a:rPr lang="en-US" b="1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790FC-4A8F-614B-8244-0E464142E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ConWea-NoCon</a:t>
            </a:r>
            <a:r>
              <a:rPr lang="en-US" dirty="0"/>
              <a:t> : No contextualization</a:t>
            </a:r>
          </a:p>
          <a:p>
            <a:r>
              <a:rPr lang="en-US" dirty="0" err="1"/>
              <a:t>ConWea</a:t>
            </a:r>
            <a:r>
              <a:rPr lang="en-US" dirty="0"/>
              <a:t>—</a:t>
            </a:r>
            <a:r>
              <a:rPr lang="en-US" dirty="0" err="1"/>
              <a:t>NoSeedExp</a:t>
            </a:r>
            <a:r>
              <a:rPr lang="en-US" dirty="0"/>
              <a:t> : No </a:t>
            </a:r>
            <a:r>
              <a:rPr lang="en-US" dirty="0" err="1"/>
              <a:t>seedset</a:t>
            </a:r>
            <a:r>
              <a:rPr lang="en-US" dirty="0"/>
              <a:t> expansion</a:t>
            </a:r>
          </a:p>
          <a:p>
            <a:r>
              <a:rPr lang="en-AU" dirty="0" err="1"/>
              <a:t>ConWeaWSD</a:t>
            </a:r>
            <a:r>
              <a:rPr lang="en-AU" dirty="0"/>
              <a:t> : Contextualisation replaced with WSD using </a:t>
            </a:r>
            <a:r>
              <a:rPr lang="en-AU" dirty="0" err="1"/>
              <a:t>Lesk</a:t>
            </a:r>
            <a:endParaRPr lang="en-AU" dirty="0"/>
          </a:p>
          <a:p>
            <a:r>
              <a:rPr lang="en-AU" dirty="0"/>
              <a:t>HAN-Supervised: As the ceiling performance</a:t>
            </a:r>
            <a:endParaRPr lang="en-US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ED040F68-F73F-EE47-A536-8AF0001D1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005" y="3831793"/>
            <a:ext cx="7479980" cy="23451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465939-ACE3-044B-B3D3-E596D0EDC214}"/>
              </a:ext>
            </a:extLst>
          </p:cNvPr>
          <p:cNvSpPr txBox="1"/>
          <p:nvPr/>
        </p:nvSpPr>
        <p:spPr>
          <a:xfrm>
            <a:off x="4272937" y="6308209"/>
            <a:ext cx="1861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Contextualisation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BACFFD-DE16-994E-9E50-288B4FEBB626}"/>
              </a:ext>
            </a:extLst>
          </p:cNvPr>
          <p:cNvSpPr txBox="1"/>
          <p:nvPr/>
        </p:nvSpPr>
        <p:spPr>
          <a:xfrm>
            <a:off x="7156180" y="6308209"/>
            <a:ext cx="2011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Seed set expansion</a:t>
            </a:r>
          </a:p>
        </p:txBody>
      </p:sp>
    </p:spTree>
    <p:extLst>
      <p:ext uri="{BB962C8B-B14F-4D97-AF65-F5344CB8AC3E}">
        <p14:creationId xmlns:p14="http://schemas.microsoft.com/office/powerpoint/2010/main" val="3677254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29718-F9F1-D74F-8F76-990531F4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Experiment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E0698-06B2-AB47-8DE6-EBE63FC9F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BERT-base-uncased</a:t>
            </a:r>
          </a:p>
          <a:p>
            <a:r>
              <a:rPr lang="en-US" dirty="0"/>
              <a:t>5 seed words per class, nominated by 5 experts</a:t>
            </a:r>
          </a:p>
          <a:p>
            <a:r>
              <a:rPr lang="en-US" dirty="0"/>
              <a:t>T = 10 -- iterations of the expansion algorithm</a:t>
            </a:r>
          </a:p>
        </p:txBody>
      </p:sp>
    </p:spTree>
    <p:extLst>
      <p:ext uri="{BB962C8B-B14F-4D97-AF65-F5344CB8AC3E}">
        <p14:creationId xmlns:p14="http://schemas.microsoft.com/office/powerpoint/2010/main" val="1409735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B0F8-9A86-1346-987F-E49E61061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FD63D5-E3BF-B04E-B5D5-8F341624C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7987"/>
            <a:ext cx="10515600" cy="4286614"/>
          </a:xfrm>
        </p:spPr>
      </p:pic>
      <p:sp>
        <p:nvSpPr>
          <p:cNvPr id="15" name="Right Arrow 14">
            <a:extLst>
              <a:ext uri="{FF2B5EF4-FFF2-40B4-BE49-F238E27FC236}">
                <a16:creationId xmlns:a16="http://schemas.microsoft.com/office/drawing/2014/main" id="{FDD7483E-8E5E-1548-9E88-6092E13FEF75}"/>
              </a:ext>
            </a:extLst>
          </p:cNvPr>
          <p:cNvSpPr/>
          <p:nvPr/>
        </p:nvSpPr>
        <p:spPr>
          <a:xfrm>
            <a:off x="417041" y="3762428"/>
            <a:ext cx="518984" cy="259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0720B703-D6AA-0845-B8C7-5E8ADC3702F2}"/>
              </a:ext>
            </a:extLst>
          </p:cNvPr>
          <p:cNvSpPr/>
          <p:nvPr/>
        </p:nvSpPr>
        <p:spPr>
          <a:xfrm>
            <a:off x="417041" y="4449462"/>
            <a:ext cx="518984" cy="259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A481A203-7320-704F-B172-226252D9DC22}"/>
              </a:ext>
            </a:extLst>
          </p:cNvPr>
          <p:cNvSpPr/>
          <p:nvPr/>
        </p:nvSpPr>
        <p:spPr>
          <a:xfrm>
            <a:off x="417041" y="5154827"/>
            <a:ext cx="518984" cy="259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6A8E4A6-F0CF-2742-B6D7-D8B6BDDE0A2B}"/>
              </a:ext>
            </a:extLst>
          </p:cNvPr>
          <p:cNvSpPr/>
          <p:nvPr/>
        </p:nvSpPr>
        <p:spPr>
          <a:xfrm>
            <a:off x="417041" y="5730446"/>
            <a:ext cx="518984" cy="259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4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7" grpId="0" animBg="1"/>
      <p:bldP spid="17" grpId="1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CE3AD-4782-7748-9E49-175F6F082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Impact of iterations and seed words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16ADD0-16B9-8541-886D-B2A261F74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625" y="1690687"/>
            <a:ext cx="9763040" cy="5005351"/>
          </a:xfrm>
        </p:spPr>
      </p:pic>
    </p:spTree>
    <p:extLst>
      <p:ext uri="{BB962C8B-B14F-4D97-AF65-F5344CB8AC3E}">
        <p14:creationId xmlns:p14="http://schemas.microsoft.com/office/powerpoint/2010/main" val="1685281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BAA2-AD68-AC4E-86DF-4D0E98CAB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 of seed word expansion for class ‘For Sale’ in the newsgroup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F28869-561B-9541-AE02-33C17E64E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21247"/>
            <a:ext cx="10515600" cy="3360094"/>
          </a:xfrm>
        </p:spPr>
      </p:pic>
    </p:spTree>
    <p:extLst>
      <p:ext uri="{BB962C8B-B14F-4D97-AF65-F5344CB8AC3E}">
        <p14:creationId xmlns:p14="http://schemas.microsoft.com/office/powerpoint/2010/main" val="1062604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5BE15-2A30-7B46-8FCE-9B8F322E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C4CD5-CBE6-D845-973F-623B4E14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Overview</a:t>
            </a:r>
          </a:p>
          <a:p>
            <a:r>
              <a:rPr lang="en-US" dirty="0"/>
              <a:t>Document contextualization</a:t>
            </a:r>
          </a:p>
          <a:p>
            <a:r>
              <a:rPr lang="en-AU" dirty="0"/>
              <a:t>Pseudo-Label and Text Classifier</a:t>
            </a:r>
          </a:p>
          <a:p>
            <a:r>
              <a:rPr lang="en-AU" dirty="0"/>
              <a:t>Seed expansion and disambiguation</a:t>
            </a:r>
          </a:p>
          <a:p>
            <a:r>
              <a:rPr lang="en-AU" dirty="0"/>
              <a:t>Experiments</a:t>
            </a:r>
          </a:p>
          <a:p>
            <a:r>
              <a:rPr lang="en-AU" u="sng" dirty="0"/>
              <a:t>Related work</a:t>
            </a:r>
          </a:p>
          <a:p>
            <a:r>
              <a:rPr lang="en-AU" dirty="0"/>
              <a:t>Conclusion &amp; 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26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5BE15-2A30-7B46-8FCE-9B8F322E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C4CD5-CBE6-D845-973F-623B4E14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Introduction</a:t>
            </a:r>
          </a:p>
          <a:p>
            <a:r>
              <a:rPr lang="en-US" dirty="0"/>
              <a:t>Overview</a:t>
            </a:r>
          </a:p>
          <a:p>
            <a:r>
              <a:rPr lang="en-US" dirty="0"/>
              <a:t>Document contextualization</a:t>
            </a:r>
          </a:p>
          <a:p>
            <a:r>
              <a:rPr lang="en-AU" dirty="0"/>
              <a:t>Pseudo-Label and Text Classifier</a:t>
            </a:r>
          </a:p>
          <a:p>
            <a:r>
              <a:rPr lang="en-AU" dirty="0"/>
              <a:t>Seed expansion and disambiguation</a:t>
            </a:r>
          </a:p>
          <a:p>
            <a:r>
              <a:rPr lang="en-AU" dirty="0"/>
              <a:t>Experiments</a:t>
            </a:r>
          </a:p>
          <a:p>
            <a:r>
              <a:rPr lang="en-AU" dirty="0"/>
              <a:t>Related work</a:t>
            </a:r>
          </a:p>
          <a:p>
            <a:r>
              <a:rPr lang="en-AU" dirty="0"/>
              <a:t>Conclusion &amp; 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891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0FF24-DEF3-D848-8EC8-2D67E0E31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D3CB4-7EE3-6A4A-89D7-09AE80BD6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paper describes past work in:</a:t>
            </a:r>
          </a:p>
          <a:p>
            <a:pPr lvl="1"/>
            <a:r>
              <a:rPr lang="en-US" dirty="0"/>
              <a:t>Weak supervision</a:t>
            </a:r>
          </a:p>
          <a:p>
            <a:pPr lvl="1"/>
            <a:r>
              <a:rPr lang="en-US" dirty="0"/>
              <a:t>Word sense disambiguation</a:t>
            </a:r>
          </a:p>
          <a:p>
            <a:pPr lvl="1"/>
            <a:r>
              <a:rPr lang="en-US" dirty="0"/>
              <a:t>Text classification</a:t>
            </a:r>
          </a:p>
          <a:p>
            <a:pPr lvl="1"/>
            <a:r>
              <a:rPr lang="en-US" dirty="0" err="1"/>
              <a:t>Contextualised</a:t>
            </a:r>
            <a:r>
              <a:rPr lang="en-US" dirty="0"/>
              <a:t> vectors</a:t>
            </a:r>
          </a:p>
        </p:txBody>
      </p:sp>
    </p:spTree>
    <p:extLst>
      <p:ext uri="{BB962C8B-B14F-4D97-AF65-F5344CB8AC3E}">
        <p14:creationId xmlns:p14="http://schemas.microsoft.com/office/powerpoint/2010/main" val="3179434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5BE15-2A30-7B46-8FCE-9B8F322E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C4CD5-CBE6-D845-973F-623B4E14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Overview</a:t>
            </a:r>
          </a:p>
          <a:p>
            <a:r>
              <a:rPr lang="en-US" dirty="0"/>
              <a:t>Document contextualization</a:t>
            </a:r>
          </a:p>
          <a:p>
            <a:r>
              <a:rPr lang="en-AU" dirty="0"/>
              <a:t>Pseudo-Label and Text Classifier</a:t>
            </a:r>
          </a:p>
          <a:p>
            <a:r>
              <a:rPr lang="en-AU" dirty="0"/>
              <a:t>Seed expansion and disambiguation</a:t>
            </a:r>
          </a:p>
          <a:p>
            <a:r>
              <a:rPr lang="en-AU" dirty="0"/>
              <a:t>Experiments</a:t>
            </a:r>
          </a:p>
          <a:p>
            <a:r>
              <a:rPr lang="en-AU" dirty="0"/>
              <a:t>Related work</a:t>
            </a:r>
          </a:p>
          <a:p>
            <a:r>
              <a:rPr lang="en-AU" u="sng" dirty="0"/>
              <a:t>Conclusion &amp; Future work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698599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9A3E-2796-3043-95B1-B52FABE4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F4105-E38E-B541-926F-A8A6F0C33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Our model outperforms previous methods significantly, thereby signifying the superiority of contextualized weak supervision, especially when labels are fine-grained.</a:t>
            </a:r>
          </a:p>
          <a:p>
            <a:endParaRPr lang="en-AU" dirty="0"/>
          </a:p>
          <a:p>
            <a:r>
              <a:rPr lang="en-AU" dirty="0"/>
              <a:t>Future work:</a:t>
            </a:r>
          </a:p>
          <a:p>
            <a:pPr lvl="1"/>
            <a:r>
              <a:rPr lang="en-AU" dirty="0"/>
              <a:t>Hierarchical relationships between classes for seed set expansion</a:t>
            </a:r>
          </a:p>
          <a:p>
            <a:pPr lvl="1"/>
            <a:r>
              <a:rPr lang="en-AU" dirty="0"/>
              <a:t>Different text forms such as short text, code-switched text,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B167C-5279-9241-A372-FD1A3659C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Weak supervision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51117-EF93-A340-BB9C-388EEAC79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21194"/>
            <a:ext cx="10515600" cy="155576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Distant supervision (sarcasm detection and emotion classification; ref: Vent)</a:t>
            </a:r>
          </a:p>
          <a:p>
            <a:r>
              <a:rPr lang="en-US" dirty="0"/>
              <a:t>Crowdsourcing using non-expert annotators (helpful for medical documents?)</a:t>
            </a:r>
          </a:p>
          <a:p>
            <a:r>
              <a:rPr lang="en-US" dirty="0"/>
              <a:t>Seed words &lt;- the method for weak supervision used in this paper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id="{6D2D5626-C8CC-5943-850A-290A9140C071}"/>
              </a:ext>
            </a:extLst>
          </p:cNvPr>
          <p:cNvSpPr/>
          <p:nvPr/>
        </p:nvSpPr>
        <p:spPr>
          <a:xfrm>
            <a:off x="945222" y="1825625"/>
            <a:ext cx="996594" cy="1092236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B5BC02B3-8D9F-6A48-9032-6360A0325730}"/>
              </a:ext>
            </a:extLst>
          </p:cNvPr>
          <p:cNvSpPr/>
          <p:nvPr/>
        </p:nvSpPr>
        <p:spPr>
          <a:xfrm>
            <a:off x="1052244" y="1914578"/>
            <a:ext cx="996594" cy="1092236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53F313D4-A20D-164F-A33C-8C02BD4AD58E}"/>
              </a:ext>
            </a:extLst>
          </p:cNvPr>
          <p:cNvSpPr/>
          <p:nvPr/>
        </p:nvSpPr>
        <p:spPr>
          <a:xfrm>
            <a:off x="1159266" y="2025667"/>
            <a:ext cx="996594" cy="1092236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1368D7-6033-494C-B34C-C0C4D8E2397A}"/>
              </a:ext>
            </a:extLst>
          </p:cNvPr>
          <p:cNvSpPr txBox="1"/>
          <p:nvPr/>
        </p:nvSpPr>
        <p:spPr>
          <a:xfrm>
            <a:off x="2155860" y="2002411"/>
            <a:ext cx="3514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Supervision: Labeled supervision</a:t>
            </a:r>
          </a:p>
          <a:p>
            <a:endParaRPr lang="en-US" dirty="0"/>
          </a:p>
          <a:p>
            <a:r>
              <a:rPr lang="en-US" dirty="0"/>
              <a:t>Human annotators manually label each document with a 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3B6B9A-5E4B-B140-A271-4CCA22F301CC}"/>
              </a:ext>
            </a:extLst>
          </p:cNvPr>
          <p:cNvSpPr txBox="1"/>
          <p:nvPr/>
        </p:nvSpPr>
        <p:spPr>
          <a:xfrm>
            <a:off x="5670741" y="1909476"/>
            <a:ext cx="62942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Challenges: </a:t>
            </a:r>
          </a:p>
          <a:p>
            <a:r>
              <a:rPr lang="en-US" dirty="0"/>
              <a:t>Resource-intensive</a:t>
            </a:r>
          </a:p>
          <a:p>
            <a:r>
              <a:rPr lang="en-US" dirty="0"/>
              <a:t>Domain-specificity can throw off guard</a:t>
            </a:r>
          </a:p>
          <a:p>
            <a:r>
              <a:rPr lang="en-US" dirty="0"/>
              <a:t>Expert annotators may not be available (say, medical documents)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6A66A1-89EF-D04C-80EF-96A3B7B33557}"/>
              </a:ext>
            </a:extLst>
          </p:cNvPr>
          <p:cNvSpPr txBox="1"/>
          <p:nvPr/>
        </p:nvSpPr>
        <p:spPr>
          <a:xfrm>
            <a:off x="838200" y="3586521"/>
            <a:ext cx="10740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Can this be done faster? </a:t>
            </a:r>
            <a:r>
              <a:rPr lang="en-US" sz="2400" dirty="0"/>
              <a:t>Weak Supervision: Settling for potentially less accurate labels to create large annotated datasets. </a:t>
            </a:r>
            <a:endParaRPr lang="en-US" sz="2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DC06E8-48A5-254E-89C9-720CD15C2ADB}"/>
              </a:ext>
            </a:extLst>
          </p:cNvPr>
          <p:cNvSpPr/>
          <p:nvPr/>
        </p:nvSpPr>
        <p:spPr>
          <a:xfrm>
            <a:off x="838200" y="6492875"/>
            <a:ext cx="10515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hlinkClick r:id="rId2"/>
              </a:rPr>
              <a:t>Suggested reading: https://towardsdatascience.com/snorkel-a-weak-supervision-system-a8943c9b639f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0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38EB-DDED-5445-8FB5-76A7B382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Weak supervision using seed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880BB-2766-954D-9208-C916277C5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244"/>
            <a:ext cx="10515600" cy="4657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Creating an annotated dataset for two-class sentiment classification</a:t>
            </a: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C6DAED95-CC0C-5542-B46F-D142495AF04C}"/>
              </a:ext>
            </a:extLst>
          </p:cNvPr>
          <p:cNvSpPr/>
          <p:nvPr/>
        </p:nvSpPr>
        <p:spPr>
          <a:xfrm>
            <a:off x="746037" y="2322397"/>
            <a:ext cx="714910" cy="739740"/>
          </a:xfrm>
          <a:prstGeom prst="smileyFac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8273D1-E7A4-0847-B749-125401C6E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013403"/>
              </p:ext>
            </p:extLst>
          </p:nvPr>
        </p:nvGraphicFramePr>
        <p:xfrm>
          <a:off x="1553108" y="2197096"/>
          <a:ext cx="1512583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4911">
                  <a:extLst>
                    <a:ext uri="{9D8B030D-6E8A-4147-A177-3AD203B41FA5}">
                      <a16:colId xmlns:a16="http://schemas.microsoft.com/office/drawing/2014/main" val="2835658145"/>
                    </a:ext>
                  </a:extLst>
                </a:gridCol>
                <a:gridCol w="747672">
                  <a:extLst>
                    <a:ext uri="{9D8B030D-6E8A-4147-A177-3AD203B41FA5}">
                      <a16:colId xmlns:a16="http://schemas.microsoft.com/office/drawing/2014/main" val="3596724344"/>
                    </a:ext>
                  </a:extLst>
                </a:gridCol>
              </a:tblGrid>
              <a:tr h="226010">
                <a:tc>
                  <a:txBody>
                    <a:bodyPr/>
                    <a:lstStyle/>
                    <a:p>
                      <a:r>
                        <a:rPr lang="en-US" sz="1200" dirty="0"/>
                        <a:t>Seed 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8644"/>
                  </a:ext>
                </a:extLst>
              </a:tr>
              <a:tr h="226010">
                <a:tc>
                  <a:txBody>
                    <a:bodyPr/>
                    <a:lstStyle/>
                    <a:p>
                      <a:r>
                        <a:rPr lang="en-US" sz="1200" dirty="0"/>
                        <a:t>#happy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855275"/>
                  </a:ext>
                </a:extLst>
              </a:tr>
              <a:tr h="226010">
                <a:tc>
                  <a:txBody>
                    <a:bodyPr/>
                    <a:lstStyle/>
                    <a:p>
                      <a:r>
                        <a:rPr lang="en-US" sz="1200" dirty="0"/>
                        <a:t>#sad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1235"/>
                  </a:ext>
                </a:extLst>
              </a:tr>
            </a:tbl>
          </a:graphicData>
        </a:graphic>
      </p:graphicFrame>
      <p:sp>
        <p:nvSpPr>
          <p:cNvPr id="6" name="Smiley Face 5">
            <a:extLst>
              <a:ext uri="{FF2B5EF4-FFF2-40B4-BE49-F238E27FC236}">
                <a16:creationId xmlns:a16="http://schemas.microsoft.com/office/drawing/2014/main" id="{9D228066-05C7-E64B-A6EE-06E4ADD6FD51}"/>
              </a:ext>
            </a:extLst>
          </p:cNvPr>
          <p:cNvSpPr/>
          <p:nvPr/>
        </p:nvSpPr>
        <p:spPr>
          <a:xfrm>
            <a:off x="746037" y="4735609"/>
            <a:ext cx="714910" cy="739740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6B8F57A-E2FB-1B43-AF33-2C8D870A8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275760"/>
              </p:ext>
            </p:extLst>
          </p:nvPr>
        </p:nvGraphicFramePr>
        <p:xfrm>
          <a:off x="1553109" y="4723159"/>
          <a:ext cx="151258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911">
                  <a:extLst>
                    <a:ext uri="{9D8B030D-6E8A-4147-A177-3AD203B41FA5}">
                      <a16:colId xmlns:a16="http://schemas.microsoft.com/office/drawing/2014/main" val="2835658145"/>
                    </a:ext>
                  </a:extLst>
                </a:gridCol>
                <a:gridCol w="747671">
                  <a:extLst>
                    <a:ext uri="{9D8B030D-6E8A-4147-A177-3AD203B41FA5}">
                      <a16:colId xmlns:a16="http://schemas.microsoft.com/office/drawing/2014/main" val="3596724344"/>
                    </a:ext>
                  </a:extLst>
                </a:gridCol>
              </a:tblGrid>
              <a:tr h="226010">
                <a:tc>
                  <a:txBody>
                    <a:bodyPr/>
                    <a:lstStyle/>
                    <a:p>
                      <a:r>
                        <a:rPr lang="en-US" sz="1200" dirty="0"/>
                        <a:t>Seed 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8644"/>
                  </a:ext>
                </a:extLst>
              </a:tr>
              <a:tr h="226010">
                <a:tc>
                  <a:txBody>
                    <a:bodyPr/>
                    <a:lstStyle/>
                    <a:p>
                      <a:r>
                        <a:rPr lang="en-US" sz="1200" dirty="0"/>
                        <a:t>#happy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855275"/>
                  </a:ext>
                </a:extLst>
              </a:tr>
              <a:tr h="226010">
                <a:tc>
                  <a:txBody>
                    <a:bodyPr/>
                    <a:lstStyle/>
                    <a:p>
                      <a:r>
                        <a:rPr lang="en-US" sz="1200" dirty="0"/>
                        <a:t>#sad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1235"/>
                  </a:ext>
                </a:extLst>
              </a:tr>
            </a:tbl>
          </a:graphicData>
        </a:graphic>
      </p:graphicFrame>
      <p:sp>
        <p:nvSpPr>
          <p:cNvPr id="8" name="Cloud 7">
            <a:extLst>
              <a:ext uri="{FF2B5EF4-FFF2-40B4-BE49-F238E27FC236}">
                <a16:creationId xmlns:a16="http://schemas.microsoft.com/office/drawing/2014/main" id="{7A9B07D8-5CD6-E44B-8C61-CD67D36AA0CE}"/>
              </a:ext>
            </a:extLst>
          </p:cNvPr>
          <p:cNvSpPr/>
          <p:nvPr/>
        </p:nvSpPr>
        <p:spPr>
          <a:xfrm rot="20414881">
            <a:off x="3390737" y="2807493"/>
            <a:ext cx="5489521" cy="77313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Twitter-verse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91265C4-F554-DD40-B7AA-B161C7C3A00B}"/>
              </a:ext>
            </a:extLst>
          </p:cNvPr>
          <p:cNvSpPr/>
          <p:nvPr/>
        </p:nvSpPr>
        <p:spPr>
          <a:xfrm>
            <a:off x="3217808" y="2518122"/>
            <a:ext cx="503433" cy="267128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B64D44CF-B9DA-DD44-8F7D-5E5EFBEE29F2}"/>
              </a:ext>
            </a:extLst>
          </p:cNvPr>
          <p:cNvSpPr/>
          <p:nvPr/>
        </p:nvSpPr>
        <p:spPr>
          <a:xfrm rot="10800000">
            <a:off x="4034624" y="3104760"/>
            <a:ext cx="369870" cy="31862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lded Corner 10">
            <a:extLst>
              <a:ext uri="{FF2B5EF4-FFF2-40B4-BE49-F238E27FC236}">
                <a16:creationId xmlns:a16="http://schemas.microsoft.com/office/drawing/2014/main" id="{EC7D35E5-9B1A-2442-B73D-674B2D3C1C53}"/>
              </a:ext>
            </a:extLst>
          </p:cNvPr>
          <p:cNvSpPr/>
          <p:nvPr/>
        </p:nvSpPr>
        <p:spPr>
          <a:xfrm>
            <a:off x="3767498" y="2114629"/>
            <a:ext cx="739739" cy="778268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>
            <a:extLst>
              <a:ext uri="{FF2B5EF4-FFF2-40B4-BE49-F238E27FC236}">
                <a16:creationId xmlns:a16="http://schemas.microsoft.com/office/drawing/2014/main" id="{8DD1595D-255F-CC4E-9A84-55CA3DCAB6D9}"/>
              </a:ext>
            </a:extLst>
          </p:cNvPr>
          <p:cNvSpPr/>
          <p:nvPr/>
        </p:nvSpPr>
        <p:spPr>
          <a:xfrm>
            <a:off x="3849690" y="2196582"/>
            <a:ext cx="739739" cy="778268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lded Corner 12">
            <a:extLst>
              <a:ext uri="{FF2B5EF4-FFF2-40B4-BE49-F238E27FC236}">
                <a16:creationId xmlns:a16="http://schemas.microsoft.com/office/drawing/2014/main" id="{0019C8CA-0F97-F746-A334-622F8FB34A99}"/>
              </a:ext>
            </a:extLst>
          </p:cNvPr>
          <p:cNvSpPr/>
          <p:nvPr/>
        </p:nvSpPr>
        <p:spPr>
          <a:xfrm>
            <a:off x="3952431" y="2287765"/>
            <a:ext cx="739739" cy="778268"/>
          </a:xfrm>
          <a:prstGeom prst="foldedCorne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4B9CF0-0DF9-1844-A4A8-A99E7648A292}"/>
              </a:ext>
            </a:extLst>
          </p:cNvPr>
          <p:cNvSpPr txBox="1"/>
          <p:nvPr/>
        </p:nvSpPr>
        <p:spPr>
          <a:xfrm>
            <a:off x="4736552" y="2137917"/>
            <a:ext cx="1825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Labeled dataset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Positive/Negative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E26675E-412B-334B-AB12-1218158A08E1}"/>
              </a:ext>
            </a:extLst>
          </p:cNvPr>
          <p:cNvSpPr/>
          <p:nvPr/>
        </p:nvSpPr>
        <p:spPr>
          <a:xfrm>
            <a:off x="3217808" y="5084529"/>
            <a:ext cx="503433" cy="267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91B0E354-81CD-AD4B-81A8-5BE3D3473D93}"/>
              </a:ext>
            </a:extLst>
          </p:cNvPr>
          <p:cNvSpPr/>
          <p:nvPr/>
        </p:nvSpPr>
        <p:spPr>
          <a:xfrm>
            <a:off x="4034624" y="4294610"/>
            <a:ext cx="369870" cy="276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6C6084-4136-D640-987F-8B27DEFC92C3}"/>
              </a:ext>
            </a:extLst>
          </p:cNvPr>
          <p:cNvSpPr txBox="1"/>
          <p:nvPr/>
        </p:nvSpPr>
        <p:spPr>
          <a:xfrm>
            <a:off x="7968882" y="6353182"/>
            <a:ext cx="4223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‘Twitter-verse’ can potentially be any large unlabeled corpus with text useful to learn the classifier.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FDAA862-1D6A-4C44-9C8A-127A886CB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550608"/>
              </p:ext>
            </p:extLst>
          </p:nvPr>
        </p:nvGraphicFramePr>
        <p:xfrm>
          <a:off x="3770762" y="4632223"/>
          <a:ext cx="151258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911">
                  <a:extLst>
                    <a:ext uri="{9D8B030D-6E8A-4147-A177-3AD203B41FA5}">
                      <a16:colId xmlns:a16="http://schemas.microsoft.com/office/drawing/2014/main" val="2835658145"/>
                    </a:ext>
                  </a:extLst>
                </a:gridCol>
                <a:gridCol w="747671">
                  <a:extLst>
                    <a:ext uri="{9D8B030D-6E8A-4147-A177-3AD203B41FA5}">
                      <a16:colId xmlns:a16="http://schemas.microsoft.com/office/drawing/2014/main" val="3596724344"/>
                    </a:ext>
                  </a:extLst>
                </a:gridCol>
              </a:tblGrid>
              <a:tr h="226010">
                <a:tc>
                  <a:txBody>
                    <a:bodyPr/>
                    <a:lstStyle/>
                    <a:p>
                      <a:r>
                        <a:rPr lang="en-US" sz="1200" dirty="0"/>
                        <a:t>Seed 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8644"/>
                  </a:ext>
                </a:extLst>
              </a:tr>
              <a:tr h="226010">
                <a:tc>
                  <a:txBody>
                    <a:bodyPr/>
                    <a:lstStyle/>
                    <a:p>
                      <a:r>
                        <a:rPr lang="en-US" sz="1200" dirty="0"/>
                        <a:t>#happy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855275"/>
                  </a:ext>
                </a:extLst>
              </a:tr>
              <a:tr h="226010">
                <a:tc>
                  <a:txBody>
                    <a:bodyPr/>
                    <a:lstStyle/>
                    <a:p>
                      <a:r>
                        <a:rPr lang="en-US" sz="1200" dirty="0"/>
                        <a:t>#sad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1235"/>
                  </a:ext>
                </a:extLst>
              </a:tr>
              <a:tr h="22601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#excited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Positive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85064"/>
                  </a:ext>
                </a:extLst>
              </a:tr>
              <a:tr h="22601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#sigh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Negative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54790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DB17750-D4D6-E444-9F40-D9C8EE509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104699"/>
              </p:ext>
            </p:extLst>
          </p:nvPr>
        </p:nvGraphicFramePr>
        <p:xfrm>
          <a:off x="6005702" y="3770237"/>
          <a:ext cx="160288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575">
                  <a:extLst>
                    <a:ext uri="{9D8B030D-6E8A-4147-A177-3AD203B41FA5}">
                      <a16:colId xmlns:a16="http://schemas.microsoft.com/office/drawing/2014/main" val="2835658145"/>
                    </a:ext>
                  </a:extLst>
                </a:gridCol>
                <a:gridCol w="792305">
                  <a:extLst>
                    <a:ext uri="{9D8B030D-6E8A-4147-A177-3AD203B41FA5}">
                      <a16:colId xmlns:a16="http://schemas.microsoft.com/office/drawing/2014/main" val="3596724344"/>
                    </a:ext>
                  </a:extLst>
                </a:gridCol>
              </a:tblGrid>
              <a:tr h="291433">
                <a:tc>
                  <a:txBody>
                    <a:bodyPr/>
                    <a:lstStyle/>
                    <a:p>
                      <a:r>
                        <a:rPr lang="en-US" sz="1200" dirty="0"/>
                        <a:t>Seed 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8644"/>
                  </a:ext>
                </a:extLst>
              </a:tr>
              <a:tr h="174860">
                <a:tc>
                  <a:txBody>
                    <a:bodyPr/>
                    <a:lstStyle/>
                    <a:p>
                      <a:r>
                        <a:rPr lang="en-US" sz="1200" dirty="0"/>
                        <a:t>#happy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855275"/>
                  </a:ext>
                </a:extLst>
              </a:tr>
              <a:tr h="174860">
                <a:tc>
                  <a:txBody>
                    <a:bodyPr/>
                    <a:lstStyle/>
                    <a:p>
                      <a:r>
                        <a:rPr lang="en-US" sz="1200" dirty="0"/>
                        <a:t>#sad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1235"/>
                  </a:ext>
                </a:extLst>
              </a:tr>
              <a:tr h="174860">
                <a:tc>
                  <a:txBody>
                    <a:bodyPr/>
                    <a:lstStyle/>
                    <a:p>
                      <a:r>
                        <a:rPr lang="en-US" sz="1200" dirty="0"/>
                        <a:t>#excited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085064"/>
                  </a:ext>
                </a:extLst>
              </a:tr>
              <a:tr h="174860">
                <a:tc>
                  <a:txBody>
                    <a:bodyPr/>
                    <a:lstStyle/>
                    <a:p>
                      <a:r>
                        <a:rPr lang="en-US" sz="1200" dirty="0"/>
                        <a:t>#sigh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547901"/>
                  </a:ext>
                </a:extLst>
              </a:tr>
              <a:tr h="1748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crying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Negative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223845"/>
                  </a:ext>
                </a:extLst>
              </a:tr>
              <a:tr h="1748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awesome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Positive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026984"/>
                  </a:ext>
                </a:extLst>
              </a:tr>
              <a:tr h="1748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deadly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Negative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648840"/>
                  </a:ext>
                </a:extLst>
              </a:tr>
            </a:tbl>
          </a:graphicData>
        </a:graphic>
      </p:graphicFrame>
      <p:sp>
        <p:nvSpPr>
          <p:cNvPr id="21" name="Oval 20">
            <a:extLst>
              <a:ext uri="{FF2B5EF4-FFF2-40B4-BE49-F238E27FC236}">
                <a16:creationId xmlns:a16="http://schemas.microsoft.com/office/drawing/2014/main" id="{3D060F03-4AA8-6D47-8F2A-E3E70E9D5E56}"/>
              </a:ext>
            </a:extLst>
          </p:cNvPr>
          <p:cNvSpPr/>
          <p:nvPr/>
        </p:nvSpPr>
        <p:spPr>
          <a:xfrm>
            <a:off x="5344627" y="5198066"/>
            <a:ext cx="102666" cy="15359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6687DCD-6E3A-D547-A23F-9083D23E0FAC}"/>
              </a:ext>
            </a:extLst>
          </p:cNvPr>
          <p:cNvSpPr/>
          <p:nvPr/>
        </p:nvSpPr>
        <p:spPr>
          <a:xfrm>
            <a:off x="5524130" y="5198065"/>
            <a:ext cx="102666" cy="15359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DF51200-B4F5-694B-B052-14A11BC9E714}"/>
              </a:ext>
            </a:extLst>
          </p:cNvPr>
          <p:cNvSpPr/>
          <p:nvPr/>
        </p:nvSpPr>
        <p:spPr>
          <a:xfrm>
            <a:off x="5764916" y="5198064"/>
            <a:ext cx="102666" cy="15359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F54946-D13A-F047-BF89-64D8745FF6C1}"/>
              </a:ext>
            </a:extLst>
          </p:cNvPr>
          <p:cNvSpPr txBox="1"/>
          <p:nvPr/>
        </p:nvSpPr>
        <p:spPr>
          <a:xfrm>
            <a:off x="4926903" y="6447207"/>
            <a:ext cx="1800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Seed set expansion</a:t>
            </a: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684BD172-EFEF-E24D-9305-1C8DC0B610DD}"/>
              </a:ext>
            </a:extLst>
          </p:cNvPr>
          <p:cNvSpPr/>
          <p:nvPr/>
        </p:nvSpPr>
        <p:spPr>
          <a:xfrm rot="16200000">
            <a:off x="5454987" y="4216972"/>
            <a:ext cx="557988" cy="4025476"/>
          </a:xfrm>
          <a:prstGeom prst="leftBrace">
            <a:avLst>
              <a:gd name="adj1" fmla="val 8333"/>
              <a:gd name="adj2" fmla="val 50255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E19CD05D-4FFD-E846-889C-CB0076C2A9FF}"/>
              </a:ext>
            </a:extLst>
          </p:cNvPr>
          <p:cNvSpPr/>
          <p:nvPr/>
        </p:nvSpPr>
        <p:spPr>
          <a:xfrm>
            <a:off x="8257055" y="2707722"/>
            <a:ext cx="503433" cy="267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9FDBD245-775A-9347-9AC3-67854918723C}"/>
              </a:ext>
            </a:extLst>
          </p:cNvPr>
          <p:cNvSpPr/>
          <p:nvPr/>
        </p:nvSpPr>
        <p:spPr>
          <a:xfrm rot="10800000">
            <a:off x="6727717" y="3395581"/>
            <a:ext cx="369870" cy="3186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lded Corner 27">
            <a:extLst>
              <a:ext uri="{FF2B5EF4-FFF2-40B4-BE49-F238E27FC236}">
                <a16:creationId xmlns:a16="http://schemas.microsoft.com/office/drawing/2014/main" id="{F32F3C11-9006-F44F-81C8-79C5EF19E749}"/>
              </a:ext>
            </a:extLst>
          </p:cNvPr>
          <p:cNvSpPr/>
          <p:nvPr/>
        </p:nvSpPr>
        <p:spPr>
          <a:xfrm>
            <a:off x="8917189" y="2412580"/>
            <a:ext cx="739739" cy="77826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olded Corner 28">
            <a:extLst>
              <a:ext uri="{FF2B5EF4-FFF2-40B4-BE49-F238E27FC236}">
                <a16:creationId xmlns:a16="http://schemas.microsoft.com/office/drawing/2014/main" id="{A9C19634-056A-0B40-BF3D-BE21B425B94D}"/>
              </a:ext>
            </a:extLst>
          </p:cNvPr>
          <p:cNvSpPr/>
          <p:nvPr/>
        </p:nvSpPr>
        <p:spPr>
          <a:xfrm>
            <a:off x="8999381" y="2494533"/>
            <a:ext cx="739739" cy="77826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olded Corner 29">
            <a:extLst>
              <a:ext uri="{FF2B5EF4-FFF2-40B4-BE49-F238E27FC236}">
                <a16:creationId xmlns:a16="http://schemas.microsoft.com/office/drawing/2014/main" id="{A6026268-D7D3-BE45-A019-DAF1DB0DEF06}"/>
              </a:ext>
            </a:extLst>
          </p:cNvPr>
          <p:cNvSpPr/>
          <p:nvPr/>
        </p:nvSpPr>
        <p:spPr>
          <a:xfrm>
            <a:off x="9102122" y="2585716"/>
            <a:ext cx="739739" cy="778268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95B8B5-51F0-5B46-B5A9-1F6B2DD36360}"/>
              </a:ext>
            </a:extLst>
          </p:cNvPr>
          <p:cNvSpPr txBox="1"/>
          <p:nvPr/>
        </p:nvSpPr>
        <p:spPr>
          <a:xfrm>
            <a:off x="9886243" y="2435868"/>
            <a:ext cx="1825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Labeled dataset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Positive/Negative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FA00F2-4CDA-A84B-8165-CFAC150D88F8}"/>
              </a:ext>
            </a:extLst>
          </p:cNvPr>
          <p:cNvSpPr txBox="1"/>
          <p:nvPr/>
        </p:nvSpPr>
        <p:spPr>
          <a:xfrm>
            <a:off x="8224745" y="3960793"/>
            <a:ext cx="3118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Being stranded in traffic is </a:t>
            </a:r>
            <a:r>
              <a:rPr lang="en-US" u="sng" dirty="0">
                <a:solidFill>
                  <a:schemeClr val="accent1">
                    <a:lumMod val="50000"/>
                  </a:schemeClr>
                </a:solidFill>
              </a:rPr>
              <a:t>awesome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en-US" u="sng" dirty="0">
                <a:solidFill>
                  <a:schemeClr val="accent1">
                    <a:lumMod val="50000"/>
                  </a:schemeClr>
                </a:solidFill>
              </a:rPr>
              <a:t>#sad #sigh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D5F6303-F1BB-DB48-9F55-EFB6D90EE3EA}"/>
              </a:ext>
            </a:extLst>
          </p:cNvPr>
          <p:cNvSpPr/>
          <p:nvPr/>
        </p:nvSpPr>
        <p:spPr>
          <a:xfrm>
            <a:off x="7664947" y="4176406"/>
            <a:ext cx="503433" cy="267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B1080AA9-FC79-1A47-8D45-19CDE30949D5}"/>
              </a:ext>
            </a:extLst>
          </p:cNvPr>
          <p:cNvSpPr/>
          <p:nvPr/>
        </p:nvSpPr>
        <p:spPr>
          <a:xfrm>
            <a:off x="9278211" y="4638594"/>
            <a:ext cx="369870" cy="276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2F04E3-8B99-B34F-B8C9-7C22E2EF05AB}"/>
              </a:ext>
            </a:extLst>
          </p:cNvPr>
          <p:cNvSpPr txBox="1"/>
          <p:nvPr/>
        </p:nvSpPr>
        <p:spPr>
          <a:xfrm>
            <a:off x="9024074" y="4969424"/>
            <a:ext cx="100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Negative</a:t>
            </a: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3DF2E8D1-0D7D-0A49-9956-83239BAE814D}"/>
              </a:ext>
            </a:extLst>
          </p:cNvPr>
          <p:cNvSpPr/>
          <p:nvPr/>
        </p:nvSpPr>
        <p:spPr>
          <a:xfrm rot="2302487">
            <a:off x="5374223" y="3964747"/>
            <a:ext cx="511259" cy="346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A1400A-C5D0-3949-AC17-3BFBC663ADB2}"/>
              </a:ext>
            </a:extLst>
          </p:cNvPr>
          <p:cNvSpPr txBox="1"/>
          <p:nvPr/>
        </p:nvSpPr>
        <p:spPr>
          <a:xfrm>
            <a:off x="1142980" y="3667535"/>
            <a:ext cx="2467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Seed set-based supervision</a:t>
            </a:r>
          </a:p>
          <a:p>
            <a:r>
              <a:rPr lang="en-US" sz="1600" b="1" i="1" dirty="0"/>
              <a:t>”Distant” supervision</a:t>
            </a: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A1B03121-123A-AD45-AA45-A98F73A7F399}"/>
              </a:ext>
            </a:extLst>
          </p:cNvPr>
          <p:cNvSpPr/>
          <p:nvPr/>
        </p:nvSpPr>
        <p:spPr>
          <a:xfrm rot="16200000">
            <a:off x="2412294" y="2060236"/>
            <a:ext cx="557988" cy="2686673"/>
          </a:xfrm>
          <a:prstGeom prst="leftBrace">
            <a:avLst>
              <a:gd name="adj1" fmla="val 8333"/>
              <a:gd name="adj2" fmla="val 50255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7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6" grpId="0" animBg="1"/>
      <p:bldP spid="17" grpId="0" animBg="1"/>
      <p:bldP spid="21" grpId="0" animBg="1"/>
      <p:bldP spid="22" grpId="0" animBg="1"/>
      <p:bldP spid="23" grpId="0" animBg="1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 animBg="1"/>
      <p:bldP spid="34" grpId="0" animBg="1"/>
      <p:bldP spid="35" grpId="0"/>
      <p:bldP spid="36" grpId="0" animBg="1"/>
      <p:bldP spid="37" grpId="0"/>
      <p:bldP spid="37" grpId="1"/>
      <p:bldP spid="38" grpId="0" animBg="1"/>
      <p:bldP spid="3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DABB-F037-1144-BFAF-7AAE91E1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Seed set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4616C-0962-234A-8911-A6E435566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0308"/>
            <a:ext cx="10515600" cy="1428328"/>
          </a:xfrm>
        </p:spPr>
        <p:txBody>
          <a:bodyPr>
            <a:noAutofit/>
          </a:bodyPr>
          <a:lstStyle/>
          <a:p>
            <a:r>
              <a:rPr lang="en-US" dirty="0"/>
              <a:t>Seed set expansion needs to account for ‘</a:t>
            </a:r>
            <a:r>
              <a:rPr lang="en-US" i="1" u="sng" dirty="0"/>
              <a:t>senses of words</a:t>
            </a:r>
            <a:r>
              <a:rPr lang="en-US" dirty="0"/>
              <a:t>’ (now known as ‘</a:t>
            </a:r>
            <a:r>
              <a:rPr lang="en-US" i="1" u="sng" dirty="0"/>
              <a:t>meaning of words in context</a:t>
            </a:r>
            <a:r>
              <a:rPr lang="en-US" dirty="0"/>
              <a:t>’.)</a:t>
            </a:r>
          </a:p>
          <a:p>
            <a:r>
              <a:rPr lang="en-AU" b="1" u="sng" dirty="0">
                <a:solidFill>
                  <a:srgbClr val="FF0000"/>
                </a:solidFill>
              </a:rPr>
              <a:t>Contextualized</a:t>
            </a:r>
            <a:r>
              <a:rPr lang="en-AU" b="1" dirty="0"/>
              <a:t> </a:t>
            </a:r>
            <a:r>
              <a:rPr lang="en-AU" b="1" u="sng" dirty="0">
                <a:solidFill>
                  <a:srgbClr val="00B050"/>
                </a:solidFill>
              </a:rPr>
              <a:t>Weak Supervision </a:t>
            </a:r>
            <a:r>
              <a:rPr lang="en-AU" b="1" dirty="0"/>
              <a:t>for Text Classification</a:t>
            </a:r>
          </a:p>
          <a:p>
            <a:r>
              <a:rPr lang="en-AU" b="1" dirty="0"/>
              <a:t>They propose ‘</a:t>
            </a:r>
            <a:r>
              <a:rPr lang="en-AU" b="1" dirty="0" err="1"/>
              <a:t>ConWea</a:t>
            </a:r>
            <a:r>
              <a:rPr lang="en-AU" b="1" dirty="0"/>
              <a:t>’: </a:t>
            </a:r>
            <a:r>
              <a:rPr lang="en-AU" dirty="0"/>
              <a:t>leverage </a:t>
            </a:r>
            <a:r>
              <a:rPr lang="en-AU" dirty="0">
                <a:solidFill>
                  <a:srgbClr val="FF0000"/>
                </a:solidFill>
              </a:rPr>
              <a:t>contextualized representations of word occurrences</a:t>
            </a:r>
            <a:r>
              <a:rPr lang="en-AU" dirty="0"/>
              <a:t> and </a:t>
            </a:r>
            <a:r>
              <a:rPr lang="en-AU" dirty="0">
                <a:solidFill>
                  <a:srgbClr val="00B050"/>
                </a:solidFill>
              </a:rPr>
              <a:t>seed word information </a:t>
            </a:r>
            <a:r>
              <a:rPr lang="en-AU" dirty="0"/>
              <a:t>to </a:t>
            </a:r>
            <a:r>
              <a:rPr lang="en-AU" dirty="0">
                <a:solidFill>
                  <a:srgbClr val="FF0000"/>
                </a:solidFill>
              </a:rPr>
              <a:t>automatically differentiate multiple interpretations of the same word</a:t>
            </a:r>
            <a:r>
              <a:rPr lang="en-AU" dirty="0"/>
              <a:t>, and thus create a </a:t>
            </a:r>
            <a:r>
              <a:rPr lang="en-AU" dirty="0" err="1"/>
              <a:t>labeled</a:t>
            </a:r>
            <a:r>
              <a:rPr lang="en-AU" dirty="0"/>
              <a:t> corpus.</a:t>
            </a:r>
            <a:endParaRPr lang="en-US" dirty="0"/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E85D9466-405E-0B4A-A8B5-5D8282D648CE}"/>
              </a:ext>
            </a:extLst>
          </p:cNvPr>
          <p:cNvSpPr/>
          <p:nvPr/>
        </p:nvSpPr>
        <p:spPr>
          <a:xfrm>
            <a:off x="838200" y="1825625"/>
            <a:ext cx="714910" cy="739740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B97E85-7C23-2944-9D3E-7E488578E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278068"/>
              </p:ext>
            </p:extLst>
          </p:nvPr>
        </p:nvGraphicFramePr>
        <p:xfrm>
          <a:off x="1645272" y="1813175"/>
          <a:ext cx="151258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911">
                  <a:extLst>
                    <a:ext uri="{9D8B030D-6E8A-4147-A177-3AD203B41FA5}">
                      <a16:colId xmlns:a16="http://schemas.microsoft.com/office/drawing/2014/main" val="2835658145"/>
                    </a:ext>
                  </a:extLst>
                </a:gridCol>
                <a:gridCol w="747671">
                  <a:extLst>
                    <a:ext uri="{9D8B030D-6E8A-4147-A177-3AD203B41FA5}">
                      <a16:colId xmlns:a16="http://schemas.microsoft.com/office/drawing/2014/main" val="3596724344"/>
                    </a:ext>
                  </a:extLst>
                </a:gridCol>
              </a:tblGrid>
              <a:tr h="226010">
                <a:tc>
                  <a:txBody>
                    <a:bodyPr/>
                    <a:lstStyle/>
                    <a:p>
                      <a:r>
                        <a:rPr lang="en-US" sz="1200" dirty="0"/>
                        <a:t>Seed 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8644"/>
                  </a:ext>
                </a:extLst>
              </a:tr>
              <a:tr h="226010">
                <a:tc>
                  <a:txBody>
                    <a:bodyPr/>
                    <a:lstStyle/>
                    <a:p>
                      <a:r>
                        <a:rPr lang="en-US" sz="1200" dirty="0"/>
                        <a:t>#happy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855275"/>
                  </a:ext>
                </a:extLst>
              </a:tr>
              <a:tr h="226010">
                <a:tc>
                  <a:txBody>
                    <a:bodyPr/>
                    <a:lstStyle/>
                    <a:p>
                      <a:r>
                        <a:rPr lang="en-US" sz="1200" dirty="0"/>
                        <a:t>#sad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1235"/>
                  </a:ext>
                </a:extLst>
              </a:tr>
            </a:tbl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710ECE95-1BC6-FD47-A96F-2232A5AEDBC8}"/>
              </a:ext>
            </a:extLst>
          </p:cNvPr>
          <p:cNvSpPr/>
          <p:nvPr/>
        </p:nvSpPr>
        <p:spPr>
          <a:xfrm>
            <a:off x="3309971" y="2174545"/>
            <a:ext cx="503433" cy="267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D1D2E8-640E-5A4F-8891-124C4DBA4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837559"/>
              </p:ext>
            </p:extLst>
          </p:nvPr>
        </p:nvGraphicFramePr>
        <p:xfrm>
          <a:off x="3862925" y="1722239"/>
          <a:ext cx="151258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911">
                  <a:extLst>
                    <a:ext uri="{9D8B030D-6E8A-4147-A177-3AD203B41FA5}">
                      <a16:colId xmlns:a16="http://schemas.microsoft.com/office/drawing/2014/main" val="2835658145"/>
                    </a:ext>
                  </a:extLst>
                </a:gridCol>
                <a:gridCol w="747671">
                  <a:extLst>
                    <a:ext uri="{9D8B030D-6E8A-4147-A177-3AD203B41FA5}">
                      <a16:colId xmlns:a16="http://schemas.microsoft.com/office/drawing/2014/main" val="3596724344"/>
                    </a:ext>
                  </a:extLst>
                </a:gridCol>
              </a:tblGrid>
              <a:tr h="226010">
                <a:tc>
                  <a:txBody>
                    <a:bodyPr/>
                    <a:lstStyle/>
                    <a:p>
                      <a:r>
                        <a:rPr lang="en-US" sz="1200" dirty="0"/>
                        <a:t>Seed 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8644"/>
                  </a:ext>
                </a:extLst>
              </a:tr>
              <a:tr h="226010">
                <a:tc>
                  <a:txBody>
                    <a:bodyPr/>
                    <a:lstStyle/>
                    <a:p>
                      <a:r>
                        <a:rPr lang="en-US" sz="1200" dirty="0"/>
                        <a:t>#happy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855275"/>
                  </a:ext>
                </a:extLst>
              </a:tr>
              <a:tr h="226010">
                <a:tc>
                  <a:txBody>
                    <a:bodyPr/>
                    <a:lstStyle/>
                    <a:p>
                      <a:r>
                        <a:rPr lang="en-US" sz="1200" dirty="0"/>
                        <a:t>#sad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1235"/>
                  </a:ext>
                </a:extLst>
              </a:tr>
              <a:tr h="22601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#excited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Positive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85064"/>
                  </a:ext>
                </a:extLst>
              </a:tr>
              <a:tr h="22601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#sigh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Negative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5479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B696D0-447D-5547-B1CE-D0B6A330F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542777"/>
              </p:ext>
            </p:extLst>
          </p:nvPr>
        </p:nvGraphicFramePr>
        <p:xfrm>
          <a:off x="6097865" y="860253"/>
          <a:ext cx="160288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575">
                  <a:extLst>
                    <a:ext uri="{9D8B030D-6E8A-4147-A177-3AD203B41FA5}">
                      <a16:colId xmlns:a16="http://schemas.microsoft.com/office/drawing/2014/main" val="2835658145"/>
                    </a:ext>
                  </a:extLst>
                </a:gridCol>
                <a:gridCol w="792305">
                  <a:extLst>
                    <a:ext uri="{9D8B030D-6E8A-4147-A177-3AD203B41FA5}">
                      <a16:colId xmlns:a16="http://schemas.microsoft.com/office/drawing/2014/main" val="3596724344"/>
                    </a:ext>
                  </a:extLst>
                </a:gridCol>
              </a:tblGrid>
              <a:tr h="291433">
                <a:tc>
                  <a:txBody>
                    <a:bodyPr/>
                    <a:lstStyle/>
                    <a:p>
                      <a:r>
                        <a:rPr lang="en-US" sz="1200" dirty="0"/>
                        <a:t>Seed 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8644"/>
                  </a:ext>
                </a:extLst>
              </a:tr>
              <a:tr h="174860">
                <a:tc>
                  <a:txBody>
                    <a:bodyPr/>
                    <a:lstStyle/>
                    <a:p>
                      <a:r>
                        <a:rPr lang="en-US" sz="1200" dirty="0"/>
                        <a:t>#happy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855275"/>
                  </a:ext>
                </a:extLst>
              </a:tr>
              <a:tr h="174860">
                <a:tc>
                  <a:txBody>
                    <a:bodyPr/>
                    <a:lstStyle/>
                    <a:p>
                      <a:r>
                        <a:rPr lang="en-US" sz="1200" dirty="0"/>
                        <a:t>#sad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1235"/>
                  </a:ext>
                </a:extLst>
              </a:tr>
              <a:tr h="174860">
                <a:tc>
                  <a:txBody>
                    <a:bodyPr/>
                    <a:lstStyle/>
                    <a:p>
                      <a:r>
                        <a:rPr lang="en-US" sz="1200" dirty="0"/>
                        <a:t>#excited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085064"/>
                  </a:ext>
                </a:extLst>
              </a:tr>
              <a:tr h="174860">
                <a:tc>
                  <a:txBody>
                    <a:bodyPr/>
                    <a:lstStyle/>
                    <a:p>
                      <a:r>
                        <a:rPr lang="en-US" sz="1200" dirty="0"/>
                        <a:t>#sigh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547901"/>
                  </a:ext>
                </a:extLst>
              </a:tr>
              <a:tr h="1748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crying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Negative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223845"/>
                  </a:ext>
                </a:extLst>
              </a:tr>
              <a:tr h="1748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awesome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Positive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026984"/>
                  </a:ext>
                </a:extLst>
              </a:tr>
              <a:tr h="17486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deadly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Negative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648840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4999FEDE-B3DA-6E4E-9D6E-746A5E7CCFDD}"/>
              </a:ext>
            </a:extLst>
          </p:cNvPr>
          <p:cNvSpPr/>
          <p:nvPr/>
        </p:nvSpPr>
        <p:spPr>
          <a:xfrm>
            <a:off x="5857079" y="2288080"/>
            <a:ext cx="102666" cy="15359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1167C0C-DF9D-9844-A0FB-37DEC6BCCF80}"/>
              </a:ext>
            </a:extLst>
          </p:cNvPr>
          <p:cNvSpPr/>
          <p:nvPr/>
        </p:nvSpPr>
        <p:spPr>
          <a:xfrm>
            <a:off x="5564960" y="2288080"/>
            <a:ext cx="102666" cy="15359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9456D4-56C2-CD4A-9EDC-ADA4537C35C4}"/>
              </a:ext>
            </a:extLst>
          </p:cNvPr>
          <p:cNvSpPr txBox="1"/>
          <p:nvPr/>
        </p:nvSpPr>
        <p:spPr>
          <a:xfrm>
            <a:off x="8130984" y="1746731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Both tagged as ‘negative’:</a:t>
            </a:r>
          </a:p>
          <a:p>
            <a:endParaRPr lang="en-US" dirty="0"/>
          </a:p>
          <a:p>
            <a:r>
              <a:rPr lang="en-US" dirty="0"/>
              <a:t>Shane Warne is a </a:t>
            </a:r>
            <a:r>
              <a:rPr lang="en-US" b="1" dirty="0"/>
              <a:t>deadly</a:t>
            </a:r>
            <a:r>
              <a:rPr lang="en-US" dirty="0"/>
              <a:t> spinner.	</a:t>
            </a:r>
          </a:p>
          <a:p>
            <a:r>
              <a:rPr lang="en-US" dirty="0"/>
              <a:t>There are </a:t>
            </a:r>
            <a:r>
              <a:rPr lang="en-US" b="1" dirty="0"/>
              <a:t>deadly</a:t>
            </a:r>
            <a:r>
              <a:rPr lang="en-US" dirty="0"/>
              <a:t> snakes in the forest.</a:t>
            </a:r>
          </a:p>
        </p:txBody>
      </p:sp>
    </p:spTree>
    <p:extLst>
      <p:ext uri="{BB962C8B-B14F-4D97-AF65-F5344CB8AC3E}">
        <p14:creationId xmlns:p14="http://schemas.microsoft.com/office/powerpoint/2010/main" val="156961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60492-5BA9-0A41-8570-E525983FA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Framework for </a:t>
            </a:r>
            <a:r>
              <a:rPr lang="en-US" b="1" dirty="0" err="1"/>
              <a:t>ConWea</a:t>
            </a:r>
            <a:r>
              <a:rPr lang="en-US" b="1" dirty="0"/>
              <a:t> &amp; Contributions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FBF4FB-4D1B-8043-94CA-82208CEC7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690" y="1413722"/>
            <a:ext cx="10704005" cy="3355986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C02CDC7-BBB8-5C43-A91D-143BB25242F7}"/>
              </a:ext>
            </a:extLst>
          </p:cNvPr>
          <p:cNvSpPr/>
          <p:nvPr/>
        </p:nvSpPr>
        <p:spPr>
          <a:xfrm>
            <a:off x="3015049" y="1482811"/>
            <a:ext cx="3188043" cy="3150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16CBDC-4B2C-1341-ACA2-420D742126F7}"/>
              </a:ext>
            </a:extLst>
          </p:cNvPr>
          <p:cNvSpPr/>
          <p:nvPr/>
        </p:nvSpPr>
        <p:spPr>
          <a:xfrm>
            <a:off x="6324601" y="1516228"/>
            <a:ext cx="5096093" cy="3150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E5EABF-2377-0048-BEE7-03A21C2CBE14}"/>
              </a:ext>
            </a:extLst>
          </p:cNvPr>
          <p:cNvSpPr/>
          <p:nvPr/>
        </p:nvSpPr>
        <p:spPr>
          <a:xfrm>
            <a:off x="838200" y="5467264"/>
            <a:ext cx="609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“automatically group word occurrences (..) into an adaptive number of interpretations based on contextualized representations and (..) seed information”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C3DF2F-A1FA-5948-A23D-D3BE7481A523}"/>
              </a:ext>
            </a:extLst>
          </p:cNvPr>
          <p:cNvSpPr/>
          <p:nvPr/>
        </p:nvSpPr>
        <p:spPr>
          <a:xfrm>
            <a:off x="7095829" y="5467264"/>
            <a:ext cx="43248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“a principled ranking mechanism to identify words that are (..) label-indicative.”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8F0585-4192-3040-8199-ACA638A79FC7}"/>
              </a:ext>
            </a:extLst>
          </p:cNvPr>
          <p:cNvSpPr/>
          <p:nvPr/>
        </p:nvSpPr>
        <p:spPr>
          <a:xfrm>
            <a:off x="3140676" y="6382260"/>
            <a:ext cx="7587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“experiments (..) for both coarse- and fine-grained text classification tasks”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A40E38-75D4-C043-A3A4-F62ECE222259}"/>
              </a:ext>
            </a:extLst>
          </p:cNvPr>
          <p:cNvSpPr txBox="1"/>
          <p:nvPr/>
        </p:nvSpPr>
        <p:spPr>
          <a:xfrm>
            <a:off x="4828992" y="4589676"/>
            <a:ext cx="1861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Contextualisation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47AECC-BE31-4C4A-BE8D-B6A4A6687153}"/>
              </a:ext>
            </a:extLst>
          </p:cNvPr>
          <p:cNvSpPr txBox="1"/>
          <p:nvPr/>
        </p:nvSpPr>
        <p:spPr>
          <a:xfrm>
            <a:off x="7712235" y="4589676"/>
            <a:ext cx="2011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Seed set expansion</a:t>
            </a:r>
          </a:p>
        </p:txBody>
      </p:sp>
    </p:spTree>
    <p:extLst>
      <p:ext uri="{BB962C8B-B14F-4D97-AF65-F5344CB8AC3E}">
        <p14:creationId xmlns:p14="http://schemas.microsoft.com/office/powerpoint/2010/main" val="330914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1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5BE15-2A30-7B46-8FCE-9B8F322E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C4CD5-CBE6-D845-973F-623B4E14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u="sng" dirty="0"/>
              <a:t>Overview</a:t>
            </a:r>
          </a:p>
          <a:p>
            <a:r>
              <a:rPr lang="en-US" dirty="0"/>
              <a:t>Document contextualization</a:t>
            </a:r>
          </a:p>
          <a:p>
            <a:r>
              <a:rPr lang="en-AU" dirty="0"/>
              <a:t>Pseudo-Label and Text Classifier</a:t>
            </a:r>
          </a:p>
          <a:p>
            <a:r>
              <a:rPr lang="en-AU" dirty="0"/>
              <a:t>Seed expansion and disambiguation</a:t>
            </a:r>
          </a:p>
          <a:p>
            <a:r>
              <a:rPr lang="en-AU" dirty="0"/>
              <a:t>Experiments</a:t>
            </a:r>
          </a:p>
          <a:p>
            <a:r>
              <a:rPr lang="en-AU" dirty="0"/>
              <a:t>Related work</a:t>
            </a:r>
          </a:p>
          <a:p>
            <a:r>
              <a:rPr lang="en-AU" dirty="0"/>
              <a:t>Conclusion &amp; 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53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948EC-E6D1-E94F-BCC6-75E84D8F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F684-FA1D-C543-945F-8F86F6C1F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Documents: </a:t>
            </a:r>
            <a:r>
              <a:rPr lang="en-AU" sz="2400" dirty="0"/>
              <a:t>D = {D1, D2, . . . , </a:t>
            </a:r>
            <a:r>
              <a:rPr lang="en-AU" sz="2400" dirty="0" err="1"/>
              <a:t>Dn</a:t>
            </a:r>
            <a:r>
              <a:rPr lang="en-AU" sz="2400" dirty="0"/>
              <a:t>}</a:t>
            </a:r>
          </a:p>
          <a:p>
            <a:r>
              <a:rPr lang="en-AU" sz="2400" dirty="0"/>
              <a:t>Classes: C = {C1, C2, . . . , Cm}</a:t>
            </a:r>
          </a:p>
          <a:p>
            <a:r>
              <a:rPr lang="en-AU" sz="2400" dirty="0"/>
              <a:t>Seed words: S = {S1, S2, . . . , </a:t>
            </a:r>
            <a:r>
              <a:rPr lang="en-AU" sz="2400" dirty="0" err="1"/>
              <a:t>Sm</a:t>
            </a:r>
            <a:r>
              <a:rPr lang="en-AU" sz="2400" dirty="0"/>
              <a:t>}</a:t>
            </a:r>
          </a:p>
          <a:p>
            <a:r>
              <a:rPr lang="en-AU" sz="2400" dirty="0"/>
              <a:t>Objective: Learn a classifier to assign the class label </a:t>
            </a:r>
            <a:r>
              <a:rPr lang="en-AU" sz="2400" dirty="0" err="1"/>
              <a:t>Cj</a:t>
            </a:r>
            <a:r>
              <a:rPr lang="en-AU" sz="2400" dirty="0"/>
              <a:t> ∈ C to each document Di ∈ D.</a:t>
            </a:r>
          </a:p>
          <a:p>
            <a:r>
              <a:rPr lang="en-AU" sz="2400" dirty="0"/>
              <a:t>Assumptions: Seed “words”, not phrases</a:t>
            </a:r>
          </a:p>
          <a:p>
            <a:r>
              <a:rPr lang="en-AU" sz="2400" dirty="0"/>
              <a:t>Hyper-parameters: </a:t>
            </a:r>
          </a:p>
          <a:p>
            <a:pPr lvl="1"/>
            <a:r>
              <a:rPr lang="en-AU" sz="2000" dirty="0"/>
              <a:t>Iterations of seed word expansion: T</a:t>
            </a:r>
          </a:p>
          <a:p>
            <a:pPr lvl="1"/>
            <a:r>
              <a:rPr lang="en-US" sz="2000" b="1" u="sng" dirty="0"/>
              <a:t>(Not mentioned in the paper): </a:t>
            </a:r>
            <a:r>
              <a:rPr lang="en-AU" sz="2000" b="1" u="sng" dirty="0"/>
              <a:t>Number of initial seed words</a:t>
            </a:r>
          </a:p>
          <a:p>
            <a:pPr lvl="1"/>
            <a:r>
              <a:rPr lang="en-US" sz="2000" b="1" u="sng" dirty="0"/>
              <a:t>(Not mentioned in the paper): k : number of words to be added at the end of every iteration: </a:t>
            </a:r>
            <a:r>
              <a:rPr lang="en-US" sz="2000" b="1" i="1" dirty="0"/>
              <a:t>What is the value? Not mentioned in the paper</a:t>
            </a:r>
          </a:p>
        </p:txBody>
      </p:sp>
    </p:spTree>
    <p:extLst>
      <p:ext uri="{BB962C8B-B14F-4D97-AF65-F5344CB8AC3E}">
        <p14:creationId xmlns:p14="http://schemas.microsoft.com/office/powerpoint/2010/main" val="171919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1619</Words>
  <Application>Microsoft Macintosh PowerPoint</Application>
  <PresentationFormat>Widescreen</PresentationFormat>
  <Paragraphs>299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Contextualized Weak Supervision for Text Classification</vt:lpstr>
      <vt:lpstr>Sectional outline of the paper</vt:lpstr>
      <vt:lpstr>Outline</vt:lpstr>
      <vt:lpstr>Weak supervision</vt:lpstr>
      <vt:lpstr>Weak supervision using seed words</vt:lpstr>
      <vt:lpstr>Seed set expansion</vt:lpstr>
      <vt:lpstr>Framework for ConWea &amp; Contributions</vt:lpstr>
      <vt:lpstr>Outline</vt:lpstr>
      <vt:lpstr>Overview</vt:lpstr>
      <vt:lpstr>Sectional outline of the paper</vt:lpstr>
      <vt:lpstr>Clustering contextualized word vectors</vt:lpstr>
      <vt:lpstr>Example</vt:lpstr>
      <vt:lpstr>So how are vectors of each word occurrence computed?</vt:lpstr>
      <vt:lpstr>So far..</vt:lpstr>
      <vt:lpstr>Outline</vt:lpstr>
      <vt:lpstr>Pseudo-label &amp; Classifier</vt:lpstr>
      <vt:lpstr>Outline</vt:lpstr>
      <vt:lpstr>Scoring how useful a word is for a label</vt:lpstr>
      <vt:lpstr>Seed disambiguation</vt:lpstr>
      <vt:lpstr>Framework for ConWea &amp; Contributions</vt:lpstr>
      <vt:lpstr>Outline</vt:lpstr>
      <vt:lpstr>Datasets</vt:lpstr>
      <vt:lpstr>Baselines (from past work)</vt:lpstr>
      <vt:lpstr>Baselines (variants of ConWea)</vt:lpstr>
      <vt:lpstr>Experiment Setup</vt:lpstr>
      <vt:lpstr>Results</vt:lpstr>
      <vt:lpstr>Impact of iterations and seed words</vt:lpstr>
      <vt:lpstr>Examples of seed word expansion for class ‘For Sale’ in the newsgroup dataset</vt:lpstr>
      <vt:lpstr>Outline</vt:lpstr>
      <vt:lpstr>Related work</vt:lpstr>
      <vt:lpstr>Outline</vt:lpstr>
      <vt:lpstr>Conclusion &amp;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Joshi, Aditya (Data61, Marsfield)</dc:creator>
  <cp:lastModifiedBy>Joshi, Aditya (Data61, Marsfield)</cp:lastModifiedBy>
  <cp:revision>27</cp:revision>
  <dcterms:created xsi:type="dcterms:W3CDTF">2020-08-12T06:56:48Z</dcterms:created>
  <dcterms:modified xsi:type="dcterms:W3CDTF">2020-08-13T01:03:07Z</dcterms:modified>
</cp:coreProperties>
</file>