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34" r:id="rId3"/>
    <p:sldId id="262" r:id="rId4"/>
    <p:sldId id="328" r:id="rId5"/>
    <p:sldId id="329" r:id="rId6"/>
    <p:sldId id="257" r:id="rId7"/>
    <p:sldId id="330" r:id="rId8"/>
    <p:sldId id="331" r:id="rId9"/>
    <p:sldId id="335" r:id="rId10"/>
    <p:sldId id="260" r:id="rId11"/>
    <p:sldId id="338" r:id="rId12"/>
    <p:sldId id="339" r:id="rId13"/>
    <p:sldId id="340" r:id="rId14"/>
    <p:sldId id="341" r:id="rId15"/>
    <p:sldId id="343" r:id="rId16"/>
    <p:sldId id="345" r:id="rId17"/>
    <p:sldId id="332" r:id="rId18"/>
    <p:sldId id="333" r:id="rId19"/>
    <p:sldId id="346" r:id="rId20"/>
    <p:sldId id="337" r:id="rId21"/>
    <p:sldId id="361" r:id="rId22"/>
    <p:sldId id="347" r:id="rId23"/>
    <p:sldId id="364" r:id="rId24"/>
    <p:sldId id="363" r:id="rId25"/>
    <p:sldId id="359" r:id="rId26"/>
    <p:sldId id="362" r:id="rId27"/>
    <p:sldId id="366" r:id="rId28"/>
    <p:sldId id="368" r:id="rId29"/>
    <p:sldId id="365" r:id="rId30"/>
    <p:sldId id="374" r:id="rId31"/>
    <p:sldId id="369" r:id="rId32"/>
    <p:sldId id="358" r:id="rId33"/>
    <p:sldId id="370" r:id="rId34"/>
    <p:sldId id="357" r:id="rId35"/>
    <p:sldId id="373" r:id="rId36"/>
    <p:sldId id="348" r:id="rId37"/>
    <p:sldId id="349" r:id="rId38"/>
    <p:sldId id="350" r:id="rId39"/>
    <p:sldId id="351" r:id="rId40"/>
    <p:sldId id="352" r:id="rId41"/>
    <p:sldId id="353" r:id="rId42"/>
    <p:sldId id="354" r:id="rId43"/>
    <p:sldId id="371" r:id="rId44"/>
    <p:sldId id="372" r:id="rId45"/>
    <p:sldId id="355" r:id="rId46"/>
    <p:sldId id="356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hi, Aditya (Data61, Marsfield)" initials="JA(M" lastIdx="1" clrIdx="0">
    <p:extLst>
      <p:ext uri="{19B8F6BF-5375-455C-9EA6-DF929625EA0E}">
        <p15:presenceInfo xmlns:p15="http://schemas.microsoft.com/office/powerpoint/2012/main" userId="S::jos059@csiro.au::0aa4f3bd-a763-4b36-93b9-5491edb364e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8"/>
    <p:restoredTop sz="94674"/>
  </p:normalViewPr>
  <p:slideViewPr>
    <p:cSldViewPr snapToGrid="0" snapToObjects="1">
      <p:cViewPr varScale="1">
        <p:scale>
          <a:sx n="130" d="100"/>
          <a:sy n="130" d="100"/>
        </p:scale>
        <p:origin x="1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DE542-A91B-5F4E-965A-6AEF30F28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9C8D7-D05D-B349-8BBA-060BF8438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9DD56-6E5C-7F4A-B15E-0AC4A79F5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4C09-044D-5C45-A213-DBDE7F68C0A3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D2D45-9DAC-BA4B-887D-815E22783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EE150-F4BE-1E47-B9C5-FBA3977F6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F431-DC29-3E4A-8826-E319F7BFA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60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54265-F8DE-464A-BB92-63CBA335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32B00C-4AD6-FB46-948C-C0A4AFDB0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3FAF4-C3E2-6A4D-B448-7810F48B4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4C09-044D-5C45-A213-DBDE7F68C0A3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7BD4E-3CBA-4F43-BFEE-7A576A0FF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D419E-563E-6C45-AE67-3692C7BF9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F431-DC29-3E4A-8826-E319F7BFA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27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C81971-C8A3-D24D-BEC8-90BD7C322E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EB896-9D89-4641-AC2F-02CF4F068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E01AE-9E07-3C46-BEF2-873669A60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4C09-044D-5C45-A213-DBDE7F68C0A3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2795E-F7D0-2D42-9E23-C20C90C03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3C121-1CF2-1A46-A1CC-D10638D42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F431-DC29-3E4A-8826-E319F7BFA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84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49E42-15CC-4244-AF04-0E316A7F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A30BA-2D37-6C41-BAEE-3C8CD1BE3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CD01F-D04D-8B4E-9EAB-631E3075E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4C09-044D-5C45-A213-DBDE7F68C0A3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5A904-7E07-4F4F-8FC4-F90CAF809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0B888-8278-0C40-9A48-4933F3FBB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F431-DC29-3E4A-8826-E319F7BFA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48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075C7-3420-5248-AE22-C64690414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EE743-48B2-4344-B38D-C1B8CDBFB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13298-1E46-6442-A6C9-7D8AE5005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4C09-044D-5C45-A213-DBDE7F68C0A3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F1EFA-5B5C-EC4F-9A60-1775E0A7F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16E12-16B0-F649-B315-A4414569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F431-DC29-3E4A-8826-E319F7BFA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41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9BC7D-05B3-694B-9439-9CA078C88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BFD24-328A-F749-9525-3678B3A88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D4E731-86E4-3549-B612-92CBADBAC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26460-624E-CF4F-9677-0F84C8264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4C09-044D-5C45-A213-DBDE7F68C0A3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F0261-C5BB-C045-AF41-B2697860A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15142-587A-E74A-8902-E6847581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F431-DC29-3E4A-8826-E319F7BFA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5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B7391-4A78-EF4E-B6D9-66480F7A0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0AB37-054F-0F46-8BF4-6755BDEE6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0FF98-8764-734D-8BD0-A506EC574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E28DB6-EC3D-B441-AC45-49CF825C23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3C0B45-9073-0D4C-B5E3-CA16CEE469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8ED0C4-4A9E-3543-AC3E-3C9AC7267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4C09-044D-5C45-A213-DBDE7F68C0A3}" type="datetimeFigureOut">
              <a:rPr lang="en-US" smtClean="0"/>
              <a:t>2/25/20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B29F9C-5E7F-E749-8899-3A3EFB6A6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5F1232-1652-3642-8EA9-C88838B37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F431-DC29-3E4A-8826-E319F7BFA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47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81BAE-C701-304D-980E-B9BA95F1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8D07D1-1C74-1342-8CA0-B7F46D930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4C09-044D-5C45-A213-DBDE7F68C0A3}" type="datetimeFigureOut">
              <a:rPr lang="en-US" smtClean="0"/>
              <a:t>2/25/20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D93179-13EA-F346-85EC-29BF11DAD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587BE4-4FF9-604A-8C00-6D274C5DC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F431-DC29-3E4A-8826-E319F7BFA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30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9E3ED5-1928-2346-B5BA-8C804EE5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4C09-044D-5C45-A213-DBDE7F68C0A3}" type="datetimeFigureOut">
              <a:rPr lang="en-US" smtClean="0"/>
              <a:t>2/25/20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BFEDD3-97EC-DB43-8C39-E35123AAA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28471-8F0E-884C-AFD0-3C01E8FFA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F431-DC29-3E4A-8826-E319F7BFA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8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3B2D9-0ED2-4D46-B64C-86C565199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0E1B6-A72D-FF43-82EE-1602CC889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5807C3-7C8C-CB49-BC9A-93BACA1CB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C767E-F79F-554E-8090-DC777B338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4C09-044D-5C45-A213-DBDE7F68C0A3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576B6-FC33-3242-B443-4329A5F14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75204-41BF-EB46-82B2-65722B21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F431-DC29-3E4A-8826-E319F7BFA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72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B4923-EF87-8F49-B961-5B73B3D04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5E1C03-19A3-5047-9211-48E9A838D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66668-B0B0-F84E-9AEE-D82B9E024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49733-F2EC-BE45-AF11-08381FE79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4C09-044D-5C45-A213-DBDE7F68C0A3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956F5-E1A4-2945-8DB7-9519E475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D537B-084B-BA4B-81E2-026739FB7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F431-DC29-3E4A-8826-E319F7BFA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79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99E3C9-AE63-8F47-A2D0-CC107F0C6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C2D73-6FA3-1745-BFE7-479CBC491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3F277-5051-5D45-8DDA-8D3D33DD77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64C09-044D-5C45-A213-DBDE7F68C0A3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D95A-73C5-3A40-A2E0-20F8E0C73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98F9E-6B07-8E4C-B9E4-A34672EB2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FF431-DC29-3E4A-8826-E319F7BFA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86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ityajo/talk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vestopedia.com/terms/a/autoregressive.asp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vestopedia.com/terms/a/autoregressive.asp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vestopedia.com/terms/a/autoregressive.asp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vestopedia.com/terms/a/autoregressive.as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vestopedia.com/terms/a/autoregressive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E0C0-E321-8F40-8743-E305551C88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4400" b="1" dirty="0" err="1"/>
              <a:t>XLNet</a:t>
            </a:r>
            <a:r>
              <a:rPr lang="en-AU" sz="4400" b="1" dirty="0"/>
              <a:t>: Generalized Autoregressive Pretraining for Language Understanding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99C644-9DBB-0E4B-A225-1C1A190256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Yang et al., </a:t>
            </a:r>
            <a:r>
              <a:rPr lang="en-US" dirty="0" err="1"/>
              <a:t>NeurIPS</a:t>
            </a:r>
            <a:r>
              <a:rPr lang="en-US" dirty="0"/>
              <a:t> 2019</a:t>
            </a:r>
          </a:p>
          <a:p>
            <a:endParaRPr lang="en-US" dirty="0"/>
          </a:p>
          <a:p>
            <a:r>
              <a:rPr lang="en-US" dirty="0"/>
              <a:t>Aditya Joshi</a:t>
            </a:r>
          </a:p>
          <a:p>
            <a:r>
              <a:rPr lang="en-US" dirty="0"/>
              <a:t>9 March 2020</a:t>
            </a:r>
          </a:p>
          <a:p>
            <a:r>
              <a:rPr lang="en-US" sz="1600" dirty="0"/>
              <a:t>Slides available at: </a:t>
            </a:r>
            <a:r>
              <a:rPr lang="en-AU" sz="1600" dirty="0">
                <a:hlinkClick r:id="rId2"/>
              </a:rPr>
              <a:t>https://github.com/adityajo/talks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E2A825-A4E0-9647-8889-5B693590ABD8}"/>
              </a:ext>
            </a:extLst>
          </p:cNvPr>
          <p:cNvSpPr txBox="1"/>
          <p:nvPr/>
        </p:nvSpPr>
        <p:spPr>
          <a:xfrm>
            <a:off x="886838" y="6111084"/>
            <a:ext cx="10418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Yang, </a:t>
            </a:r>
            <a:r>
              <a:rPr lang="en-AU" sz="1200" dirty="0" err="1"/>
              <a:t>Zhilin</a:t>
            </a:r>
            <a:r>
              <a:rPr lang="en-AU" sz="1200" dirty="0"/>
              <a:t>*, </a:t>
            </a:r>
            <a:r>
              <a:rPr lang="en-AU" sz="1200" dirty="0" err="1"/>
              <a:t>Zihang</a:t>
            </a:r>
            <a:r>
              <a:rPr lang="en-AU" sz="1200" dirty="0"/>
              <a:t> Dai*, </a:t>
            </a:r>
            <a:r>
              <a:rPr lang="en-AU" sz="1200" dirty="0" err="1"/>
              <a:t>Yiming</a:t>
            </a:r>
            <a:r>
              <a:rPr lang="en-AU" sz="1200" dirty="0"/>
              <a:t> Yang, Jaime </a:t>
            </a:r>
            <a:r>
              <a:rPr lang="en-AU" sz="1200" dirty="0" err="1"/>
              <a:t>Carbonell</a:t>
            </a:r>
            <a:r>
              <a:rPr lang="en-AU" sz="1200" dirty="0"/>
              <a:t>, Russ R. </a:t>
            </a:r>
            <a:r>
              <a:rPr lang="en-AU" sz="1200" dirty="0" err="1"/>
              <a:t>Salakhutdinov</a:t>
            </a:r>
            <a:r>
              <a:rPr lang="en-AU" sz="1200" dirty="0"/>
              <a:t>, and Quoc V. Le. "</a:t>
            </a:r>
            <a:r>
              <a:rPr lang="en-AU" sz="1200" dirty="0" err="1"/>
              <a:t>XLNet</a:t>
            </a:r>
            <a:r>
              <a:rPr lang="en-AU" sz="1200" dirty="0"/>
              <a:t>: Generalized autoregressive pretraining for language understanding." In </a:t>
            </a:r>
            <a:r>
              <a:rPr lang="en-AU" sz="1200" i="1" dirty="0"/>
              <a:t>Advances in neural information processing systems</a:t>
            </a:r>
            <a:r>
              <a:rPr lang="en-AU" sz="1200" dirty="0"/>
              <a:t>, pp. 5754-5764. 2019.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69133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17484-49D5-7E40-9B4B-0D0727923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Language Modeling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08AF08-9117-B347-A512-C13D896117CF}"/>
              </a:ext>
            </a:extLst>
          </p:cNvPr>
          <p:cNvSpPr txBox="1"/>
          <p:nvPr/>
        </p:nvSpPr>
        <p:spPr>
          <a:xfrm>
            <a:off x="838200" y="1506022"/>
            <a:ext cx="635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r>
              <a:rPr lang="en-US" dirty="0"/>
              <a:t>: Estimate the probability of a text sequence x = [x1, x2… </a:t>
            </a:r>
            <a:r>
              <a:rPr lang="en-US" dirty="0" err="1"/>
              <a:t>xT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764068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17484-49D5-7E40-9B4B-0D0727923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Language Modeling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123C097-BF0E-C749-A777-EEA87BCCA1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2535163"/>
              </p:ext>
            </p:extLst>
          </p:nvPr>
        </p:nvGraphicFramePr>
        <p:xfrm>
          <a:off x="83781" y="1930988"/>
          <a:ext cx="1202443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951">
                  <a:extLst>
                    <a:ext uri="{9D8B030D-6E8A-4147-A177-3AD203B41FA5}">
                      <a16:colId xmlns:a16="http://schemas.microsoft.com/office/drawing/2014/main" val="2426162464"/>
                    </a:ext>
                  </a:extLst>
                </a:gridCol>
                <a:gridCol w="5165124">
                  <a:extLst>
                    <a:ext uri="{9D8B030D-6E8A-4147-A177-3AD203B41FA5}">
                      <a16:colId xmlns:a16="http://schemas.microsoft.com/office/drawing/2014/main" val="3482385426"/>
                    </a:ext>
                  </a:extLst>
                </a:gridCol>
                <a:gridCol w="5302362">
                  <a:extLst>
                    <a:ext uri="{9D8B030D-6E8A-4147-A177-3AD203B41FA5}">
                      <a16:colId xmlns:a16="http://schemas.microsoft.com/office/drawing/2014/main" val="2530820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Auto-regressive language 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Auto-encoding language modeling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9657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A08AF08-9117-B347-A512-C13D896117CF}"/>
              </a:ext>
            </a:extLst>
          </p:cNvPr>
          <p:cNvSpPr txBox="1"/>
          <p:nvPr/>
        </p:nvSpPr>
        <p:spPr>
          <a:xfrm>
            <a:off x="838200" y="1506022"/>
            <a:ext cx="635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r>
              <a:rPr lang="en-US" dirty="0"/>
              <a:t>: Estimate the probability of a text sequence x = [x1, x2… </a:t>
            </a:r>
            <a:r>
              <a:rPr lang="en-US" dirty="0" err="1"/>
              <a:t>xT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32517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17484-49D5-7E40-9B4B-0D0727923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Language Modeling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123C097-BF0E-C749-A777-EEA87BCCA1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136314"/>
              </p:ext>
            </p:extLst>
          </p:nvPr>
        </p:nvGraphicFramePr>
        <p:xfrm>
          <a:off x="83781" y="1930988"/>
          <a:ext cx="12024437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951">
                  <a:extLst>
                    <a:ext uri="{9D8B030D-6E8A-4147-A177-3AD203B41FA5}">
                      <a16:colId xmlns:a16="http://schemas.microsoft.com/office/drawing/2014/main" val="2426162464"/>
                    </a:ext>
                  </a:extLst>
                </a:gridCol>
                <a:gridCol w="5165124">
                  <a:extLst>
                    <a:ext uri="{9D8B030D-6E8A-4147-A177-3AD203B41FA5}">
                      <a16:colId xmlns:a16="http://schemas.microsoft.com/office/drawing/2014/main" val="3482385426"/>
                    </a:ext>
                  </a:extLst>
                </a:gridCol>
                <a:gridCol w="5302362">
                  <a:extLst>
                    <a:ext uri="{9D8B030D-6E8A-4147-A177-3AD203B41FA5}">
                      <a16:colId xmlns:a16="http://schemas.microsoft.com/office/drawing/2014/main" val="2530820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Auto-regressive language 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Auto-encoding language modeling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965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N-gram language 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Bidirectional Encoder Representation from Transformers (BERT)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856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Fundamental idea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 the likelihood of the n-</a:t>
                      </a:r>
                      <a:r>
                        <a:rPr lang="en-US" dirty="0" err="1"/>
                        <a:t>th</a:t>
                      </a:r>
                      <a:r>
                        <a:rPr lang="en-US" dirty="0"/>
                        <a:t> word given a context of sequence of n-1 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 the likelihood of k masked words in a sequence of length n given a context of n-k 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36836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A08AF08-9117-B347-A512-C13D896117CF}"/>
              </a:ext>
            </a:extLst>
          </p:cNvPr>
          <p:cNvSpPr txBox="1"/>
          <p:nvPr/>
        </p:nvSpPr>
        <p:spPr>
          <a:xfrm>
            <a:off x="838200" y="1506022"/>
            <a:ext cx="635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r>
              <a:rPr lang="en-US" dirty="0"/>
              <a:t>: Estimate the probability of a text sequence x = [x1, x2… </a:t>
            </a:r>
            <a:r>
              <a:rPr lang="en-US" dirty="0" err="1"/>
              <a:t>xT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91484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17484-49D5-7E40-9B4B-0D0727923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Language Modeling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123C097-BF0E-C749-A777-EEA87BCCA1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7660281"/>
              </p:ext>
            </p:extLst>
          </p:nvPr>
        </p:nvGraphicFramePr>
        <p:xfrm>
          <a:off x="83781" y="1930988"/>
          <a:ext cx="12024437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951">
                  <a:extLst>
                    <a:ext uri="{9D8B030D-6E8A-4147-A177-3AD203B41FA5}">
                      <a16:colId xmlns:a16="http://schemas.microsoft.com/office/drawing/2014/main" val="2426162464"/>
                    </a:ext>
                  </a:extLst>
                </a:gridCol>
                <a:gridCol w="5165124">
                  <a:extLst>
                    <a:ext uri="{9D8B030D-6E8A-4147-A177-3AD203B41FA5}">
                      <a16:colId xmlns:a16="http://schemas.microsoft.com/office/drawing/2014/main" val="3482385426"/>
                    </a:ext>
                  </a:extLst>
                </a:gridCol>
                <a:gridCol w="5302362">
                  <a:extLst>
                    <a:ext uri="{9D8B030D-6E8A-4147-A177-3AD203B41FA5}">
                      <a16:colId xmlns:a16="http://schemas.microsoft.com/office/drawing/2014/main" val="2530820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Auto-regressive language 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Auto-encoding language modeling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965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N-gram language 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Bidirectional Encoder Representation from Transformers (BERT)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856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Fundamental idea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 the likelihood of the n-</a:t>
                      </a:r>
                      <a:r>
                        <a:rPr lang="en-US" dirty="0" err="1"/>
                        <a:t>th</a:t>
                      </a:r>
                      <a:r>
                        <a:rPr lang="en-US" dirty="0"/>
                        <a:t> word given a context of sequence of n-1 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 the likelihood of k masked words in a sequence of length n given a context of n-k 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368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Equation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X = x1:t-1 + </a:t>
                      </a:r>
                      <a:r>
                        <a:rPr lang="en-US" dirty="0" err="1"/>
                        <a:t>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X^ = x_ with a proportion of tokens masked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66445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A08AF08-9117-B347-A512-C13D896117CF}"/>
              </a:ext>
            </a:extLst>
          </p:cNvPr>
          <p:cNvSpPr txBox="1"/>
          <p:nvPr/>
        </p:nvSpPr>
        <p:spPr>
          <a:xfrm>
            <a:off x="838200" y="1506022"/>
            <a:ext cx="635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r>
              <a:rPr lang="en-US" dirty="0"/>
              <a:t>: Estimate the probability of a text sequence x = [x1, x2… </a:t>
            </a:r>
            <a:r>
              <a:rPr lang="en-US" dirty="0" err="1"/>
              <a:t>xT</a:t>
            </a:r>
            <a:r>
              <a:rPr lang="en-US" dirty="0"/>
              <a:t>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FFBC80-2293-9A44-B643-576FFD1A4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962" y="3681026"/>
            <a:ext cx="4854268" cy="4927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0C838A-4F35-0E43-9A5D-E5C9EA388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948" y="3681026"/>
            <a:ext cx="4854268" cy="47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26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17484-49D5-7E40-9B4B-0D0727923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Language Modeling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123C097-BF0E-C749-A777-EEA87BCCA1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0806413"/>
              </p:ext>
            </p:extLst>
          </p:nvPr>
        </p:nvGraphicFramePr>
        <p:xfrm>
          <a:off x="83781" y="1930988"/>
          <a:ext cx="12024437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951">
                  <a:extLst>
                    <a:ext uri="{9D8B030D-6E8A-4147-A177-3AD203B41FA5}">
                      <a16:colId xmlns:a16="http://schemas.microsoft.com/office/drawing/2014/main" val="2426162464"/>
                    </a:ext>
                  </a:extLst>
                </a:gridCol>
                <a:gridCol w="5165124">
                  <a:extLst>
                    <a:ext uri="{9D8B030D-6E8A-4147-A177-3AD203B41FA5}">
                      <a16:colId xmlns:a16="http://schemas.microsoft.com/office/drawing/2014/main" val="3482385426"/>
                    </a:ext>
                  </a:extLst>
                </a:gridCol>
                <a:gridCol w="5302362">
                  <a:extLst>
                    <a:ext uri="{9D8B030D-6E8A-4147-A177-3AD203B41FA5}">
                      <a16:colId xmlns:a16="http://schemas.microsoft.com/office/drawing/2014/main" val="2530820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Auto-regressive language 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Auto-encoding language modeling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965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N-gram language 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Bidirectional Encoder Representation from Transformers (BERT)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856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Fundamental idea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 the likelihood of the n-</a:t>
                      </a:r>
                      <a:r>
                        <a:rPr lang="en-US" dirty="0" err="1"/>
                        <a:t>th</a:t>
                      </a:r>
                      <a:r>
                        <a:rPr lang="en-US" dirty="0"/>
                        <a:t> word given a context of sequence of n-1 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 the likelihood of k masked words in a sequence of length n given a context of n-k 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368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Equation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X = x1:t-1 + </a:t>
                      </a:r>
                      <a:r>
                        <a:rPr lang="en-US" dirty="0" err="1"/>
                        <a:t>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X^ = x_ with a proportion of tokens masked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664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Density estimation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Explicit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Aim to reconstruct original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77279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A08AF08-9117-B347-A512-C13D896117CF}"/>
              </a:ext>
            </a:extLst>
          </p:cNvPr>
          <p:cNvSpPr txBox="1"/>
          <p:nvPr/>
        </p:nvSpPr>
        <p:spPr>
          <a:xfrm>
            <a:off x="838200" y="1506022"/>
            <a:ext cx="635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r>
              <a:rPr lang="en-US" dirty="0"/>
              <a:t>: Estimate the probability of a text sequence x = [x1, x2… </a:t>
            </a:r>
            <a:r>
              <a:rPr lang="en-US" dirty="0" err="1"/>
              <a:t>xT</a:t>
            </a:r>
            <a:r>
              <a:rPr lang="en-US" dirty="0"/>
              <a:t>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FFBC80-2293-9A44-B643-576FFD1A4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962" y="3681026"/>
            <a:ext cx="4854268" cy="4927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0C838A-4F35-0E43-9A5D-E5C9EA388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948" y="3681026"/>
            <a:ext cx="4854268" cy="47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9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17484-49D5-7E40-9B4B-0D0727923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Language Modeling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123C097-BF0E-C749-A777-EEA87BCCA1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1202100"/>
              </p:ext>
            </p:extLst>
          </p:nvPr>
        </p:nvGraphicFramePr>
        <p:xfrm>
          <a:off x="83781" y="1930988"/>
          <a:ext cx="12024437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951">
                  <a:extLst>
                    <a:ext uri="{9D8B030D-6E8A-4147-A177-3AD203B41FA5}">
                      <a16:colId xmlns:a16="http://schemas.microsoft.com/office/drawing/2014/main" val="2426162464"/>
                    </a:ext>
                  </a:extLst>
                </a:gridCol>
                <a:gridCol w="5165124">
                  <a:extLst>
                    <a:ext uri="{9D8B030D-6E8A-4147-A177-3AD203B41FA5}">
                      <a16:colId xmlns:a16="http://schemas.microsoft.com/office/drawing/2014/main" val="3482385426"/>
                    </a:ext>
                  </a:extLst>
                </a:gridCol>
                <a:gridCol w="5302362">
                  <a:extLst>
                    <a:ext uri="{9D8B030D-6E8A-4147-A177-3AD203B41FA5}">
                      <a16:colId xmlns:a16="http://schemas.microsoft.com/office/drawing/2014/main" val="2530820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Auto-regressive language 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Auto-encoding language modeling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965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N-gram language 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Bidirectional Encoder Representation from Transformers (BERT)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856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Fundamental idea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 the likelihood of the n-</a:t>
                      </a:r>
                      <a:r>
                        <a:rPr lang="en-US" dirty="0" err="1"/>
                        <a:t>th</a:t>
                      </a:r>
                      <a:r>
                        <a:rPr lang="en-US" dirty="0"/>
                        <a:t> word given a context of sequence of n-1 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 the likelihood of k masked words in a sequence of length n given a context of n-k 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368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Equation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X = x1:t-1 + </a:t>
                      </a:r>
                      <a:r>
                        <a:rPr lang="en-US" dirty="0" err="1"/>
                        <a:t>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X^ = x_ with a proportion of tokens masked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664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Density estimation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Explicit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Aim to reconstruct original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772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 noise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Does not introduce additional noise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Masked tokens ([MASK]) introduce noise. Downstream data does not contain [MASK]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800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Context dependency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Models unidirectional context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Models bidirectional context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4760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A08AF08-9117-B347-A512-C13D896117CF}"/>
              </a:ext>
            </a:extLst>
          </p:cNvPr>
          <p:cNvSpPr txBox="1"/>
          <p:nvPr/>
        </p:nvSpPr>
        <p:spPr>
          <a:xfrm>
            <a:off x="838200" y="1506022"/>
            <a:ext cx="635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r>
              <a:rPr lang="en-US" dirty="0"/>
              <a:t>: Estimate the probability of a text sequence x = [x1, x2… </a:t>
            </a:r>
            <a:r>
              <a:rPr lang="en-US" dirty="0" err="1"/>
              <a:t>xT</a:t>
            </a:r>
            <a:r>
              <a:rPr lang="en-US" dirty="0"/>
              <a:t>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FFBC80-2293-9A44-B643-576FFD1A4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962" y="3681026"/>
            <a:ext cx="4854268" cy="4927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0C838A-4F35-0E43-9A5D-E5C9EA388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948" y="3681026"/>
            <a:ext cx="4854268" cy="47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22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17484-49D5-7E40-9B4B-0D0727923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Language Modeling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123C097-BF0E-C749-A777-EEA87BCCA13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781" y="1930988"/>
          <a:ext cx="12024437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951">
                  <a:extLst>
                    <a:ext uri="{9D8B030D-6E8A-4147-A177-3AD203B41FA5}">
                      <a16:colId xmlns:a16="http://schemas.microsoft.com/office/drawing/2014/main" val="2426162464"/>
                    </a:ext>
                  </a:extLst>
                </a:gridCol>
                <a:gridCol w="5165124">
                  <a:extLst>
                    <a:ext uri="{9D8B030D-6E8A-4147-A177-3AD203B41FA5}">
                      <a16:colId xmlns:a16="http://schemas.microsoft.com/office/drawing/2014/main" val="3482385426"/>
                    </a:ext>
                  </a:extLst>
                </a:gridCol>
                <a:gridCol w="5302362">
                  <a:extLst>
                    <a:ext uri="{9D8B030D-6E8A-4147-A177-3AD203B41FA5}">
                      <a16:colId xmlns:a16="http://schemas.microsoft.com/office/drawing/2014/main" val="2530820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Auto-regressive language 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Auto-encoding language modeling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965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N-gram language 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Bidirectional Encoder Representation from Transformers (BERT)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856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Fundamental idea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 the likelihood of the n-</a:t>
                      </a:r>
                      <a:r>
                        <a:rPr lang="en-US" dirty="0" err="1"/>
                        <a:t>th</a:t>
                      </a:r>
                      <a:r>
                        <a:rPr lang="en-US" dirty="0"/>
                        <a:t> word given a context of sequence of n-1 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 the likelihood of k masked words in a sequence of length n given a context of n-k 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368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Equation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X = x1:t-1 + </a:t>
                      </a:r>
                      <a:r>
                        <a:rPr lang="en-US" dirty="0" err="1"/>
                        <a:t>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X^ = x_ with a proportion of tokens masked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664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Density estimation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Explicit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Aim to reconstruct original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772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 noise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Does not introduce additional noise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Masked tokens ([MASK]) introduce noise. Downstream data does not contain [MASK]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800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Context dependency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Models unidirectional context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Models bidirectional context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4760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A08AF08-9117-B347-A512-C13D896117CF}"/>
              </a:ext>
            </a:extLst>
          </p:cNvPr>
          <p:cNvSpPr txBox="1"/>
          <p:nvPr/>
        </p:nvSpPr>
        <p:spPr>
          <a:xfrm>
            <a:off x="838200" y="1506022"/>
            <a:ext cx="635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r>
              <a:rPr lang="en-US" dirty="0"/>
              <a:t>: Estimate the probability of a text sequence x = [x1, x2… </a:t>
            </a:r>
            <a:r>
              <a:rPr lang="en-US" dirty="0" err="1"/>
              <a:t>xT</a:t>
            </a:r>
            <a:r>
              <a:rPr lang="en-US" dirty="0"/>
              <a:t>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FFBC80-2293-9A44-B643-576FFD1A4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962" y="3681026"/>
            <a:ext cx="4854268" cy="4927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0C838A-4F35-0E43-9A5D-E5C9EA388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948" y="3681026"/>
            <a:ext cx="4854268" cy="4743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12D7E1-4936-2A4A-A049-B9176DFF4C21}"/>
              </a:ext>
            </a:extLst>
          </p:cNvPr>
          <p:cNvSpPr txBox="1"/>
          <p:nvPr/>
        </p:nvSpPr>
        <p:spPr>
          <a:xfrm>
            <a:off x="2496216" y="6492875"/>
            <a:ext cx="8154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Enter: </a:t>
            </a:r>
            <a:r>
              <a:rPr lang="en-US" sz="2000" dirty="0" err="1"/>
              <a:t>Orderless</a:t>
            </a:r>
            <a:r>
              <a:rPr lang="en-US" sz="2000" dirty="0"/>
              <a:t> language modeling … a.k.a. permutation language modeling</a:t>
            </a:r>
          </a:p>
        </p:txBody>
      </p:sp>
    </p:spTree>
    <p:extLst>
      <p:ext uri="{BB962C8B-B14F-4D97-AF65-F5344CB8AC3E}">
        <p14:creationId xmlns:p14="http://schemas.microsoft.com/office/powerpoint/2010/main" val="3915149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409E2-3CDD-4B42-8F4A-47350FDD0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Permutation language 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5622EF-5682-9D40-9B74-7641B684A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 ,…, 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i="1">
                            <a:latin typeface="Cambria Math"/>
                          </a:rPr>
                          <m:t>𝑘</m:t>
                        </m:r>
                        <m:r>
                          <a:rPr lang="en-IN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IN" i="1">
                            <a:latin typeface="Cambria Math"/>
                          </a:rPr>
                          <m:t>𝑃</m:t>
                        </m:r>
                        <m:r>
                          <a:rPr lang="en-IN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eqArr>
                              <m:eqArr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𝑘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 </m:t>
                                </m:r>
                              </m:e>
                            </m:eqArr>
                          </m:sub>
                        </m:sSub>
                      </m:e>
                    </m:nary>
                    <m:r>
                      <a:rPr lang="en-IN" i="1">
                        <a:latin typeface="Cambria Math"/>
                      </a:rPr>
                      <m:t>| 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IN" i="1">
                            <a:latin typeface="Cambria Math"/>
                          </a:rPr>
                          <m:t>𝑘</m:t>
                        </m:r>
                        <m:r>
                          <a:rPr lang="en-IN" i="1">
                            <a:latin typeface="Cambria Math"/>
                          </a:rPr>
                          <m:t>−1</m:t>
                        </m:r>
                      </m:sup>
                    </m:sSubSup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a sequence x of length T, there are T! different ways to perform autoregressive factorization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Therefore, for a sequence x:</a:t>
                </a:r>
              </a:p>
              <a:p>
                <a:pPr lvl="1"/>
                <a:r>
                  <a:rPr lang="en-US" dirty="0"/>
                  <a:t>Sample a factorization order z</a:t>
                </a:r>
              </a:p>
              <a:p>
                <a:pPr lvl="1"/>
                <a:r>
                  <a:rPr lang="en-US" dirty="0"/>
                  <a:t>Decompose P(x)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5622EF-5682-9D40-9B74-7641B684A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6082" b="-12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51FDFB8-4188-BE4F-9DD9-85BC99FC2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795" y="3319932"/>
            <a:ext cx="10170410" cy="185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744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409E2-3CDD-4B42-8F4A-47350FDD0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Permutation language 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5622EF-5682-9D40-9B74-7641B684A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 ,…, 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i="1">
                            <a:latin typeface="Cambria Math"/>
                          </a:rPr>
                          <m:t>𝑘</m:t>
                        </m:r>
                        <m:r>
                          <a:rPr lang="en-IN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IN" i="1">
                            <a:latin typeface="Cambria Math"/>
                          </a:rPr>
                          <m:t>𝑃</m:t>
                        </m:r>
                        <m:r>
                          <a:rPr lang="en-IN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eqArr>
                              <m:eqArr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𝑘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 </m:t>
                                </m:r>
                              </m:e>
                            </m:eqArr>
                          </m:sub>
                        </m:sSub>
                      </m:e>
                    </m:nary>
                    <m:r>
                      <a:rPr lang="en-IN" i="1">
                        <a:latin typeface="Cambria Math"/>
                      </a:rPr>
                      <m:t>| 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IN" i="1">
                            <a:latin typeface="Cambria Math"/>
                          </a:rPr>
                          <m:t>𝑘</m:t>
                        </m:r>
                        <m:r>
                          <a:rPr lang="en-IN" i="1">
                            <a:latin typeface="Cambria Math"/>
                          </a:rPr>
                          <m:t>−1</m:t>
                        </m:r>
                      </m:sup>
                    </m:sSubSup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a sequence x of length T, there are T! different ways to perform autoregressive factorization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Therefore, for a sequence x:</a:t>
                </a:r>
              </a:p>
              <a:p>
                <a:pPr lvl="1"/>
                <a:r>
                  <a:rPr lang="en-US" dirty="0"/>
                  <a:t>Sample a factorization order z</a:t>
                </a:r>
              </a:p>
              <a:p>
                <a:pPr lvl="1"/>
                <a:r>
                  <a:rPr lang="en-US" dirty="0"/>
                  <a:t>Decompose P(x)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5622EF-5682-9D40-9B74-7641B684A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6082" b="-12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51FDFB8-4188-BE4F-9DD9-85BC99FC2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795" y="3319932"/>
            <a:ext cx="10170410" cy="1851755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3028552-11E7-5247-97F8-232EA473765E}"/>
              </a:ext>
            </a:extLst>
          </p:cNvPr>
          <p:cNvSpPr/>
          <p:nvPr/>
        </p:nvSpPr>
        <p:spPr>
          <a:xfrm>
            <a:off x="6499654" y="5263978"/>
            <a:ext cx="5226908" cy="11491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Only sample the factorization order (i.e., permute the order in which orders will be accounted for). The original sequence order stays when estimating probabilities.</a:t>
            </a:r>
          </a:p>
        </p:txBody>
      </p:sp>
    </p:spTree>
    <p:extLst>
      <p:ext uri="{BB962C8B-B14F-4D97-AF65-F5344CB8AC3E}">
        <p14:creationId xmlns:p14="http://schemas.microsoft.com/office/powerpoint/2010/main" val="687420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B839B-2131-6542-B9B0-56BA597D6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 example of </a:t>
            </a:r>
            <a:r>
              <a:rPr lang="en-US" b="1" dirty="0" err="1"/>
              <a:t>factorisation</a:t>
            </a:r>
            <a:r>
              <a:rPr lang="en-US" b="1" dirty="0"/>
              <a:t> orders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A3E652-24CC-AB45-84BD-DDC7F79C4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8514" y="1371601"/>
            <a:ext cx="5795286" cy="477642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6990D5-BC73-DA44-9F27-BF5C65FBD265}"/>
              </a:ext>
            </a:extLst>
          </p:cNvPr>
          <p:cNvSpPr txBox="1"/>
          <p:nvPr/>
        </p:nvSpPr>
        <p:spPr>
          <a:xfrm>
            <a:off x="838200" y="6498453"/>
            <a:ext cx="5195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This Figure is present in the </a:t>
            </a:r>
            <a:r>
              <a:rPr lang="en-US" sz="1400" dirty="0" err="1"/>
              <a:t>arXiv</a:t>
            </a:r>
            <a:r>
              <a:rPr lang="en-US" sz="1400" dirty="0"/>
              <a:t> version, not in the </a:t>
            </a:r>
            <a:r>
              <a:rPr lang="en-US" sz="1400" dirty="0" err="1"/>
              <a:t>NeurIPS</a:t>
            </a:r>
            <a:r>
              <a:rPr lang="en-US" sz="1400" dirty="0"/>
              <a:t> version.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4DDDB-AB08-DC44-B747-90FA337F4F76}"/>
              </a:ext>
            </a:extLst>
          </p:cNvPr>
          <p:cNvSpPr txBox="1"/>
          <p:nvPr/>
        </p:nvSpPr>
        <p:spPr>
          <a:xfrm>
            <a:off x="838200" y="4206059"/>
            <a:ext cx="4630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Please hold your thoughts for ‘mem’ on the left</a:t>
            </a:r>
          </a:p>
        </p:txBody>
      </p:sp>
    </p:spTree>
    <p:extLst>
      <p:ext uri="{BB962C8B-B14F-4D97-AF65-F5344CB8AC3E}">
        <p14:creationId xmlns:p14="http://schemas.microsoft.com/office/powerpoint/2010/main" val="2153762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89485-1C9D-D340-ACFD-960C8D452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err="1"/>
              <a:t>XLNet</a:t>
            </a:r>
            <a:r>
              <a:rPr lang="en-AU" b="1" dirty="0"/>
              <a:t>: Generalized Autoregressive Pretraining for Language Understanding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0BC7A-7A8E-294F-97BC-7B64A5BDA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XLNet</a:t>
            </a:r>
            <a:r>
              <a:rPr lang="en-US" dirty="0"/>
              <a:t>:</a:t>
            </a:r>
          </a:p>
          <a:p>
            <a:r>
              <a:rPr lang="en-US" dirty="0"/>
              <a:t>Generalized:</a:t>
            </a:r>
          </a:p>
          <a:p>
            <a:r>
              <a:rPr lang="en-US" dirty="0"/>
              <a:t>Autoregressive:</a:t>
            </a:r>
            <a:endParaRPr lang="en-AU" baseline="30000" dirty="0"/>
          </a:p>
          <a:p>
            <a:r>
              <a:rPr lang="en-AU" dirty="0"/>
              <a:t>Pretraining:</a:t>
            </a:r>
          </a:p>
          <a:p>
            <a:r>
              <a:rPr lang="en-AU" b="1" dirty="0"/>
              <a:t>Language Understanding:</a:t>
            </a:r>
          </a:p>
          <a:p>
            <a:pPr marL="0" indent="0">
              <a:buNone/>
            </a:pPr>
            <a:endParaRPr lang="en-A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32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89485-1C9D-D340-ACFD-960C8D452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err="1"/>
              <a:t>XLNet</a:t>
            </a:r>
            <a:r>
              <a:rPr lang="en-AU" b="1" dirty="0"/>
              <a:t>: Generalized Autoregressive Pretraining for Language Understanding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0BC7A-7A8E-294F-97BC-7B64A5BDA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XLNet</a:t>
            </a:r>
            <a:r>
              <a:rPr lang="en-US" dirty="0"/>
              <a:t>:</a:t>
            </a:r>
          </a:p>
          <a:p>
            <a:r>
              <a:rPr lang="en-US" dirty="0"/>
              <a:t>Generalized: Permutation</a:t>
            </a:r>
          </a:p>
          <a:p>
            <a:r>
              <a:rPr lang="en-US" dirty="0"/>
              <a:t>Autoregressive: A model that </a:t>
            </a:r>
            <a:r>
              <a:rPr lang="en-AU" dirty="0"/>
              <a:t>predicts future values based on past values</a:t>
            </a:r>
            <a:r>
              <a:rPr lang="en-AU" baseline="30000" dirty="0"/>
              <a:t>1</a:t>
            </a:r>
          </a:p>
          <a:p>
            <a:r>
              <a:rPr lang="en-AU" dirty="0"/>
              <a:t>Pretraining: Estimate language models from a large corpus, so that they can be fine-tuned for specific downstream tasks</a:t>
            </a:r>
          </a:p>
          <a:p>
            <a:r>
              <a:rPr lang="en-AU" dirty="0"/>
              <a:t>Language Understanding: Language </a:t>
            </a:r>
            <a:r>
              <a:rPr lang="en-AU" dirty="0" err="1"/>
              <a:t>modeling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46F37-CE74-A546-990C-86CD8AFB5317}"/>
              </a:ext>
            </a:extLst>
          </p:cNvPr>
          <p:cNvSpPr/>
          <p:nvPr/>
        </p:nvSpPr>
        <p:spPr>
          <a:xfrm>
            <a:off x="838200" y="6308209"/>
            <a:ext cx="40200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dirty="0">
                <a:hlinkClick r:id="rId2"/>
              </a:rPr>
              <a:t>1 https://www.investopedia.com/terms/a/autoregressive.asp</a:t>
            </a:r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9D1A08-74AA-954C-953E-916B3B1520ED}"/>
              </a:ext>
            </a:extLst>
          </p:cNvPr>
          <p:cNvSpPr txBox="1"/>
          <p:nvPr/>
        </p:nvSpPr>
        <p:spPr>
          <a:xfrm>
            <a:off x="838200" y="5938877"/>
            <a:ext cx="589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We have now covered the first three pages of the paper.</a:t>
            </a:r>
          </a:p>
        </p:txBody>
      </p:sp>
    </p:spTree>
    <p:extLst>
      <p:ext uri="{BB962C8B-B14F-4D97-AF65-F5344CB8AC3E}">
        <p14:creationId xmlns:p14="http://schemas.microsoft.com/office/powerpoint/2010/main" val="248948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89485-1C9D-D340-ACFD-960C8D452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err="1"/>
              <a:t>XLNet</a:t>
            </a:r>
            <a:r>
              <a:rPr lang="en-AU" b="1" dirty="0"/>
              <a:t>: Generalized Autoregressive Pretraining for Language Understanding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0BC7A-7A8E-294F-97BC-7B64A5BDA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XLNet</a:t>
            </a:r>
            <a:r>
              <a:rPr lang="en-US" sz="2000" dirty="0"/>
              <a:t>:</a:t>
            </a:r>
          </a:p>
          <a:p>
            <a:r>
              <a:rPr lang="en-US" sz="2000" dirty="0"/>
              <a:t>Generalized: Permutation</a:t>
            </a:r>
          </a:p>
          <a:p>
            <a:r>
              <a:rPr lang="en-US" sz="2000" dirty="0"/>
              <a:t>Autoregressive: A model that </a:t>
            </a:r>
            <a:r>
              <a:rPr lang="en-AU" sz="2000" dirty="0"/>
              <a:t>predicts future values based on past values</a:t>
            </a:r>
            <a:r>
              <a:rPr lang="en-AU" sz="2000" baseline="30000" dirty="0"/>
              <a:t>1</a:t>
            </a:r>
          </a:p>
          <a:p>
            <a:r>
              <a:rPr lang="en-AU" sz="2000" dirty="0"/>
              <a:t>Pretraining: Estimate language models from a large corpus, so that they can be fine-tuned for specific downstream tasks</a:t>
            </a:r>
          </a:p>
          <a:p>
            <a:r>
              <a:rPr lang="en-AU" sz="2000" dirty="0"/>
              <a:t>Language Understanding: Language </a:t>
            </a:r>
            <a:r>
              <a:rPr lang="en-AU" sz="2000" dirty="0" err="1"/>
              <a:t>modeling</a:t>
            </a:r>
            <a:endParaRPr lang="en-AU" sz="2000" dirty="0"/>
          </a:p>
          <a:p>
            <a:pPr marL="0" indent="0">
              <a:buNone/>
            </a:pPr>
            <a:endParaRPr lang="en-AU" sz="2000" dirty="0"/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46F37-CE74-A546-990C-86CD8AFB5317}"/>
              </a:ext>
            </a:extLst>
          </p:cNvPr>
          <p:cNvSpPr/>
          <p:nvPr/>
        </p:nvSpPr>
        <p:spPr>
          <a:xfrm>
            <a:off x="838200" y="6308209"/>
            <a:ext cx="40200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dirty="0">
                <a:hlinkClick r:id="rId2"/>
              </a:rPr>
              <a:t>1 https://www.investopedia.com/terms/a/autoregressive.asp</a:t>
            </a:r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9D1A08-74AA-954C-953E-916B3B1520ED}"/>
              </a:ext>
            </a:extLst>
          </p:cNvPr>
          <p:cNvSpPr txBox="1"/>
          <p:nvPr/>
        </p:nvSpPr>
        <p:spPr>
          <a:xfrm>
            <a:off x="838200" y="5938877"/>
            <a:ext cx="589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We have now covered the first three pages of the paper.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221EA8-C7C0-F44E-9C23-519F45DFCF63}"/>
              </a:ext>
            </a:extLst>
          </p:cNvPr>
          <p:cNvSpPr/>
          <p:nvPr/>
        </p:nvSpPr>
        <p:spPr>
          <a:xfrm>
            <a:off x="838200" y="4416203"/>
            <a:ext cx="1051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i="0" dirty="0" err="1">
                <a:solidFill>
                  <a:schemeClr val="accent1"/>
                </a:solidFill>
                <a:effectLst/>
                <a:latin typeface="Merriweather"/>
              </a:rPr>
              <a:t>XLNet</a:t>
            </a:r>
            <a:r>
              <a:rPr lang="en-AU" sz="2400" b="1" i="0" dirty="0">
                <a:solidFill>
                  <a:schemeClr val="accent1"/>
                </a:solidFill>
                <a:effectLst/>
                <a:latin typeface="Merriweather"/>
              </a:rPr>
              <a:t> </a:t>
            </a:r>
            <a:r>
              <a:rPr lang="en-AU" sz="2400" b="1" dirty="0">
                <a:solidFill>
                  <a:schemeClr val="accent1"/>
                </a:solidFill>
                <a:latin typeface="Merriweather"/>
              </a:rPr>
              <a:t>aims to </a:t>
            </a:r>
            <a:r>
              <a:rPr lang="en-AU" sz="2400" b="1" i="0" dirty="0">
                <a:solidFill>
                  <a:schemeClr val="accent1"/>
                </a:solidFill>
                <a:effectLst/>
                <a:latin typeface="Merriweather"/>
              </a:rPr>
              <a:t>learn conditional distributions for all permutations of tokens in a sequence. 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450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AEC16-EED8-F445-AC98-603C55E8A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1B9833-D42B-7B46-A47B-62B413440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9067" y="1731430"/>
            <a:ext cx="9000867" cy="50004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500433-BDFD-6C49-886C-40B1CE0AA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167" y="1850478"/>
            <a:ext cx="9779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34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AEC16-EED8-F445-AC98-603C55E8A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1B9833-D42B-7B46-A47B-62B413440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9067" y="1731430"/>
            <a:ext cx="9000867" cy="50004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500433-BDFD-6C49-886C-40B1CE0AA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167" y="1850478"/>
            <a:ext cx="977900" cy="381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C8EBB4-650B-EA4E-8800-C2BFF5113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635" y="3072876"/>
            <a:ext cx="7152870" cy="11059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3C451C-0F1C-4E4D-8F44-8E18D90EC0A9}"/>
              </a:ext>
            </a:extLst>
          </p:cNvPr>
          <p:cNvSpPr txBox="1"/>
          <p:nvPr/>
        </p:nvSpPr>
        <p:spPr>
          <a:xfrm>
            <a:off x="8445949" y="2888210"/>
            <a:ext cx="239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zt</a:t>
            </a:r>
            <a:r>
              <a:rPr lang="en-US" dirty="0"/>
              <a:t> is the target position.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C56C61-E71C-0D40-937B-E7B66CC94AB6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7482123" y="3072876"/>
            <a:ext cx="963826" cy="240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947725D-51C8-2040-88A1-7611A74CD8A3}"/>
              </a:ext>
            </a:extLst>
          </p:cNvPr>
          <p:cNvSpPr txBox="1"/>
          <p:nvPr/>
        </p:nvSpPr>
        <p:spPr>
          <a:xfrm>
            <a:off x="1155635" y="2703544"/>
            <a:ext cx="2126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re-</a:t>
            </a:r>
            <a:r>
              <a:rPr lang="en-US" dirty="0" err="1"/>
              <a:t>parameterised</a:t>
            </a:r>
            <a:r>
              <a:rPr lang="en-US" dirty="0"/>
              <a:t> as:</a:t>
            </a:r>
          </a:p>
        </p:txBody>
      </p:sp>
    </p:spTree>
    <p:extLst>
      <p:ext uri="{BB962C8B-B14F-4D97-AF65-F5344CB8AC3E}">
        <p14:creationId xmlns:p14="http://schemas.microsoft.com/office/powerpoint/2010/main" val="653921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AEC16-EED8-F445-AC98-603C55E8A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1B9833-D42B-7B46-A47B-62B413440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9067" y="1731430"/>
            <a:ext cx="9000867" cy="50004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500433-BDFD-6C49-886C-40B1CE0AA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167" y="1850478"/>
            <a:ext cx="977900" cy="381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C8EBB4-650B-EA4E-8800-C2BFF5113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635" y="3072876"/>
            <a:ext cx="7152870" cy="11059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3C451C-0F1C-4E4D-8F44-8E18D90EC0A9}"/>
              </a:ext>
            </a:extLst>
          </p:cNvPr>
          <p:cNvSpPr txBox="1"/>
          <p:nvPr/>
        </p:nvSpPr>
        <p:spPr>
          <a:xfrm>
            <a:off x="8445949" y="2888210"/>
            <a:ext cx="239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zt</a:t>
            </a:r>
            <a:r>
              <a:rPr lang="en-US" dirty="0"/>
              <a:t> is the target position.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C56C61-E71C-0D40-937B-E7B66CC94AB6}"/>
              </a:ext>
            </a:extLst>
          </p:cNvPr>
          <p:cNvCxnSpPr>
            <a:stCxn id="10" idx="1"/>
          </p:cNvCxnSpPr>
          <p:nvPr/>
        </p:nvCxnSpPr>
        <p:spPr>
          <a:xfrm flipH="1">
            <a:off x="7482123" y="3072876"/>
            <a:ext cx="963826" cy="240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947725D-51C8-2040-88A1-7611A74CD8A3}"/>
              </a:ext>
            </a:extLst>
          </p:cNvPr>
          <p:cNvSpPr txBox="1"/>
          <p:nvPr/>
        </p:nvSpPr>
        <p:spPr>
          <a:xfrm>
            <a:off x="1155635" y="2703544"/>
            <a:ext cx="2126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re-</a:t>
            </a:r>
            <a:r>
              <a:rPr lang="en-US" dirty="0" err="1"/>
              <a:t>parameterised</a:t>
            </a:r>
            <a:r>
              <a:rPr lang="en-US" dirty="0"/>
              <a:t> as: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F680712-51B9-FF46-90EB-2A7F17859D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225" r="10835" b="56440"/>
          <a:stretch/>
        </p:blipFill>
        <p:spPr>
          <a:xfrm>
            <a:off x="2897091" y="4363472"/>
            <a:ext cx="5250776" cy="161189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D74C9E1-DFD9-3C43-8253-B05936A0485F}"/>
              </a:ext>
            </a:extLst>
          </p:cNvPr>
          <p:cNvSpPr txBox="1"/>
          <p:nvPr/>
        </p:nvSpPr>
        <p:spPr>
          <a:xfrm>
            <a:off x="1513346" y="5425467"/>
            <a:ext cx="1186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So, what is</a:t>
            </a:r>
          </a:p>
        </p:txBody>
      </p:sp>
    </p:spTree>
    <p:extLst>
      <p:ext uri="{BB962C8B-B14F-4D97-AF65-F5344CB8AC3E}">
        <p14:creationId xmlns:p14="http://schemas.microsoft.com/office/powerpoint/2010/main" val="3902052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AEC16-EED8-F445-AC98-603C55E8A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1B9833-D42B-7B46-A47B-62B413440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9067" y="1731430"/>
            <a:ext cx="9000867" cy="50004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500433-BDFD-6C49-886C-40B1CE0AA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167" y="1850478"/>
            <a:ext cx="977900" cy="381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C8EBB4-650B-EA4E-8800-C2BFF5113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635" y="3072876"/>
            <a:ext cx="7152870" cy="11059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3C451C-0F1C-4E4D-8F44-8E18D90EC0A9}"/>
              </a:ext>
            </a:extLst>
          </p:cNvPr>
          <p:cNvSpPr txBox="1"/>
          <p:nvPr/>
        </p:nvSpPr>
        <p:spPr>
          <a:xfrm>
            <a:off x="8445949" y="2888210"/>
            <a:ext cx="239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zt</a:t>
            </a:r>
            <a:r>
              <a:rPr lang="en-US" dirty="0"/>
              <a:t> is the target position.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C56C61-E71C-0D40-937B-E7B66CC94AB6}"/>
              </a:ext>
            </a:extLst>
          </p:cNvPr>
          <p:cNvCxnSpPr>
            <a:stCxn id="10" idx="1"/>
          </p:cNvCxnSpPr>
          <p:nvPr/>
        </p:nvCxnSpPr>
        <p:spPr>
          <a:xfrm flipH="1">
            <a:off x="7482123" y="3072876"/>
            <a:ext cx="963826" cy="240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947725D-51C8-2040-88A1-7611A74CD8A3}"/>
              </a:ext>
            </a:extLst>
          </p:cNvPr>
          <p:cNvSpPr txBox="1"/>
          <p:nvPr/>
        </p:nvSpPr>
        <p:spPr>
          <a:xfrm>
            <a:off x="1155635" y="2703544"/>
            <a:ext cx="2126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re-</a:t>
            </a:r>
            <a:r>
              <a:rPr lang="en-US" dirty="0" err="1"/>
              <a:t>parameterised</a:t>
            </a:r>
            <a:r>
              <a:rPr lang="en-US" dirty="0"/>
              <a:t> as: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F680712-51B9-FF46-90EB-2A7F17859D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225" r="10835" b="56440"/>
          <a:stretch/>
        </p:blipFill>
        <p:spPr>
          <a:xfrm>
            <a:off x="2897091" y="4363472"/>
            <a:ext cx="5250776" cy="161189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D74C9E1-DFD9-3C43-8253-B05936A0485F}"/>
              </a:ext>
            </a:extLst>
          </p:cNvPr>
          <p:cNvSpPr txBox="1"/>
          <p:nvPr/>
        </p:nvSpPr>
        <p:spPr>
          <a:xfrm>
            <a:off x="1513346" y="5425467"/>
            <a:ext cx="1186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So, what 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838EC6-2880-954A-81F6-6BFE7FEB92E4}"/>
              </a:ext>
            </a:extLst>
          </p:cNvPr>
          <p:cNvSpPr txBox="1"/>
          <p:nvPr/>
        </p:nvSpPr>
        <p:spPr>
          <a:xfrm>
            <a:off x="1241166" y="6301945"/>
            <a:ext cx="933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parameterization over h…. We see what it is. And what was h?</a:t>
            </a:r>
          </a:p>
        </p:txBody>
      </p:sp>
    </p:spTree>
    <p:extLst>
      <p:ext uri="{BB962C8B-B14F-4D97-AF65-F5344CB8AC3E}">
        <p14:creationId xmlns:p14="http://schemas.microsoft.com/office/powerpoint/2010/main" val="25662006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AEC16-EED8-F445-AC98-603C55E8A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1B9833-D42B-7B46-A47B-62B413440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9067" y="1731430"/>
            <a:ext cx="9000867" cy="50004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500433-BDFD-6C49-886C-40B1CE0AA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167" y="1850478"/>
            <a:ext cx="977900" cy="381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C8EBB4-650B-EA4E-8800-C2BFF5113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635" y="3072876"/>
            <a:ext cx="7152870" cy="11059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3C451C-0F1C-4E4D-8F44-8E18D90EC0A9}"/>
              </a:ext>
            </a:extLst>
          </p:cNvPr>
          <p:cNvSpPr txBox="1"/>
          <p:nvPr/>
        </p:nvSpPr>
        <p:spPr>
          <a:xfrm>
            <a:off x="8445949" y="2888210"/>
            <a:ext cx="239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zt</a:t>
            </a:r>
            <a:r>
              <a:rPr lang="en-US" dirty="0"/>
              <a:t> is the target position.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C56C61-E71C-0D40-937B-E7B66CC94AB6}"/>
              </a:ext>
            </a:extLst>
          </p:cNvPr>
          <p:cNvCxnSpPr>
            <a:stCxn id="10" idx="1"/>
          </p:cNvCxnSpPr>
          <p:nvPr/>
        </p:nvCxnSpPr>
        <p:spPr>
          <a:xfrm flipH="1">
            <a:off x="7482123" y="3072876"/>
            <a:ext cx="963826" cy="240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947725D-51C8-2040-88A1-7611A74CD8A3}"/>
              </a:ext>
            </a:extLst>
          </p:cNvPr>
          <p:cNvSpPr txBox="1"/>
          <p:nvPr/>
        </p:nvSpPr>
        <p:spPr>
          <a:xfrm>
            <a:off x="1155635" y="2703544"/>
            <a:ext cx="2126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re-</a:t>
            </a:r>
            <a:r>
              <a:rPr lang="en-US" dirty="0" err="1"/>
              <a:t>parameterised</a:t>
            </a:r>
            <a:r>
              <a:rPr lang="en-US" dirty="0"/>
              <a:t> as: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F680712-51B9-FF46-90EB-2A7F17859D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225" r="10835" b="56440"/>
          <a:stretch/>
        </p:blipFill>
        <p:spPr>
          <a:xfrm>
            <a:off x="2897091" y="4363472"/>
            <a:ext cx="5250776" cy="161189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D74C9E1-DFD9-3C43-8253-B05936A0485F}"/>
              </a:ext>
            </a:extLst>
          </p:cNvPr>
          <p:cNvSpPr txBox="1"/>
          <p:nvPr/>
        </p:nvSpPr>
        <p:spPr>
          <a:xfrm>
            <a:off x="1513346" y="5425467"/>
            <a:ext cx="1186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So, what 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838EC6-2880-954A-81F6-6BFE7FEB92E4}"/>
              </a:ext>
            </a:extLst>
          </p:cNvPr>
          <p:cNvSpPr txBox="1"/>
          <p:nvPr/>
        </p:nvSpPr>
        <p:spPr>
          <a:xfrm>
            <a:off x="1241166" y="6301945"/>
            <a:ext cx="933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parameterization over h…. We see what it is. And what was h?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76E8BA-1EDF-434B-86F9-7DF5750E99BA}"/>
              </a:ext>
            </a:extLst>
          </p:cNvPr>
          <p:cNvSpPr/>
          <p:nvPr/>
        </p:nvSpPr>
        <p:spPr>
          <a:xfrm>
            <a:off x="3692610" y="395739"/>
            <a:ext cx="8305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Recommended reading: https://www.borealisai.com/en/blog/understanding-xlnet/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0046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86179-23AD-0F4E-8F9C-2B365362A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do we need to satisfy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B7082-B9B8-6E4C-84E2-49AB646EA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r>
              <a:rPr lang="en-AU" dirty="0"/>
              <a:t>Requirements:</a:t>
            </a:r>
          </a:p>
          <a:p>
            <a:pPr marL="0" indent="0">
              <a:buNone/>
            </a:pPr>
            <a:r>
              <a:rPr lang="en-AU" dirty="0"/>
              <a:t>(1) “to predict the token </a:t>
            </a:r>
            <a:r>
              <a:rPr lang="en-AU" dirty="0" err="1"/>
              <a:t>xzt</a:t>
            </a:r>
            <a:r>
              <a:rPr lang="en-AU" dirty="0"/>
              <a:t> , the method should only use the position </a:t>
            </a:r>
            <a:r>
              <a:rPr lang="en-AU" dirty="0" err="1"/>
              <a:t>zt</a:t>
            </a:r>
            <a:r>
              <a:rPr lang="en-AU" dirty="0"/>
              <a:t> and not the content </a:t>
            </a:r>
            <a:r>
              <a:rPr lang="en-AU" dirty="0" err="1"/>
              <a:t>xzt</a:t>
            </a:r>
            <a:r>
              <a:rPr lang="en-AU" dirty="0"/>
              <a:t>”; </a:t>
            </a:r>
          </a:p>
          <a:p>
            <a:pPr marL="0" indent="0">
              <a:buNone/>
            </a:pPr>
            <a:r>
              <a:rPr lang="en-AU" dirty="0"/>
              <a:t>(2) “to predict the other tokens </a:t>
            </a:r>
            <a:r>
              <a:rPr lang="en-AU" dirty="0" err="1"/>
              <a:t>xzj</a:t>
            </a:r>
            <a:r>
              <a:rPr lang="en-AU" dirty="0"/>
              <a:t> with j &gt; t, the method should also encode the content </a:t>
            </a:r>
            <a:r>
              <a:rPr lang="en-AU" dirty="0" err="1"/>
              <a:t>xzt</a:t>
            </a:r>
            <a:r>
              <a:rPr lang="en-AU" dirty="0"/>
              <a:t> to provide full contextual information”.</a:t>
            </a:r>
          </a:p>
          <a:p>
            <a:pPr marL="514350" indent="-514350">
              <a:buAutoNum type="arabicParenBoth"/>
            </a:pPr>
            <a:endParaRPr lang="en-AU" dirty="0"/>
          </a:p>
          <a:p>
            <a:pPr marL="0" indent="0">
              <a:buNone/>
            </a:pPr>
            <a:r>
              <a:rPr lang="en-AU" b="1" dirty="0"/>
              <a:t>Two</a:t>
            </a:r>
            <a:r>
              <a:rPr lang="en-AU" dirty="0"/>
              <a:t>-stream self-attention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C9F045-F79A-9340-A3E8-343B34F35C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258"/>
          <a:stretch/>
        </p:blipFill>
        <p:spPr>
          <a:xfrm>
            <a:off x="957927" y="1690688"/>
            <a:ext cx="2699673" cy="11059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FFAB3A-9B99-5048-A44D-2EAA00FDBF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225" r="10835" b="56440"/>
          <a:stretch/>
        </p:blipFill>
        <p:spPr>
          <a:xfrm>
            <a:off x="6005384" y="1825625"/>
            <a:ext cx="2352548" cy="722192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22A3D01C-67E7-BE4B-8559-14659824BE6A}"/>
              </a:ext>
            </a:extLst>
          </p:cNvPr>
          <p:cNvSpPr/>
          <p:nvPr/>
        </p:nvSpPr>
        <p:spPr>
          <a:xfrm>
            <a:off x="4151870" y="1977081"/>
            <a:ext cx="1359244" cy="667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33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7243A-18EA-A041-B852-74FC9BA22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Two streams: Self attention &amp; Query attention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3FBACDD-E3F3-3E48-ADDA-4936824D3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852" y="1723061"/>
            <a:ext cx="3412646" cy="20561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AB8C46-4E2E-2044-A424-A3E11417E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5684" y="3916634"/>
            <a:ext cx="4193521" cy="2396298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D8835BF-4D7E-974C-94F3-3D20F501C1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045" r="4143"/>
          <a:stretch/>
        </p:blipFill>
        <p:spPr>
          <a:xfrm>
            <a:off x="579422" y="5114783"/>
            <a:ext cx="8473077" cy="506327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D6C82C-359B-AD4E-8B22-C528A3033F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746" r="-1" b="55101"/>
          <a:stretch/>
        </p:blipFill>
        <p:spPr>
          <a:xfrm>
            <a:off x="2953264" y="1849781"/>
            <a:ext cx="8773297" cy="39914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90FE747-F261-3445-A9F5-230AEF6264DD}"/>
              </a:ext>
            </a:extLst>
          </p:cNvPr>
          <p:cNvSpPr txBox="1"/>
          <p:nvPr/>
        </p:nvSpPr>
        <p:spPr>
          <a:xfrm>
            <a:off x="4019294" y="5622226"/>
            <a:ext cx="3906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Encodes the context and the word itself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7C311-FBC3-BB4E-B6BC-22BECED80C99}"/>
              </a:ext>
            </a:extLst>
          </p:cNvPr>
          <p:cNvSpPr txBox="1"/>
          <p:nvPr/>
        </p:nvSpPr>
        <p:spPr>
          <a:xfrm>
            <a:off x="4815960" y="2271165"/>
            <a:ext cx="707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Has access to contextual information and position; but not the word itself</a:t>
            </a:r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C3498117-72C4-1241-987C-34E2718D59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986" t="43046" r="51104" b="3206"/>
          <a:stretch/>
        </p:blipFill>
        <p:spPr>
          <a:xfrm>
            <a:off x="2264522" y="5621110"/>
            <a:ext cx="1615499" cy="98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8620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C1CB1-1606-6540-A99B-897048E6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Two-stream attention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0BAD14-D114-764A-85CD-726D3CD7F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134" y="1971352"/>
            <a:ext cx="5947719" cy="4361661"/>
          </a:xfrm>
        </p:spPr>
      </p:pic>
    </p:spTree>
    <p:extLst>
      <p:ext uri="{BB962C8B-B14F-4D97-AF65-F5344CB8AC3E}">
        <p14:creationId xmlns:p14="http://schemas.microsoft.com/office/powerpoint/2010/main" val="3717443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3466B-9EB9-BF4F-A91D-AA2340524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Language modeling: How I first studied 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E3DE0B-8B49-4042-BD37-FBE2E064C31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 ,…, 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i="1">
                            <a:latin typeface="Cambria Math"/>
                          </a:rPr>
                          <m:t>𝑘</m:t>
                        </m:r>
                        <m:r>
                          <a:rPr lang="en-IN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IN" i="1">
                            <a:latin typeface="Cambria Math"/>
                          </a:rPr>
                          <m:t>𝑃</m:t>
                        </m:r>
                        <m:r>
                          <a:rPr lang="en-IN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eqArr>
                              <m:eqArr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𝑘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 </m:t>
                                </m:r>
                              </m:e>
                            </m:eqArr>
                          </m:sub>
                        </m:sSub>
                      </m:e>
                    </m:nary>
                    <m:r>
                      <a:rPr lang="en-IN" i="1">
                        <a:latin typeface="Cambria Math"/>
                      </a:rPr>
                      <m:t>| 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IN" i="1">
                            <a:latin typeface="Cambria Math"/>
                          </a:rPr>
                          <m:t>𝑘</m:t>
                        </m:r>
                        <m:r>
                          <a:rPr lang="en-IN" i="1">
                            <a:latin typeface="Cambria Math"/>
                          </a:rPr>
                          <m:t>−1</m:t>
                        </m:r>
                      </m:sup>
                    </m:sSubSup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  ….. chain rule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P(w</a:t>
                </a:r>
                <a:r>
                  <a:rPr lang="en-US" baseline="-25000" dirty="0"/>
                  <a:t>1</a:t>
                </a:r>
                <a:r>
                  <a:rPr lang="en-US" dirty="0"/>
                  <a:t>, w</a:t>
                </a:r>
                <a:r>
                  <a:rPr lang="en-US" baseline="-25000" dirty="0"/>
                  <a:t>2</a:t>
                </a:r>
                <a:r>
                  <a:rPr lang="en-US" dirty="0"/>
                  <a:t>, w</a:t>
                </a:r>
                <a:r>
                  <a:rPr lang="en-US" baseline="-25000" dirty="0"/>
                  <a:t>3</a:t>
                </a:r>
                <a:r>
                  <a:rPr lang="en-US" dirty="0"/>
                  <a:t>… </a:t>
                </a:r>
                <a:r>
                  <a:rPr lang="en-US" dirty="0" err="1"/>
                  <a:t>w</a:t>
                </a:r>
                <a:r>
                  <a:rPr lang="en-US" baseline="-25000" dirty="0" err="1"/>
                  <a:t>n</a:t>
                </a:r>
                <a:r>
                  <a:rPr lang="en-US" dirty="0"/>
                  <a:t>) = P(w</a:t>
                </a:r>
                <a:r>
                  <a:rPr lang="en-US" baseline="-25000" dirty="0"/>
                  <a:t>1</a:t>
                </a:r>
                <a:r>
                  <a:rPr lang="en-US" dirty="0"/>
                  <a:t>). P(w</a:t>
                </a:r>
                <a:r>
                  <a:rPr lang="en-US" baseline="-25000" dirty="0"/>
                  <a:t>2</a:t>
                </a:r>
                <a:r>
                  <a:rPr lang="en-US" dirty="0"/>
                  <a:t>|w</a:t>
                </a:r>
                <a:r>
                  <a:rPr lang="en-US" baseline="-25000" dirty="0"/>
                  <a:t>1</a:t>
                </a:r>
                <a:r>
                  <a:rPr lang="en-US" dirty="0"/>
                  <a:t>)….P(w</a:t>
                </a:r>
                <a:r>
                  <a:rPr lang="en-US" baseline="-25000" dirty="0"/>
                  <a:t>n</a:t>
                </a:r>
                <a:r>
                  <a:rPr lang="en-US" dirty="0"/>
                  <a:t>|w</a:t>
                </a:r>
                <a:r>
                  <a:rPr lang="en-US" baseline="-25000" dirty="0"/>
                  <a:t>n-1</a:t>
                </a:r>
                <a:r>
                  <a:rPr lang="en-US" dirty="0"/>
                  <a:t>) …. Markov / bi-gram assumption</a:t>
                </a:r>
              </a:p>
              <a:p>
                <a:endParaRPr lang="en-IN" i="1" dirty="0">
                  <a:latin typeface="Cambria Math"/>
                </a:endParaRPr>
              </a:p>
              <a:p>
                <a:r>
                  <a:rPr lang="en-IN" dirty="0">
                    <a:latin typeface="Cambria Math"/>
                  </a:rPr>
                  <a:t>Other nuances: Independence assumptions, smoothing</a:t>
                </a:r>
              </a:p>
              <a:p>
                <a:endParaRPr lang="en-IN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E3DE0B-8B49-4042-BD37-FBE2E064C3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5379" t="-7310" r="-489" b="-3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768D812-E2EA-1540-A4BC-B47A4E276492}"/>
              </a:ext>
            </a:extLst>
          </p:cNvPr>
          <p:cNvSpPr txBox="1"/>
          <p:nvPr/>
        </p:nvSpPr>
        <p:spPr>
          <a:xfrm>
            <a:off x="9364729" y="1321356"/>
            <a:ext cx="1989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year was 2009.</a:t>
            </a:r>
          </a:p>
        </p:txBody>
      </p:sp>
    </p:spTree>
    <p:extLst>
      <p:ext uri="{BB962C8B-B14F-4D97-AF65-F5344CB8AC3E}">
        <p14:creationId xmlns:p14="http://schemas.microsoft.com/office/powerpoint/2010/main" val="268918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C1CB1-1606-6540-A99B-897048E6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Two-stream attention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0BAD14-D114-764A-85CD-726D3CD7F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134" y="1971352"/>
            <a:ext cx="5947719" cy="4361661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1F63C8C-A44E-ED44-ACA3-982AA3720978}"/>
              </a:ext>
            </a:extLst>
          </p:cNvPr>
          <p:cNvSpPr/>
          <p:nvPr/>
        </p:nvSpPr>
        <p:spPr>
          <a:xfrm>
            <a:off x="4992130" y="4399005"/>
            <a:ext cx="2150075" cy="10379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297F8E-B481-614B-8316-DFAA6B6D3CDC}"/>
              </a:ext>
            </a:extLst>
          </p:cNvPr>
          <p:cNvSpPr/>
          <p:nvPr/>
        </p:nvSpPr>
        <p:spPr>
          <a:xfrm>
            <a:off x="4992129" y="3361037"/>
            <a:ext cx="2150075" cy="939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763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C1CB1-1606-6540-A99B-897048E6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Two-stream attention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0BAD14-D114-764A-85CD-726D3CD7F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134" y="1971352"/>
            <a:ext cx="5947719" cy="4361661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5CD36AA-4E62-3F40-9D78-48F584AEEC4A}"/>
              </a:ext>
            </a:extLst>
          </p:cNvPr>
          <p:cNvSpPr/>
          <p:nvPr/>
        </p:nvSpPr>
        <p:spPr>
          <a:xfrm>
            <a:off x="7502611" y="2267914"/>
            <a:ext cx="403859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b="1" i="0" dirty="0">
                <a:solidFill>
                  <a:srgbClr val="404041"/>
                </a:solidFill>
                <a:effectLst/>
                <a:latin typeface="MJXc-TeX-math-I"/>
              </a:rPr>
              <a:t>For example: </a:t>
            </a:r>
          </a:p>
          <a:p>
            <a:endParaRPr lang="en-AU" sz="2000" dirty="0">
              <a:solidFill>
                <a:srgbClr val="404041"/>
              </a:solidFill>
              <a:latin typeface="MJXc-TeX-math-I"/>
            </a:endParaRPr>
          </a:p>
          <a:p>
            <a:r>
              <a:rPr lang="en-AU" sz="2000" b="0" i="0" dirty="0">
                <a:solidFill>
                  <a:srgbClr val="404041"/>
                </a:solidFill>
                <a:effectLst/>
                <a:latin typeface="MJXc-TeX-math-I"/>
              </a:rPr>
              <a:t>For a sentence ‘This is a sentence’ with order 3,2,4,1:</a:t>
            </a:r>
          </a:p>
          <a:p>
            <a:r>
              <a:rPr lang="en-AU" sz="2000" b="0" i="0" dirty="0" err="1">
                <a:solidFill>
                  <a:srgbClr val="404041"/>
                </a:solidFill>
                <a:effectLst/>
                <a:latin typeface="Merriweather"/>
              </a:rPr>
              <a:t>Pr</a:t>
            </a:r>
            <a:r>
              <a:rPr lang="en-AU" sz="2000" b="0" i="0" dirty="0">
                <a:solidFill>
                  <a:srgbClr val="404041"/>
                </a:solidFill>
                <a:effectLst/>
                <a:latin typeface="Merriweather"/>
              </a:rPr>
              <a:t>(</a:t>
            </a:r>
            <a:r>
              <a:rPr lang="en-AU" sz="2000" b="1" i="0" dirty="0">
                <a:solidFill>
                  <a:srgbClr val="2980B9"/>
                </a:solidFill>
                <a:effectLst/>
                <a:latin typeface="Merriweather"/>
              </a:rPr>
              <a:t>This</a:t>
            </a:r>
            <a:r>
              <a:rPr lang="en-AU" sz="2000" b="0" i="0" dirty="0">
                <a:solidFill>
                  <a:srgbClr val="404041"/>
                </a:solidFill>
                <a:effectLst/>
                <a:latin typeface="Merriweather"/>
              </a:rPr>
              <a:t> | *, </a:t>
            </a:r>
            <a:r>
              <a:rPr lang="en-AU" sz="2000" b="1" i="0" dirty="0">
                <a:solidFill>
                  <a:srgbClr val="2980B9"/>
                </a:solidFill>
                <a:effectLst/>
                <a:latin typeface="Merriweather"/>
              </a:rPr>
              <a:t>is+2</a:t>
            </a:r>
            <a:r>
              <a:rPr lang="en-AU" sz="2000" b="0" i="0" dirty="0">
                <a:solidFill>
                  <a:srgbClr val="404041"/>
                </a:solidFill>
                <a:effectLst/>
                <a:latin typeface="Merriweather"/>
              </a:rPr>
              <a:t>, </a:t>
            </a:r>
            <a:r>
              <a:rPr lang="en-AU" sz="2000" b="1" i="0" dirty="0">
                <a:solidFill>
                  <a:srgbClr val="2980B9"/>
                </a:solidFill>
                <a:effectLst/>
                <a:latin typeface="Merriweather"/>
              </a:rPr>
              <a:t>a+3</a:t>
            </a:r>
            <a:r>
              <a:rPr lang="en-AU" sz="2000" b="0" i="0" dirty="0">
                <a:solidFill>
                  <a:srgbClr val="404041"/>
                </a:solidFill>
                <a:effectLst/>
                <a:latin typeface="Merriweather"/>
              </a:rPr>
              <a:t>, </a:t>
            </a:r>
            <a:r>
              <a:rPr lang="en-AU" sz="2000" b="1" i="0" dirty="0">
                <a:solidFill>
                  <a:srgbClr val="2980B9"/>
                </a:solidFill>
                <a:effectLst/>
                <a:latin typeface="Merriweather"/>
              </a:rPr>
              <a:t>sentence+4</a:t>
            </a:r>
            <a:r>
              <a:rPr lang="en-AU" sz="2000" b="0" i="0" dirty="0">
                <a:solidFill>
                  <a:srgbClr val="404041"/>
                </a:solidFill>
                <a:effectLst/>
                <a:latin typeface="Merriweather"/>
              </a:rPr>
              <a:t>)</a:t>
            </a:r>
            <a:br>
              <a:rPr lang="en-AU" sz="2000" dirty="0"/>
            </a:br>
            <a:r>
              <a:rPr lang="en-AU" sz="2000" b="0" i="0" dirty="0" err="1">
                <a:solidFill>
                  <a:srgbClr val="404041"/>
                </a:solidFill>
                <a:effectLst/>
                <a:latin typeface="Merriweather"/>
              </a:rPr>
              <a:t>Pr</a:t>
            </a:r>
            <a:r>
              <a:rPr lang="en-AU" sz="2000" b="0" i="0" dirty="0">
                <a:solidFill>
                  <a:srgbClr val="404041"/>
                </a:solidFill>
                <a:effectLst/>
                <a:latin typeface="Merriweather"/>
              </a:rPr>
              <a:t>(</a:t>
            </a:r>
            <a:r>
              <a:rPr lang="en-AU" sz="2000" b="1" i="0" dirty="0">
                <a:solidFill>
                  <a:srgbClr val="2980B9"/>
                </a:solidFill>
                <a:effectLst/>
                <a:latin typeface="Merriweather"/>
              </a:rPr>
              <a:t>is</a:t>
            </a:r>
            <a:r>
              <a:rPr lang="en-AU" sz="2000" b="0" i="0" dirty="0">
                <a:solidFill>
                  <a:srgbClr val="404041"/>
                </a:solidFill>
                <a:effectLst/>
                <a:latin typeface="Merriweather"/>
              </a:rPr>
              <a:t> | ___, *, </a:t>
            </a:r>
            <a:r>
              <a:rPr lang="en-AU" sz="2000" b="1" i="0" dirty="0">
                <a:solidFill>
                  <a:srgbClr val="2980B9"/>
                </a:solidFill>
                <a:effectLst/>
                <a:latin typeface="Merriweather"/>
              </a:rPr>
              <a:t>a+3</a:t>
            </a:r>
            <a:r>
              <a:rPr lang="en-AU" sz="2000" b="0" i="0" dirty="0">
                <a:solidFill>
                  <a:srgbClr val="404041"/>
                </a:solidFill>
                <a:effectLst/>
                <a:latin typeface="Merriweather"/>
              </a:rPr>
              <a:t>, ___)</a:t>
            </a:r>
            <a:br>
              <a:rPr lang="en-AU" sz="2000" dirty="0"/>
            </a:br>
            <a:r>
              <a:rPr lang="en-AU" sz="2000" b="0" i="0" dirty="0" err="1">
                <a:solidFill>
                  <a:srgbClr val="404041"/>
                </a:solidFill>
                <a:effectLst/>
                <a:latin typeface="Merriweather"/>
              </a:rPr>
              <a:t>Pr</a:t>
            </a:r>
            <a:r>
              <a:rPr lang="en-AU" sz="2000" b="0" i="0" dirty="0">
                <a:solidFill>
                  <a:srgbClr val="404041"/>
                </a:solidFill>
                <a:effectLst/>
                <a:latin typeface="Merriweather"/>
              </a:rPr>
              <a:t>(</a:t>
            </a:r>
            <a:r>
              <a:rPr lang="en-AU" sz="2000" b="1" i="0" dirty="0">
                <a:solidFill>
                  <a:srgbClr val="2980B9"/>
                </a:solidFill>
                <a:effectLst/>
                <a:latin typeface="Merriweather"/>
              </a:rPr>
              <a:t>a</a:t>
            </a:r>
            <a:r>
              <a:rPr lang="en-AU" sz="2000" b="0" i="0" dirty="0">
                <a:solidFill>
                  <a:srgbClr val="404041"/>
                </a:solidFill>
                <a:effectLst/>
                <a:latin typeface="Merriweather"/>
              </a:rPr>
              <a:t> | ___, ___, *, ___)</a:t>
            </a:r>
            <a:br>
              <a:rPr lang="en-AU" sz="2000" dirty="0"/>
            </a:br>
            <a:r>
              <a:rPr lang="en-AU" sz="2000" b="0" i="0" dirty="0" err="1">
                <a:solidFill>
                  <a:srgbClr val="404041"/>
                </a:solidFill>
                <a:effectLst/>
                <a:latin typeface="Merriweather"/>
              </a:rPr>
              <a:t>Pr</a:t>
            </a:r>
            <a:r>
              <a:rPr lang="en-AU" sz="2000" b="0" i="0" dirty="0">
                <a:solidFill>
                  <a:srgbClr val="404041"/>
                </a:solidFill>
                <a:effectLst/>
                <a:latin typeface="Merriweather"/>
              </a:rPr>
              <a:t>(</a:t>
            </a:r>
            <a:r>
              <a:rPr lang="en-AU" sz="2000" b="1" i="0" dirty="0">
                <a:solidFill>
                  <a:srgbClr val="2980B9"/>
                </a:solidFill>
                <a:effectLst/>
                <a:latin typeface="Merriweather"/>
              </a:rPr>
              <a:t>sentence</a:t>
            </a:r>
            <a:r>
              <a:rPr lang="en-AU" sz="2000" b="0" i="0" dirty="0">
                <a:solidFill>
                  <a:srgbClr val="404041"/>
                </a:solidFill>
                <a:effectLst/>
                <a:latin typeface="Merriweather"/>
              </a:rPr>
              <a:t> | ___, </a:t>
            </a:r>
            <a:r>
              <a:rPr lang="en-AU" sz="2000" b="1" i="0" dirty="0">
                <a:solidFill>
                  <a:srgbClr val="2980B9"/>
                </a:solidFill>
                <a:effectLst/>
                <a:latin typeface="Merriweather"/>
              </a:rPr>
              <a:t>is+2</a:t>
            </a:r>
            <a:r>
              <a:rPr lang="en-AU" sz="2000" b="0" i="0" dirty="0">
                <a:solidFill>
                  <a:srgbClr val="404041"/>
                </a:solidFill>
                <a:effectLst/>
                <a:latin typeface="Merriweather"/>
              </a:rPr>
              <a:t>, </a:t>
            </a:r>
            <a:r>
              <a:rPr lang="en-AU" sz="2000" b="1" i="0" dirty="0">
                <a:solidFill>
                  <a:srgbClr val="2980B9"/>
                </a:solidFill>
                <a:effectLst/>
                <a:latin typeface="Merriweather"/>
              </a:rPr>
              <a:t>a+3</a:t>
            </a:r>
            <a:r>
              <a:rPr lang="en-AU" sz="2000" b="0" i="0" dirty="0">
                <a:solidFill>
                  <a:srgbClr val="404041"/>
                </a:solidFill>
                <a:effectLst/>
                <a:latin typeface="Merriweather"/>
              </a:rPr>
              <a:t>, *).</a:t>
            </a: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43ECA2-C790-8C4E-8C69-F84C70894C2E}"/>
              </a:ext>
            </a:extLst>
          </p:cNvPr>
          <p:cNvSpPr/>
          <p:nvPr/>
        </p:nvSpPr>
        <p:spPr>
          <a:xfrm>
            <a:off x="7502611" y="5687090"/>
            <a:ext cx="40385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b="1" i="0" dirty="0">
                <a:solidFill>
                  <a:srgbClr val="404041"/>
                </a:solidFill>
                <a:effectLst/>
                <a:latin typeface="MJXc-TeX-math-I"/>
              </a:rPr>
              <a:t>In case of autoregressive LM, the order is </a:t>
            </a:r>
            <a:r>
              <a:rPr lang="en-AU" sz="2000" i="0" dirty="0">
                <a:solidFill>
                  <a:srgbClr val="404041"/>
                </a:solidFill>
                <a:effectLst/>
                <a:latin typeface="MJXc-TeX-math-I"/>
              </a:rPr>
              <a:t>: 1, 2, 3, 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65637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9DA06-0A7F-854D-B39F-790FD7A05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Query attention: Encoding the context and the word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D6768B4-B124-5241-AC1C-3D7B9C145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094" y="3892164"/>
            <a:ext cx="9187895" cy="1173784"/>
          </a:xfr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3C66D00A-FB12-394D-913A-30D03BA8C6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045" r="45605"/>
          <a:stretch/>
        </p:blipFill>
        <p:spPr>
          <a:xfrm>
            <a:off x="2721933" y="2255216"/>
            <a:ext cx="6748134" cy="710621"/>
          </a:xfrm>
          <a:prstGeom prst="rect">
            <a:avLst/>
          </a:prstGeom>
        </p:spPr>
      </p:pic>
      <p:sp>
        <p:nvSpPr>
          <p:cNvPr id="11" name="Down Arrow 10">
            <a:extLst>
              <a:ext uri="{FF2B5EF4-FFF2-40B4-BE49-F238E27FC236}">
                <a16:creationId xmlns:a16="http://schemas.microsoft.com/office/drawing/2014/main" id="{303613A4-98C0-7240-B6E4-624F4FE66CCE}"/>
              </a:ext>
            </a:extLst>
          </p:cNvPr>
          <p:cNvSpPr/>
          <p:nvPr/>
        </p:nvSpPr>
        <p:spPr>
          <a:xfrm>
            <a:off x="5795319" y="3225114"/>
            <a:ext cx="469557" cy="7043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0A4CF2-80C3-9448-88ED-7482FD82C54B}"/>
              </a:ext>
            </a:extLst>
          </p:cNvPr>
          <p:cNvSpPr txBox="1"/>
          <p:nvPr/>
        </p:nvSpPr>
        <p:spPr>
          <a:xfrm>
            <a:off x="3209592" y="5622943"/>
            <a:ext cx="708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larger segments, use </a:t>
            </a:r>
            <a:r>
              <a:rPr lang="en-US" b="1" dirty="0"/>
              <a:t>learned representations </a:t>
            </a:r>
            <a:r>
              <a:rPr lang="en-US" dirty="0"/>
              <a:t>of the smaller segments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DA87E3-B755-4D4C-9F38-AB43A293414E}"/>
              </a:ext>
            </a:extLst>
          </p:cNvPr>
          <p:cNvCxnSpPr/>
          <p:nvPr/>
        </p:nvCxnSpPr>
        <p:spPr>
          <a:xfrm flipV="1">
            <a:off x="7166919" y="4596499"/>
            <a:ext cx="481913" cy="1013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6E2F2DE-E49C-6F45-BD91-2BB4DFFE96AD}"/>
              </a:ext>
            </a:extLst>
          </p:cNvPr>
          <p:cNvSpPr txBox="1"/>
          <p:nvPr/>
        </p:nvSpPr>
        <p:spPr>
          <a:xfrm>
            <a:off x="3941805" y="6104238"/>
            <a:ext cx="3496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Idea from Transformer-XL;</a:t>
            </a:r>
          </a:p>
          <a:p>
            <a:r>
              <a:rPr lang="en-US" dirty="0">
                <a:solidFill>
                  <a:schemeClr val="accent1"/>
                </a:solidFill>
              </a:rPr>
              <a:t>Remember dynamic programming?</a:t>
            </a:r>
          </a:p>
        </p:txBody>
      </p:sp>
    </p:spTree>
    <p:extLst>
      <p:ext uri="{BB962C8B-B14F-4D97-AF65-F5344CB8AC3E}">
        <p14:creationId xmlns:p14="http://schemas.microsoft.com/office/powerpoint/2010/main" val="9968033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9DA06-0A7F-854D-B39F-790FD7A05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Query attention: Encoding the context and the word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D6768B4-B124-5241-AC1C-3D7B9C145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094" y="3892164"/>
            <a:ext cx="9187895" cy="1173784"/>
          </a:xfr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3C66D00A-FB12-394D-913A-30D03BA8C6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045" r="45605"/>
          <a:stretch/>
        </p:blipFill>
        <p:spPr>
          <a:xfrm>
            <a:off x="2721933" y="2255216"/>
            <a:ext cx="6748134" cy="710621"/>
          </a:xfrm>
          <a:prstGeom prst="rect">
            <a:avLst/>
          </a:prstGeom>
        </p:spPr>
      </p:pic>
      <p:sp>
        <p:nvSpPr>
          <p:cNvPr id="11" name="Down Arrow 10">
            <a:extLst>
              <a:ext uri="{FF2B5EF4-FFF2-40B4-BE49-F238E27FC236}">
                <a16:creationId xmlns:a16="http://schemas.microsoft.com/office/drawing/2014/main" id="{303613A4-98C0-7240-B6E4-624F4FE66CCE}"/>
              </a:ext>
            </a:extLst>
          </p:cNvPr>
          <p:cNvSpPr/>
          <p:nvPr/>
        </p:nvSpPr>
        <p:spPr>
          <a:xfrm>
            <a:off x="5795319" y="3225114"/>
            <a:ext cx="469557" cy="7043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0A4CF2-80C3-9448-88ED-7482FD82C54B}"/>
              </a:ext>
            </a:extLst>
          </p:cNvPr>
          <p:cNvSpPr txBox="1"/>
          <p:nvPr/>
        </p:nvSpPr>
        <p:spPr>
          <a:xfrm>
            <a:off x="3209592" y="5622943"/>
            <a:ext cx="708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larger segments, use </a:t>
            </a:r>
            <a:r>
              <a:rPr lang="en-US" b="1" dirty="0">
                <a:solidFill>
                  <a:srgbClr val="FF0000"/>
                </a:solidFill>
              </a:rPr>
              <a:t>learned representations </a:t>
            </a:r>
            <a:r>
              <a:rPr lang="en-US" dirty="0"/>
              <a:t>of the smaller segments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DA87E3-B755-4D4C-9F38-AB43A293414E}"/>
              </a:ext>
            </a:extLst>
          </p:cNvPr>
          <p:cNvCxnSpPr/>
          <p:nvPr/>
        </p:nvCxnSpPr>
        <p:spPr>
          <a:xfrm flipV="1">
            <a:off x="7166919" y="4596499"/>
            <a:ext cx="481913" cy="1013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6E2F2DE-E49C-6F45-BD91-2BB4DFFE96AD}"/>
              </a:ext>
            </a:extLst>
          </p:cNvPr>
          <p:cNvSpPr txBox="1"/>
          <p:nvPr/>
        </p:nvSpPr>
        <p:spPr>
          <a:xfrm>
            <a:off x="3941805" y="6104238"/>
            <a:ext cx="3496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Idea from Transformer-XL;</a:t>
            </a:r>
          </a:p>
          <a:p>
            <a:r>
              <a:rPr lang="en-US" dirty="0">
                <a:solidFill>
                  <a:schemeClr val="accent1"/>
                </a:solidFill>
              </a:rPr>
              <a:t>Remember dynamic programming?</a:t>
            </a:r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F5BEC638-D71C-2244-918C-27C7F80C4D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017" y="1833234"/>
            <a:ext cx="4462249" cy="3677746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EDD014A-BE40-044C-B50D-E8FA7EC83E85}"/>
              </a:ext>
            </a:extLst>
          </p:cNvPr>
          <p:cNvSpPr/>
          <p:nvPr/>
        </p:nvSpPr>
        <p:spPr>
          <a:xfrm>
            <a:off x="1236017" y="2421924"/>
            <a:ext cx="543356" cy="27679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A4F3EA-C2CF-E54A-9E0F-94A8462B70E7}"/>
              </a:ext>
            </a:extLst>
          </p:cNvPr>
          <p:cNvSpPr/>
          <p:nvPr/>
        </p:nvSpPr>
        <p:spPr>
          <a:xfrm>
            <a:off x="3530878" y="2335319"/>
            <a:ext cx="543356" cy="27679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162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6D455-8728-6242-824E-DD2EB9886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Modelling multiple segments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0584D-1AD0-2A45-A5F1-30F4F3A61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tasks with multiple inputs (say, A &amp; B), </a:t>
            </a:r>
            <a:r>
              <a:rPr lang="en-US" dirty="0" err="1"/>
              <a:t>XLNet</a:t>
            </a:r>
            <a:r>
              <a:rPr lang="en-US" dirty="0"/>
              <a:t> uses an approach similar to BERT: [CLS, A, SEP, B, SEP]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8A6166-BFB7-2645-AFE5-299C213078DB}"/>
              </a:ext>
            </a:extLst>
          </p:cNvPr>
          <p:cNvSpPr txBox="1"/>
          <p:nvPr/>
        </p:nvSpPr>
        <p:spPr>
          <a:xfrm>
            <a:off x="838199" y="5938877"/>
            <a:ext cx="10319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We have now covered the first six pages of the paper. The math part is done. Experimental results ahead.</a:t>
            </a:r>
          </a:p>
        </p:txBody>
      </p:sp>
    </p:spTree>
    <p:extLst>
      <p:ext uri="{BB962C8B-B14F-4D97-AF65-F5344CB8AC3E}">
        <p14:creationId xmlns:p14="http://schemas.microsoft.com/office/powerpoint/2010/main" val="31597179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89485-1C9D-D340-ACFD-960C8D452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err="1"/>
              <a:t>XLNet</a:t>
            </a:r>
            <a:r>
              <a:rPr lang="en-AU" b="1" dirty="0"/>
              <a:t>: Generalized Autoregressive Pretraining for Language Understanding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0BC7A-7A8E-294F-97BC-7B64A5BDA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XLNet</a:t>
            </a:r>
            <a:r>
              <a:rPr lang="en-US" sz="2000" dirty="0"/>
              <a:t>: XL derived from Transformer-XL. ”Net”: Network? </a:t>
            </a:r>
          </a:p>
          <a:p>
            <a:r>
              <a:rPr lang="en-US" sz="2000" dirty="0"/>
              <a:t>Generalized: Permutation</a:t>
            </a:r>
          </a:p>
          <a:p>
            <a:r>
              <a:rPr lang="en-US" sz="2000" dirty="0"/>
              <a:t>Autoregressive: A model that </a:t>
            </a:r>
            <a:r>
              <a:rPr lang="en-AU" sz="2000" dirty="0"/>
              <a:t>predicts future values based on past values</a:t>
            </a:r>
            <a:r>
              <a:rPr lang="en-AU" sz="2000" baseline="30000" dirty="0"/>
              <a:t>1</a:t>
            </a:r>
          </a:p>
          <a:p>
            <a:r>
              <a:rPr lang="en-AU" sz="2000" dirty="0"/>
              <a:t>Pretraining: Estimate language models from a large corpus, so that they can be fine-tuned for specific downstream tasks</a:t>
            </a:r>
          </a:p>
          <a:p>
            <a:r>
              <a:rPr lang="en-AU" sz="2000" dirty="0"/>
              <a:t>Language Understanding: Language </a:t>
            </a:r>
            <a:r>
              <a:rPr lang="en-AU" sz="2000" dirty="0" err="1"/>
              <a:t>modeling</a:t>
            </a:r>
            <a:endParaRPr lang="en-AU" sz="2000" dirty="0"/>
          </a:p>
          <a:p>
            <a:pPr marL="0" indent="0">
              <a:buNone/>
            </a:pPr>
            <a:endParaRPr lang="en-AU" sz="2000" dirty="0"/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46F37-CE74-A546-990C-86CD8AFB5317}"/>
              </a:ext>
            </a:extLst>
          </p:cNvPr>
          <p:cNvSpPr/>
          <p:nvPr/>
        </p:nvSpPr>
        <p:spPr>
          <a:xfrm>
            <a:off x="838200" y="6308209"/>
            <a:ext cx="40200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dirty="0">
                <a:hlinkClick r:id="rId2"/>
              </a:rPr>
              <a:t>1 https://www.investopedia.com/terms/a/autoregressive.asp</a:t>
            </a:r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9D1A08-74AA-954C-953E-916B3B1520ED}"/>
              </a:ext>
            </a:extLst>
          </p:cNvPr>
          <p:cNvSpPr txBox="1"/>
          <p:nvPr/>
        </p:nvSpPr>
        <p:spPr>
          <a:xfrm>
            <a:off x="838200" y="5938877"/>
            <a:ext cx="589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We have now covered the first three pages of the paper.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221EA8-C7C0-F44E-9C23-519F45DFCF63}"/>
              </a:ext>
            </a:extLst>
          </p:cNvPr>
          <p:cNvSpPr/>
          <p:nvPr/>
        </p:nvSpPr>
        <p:spPr>
          <a:xfrm>
            <a:off x="838200" y="4416203"/>
            <a:ext cx="1051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i="0" dirty="0" err="1">
                <a:solidFill>
                  <a:schemeClr val="accent1"/>
                </a:solidFill>
                <a:effectLst/>
                <a:latin typeface="Merriweather"/>
              </a:rPr>
              <a:t>XLNet</a:t>
            </a:r>
            <a:r>
              <a:rPr lang="en-AU" sz="2400" b="1" i="0" dirty="0">
                <a:solidFill>
                  <a:schemeClr val="accent1"/>
                </a:solidFill>
                <a:effectLst/>
                <a:latin typeface="Merriweather"/>
              </a:rPr>
              <a:t> </a:t>
            </a:r>
            <a:r>
              <a:rPr lang="en-AU" sz="2400" b="1" dirty="0">
                <a:solidFill>
                  <a:schemeClr val="accent1"/>
                </a:solidFill>
                <a:latin typeface="Merriweather"/>
              </a:rPr>
              <a:t>aims to </a:t>
            </a:r>
            <a:r>
              <a:rPr lang="en-AU" sz="2400" b="1" i="0" dirty="0">
                <a:solidFill>
                  <a:schemeClr val="accent1"/>
                </a:solidFill>
                <a:effectLst/>
                <a:latin typeface="Merriweather"/>
              </a:rPr>
              <a:t>learn conditional distributions for all permutations of tokens in a sequence. 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0415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C33B2-C584-544F-A05C-AAB430042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Experiment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E55CE-62EA-C148-8671-D8F9A900F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BooksCorpus</a:t>
            </a:r>
            <a:r>
              <a:rPr lang="en-US" dirty="0"/>
              <a:t> and English Wikipedia (13GB) (as in BERT: “Fair Comparison”)</a:t>
            </a:r>
          </a:p>
          <a:p>
            <a:r>
              <a:rPr lang="en-US" dirty="0"/>
              <a:t>+ Giga5, </a:t>
            </a:r>
            <a:r>
              <a:rPr lang="en-US" dirty="0" err="1"/>
              <a:t>ClueWeb</a:t>
            </a:r>
            <a:r>
              <a:rPr lang="en-US" dirty="0"/>
              <a:t> 2012-B, </a:t>
            </a:r>
            <a:r>
              <a:rPr lang="en-US" dirty="0" err="1"/>
              <a:t>CommonCrawl</a:t>
            </a:r>
            <a:r>
              <a:rPr lang="en-US" dirty="0"/>
              <a:t> (</a:t>
            </a:r>
            <a:r>
              <a:rPr lang="en-US" dirty="0" err="1"/>
              <a:t>scalled</a:t>
            </a:r>
            <a:r>
              <a:rPr lang="en-US" dirty="0"/>
              <a:t> up)</a:t>
            </a:r>
          </a:p>
          <a:p>
            <a:r>
              <a:rPr lang="en-US" dirty="0"/>
              <a:t>512 TPU v3 chips for 500K steps; Adam optimizer; batch size of 8192; 5.5 days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3797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B4D2D-E9F5-5D4D-841F-94196BDF0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Results: “Fair Comparison”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90AAB0-4081-664A-9E9E-7727669786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2894"/>
            <a:ext cx="10453798" cy="2683883"/>
          </a:xfrm>
        </p:spPr>
      </p:pic>
    </p:spTree>
    <p:extLst>
      <p:ext uri="{BB962C8B-B14F-4D97-AF65-F5344CB8AC3E}">
        <p14:creationId xmlns:p14="http://schemas.microsoft.com/office/powerpoint/2010/main" val="10251702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C1FF5-4556-3948-84C2-5D1B86EA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Results: After scaling up (1/3)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7DE1541-63F9-B043-9D03-463B4B31D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91383"/>
            <a:ext cx="8953500" cy="2768600"/>
          </a:xfrm>
        </p:spPr>
      </p:pic>
    </p:spTree>
    <p:extLst>
      <p:ext uri="{BB962C8B-B14F-4D97-AF65-F5344CB8AC3E}">
        <p14:creationId xmlns:p14="http://schemas.microsoft.com/office/powerpoint/2010/main" val="27844198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C1FF5-4556-3948-84C2-5D1B86EA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Results: After scaling up (2/3)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7E7A49-2BE0-4F40-B8BA-C38B12952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623" y="1639008"/>
            <a:ext cx="7418753" cy="485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475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3466B-9EB9-BF4F-A91D-AA2340524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Language modeling: How I first studied 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E3DE0B-8B49-4042-BD37-FBE2E064C31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 ,…, 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i="1">
                            <a:latin typeface="Cambria Math"/>
                          </a:rPr>
                          <m:t>𝑘</m:t>
                        </m:r>
                        <m:r>
                          <a:rPr lang="en-IN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IN" i="1">
                            <a:latin typeface="Cambria Math"/>
                          </a:rPr>
                          <m:t>𝑃</m:t>
                        </m:r>
                        <m:r>
                          <a:rPr lang="en-IN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eqArr>
                              <m:eqArr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𝑘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 </m:t>
                                </m:r>
                              </m:e>
                            </m:eqArr>
                          </m:sub>
                        </m:sSub>
                      </m:e>
                    </m:nary>
                    <m:r>
                      <a:rPr lang="en-IN" i="1">
                        <a:latin typeface="Cambria Math"/>
                      </a:rPr>
                      <m:t>| 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IN" i="1">
                            <a:latin typeface="Cambria Math"/>
                          </a:rPr>
                          <m:t>𝑘</m:t>
                        </m:r>
                        <m:r>
                          <a:rPr lang="en-IN" i="1">
                            <a:latin typeface="Cambria Math"/>
                          </a:rPr>
                          <m:t>−1</m:t>
                        </m:r>
                      </m:sup>
                    </m:sSubSup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  ….. chain rule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P(w</a:t>
                </a:r>
                <a:r>
                  <a:rPr lang="en-US" baseline="-25000" dirty="0"/>
                  <a:t>1</a:t>
                </a:r>
                <a:r>
                  <a:rPr lang="en-US" dirty="0"/>
                  <a:t>, w</a:t>
                </a:r>
                <a:r>
                  <a:rPr lang="en-US" baseline="-25000" dirty="0"/>
                  <a:t>2</a:t>
                </a:r>
                <a:r>
                  <a:rPr lang="en-US" dirty="0"/>
                  <a:t>, w</a:t>
                </a:r>
                <a:r>
                  <a:rPr lang="en-US" baseline="-25000" dirty="0"/>
                  <a:t>3</a:t>
                </a:r>
                <a:r>
                  <a:rPr lang="en-US" dirty="0"/>
                  <a:t>… </a:t>
                </a:r>
                <a:r>
                  <a:rPr lang="en-US" dirty="0" err="1"/>
                  <a:t>w</a:t>
                </a:r>
                <a:r>
                  <a:rPr lang="en-US" baseline="-25000" dirty="0" err="1"/>
                  <a:t>n</a:t>
                </a:r>
                <a:r>
                  <a:rPr lang="en-US" dirty="0"/>
                  <a:t>) = P(w</a:t>
                </a:r>
                <a:r>
                  <a:rPr lang="en-US" baseline="-25000" dirty="0"/>
                  <a:t>1</a:t>
                </a:r>
                <a:r>
                  <a:rPr lang="en-US" dirty="0"/>
                  <a:t>). P(w</a:t>
                </a:r>
                <a:r>
                  <a:rPr lang="en-US" baseline="-25000" dirty="0"/>
                  <a:t>2</a:t>
                </a:r>
                <a:r>
                  <a:rPr lang="en-US" dirty="0"/>
                  <a:t>|w</a:t>
                </a:r>
                <a:r>
                  <a:rPr lang="en-US" baseline="-25000" dirty="0"/>
                  <a:t>1</a:t>
                </a:r>
                <a:r>
                  <a:rPr lang="en-US" dirty="0"/>
                  <a:t>)….P(w</a:t>
                </a:r>
                <a:r>
                  <a:rPr lang="en-US" baseline="-25000" dirty="0"/>
                  <a:t>n</a:t>
                </a:r>
                <a:r>
                  <a:rPr lang="en-US" dirty="0"/>
                  <a:t>|w</a:t>
                </a:r>
                <a:r>
                  <a:rPr lang="en-US" baseline="-25000" dirty="0"/>
                  <a:t>n-1</a:t>
                </a:r>
                <a:r>
                  <a:rPr lang="en-US" dirty="0"/>
                  <a:t>) …. Markov / bi-gram assumption</a:t>
                </a:r>
              </a:p>
              <a:p>
                <a:endParaRPr lang="en-IN" i="1" dirty="0">
                  <a:latin typeface="Cambria Math"/>
                </a:endParaRPr>
              </a:p>
              <a:p>
                <a:r>
                  <a:rPr lang="en-IN" dirty="0">
                    <a:latin typeface="Cambria Math"/>
                  </a:rPr>
                  <a:t>Other nuances: Independence assumptions, smoothing</a:t>
                </a:r>
              </a:p>
              <a:p>
                <a:endParaRPr lang="en-IN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E3DE0B-8B49-4042-BD37-FBE2E064C3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5379" t="-7310" r="-489" b="-3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B41ADE-A654-4B43-B26E-B0E1249A6A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Shareghi</a:t>
            </a:r>
            <a:r>
              <a:rPr lang="en-US" dirty="0"/>
              <a:t> et al (2019) compare neural language models with n-gram-based language models on 50 languages</a:t>
            </a:r>
          </a:p>
          <a:p>
            <a:r>
              <a:rPr lang="en-US" dirty="0"/>
              <a:t>Modification of </a:t>
            </a:r>
            <a:r>
              <a:rPr lang="en-US" dirty="0" err="1"/>
              <a:t>Kneser</a:t>
            </a:r>
            <a:r>
              <a:rPr lang="en-US" dirty="0"/>
              <a:t>-Ney is still the best performing smoothing method</a:t>
            </a:r>
          </a:p>
          <a:p>
            <a:r>
              <a:rPr lang="en-US" dirty="0"/>
              <a:t>n-gram LMs with </a:t>
            </a:r>
            <a:r>
              <a:rPr lang="en-US" dirty="0" err="1"/>
              <a:t>Kneser</a:t>
            </a:r>
            <a:r>
              <a:rPr lang="en-US" dirty="0"/>
              <a:t>-Ney useful for morphologically rich languages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11BDC3-C9F9-174E-87B4-5CDF77F54C98}"/>
              </a:ext>
            </a:extLst>
          </p:cNvPr>
          <p:cNvSpPr/>
          <p:nvPr/>
        </p:nvSpPr>
        <p:spPr>
          <a:xfrm>
            <a:off x="838200" y="6492875"/>
            <a:ext cx="103777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“</a:t>
            </a:r>
            <a:r>
              <a:rPr lang="en-AU" sz="1400" dirty="0"/>
              <a:t>Show Some Love to Your n</a:t>
            </a:r>
            <a:r>
              <a:rPr lang="en-US" altLang="ko-KR" sz="1400" dirty="0"/>
              <a:t>-</a:t>
            </a:r>
            <a:r>
              <a:rPr lang="en-AU" sz="1400" dirty="0"/>
              <a:t>grams: A Bit of Progress and Stronger n</a:t>
            </a:r>
            <a:r>
              <a:rPr lang="en-US" altLang="ko-KR" sz="1400" dirty="0"/>
              <a:t>-</a:t>
            </a:r>
            <a:r>
              <a:rPr lang="en-AU" sz="1400" dirty="0"/>
              <a:t>gram Language </a:t>
            </a:r>
            <a:r>
              <a:rPr lang="en-AU" sz="1400" dirty="0" err="1"/>
              <a:t>Modeling</a:t>
            </a:r>
            <a:r>
              <a:rPr lang="en-AU" sz="1400" dirty="0"/>
              <a:t> Baselines”, </a:t>
            </a:r>
            <a:r>
              <a:rPr lang="en-AU" sz="1400" dirty="0" err="1"/>
              <a:t>Shareghi</a:t>
            </a:r>
            <a:r>
              <a:rPr lang="en-AU" sz="1400" dirty="0"/>
              <a:t> et al, NAACL 2019.</a:t>
            </a:r>
          </a:p>
        </p:txBody>
      </p:sp>
    </p:spTree>
    <p:extLst>
      <p:ext uri="{BB962C8B-B14F-4D97-AF65-F5344CB8AC3E}">
        <p14:creationId xmlns:p14="http://schemas.microsoft.com/office/powerpoint/2010/main" val="4661450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C1FF5-4556-3948-84C2-5D1B86EA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Results: After scaling up (3/3)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17357F-7E5A-5B4C-9BAB-C2E25D210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450" y="2185773"/>
            <a:ext cx="90551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130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73CBD-ED75-AB47-913D-230937A0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Ablation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4C653-50B2-D84A-B55D-506CD1B8A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Questions:</a:t>
            </a:r>
          </a:p>
          <a:p>
            <a:r>
              <a:rPr lang="en-US" dirty="0"/>
              <a:t>Does permutation language modeling objective help?</a:t>
            </a:r>
          </a:p>
          <a:p>
            <a:r>
              <a:rPr lang="en-US" dirty="0"/>
              <a:t>Does using Transformer-XL help?</a:t>
            </a:r>
          </a:p>
          <a:p>
            <a:r>
              <a:rPr lang="en-US" dirty="0"/>
              <a:t>Does span-based prediction help?</a:t>
            </a:r>
          </a:p>
          <a:p>
            <a:r>
              <a:rPr lang="en-US" dirty="0"/>
              <a:t>Does the bidirectional input pipeline help?</a:t>
            </a:r>
          </a:p>
          <a:p>
            <a:r>
              <a:rPr lang="en-US" dirty="0"/>
              <a:t>Does next-sentence prediction help?</a:t>
            </a:r>
          </a:p>
        </p:txBody>
      </p:sp>
    </p:spTree>
    <p:extLst>
      <p:ext uri="{BB962C8B-B14F-4D97-AF65-F5344CB8AC3E}">
        <p14:creationId xmlns:p14="http://schemas.microsoft.com/office/powerpoint/2010/main" val="708174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3665-4F18-8048-8EE9-AF75CC1CC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Results: Ablation 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B849B5-053A-9A4A-920A-D9431A9DE6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8300" y="2305844"/>
            <a:ext cx="8915400" cy="3390900"/>
          </a:xfrm>
        </p:spPr>
      </p:pic>
    </p:spTree>
    <p:extLst>
      <p:ext uri="{BB962C8B-B14F-4D97-AF65-F5344CB8AC3E}">
        <p14:creationId xmlns:p14="http://schemas.microsoft.com/office/powerpoint/2010/main" val="15133048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17484-49D5-7E40-9B4B-0D0727923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Language Modeling: Let’s revisit this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123C097-BF0E-C749-A777-EEA87BCCA13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781" y="1930988"/>
          <a:ext cx="12024437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951">
                  <a:extLst>
                    <a:ext uri="{9D8B030D-6E8A-4147-A177-3AD203B41FA5}">
                      <a16:colId xmlns:a16="http://schemas.microsoft.com/office/drawing/2014/main" val="2426162464"/>
                    </a:ext>
                  </a:extLst>
                </a:gridCol>
                <a:gridCol w="5165124">
                  <a:extLst>
                    <a:ext uri="{9D8B030D-6E8A-4147-A177-3AD203B41FA5}">
                      <a16:colId xmlns:a16="http://schemas.microsoft.com/office/drawing/2014/main" val="3482385426"/>
                    </a:ext>
                  </a:extLst>
                </a:gridCol>
                <a:gridCol w="5302362">
                  <a:extLst>
                    <a:ext uri="{9D8B030D-6E8A-4147-A177-3AD203B41FA5}">
                      <a16:colId xmlns:a16="http://schemas.microsoft.com/office/drawing/2014/main" val="2530820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Auto-regressive language 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Auto-encoding language modeling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965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N-gram language 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Bidirectional Encoder Representation from Transformers (BERT)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856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Fundamental idea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 the likelihood of the n-</a:t>
                      </a:r>
                      <a:r>
                        <a:rPr lang="en-US" dirty="0" err="1"/>
                        <a:t>th</a:t>
                      </a:r>
                      <a:r>
                        <a:rPr lang="en-US" dirty="0"/>
                        <a:t> word given a context of sequence of n-1 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 the likelihood of k masked words in a sequence of length n given a context of n-k 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368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Equation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X = x1:t-1 + </a:t>
                      </a:r>
                      <a:r>
                        <a:rPr lang="en-US" dirty="0" err="1"/>
                        <a:t>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X^ = x_ with a proportion of tokens masked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664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Density estimation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Explicit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Aim to reconstruct original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772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 noise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Does not introduce additional noise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Masked tokens ([MASK]) introduce noise. Downstream data does not contain [MASK]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800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Context dependency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Models unidirectional context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Models bidirectional context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4760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A08AF08-9117-B347-A512-C13D896117CF}"/>
              </a:ext>
            </a:extLst>
          </p:cNvPr>
          <p:cNvSpPr txBox="1"/>
          <p:nvPr/>
        </p:nvSpPr>
        <p:spPr>
          <a:xfrm>
            <a:off x="838200" y="1506022"/>
            <a:ext cx="635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r>
              <a:rPr lang="en-US" dirty="0"/>
              <a:t>: Estimate the probability of a text sequence x = [x1, x2… </a:t>
            </a:r>
            <a:r>
              <a:rPr lang="en-US" dirty="0" err="1"/>
              <a:t>xT</a:t>
            </a:r>
            <a:r>
              <a:rPr lang="en-US" dirty="0"/>
              <a:t>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FFBC80-2293-9A44-B643-576FFD1A4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962" y="3681026"/>
            <a:ext cx="4854268" cy="4927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0C838A-4F35-0E43-9A5D-E5C9EA388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948" y="3681026"/>
            <a:ext cx="4854268" cy="47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898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17484-49D5-7E40-9B4B-0D0727923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Language Modeling revisited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123C097-BF0E-C749-A777-EEA87BCCA1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6662747"/>
              </p:ext>
            </p:extLst>
          </p:nvPr>
        </p:nvGraphicFramePr>
        <p:xfrm>
          <a:off x="83782" y="1930988"/>
          <a:ext cx="7342630" cy="378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8521">
                  <a:extLst>
                    <a:ext uri="{9D8B030D-6E8A-4147-A177-3AD203B41FA5}">
                      <a16:colId xmlns:a16="http://schemas.microsoft.com/office/drawing/2014/main" val="2426162464"/>
                    </a:ext>
                  </a:extLst>
                </a:gridCol>
                <a:gridCol w="2520778">
                  <a:extLst>
                    <a:ext uri="{9D8B030D-6E8A-4147-A177-3AD203B41FA5}">
                      <a16:colId xmlns:a16="http://schemas.microsoft.com/office/drawing/2014/main" val="3482385426"/>
                    </a:ext>
                  </a:extLst>
                </a:gridCol>
                <a:gridCol w="3163331">
                  <a:extLst>
                    <a:ext uri="{9D8B030D-6E8A-4147-A177-3AD203B41FA5}">
                      <a16:colId xmlns:a16="http://schemas.microsoft.com/office/drawing/2014/main" val="2530820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Auto-regressive language 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Auto-encoding language modeling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965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N-gram language 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Bidirectional Encoder Representation from Transformers (BERT)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856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Fundamental idea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Estimate the likelihood of the n-</a:t>
                      </a:r>
                      <a:r>
                        <a:rPr lang="en-US" sz="1100" dirty="0" err="1"/>
                        <a:t>th</a:t>
                      </a:r>
                      <a:r>
                        <a:rPr lang="en-US" sz="1100" dirty="0"/>
                        <a:t> word given a context of sequence of n-1 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Estimate the likelihood of k masked words in a sequence of length n given a context of n-k 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368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Equation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  <a:p>
                      <a:endParaRPr lang="en-US" sz="1100" dirty="0"/>
                    </a:p>
                    <a:p>
                      <a:r>
                        <a:rPr lang="en-US" sz="1100" dirty="0"/>
                        <a:t>X = x1:t-1 + </a:t>
                      </a:r>
                      <a:r>
                        <a:rPr lang="en-US" sz="1100" dirty="0" err="1"/>
                        <a:t>xt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  <a:p>
                      <a:endParaRPr lang="en-US" sz="1100" dirty="0"/>
                    </a:p>
                    <a:p>
                      <a:r>
                        <a:rPr lang="en-US" sz="1100" dirty="0"/>
                        <a:t>X^ = x_ with a proportion of tokens masked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664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Density estimation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Explicit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No. Aim to reconstruct original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772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 noise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Does not introduce additional noise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Masked tokens ([MASK]) introduce noise. Downstream data does not contain [MASK]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800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Context dependency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Models unidirectional context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Models bidirectional context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4760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A08AF08-9117-B347-A512-C13D896117CF}"/>
              </a:ext>
            </a:extLst>
          </p:cNvPr>
          <p:cNvSpPr txBox="1"/>
          <p:nvPr/>
        </p:nvSpPr>
        <p:spPr>
          <a:xfrm>
            <a:off x="838200" y="1506022"/>
            <a:ext cx="635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r>
              <a:rPr lang="en-US" dirty="0"/>
              <a:t>: Estimate the probability of a text sequence x = [x1, x2… </a:t>
            </a:r>
            <a:r>
              <a:rPr lang="en-US" dirty="0" err="1"/>
              <a:t>xT</a:t>
            </a:r>
            <a:r>
              <a:rPr lang="en-US" dirty="0"/>
              <a:t>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FFBC80-2293-9A44-B643-576FFD1A4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460" y="3434635"/>
            <a:ext cx="2427134" cy="2463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0C838A-4F35-0E43-9A5D-E5C9EA388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222" y="3415816"/>
            <a:ext cx="2965622" cy="289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7E57DC-716E-1944-A187-1283E77F5D59}"/>
              </a:ext>
            </a:extLst>
          </p:cNvPr>
          <p:cNvSpPr txBox="1"/>
          <p:nvPr/>
        </p:nvSpPr>
        <p:spPr>
          <a:xfrm>
            <a:off x="8217242" y="1764908"/>
            <a:ext cx="107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chemeClr val="accent1"/>
                </a:solidFill>
              </a:rPr>
              <a:t>XLNet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A354E8-A6CF-1A43-AE60-F6B1C8EE0447}"/>
              </a:ext>
            </a:extLst>
          </p:cNvPr>
          <p:cNvCxnSpPr/>
          <p:nvPr/>
        </p:nvCxnSpPr>
        <p:spPr>
          <a:xfrm flipV="1">
            <a:off x="3657600" y="2471351"/>
            <a:ext cx="4460789" cy="691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0B5F7-0D58-A34B-A793-D00B86E6B14E}"/>
              </a:ext>
            </a:extLst>
          </p:cNvPr>
          <p:cNvSpPr txBox="1"/>
          <p:nvPr/>
        </p:nvSpPr>
        <p:spPr>
          <a:xfrm>
            <a:off x="8217243" y="2349684"/>
            <a:ext cx="3595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Uses auto-regression via factorization ordering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34F733-0393-7440-992E-C8EA61B54646}"/>
              </a:ext>
            </a:extLst>
          </p:cNvPr>
          <p:cNvCxnSpPr>
            <a:cxnSpLocks/>
          </p:cNvCxnSpPr>
          <p:nvPr/>
        </p:nvCxnSpPr>
        <p:spPr>
          <a:xfrm flipV="1">
            <a:off x="4017852" y="3403630"/>
            <a:ext cx="4100537" cy="1329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5CE48A2-362C-344C-B5B8-BBA098124F48}"/>
              </a:ext>
            </a:extLst>
          </p:cNvPr>
          <p:cNvSpPr txBox="1"/>
          <p:nvPr/>
        </p:nvSpPr>
        <p:spPr>
          <a:xfrm>
            <a:off x="8217242" y="3331845"/>
            <a:ext cx="3595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not introduce masking.</a:t>
            </a:r>
          </a:p>
          <a:p>
            <a:r>
              <a:rPr lang="en-US" dirty="0"/>
              <a:t>No additional noise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402F829-3C77-6A49-83F3-E7A4EE26EC50}"/>
              </a:ext>
            </a:extLst>
          </p:cNvPr>
          <p:cNvCxnSpPr>
            <a:cxnSpLocks/>
          </p:cNvCxnSpPr>
          <p:nvPr/>
        </p:nvCxnSpPr>
        <p:spPr>
          <a:xfrm flipV="1">
            <a:off x="5538267" y="5135342"/>
            <a:ext cx="2678975" cy="41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C7481B8-3419-7F4A-A67B-2C89A9F3B9DE}"/>
              </a:ext>
            </a:extLst>
          </p:cNvPr>
          <p:cNvSpPr txBox="1"/>
          <p:nvPr/>
        </p:nvSpPr>
        <p:spPr>
          <a:xfrm>
            <a:off x="8390215" y="4973002"/>
            <a:ext cx="3595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Two-stream attention introduces</a:t>
            </a:r>
          </a:p>
          <a:p>
            <a:r>
              <a:rPr lang="en-US" dirty="0"/>
              <a:t>bidirectional context</a:t>
            </a:r>
          </a:p>
        </p:txBody>
      </p:sp>
    </p:spTree>
    <p:extLst>
      <p:ext uri="{BB962C8B-B14F-4D97-AF65-F5344CB8AC3E}">
        <p14:creationId xmlns:p14="http://schemas.microsoft.com/office/powerpoint/2010/main" val="16516373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288FE-2845-034B-B3E3-C856931E8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B50B2-4FF9-BB4E-9598-5E4A3738F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XLNet</a:t>
            </a:r>
            <a:r>
              <a:rPr lang="en-US" dirty="0"/>
              <a:t> is a permutation-based language modeling method</a:t>
            </a:r>
          </a:p>
          <a:p>
            <a:r>
              <a:rPr lang="en-US" dirty="0"/>
              <a:t>Two-stream attention mechanism</a:t>
            </a:r>
          </a:p>
          <a:p>
            <a:r>
              <a:rPr lang="en-US" dirty="0"/>
              <a:t>Substantial improvement over various tasks</a:t>
            </a:r>
          </a:p>
        </p:txBody>
      </p:sp>
    </p:spTree>
    <p:extLst>
      <p:ext uri="{BB962C8B-B14F-4D97-AF65-F5344CB8AC3E}">
        <p14:creationId xmlns:p14="http://schemas.microsoft.com/office/powerpoint/2010/main" val="1387368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E96C5-6606-094A-A71B-BBC00BFB3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Other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A55E6-EF26-1947-8CA1-4AB5E2B54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'Acknowledgments’ section is longer than ‘Conclusions’</a:t>
            </a:r>
          </a:p>
          <a:p>
            <a:r>
              <a:rPr lang="en-US" dirty="0"/>
              <a:t>‘Related work’ is a short paragraph in the Introduction</a:t>
            </a:r>
          </a:p>
          <a:p>
            <a:r>
              <a:rPr lang="en-US" dirty="0"/>
              <a:t>“Text classification tasks such as Yelp and IMDB”</a:t>
            </a:r>
          </a:p>
          <a:p>
            <a:r>
              <a:rPr lang="en-US" dirty="0"/>
              <a:t>Appendix contains super-helpful illustrations and examples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991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3466B-9EB9-BF4F-A91D-AA2340524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Language modeling: How I first studied 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E3DE0B-8B49-4042-BD37-FBE2E064C31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 ,…, 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i="1">
                            <a:latin typeface="Cambria Math"/>
                          </a:rPr>
                          <m:t>𝑘</m:t>
                        </m:r>
                        <m:r>
                          <a:rPr lang="en-IN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IN" i="1">
                            <a:latin typeface="Cambria Math"/>
                          </a:rPr>
                          <m:t>𝑃</m:t>
                        </m:r>
                        <m:r>
                          <a:rPr lang="en-IN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eqArr>
                              <m:eqArr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𝑘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 </m:t>
                                </m:r>
                              </m:e>
                            </m:eqArr>
                          </m:sub>
                        </m:sSub>
                      </m:e>
                    </m:nary>
                    <m:r>
                      <a:rPr lang="en-IN" i="1">
                        <a:latin typeface="Cambria Math"/>
                      </a:rPr>
                      <m:t>| 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IN" i="1">
                            <a:latin typeface="Cambria Math"/>
                          </a:rPr>
                          <m:t>𝑘</m:t>
                        </m:r>
                        <m:r>
                          <a:rPr lang="en-IN" i="1">
                            <a:latin typeface="Cambria Math"/>
                          </a:rPr>
                          <m:t>−1</m:t>
                        </m:r>
                      </m:sup>
                    </m:sSubSup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  ….. chain rule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P(w</a:t>
                </a:r>
                <a:r>
                  <a:rPr lang="en-US" baseline="-25000" dirty="0"/>
                  <a:t>1</a:t>
                </a:r>
                <a:r>
                  <a:rPr lang="en-US" dirty="0"/>
                  <a:t>, w</a:t>
                </a:r>
                <a:r>
                  <a:rPr lang="en-US" baseline="-25000" dirty="0"/>
                  <a:t>2</a:t>
                </a:r>
                <a:r>
                  <a:rPr lang="en-US" dirty="0"/>
                  <a:t>, w</a:t>
                </a:r>
                <a:r>
                  <a:rPr lang="en-US" baseline="-25000" dirty="0"/>
                  <a:t>3</a:t>
                </a:r>
                <a:r>
                  <a:rPr lang="en-US" dirty="0"/>
                  <a:t>… </a:t>
                </a:r>
                <a:r>
                  <a:rPr lang="en-US" dirty="0" err="1"/>
                  <a:t>w</a:t>
                </a:r>
                <a:r>
                  <a:rPr lang="en-US" baseline="-25000" dirty="0" err="1"/>
                  <a:t>n</a:t>
                </a:r>
                <a:r>
                  <a:rPr lang="en-US" dirty="0"/>
                  <a:t>) = P(w</a:t>
                </a:r>
                <a:r>
                  <a:rPr lang="en-US" baseline="-25000" dirty="0"/>
                  <a:t>1</a:t>
                </a:r>
                <a:r>
                  <a:rPr lang="en-US" dirty="0"/>
                  <a:t>). P(w</a:t>
                </a:r>
                <a:r>
                  <a:rPr lang="en-US" baseline="-25000" dirty="0"/>
                  <a:t>2</a:t>
                </a:r>
                <a:r>
                  <a:rPr lang="en-US" dirty="0"/>
                  <a:t>|w</a:t>
                </a:r>
                <a:r>
                  <a:rPr lang="en-US" baseline="-25000" dirty="0"/>
                  <a:t>1</a:t>
                </a:r>
                <a:r>
                  <a:rPr lang="en-US" dirty="0"/>
                  <a:t>)….P(w</a:t>
                </a:r>
                <a:r>
                  <a:rPr lang="en-US" baseline="-25000" dirty="0"/>
                  <a:t>n</a:t>
                </a:r>
                <a:r>
                  <a:rPr lang="en-US" dirty="0"/>
                  <a:t>|w</a:t>
                </a:r>
                <a:r>
                  <a:rPr lang="en-US" baseline="-25000" dirty="0"/>
                  <a:t>n-1</a:t>
                </a:r>
                <a:r>
                  <a:rPr lang="en-US" dirty="0"/>
                  <a:t>) …. Markov / bi-gram assumption</a:t>
                </a:r>
              </a:p>
              <a:p>
                <a:endParaRPr lang="en-IN" i="1" dirty="0">
                  <a:latin typeface="Cambria Math"/>
                </a:endParaRPr>
              </a:p>
              <a:p>
                <a:r>
                  <a:rPr lang="en-IN" dirty="0">
                    <a:latin typeface="Cambria Math"/>
                  </a:rPr>
                  <a:t>Other nuances: Independence assumptions, smoothing</a:t>
                </a:r>
              </a:p>
              <a:p>
                <a:endParaRPr lang="en-IN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E3DE0B-8B49-4042-BD37-FBE2E064C3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5379" t="-7310" r="-489" b="-3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B41ADE-A654-4B43-B26E-B0E1249A6A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Shareghi</a:t>
            </a:r>
            <a:r>
              <a:rPr lang="en-US" dirty="0"/>
              <a:t> et al (2019) compare neural language models with n-gram-based language models on 50 languages</a:t>
            </a:r>
          </a:p>
          <a:p>
            <a:r>
              <a:rPr lang="en-US" dirty="0"/>
              <a:t>Modification of </a:t>
            </a:r>
            <a:r>
              <a:rPr lang="en-US" dirty="0" err="1"/>
              <a:t>Kneser</a:t>
            </a:r>
            <a:r>
              <a:rPr lang="en-US" dirty="0"/>
              <a:t>-Ney is still the best performing smoothing method</a:t>
            </a:r>
          </a:p>
          <a:p>
            <a:r>
              <a:rPr lang="en-US" dirty="0"/>
              <a:t>n-gram LMs with </a:t>
            </a:r>
            <a:r>
              <a:rPr lang="en-US" dirty="0" err="1"/>
              <a:t>Kneser</a:t>
            </a:r>
            <a:r>
              <a:rPr lang="en-US" dirty="0"/>
              <a:t>-Ney useful for morphologically rich languages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11BDC3-C9F9-174E-87B4-5CDF77F54C98}"/>
              </a:ext>
            </a:extLst>
          </p:cNvPr>
          <p:cNvSpPr/>
          <p:nvPr/>
        </p:nvSpPr>
        <p:spPr>
          <a:xfrm>
            <a:off x="838200" y="6492875"/>
            <a:ext cx="103777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“</a:t>
            </a:r>
            <a:r>
              <a:rPr lang="en-AU" sz="1400" dirty="0"/>
              <a:t>Show Some Love to Your n</a:t>
            </a:r>
            <a:r>
              <a:rPr lang="en-US" altLang="ko-KR" sz="1400" dirty="0"/>
              <a:t>-</a:t>
            </a:r>
            <a:r>
              <a:rPr lang="en-AU" sz="1400" dirty="0"/>
              <a:t>grams: A Bit of Progress and Stronger n</a:t>
            </a:r>
            <a:r>
              <a:rPr lang="en-US" altLang="ko-KR" sz="1400" dirty="0"/>
              <a:t>-</a:t>
            </a:r>
            <a:r>
              <a:rPr lang="en-AU" sz="1400" dirty="0"/>
              <a:t>gram Language </a:t>
            </a:r>
            <a:r>
              <a:rPr lang="en-AU" sz="1400" dirty="0" err="1"/>
              <a:t>Modeling</a:t>
            </a:r>
            <a:r>
              <a:rPr lang="en-AU" sz="1400" dirty="0"/>
              <a:t> Baselines”, </a:t>
            </a:r>
            <a:r>
              <a:rPr lang="en-AU" sz="1400" dirty="0" err="1"/>
              <a:t>Shareghi</a:t>
            </a:r>
            <a:r>
              <a:rPr lang="en-AU" sz="1400" dirty="0"/>
              <a:t> et al, NAACL 2019.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9FADCB6-E8EA-FC43-A75C-6EA87CAA74EA}"/>
              </a:ext>
            </a:extLst>
          </p:cNvPr>
          <p:cNvSpPr/>
          <p:nvPr/>
        </p:nvSpPr>
        <p:spPr>
          <a:xfrm>
            <a:off x="5851187" y="5637078"/>
            <a:ext cx="6019800" cy="10797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Auto-regressive language modeling …. because #yolo</a:t>
            </a:r>
          </a:p>
        </p:txBody>
      </p:sp>
    </p:spTree>
    <p:extLst>
      <p:ext uri="{BB962C8B-B14F-4D97-AF65-F5344CB8AC3E}">
        <p14:creationId xmlns:p14="http://schemas.microsoft.com/office/powerpoint/2010/main" val="3920839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89485-1C9D-D340-ACFD-960C8D452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err="1"/>
              <a:t>XLNet</a:t>
            </a:r>
            <a:r>
              <a:rPr lang="en-AU" b="1" dirty="0"/>
              <a:t>: Generalized Autoregressive Pretraining for Language Understanding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0BC7A-7A8E-294F-97BC-7B64A5BDA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XLNet</a:t>
            </a:r>
            <a:r>
              <a:rPr lang="en-US" dirty="0"/>
              <a:t>:</a:t>
            </a:r>
          </a:p>
          <a:p>
            <a:r>
              <a:rPr lang="en-US" dirty="0"/>
              <a:t>Generalized:</a:t>
            </a:r>
          </a:p>
          <a:p>
            <a:r>
              <a:rPr lang="en-US" dirty="0"/>
              <a:t>Autoregressive: A model that </a:t>
            </a:r>
            <a:r>
              <a:rPr lang="en-AU" dirty="0"/>
              <a:t>predicts future values based on past values</a:t>
            </a:r>
            <a:r>
              <a:rPr lang="en-AU" baseline="30000" dirty="0"/>
              <a:t>1</a:t>
            </a:r>
          </a:p>
          <a:p>
            <a:r>
              <a:rPr lang="en-AU" dirty="0"/>
              <a:t>Pretraining:</a:t>
            </a:r>
          </a:p>
          <a:p>
            <a:r>
              <a:rPr lang="en-AU" dirty="0"/>
              <a:t>Language Understanding: Language </a:t>
            </a:r>
            <a:r>
              <a:rPr lang="en-AU" dirty="0" err="1"/>
              <a:t>modeling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46F37-CE74-A546-990C-86CD8AFB5317}"/>
              </a:ext>
            </a:extLst>
          </p:cNvPr>
          <p:cNvSpPr/>
          <p:nvPr/>
        </p:nvSpPr>
        <p:spPr>
          <a:xfrm>
            <a:off x="838200" y="6308209"/>
            <a:ext cx="40200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dirty="0">
                <a:hlinkClick r:id="rId2"/>
              </a:rPr>
              <a:t>1 https://www.investopedia.com/terms/a/autoregressive.asp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43495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CC832-1DA0-D241-946C-B1D3E4085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</a:t>
            </a:r>
            <a:r>
              <a:rPr lang="en-US" b="1" i="1" dirty="0"/>
              <a:t>were</a:t>
            </a:r>
            <a:r>
              <a:rPr lang="en-US" b="1" dirty="0"/>
              <a:t> language models used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330FC-0286-BD4F-8825-B1B8221E7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”Using a large unlabeled dataset”, pre-train language models</a:t>
            </a:r>
          </a:p>
          <a:p>
            <a:r>
              <a:rPr lang="en-US" dirty="0"/>
              <a:t>And then..</a:t>
            </a:r>
          </a:p>
          <a:p>
            <a:pPr lvl="1"/>
            <a:r>
              <a:rPr lang="en-US" dirty="0"/>
              <a:t>Statistical machine translation: Product of alignment and language model; Fluency</a:t>
            </a:r>
          </a:p>
          <a:p>
            <a:pPr lvl="1"/>
            <a:r>
              <a:rPr lang="en-US" dirty="0"/>
              <a:t>n-gram features in statistical classification (sentiment analysis, etc.)</a:t>
            </a:r>
          </a:p>
        </p:txBody>
      </p:sp>
    </p:spTree>
    <p:extLst>
      <p:ext uri="{BB962C8B-B14F-4D97-AF65-F5344CB8AC3E}">
        <p14:creationId xmlns:p14="http://schemas.microsoft.com/office/powerpoint/2010/main" val="3111595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CC832-1DA0-D241-946C-B1D3E4085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</a:t>
            </a:r>
            <a:r>
              <a:rPr lang="en-US" b="1" i="1" dirty="0"/>
              <a:t>are</a:t>
            </a:r>
            <a:r>
              <a:rPr lang="en-US" b="1" dirty="0"/>
              <a:t> language models used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330FC-0286-BD4F-8825-B1B8221E7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”Using a large unlabeled dataset”, pre-train language models using neural networks</a:t>
            </a:r>
          </a:p>
          <a:p>
            <a:r>
              <a:rPr lang="en-US" dirty="0"/>
              <a:t>Fine-tune the representations on downstream tasks (sequence generation, sequence labeling,  classification)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Enter: BERT</a:t>
            </a:r>
          </a:p>
        </p:txBody>
      </p:sp>
    </p:spTree>
    <p:extLst>
      <p:ext uri="{BB962C8B-B14F-4D97-AF65-F5344CB8AC3E}">
        <p14:creationId xmlns:p14="http://schemas.microsoft.com/office/powerpoint/2010/main" val="2403165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89485-1C9D-D340-ACFD-960C8D452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err="1"/>
              <a:t>XLNet</a:t>
            </a:r>
            <a:r>
              <a:rPr lang="en-AU" b="1" dirty="0"/>
              <a:t>: Generalized Autoregressive Pretraining for Language Understanding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0BC7A-7A8E-294F-97BC-7B64A5BDA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XLNet</a:t>
            </a:r>
            <a:r>
              <a:rPr lang="en-US" dirty="0"/>
              <a:t>:</a:t>
            </a:r>
          </a:p>
          <a:p>
            <a:r>
              <a:rPr lang="en-US" dirty="0"/>
              <a:t>Generalized:</a:t>
            </a:r>
          </a:p>
          <a:p>
            <a:r>
              <a:rPr lang="en-US" dirty="0"/>
              <a:t>Autoregressive: A model that </a:t>
            </a:r>
            <a:r>
              <a:rPr lang="en-AU" dirty="0"/>
              <a:t>predicts future values based on past values</a:t>
            </a:r>
            <a:r>
              <a:rPr lang="en-AU" baseline="30000" dirty="0"/>
              <a:t>1</a:t>
            </a:r>
          </a:p>
          <a:p>
            <a:r>
              <a:rPr lang="en-AU" dirty="0"/>
              <a:t>Pretraining: Estimate language models from a large corpus, so that they can be fine-tuned for specific downstream tasks</a:t>
            </a:r>
          </a:p>
          <a:p>
            <a:r>
              <a:rPr lang="en-AU" dirty="0"/>
              <a:t>Language Understanding: Language </a:t>
            </a:r>
            <a:r>
              <a:rPr lang="en-AU" dirty="0" err="1"/>
              <a:t>modeling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46F37-CE74-A546-990C-86CD8AFB5317}"/>
              </a:ext>
            </a:extLst>
          </p:cNvPr>
          <p:cNvSpPr/>
          <p:nvPr/>
        </p:nvSpPr>
        <p:spPr>
          <a:xfrm>
            <a:off x="838200" y="6308209"/>
            <a:ext cx="40200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dirty="0">
                <a:hlinkClick r:id="rId2"/>
              </a:rPr>
              <a:t>1 https://www.investopedia.com/terms/a/autoregressive.asp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2259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</TotalTime>
  <Words>2431</Words>
  <Application>Microsoft Macintosh PowerPoint</Application>
  <PresentationFormat>Widescreen</PresentationFormat>
  <Paragraphs>357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Merriweather</vt:lpstr>
      <vt:lpstr>MJXc-TeX-math-I</vt:lpstr>
      <vt:lpstr>Office Theme</vt:lpstr>
      <vt:lpstr>XLNet: Generalized Autoregressive Pretraining for Language Understanding</vt:lpstr>
      <vt:lpstr>XLNet: Generalized Autoregressive Pretraining for Language Understanding</vt:lpstr>
      <vt:lpstr>Language modeling: How I first studied it</vt:lpstr>
      <vt:lpstr>Language modeling: How I first studied it</vt:lpstr>
      <vt:lpstr>Language modeling: How I first studied it</vt:lpstr>
      <vt:lpstr>XLNet: Generalized Autoregressive Pretraining for Language Understanding</vt:lpstr>
      <vt:lpstr>What were language models used for?</vt:lpstr>
      <vt:lpstr>What are language models used for?</vt:lpstr>
      <vt:lpstr>XLNet: Generalized Autoregressive Pretraining for Language Understanding</vt:lpstr>
      <vt:lpstr>Language Modeling</vt:lpstr>
      <vt:lpstr>Language Modeling</vt:lpstr>
      <vt:lpstr>Language Modeling</vt:lpstr>
      <vt:lpstr>Language Modeling</vt:lpstr>
      <vt:lpstr>Language Modeling</vt:lpstr>
      <vt:lpstr>Language Modeling</vt:lpstr>
      <vt:lpstr>Language Modeling</vt:lpstr>
      <vt:lpstr>Permutation language modeling</vt:lpstr>
      <vt:lpstr>Permutation language modeling</vt:lpstr>
      <vt:lpstr>An example of factorisation orders</vt:lpstr>
      <vt:lpstr>XLNet: Generalized Autoregressive Pretraining for Language Understanding</vt:lpstr>
      <vt:lpstr>XLNet: Generalized Autoregressive Pretraining for Language Understanding</vt:lpstr>
      <vt:lpstr>Architecture</vt:lpstr>
      <vt:lpstr>Architecture</vt:lpstr>
      <vt:lpstr>Architecture</vt:lpstr>
      <vt:lpstr>Architecture</vt:lpstr>
      <vt:lpstr>Architecture</vt:lpstr>
      <vt:lpstr>What do we need to satisfy</vt:lpstr>
      <vt:lpstr>Two streams: Self attention &amp; Query attention</vt:lpstr>
      <vt:lpstr>Two-stream attention</vt:lpstr>
      <vt:lpstr>Two-stream attention</vt:lpstr>
      <vt:lpstr>Two-stream attention</vt:lpstr>
      <vt:lpstr>Query attention: Encoding the context and the word</vt:lpstr>
      <vt:lpstr>Query attention: Encoding the context and the word</vt:lpstr>
      <vt:lpstr>Modelling multiple segments</vt:lpstr>
      <vt:lpstr>XLNet: Generalized Autoregressive Pretraining for Language Understanding</vt:lpstr>
      <vt:lpstr>Experiment Setup</vt:lpstr>
      <vt:lpstr>Results: “Fair Comparison”</vt:lpstr>
      <vt:lpstr>Results: After scaling up (1/3)</vt:lpstr>
      <vt:lpstr>Results: After scaling up (2/3)</vt:lpstr>
      <vt:lpstr>Results: After scaling up (3/3)</vt:lpstr>
      <vt:lpstr>Ablation Test</vt:lpstr>
      <vt:lpstr>Results: Ablation test</vt:lpstr>
      <vt:lpstr>Language Modeling: Let’s revisit this table</vt:lpstr>
      <vt:lpstr>Language Modeling revisited</vt:lpstr>
      <vt:lpstr>Conclusion</vt:lpstr>
      <vt:lpstr>Other observations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You Say and How You Say it: Joint Modeling of Topics and Discourse in Microblog Conversations</dc:title>
  <dc:creator>Joshi, Aditya (Data61, Marsfield)</dc:creator>
  <cp:lastModifiedBy>Joshi, Aditya (Data61, Marsfield)</cp:lastModifiedBy>
  <cp:revision>28</cp:revision>
  <dcterms:created xsi:type="dcterms:W3CDTF">2020-02-24T03:12:23Z</dcterms:created>
  <dcterms:modified xsi:type="dcterms:W3CDTF">2020-02-25T04:08:50Z</dcterms:modified>
</cp:coreProperties>
</file>