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47CA6-8909-084F-8541-AD5A2D336F60}" type="datetimeFigureOut">
              <a:rPr lang="en-US" smtClean="0"/>
              <a:t>12/17/19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8798C-314C-F341-A44A-40D0FBE661F8}" type="slidenum">
              <a:rPr lang="en-US" smtClean="0"/>
              <a:t>‹#›</a:t>
            </a:fld>
            <a:endParaRPr lang="en-US"/>
          </a:p>
        </p:txBody>
      </p:sp>
    </p:spTree>
    <p:extLst>
      <p:ext uri="{BB962C8B-B14F-4D97-AF65-F5344CB8AC3E}">
        <p14:creationId xmlns:p14="http://schemas.microsoft.com/office/powerpoint/2010/main" val="231193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18798C-314C-F341-A44A-40D0FBE661F8}" type="slidenum">
              <a:rPr lang="en-US" smtClean="0"/>
              <a:t>7</a:t>
            </a:fld>
            <a:endParaRPr lang="en-US"/>
          </a:p>
        </p:txBody>
      </p:sp>
    </p:spTree>
    <p:extLst>
      <p:ext uri="{BB962C8B-B14F-4D97-AF65-F5344CB8AC3E}">
        <p14:creationId xmlns:p14="http://schemas.microsoft.com/office/powerpoint/2010/main" val="271416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18798C-314C-F341-A44A-40D0FBE661F8}" type="slidenum">
              <a:rPr lang="en-US" smtClean="0"/>
              <a:t>19</a:t>
            </a:fld>
            <a:endParaRPr lang="en-US"/>
          </a:p>
        </p:txBody>
      </p:sp>
    </p:spTree>
    <p:extLst>
      <p:ext uri="{BB962C8B-B14F-4D97-AF65-F5344CB8AC3E}">
        <p14:creationId xmlns:p14="http://schemas.microsoft.com/office/powerpoint/2010/main" val="2068341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18798C-314C-F341-A44A-40D0FBE661F8}" type="slidenum">
              <a:rPr lang="en-US" smtClean="0"/>
              <a:t>23</a:t>
            </a:fld>
            <a:endParaRPr lang="en-US"/>
          </a:p>
        </p:txBody>
      </p:sp>
    </p:spTree>
    <p:extLst>
      <p:ext uri="{BB962C8B-B14F-4D97-AF65-F5344CB8AC3E}">
        <p14:creationId xmlns:p14="http://schemas.microsoft.com/office/powerpoint/2010/main" val="107226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8CDC-BAC4-0C47-88DB-AF6B72ABC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50266-781F-3F4F-B1B3-B3AB997EA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326F6F-DD3B-074B-905E-2E6DBECDE180}"/>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5" name="Footer Placeholder 4">
            <a:extLst>
              <a:ext uri="{FF2B5EF4-FFF2-40B4-BE49-F238E27FC236}">
                <a16:creationId xmlns:a16="http://schemas.microsoft.com/office/drawing/2014/main" id="{41774CBA-A57E-7144-9F69-78A19DA45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24F1F-D852-7341-93F0-8870DA5259EA}"/>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205772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EDB9-38F5-4A40-A92A-E34928E45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EE713-E27B-B14F-8436-6BB00A518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3528B-7005-8F47-83D9-B32D1466FADC}"/>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5" name="Footer Placeholder 4">
            <a:extLst>
              <a:ext uri="{FF2B5EF4-FFF2-40B4-BE49-F238E27FC236}">
                <a16:creationId xmlns:a16="http://schemas.microsoft.com/office/drawing/2014/main" id="{84A301C5-ECBB-DA4F-A7BD-D2DE36D34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9D618-55F8-B042-BA91-CC7E5E4BF64C}"/>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88115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95CF2-E71E-6649-8A27-F82497BDA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61D40A-5260-354F-B17D-11BBF24FD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E241-C629-0D46-9984-16B08876BCB7}"/>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5" name="Footer Placeholder 4">
            <a:extLst>
              <a:ext uri="{FF2B5EF4-FFF2-40B4-BE49-F238E27FC236}">
                <a16:creationId xmlns:a16="http://schemas.microsoft.com/office/drawing/2014/main" id="{4789C3D3-D4A2-FF41-AF4B-8C04F154A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F1C43-F01D-B945-996D-8A2D696A358D}"/>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156247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BDF0-2147-A94E-A89C-431ACE975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19CFF-AE66-6844-91F9-7CECF0284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67A62-C4D1-0744-8770-F51470E96C7E}"/>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5" name="Footer Placeholder 4">
            <a:extLst>
              <a:ext uri="{FF2B5EF4-FFF2-40B4-BE49-F238E27FC236}">
                <a16:creationId xmlns:a16="http://schemas.microsoft.com/office/drawing/2014/main" id="{889DBB72-22F5-BF4E-A9C5-F880CC006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942B1-572B-8A42-9628-CC0EC61F11FE}"/>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2532586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0DA6-338B-1D48-A332-169994A18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812741-758F-8246-86AF-AF24410C3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F97FA-3EE3-594A-850A-A1B2191CF040}"/>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5" name="Footer Placeholder 4">
            <a:extLst>
              <a:ext uri="{FF2B5EF4-FFF2-40B4-BE49-F238E27FC236}">
                <a16:creationId xmlns:a16="http://schemas.microsoft.com/office/drawing/2014/main" id="{B3811853-556C-F94B-8116-8A9231576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3ECC8-EFE1-C344-BF7A-BD3C2D4623BB}"/>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208329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4254-A068-0448-995D-8AA486CEF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70BAD-95B9-0544-94A0-B5C9C5FDA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36AEB-B2DA-EA43-A5D8-3CFC02968E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546D9-04F7-2745-AA74-3FE4E6E33ED1}"/>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6" name="Footer Placeholder 5">
            <a:extLst>
              <a:ext uri="{FF2B5EF4-FFF2-40B4-BE49-F238E27FC236}">
                <a16:creationId xmlns:a16="http://schemas.microsoft.com/office/drawing/2014/main" id="{D3BA6AEA-CD2C-BA4A-892F-DCCF438E9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A10D91-C6E9-D64A-81C3-86709605FAF4}"/>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235112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BD9E-BF3C-0F49-8730-479D446740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F8A67-5D3E-1643-A573-DFC2527E1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6CBD1-7EF4-3044-B8AB-8110E3FB0E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16993A-3D9E-C145-8BC1-0E740BAEA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72321-2B74-BF4F-A4D4-015C27579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64035-1872-4640-A569-D4408144BCCA}"/>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8" name="Footer Placeholder 7">
            <a:extLst>
              <a:ext uri="{FF2B5EF4-FFF2-40B4-BE49-F238E27FC236}">
                <a16:creationId xmlns:a16="http://schemas.microsoft.com/office/drawing/2014/main" id="{F20A2494-2ED0-B344-9F47-909567338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6A37FA-424C-184E-857E-7B057D3ECF45}"/>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375321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D80B-3971-3046-B4D5-B332A119E9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CDBE01-C756-A046-9869-9B8620EB9972}"/>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4" name="Footer Placeholder 3">
            <a:extLst>
              <a:ext uri="{FF2B5EF4-FFF2-40B4-BE49-F238E27FC236}">
                <a16:creationId xmlns:a16="http://schemas.microsoft.com/office/drawing/2014/main" id="{F749FDA9-1327-A644-BD1E-523E3BE7FC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3686E9-C20D-A045-9F64-9ACDD39FB7CD}"/>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240476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E4BF2-672F-1C44-A597-D66F7D7FDA49}"/>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3" name="Footer Placeholder 2">
            <a:extLst>
              <a:ext uri="{FF2B5EF4-FFF2-40B4-BE49-F238E27FC236}">
                <a16:creationId xmlns:a16="http://schemas.microsoft.com/office/drawing/2014/main" id="{F0F571D9-D004-FB43-AD1D-691C7C284A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79EDBE-C8B5-8A4E-BD15-24D726667F4D}"/>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248557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E371-ED35-D947-86EE-EE30BC640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2D58CB-4214-C349-BC23-258C14F2C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92572-37A2-934B-A9A7-D519D64DC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9221B-CD41-5040-8013-4FAC1262FD3E}"/>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6" name="Footer Placeholder 5">
            <a:extLst>
              <a:ext uri="{FF2B5EF4-FFF2-40B4-BE49-F238E27FC236}">
                <a16:creationId xmlns:a16="http://schemas.microsoft.com/office/drawing/2014/main" id="{6FB2DF0D-4D9E-B94B-8183-7E89BFDEF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3C2E3-E6F3-544C-9B57-6B1FAB8CAB58}"/>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246216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3A01-CD6D-314E-A2A8-69268DC84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0E02A-B967-C64D-9131-AE5192F57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87D66B-754B-AB4B-9EDC-6A3B155AF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7DFC0-BB38-2B40-AAFA-BA0A78FF45F7}"/>
              </a:ext>
            </a:extLst>
          </p:cNvPr>
          <p:cNvSpPr>
            <a:spLocks noGrp="1"/>
          </p:cNvSpPr>
          <p:nvPr>
            <p:ph type="dt" sz="half" idx="10"/>
          </p:nvPr>
        </p:nvSpPr>
        <p:spPr/>
        <p:txBody>
          <a:bodyPr/>
          <a:lstStyle/>
          <a:p>
            <a:fld id="{A9B684B0-C77C-4C4D-8BC4-F28223701234}" type="datetimeFigureOut">
              <a:rPr lang="en-US" smtClean="0"/>
              <a:t>12/17/19</a:t>
            </a:fld>
            <a:endParaRPr lang="en-US"/>
          </a:p>
        </p:txBody>
      </p:sp>
      <p:sp>
        <p:nvSpPr>
          <p:cNvPr id="6" name="Footer Placeholder 5">
            <a:extLst>
              <a:ext uri="{FF2B5EF4-FFF2-40B4-BE49-F238E27FC236}">
                <a16:creationId xmlns:a16="http://schemas.microsoft.com/office/drawing/2014/main" id="{2E656492-43D3-E248-8F61-73FF029DC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967D1-0255-2D4B-9B17-5C5783D854D3}"/>
              </a:ext>
            </a:extLst>
          </p:cNvPr>
          <p:cNvSpPr>
            <a:spLocks noGrp="1"/>
          </p:cNvSpPr>
          <p:nvPr>
            <p:ph type="sldNum" sz="quarter" idx="12"/>
          </p:nvPr>
        </p:nvSpPr>
        <p:spPr/>
        <p:txBody>
          <a:bodyPr/>
          <a:lstStyle/>
          <a:p>
            <a:fld id="{38BF64F9-CA8D-1D43-9A82-30766C043BE0}" type="slidenum">
              <a:rPr lang="en-US" smtClean="0"/>
              <a:t>‹#›</a:t>
            </a:fld>
            <a:endParaRPr lang="en-US"/>
          </a:p>
        </p:txBody>
      </p:sp>
    </p:spTree>
    <p:extLst>
      <p:ext uri="{BB962C8B-B14F-4D97-AF65-F5344CB8AC3E}">
        <p14:creationId xmlns:p14="http://schemas.microsoft.com/office/powerpoint/2010/main" val="323715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70310-957F-9B4D-BBED-09B1065AC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C297C0-1149-4243-98CA-004B3F2B2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E2EA8-16C0-8549-A2D1-A04EEFD2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684B0-C77C-4C4D-8BC4-F28223701234}" type="datetimeFigureOut">
              <a:rPr lang="en-US" smtClean="0"/>
              <a:t>12/17/19</a:t>
            </a:fld>
            <a:endParaRPr lang="en-US"/>
          </a:p>
        </p:txBody>
      </p:sp>
      <p:sp>
        <p:nvSpPr>
          <p:cNvPr id="5" name="Footer Placeholder 4">
            <a:extLst>
              <a:ext uri="{FF2B5EF4-FFF2-40B4-BE49-F238E27FC236}">
                <a16:creationId xmlns:a16="http://schemas.microsoft.com/office/drawing/2014/main" id="{5343E9E6-5402-634F-B684-00C08C2CA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D529D5-8DCF-A344-8A9C-7863D97E1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F64F9-CA8D-1D43-9A82-30766C043BE0}" type="slidenum">
              <a:rPr lang="en-US" smtClean="0"/>
              <a:t>‹#›</a:t>
            </a:fld>
            <a:endParaRPr lang="en-US"/>
          </a:p>
        </p:txBody>
      </p:sp>
    </p:spTree>
    <p:extLst>
      <p:ext uri="{BB962C8B-B14F-4D97-AF65-F5344CB8AC3E}">
        <p14:creationId xmlns:p14="http://schemas.microsoft.com/office/powerpoint/2010/main" val="252927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4BEE-6788-8746-AE37-7D9CE45E7045}"/>
              </a:ext>
            </a:extLst>
          </p:cNvPr>
          <p:cNvSpPr>
            <a:spLocks noGrp="1"/>
          </p:cNvSpPr>
          <p:nvPr>
            <p:ph type="ctrTitle"/>
          </p:nvPr>
        </p:nvSpPr>
        <p:spPr/>
        <p:txBody>
          <a:bodyPr>
            <a:normAutofit fontScale="90000"/>
          </a:bodyPr>
          <a:lstStyle/>
          <a:p>
            <a:r>
              <a:rPr lang="en-US" b="1" dirty="0"/>
              <a:t>Extracting Symptoms and their Status from Clinical Conversations</a:t>
            </a:r>
          </a:p>
        </p:txBody>
      </p:sp>
      <p:sp>
        <p:nvSpPr>
          <p:cNvPr id="3" name="Subtitle 2">
            <a:extLst>
              <a:ext uri="{FF2B5EF4-FFF2-40B4-BE49-F238E27FC236}">
                <a16:creationId xmlns:a16="http://schemas.microsoft.com/office/drawing/2014/main" id="{81D5870D-2C29-B54A-8DC8-416ED21BF0B9}"/>
              </a:ext>
            </a:extLst>
          </p:cNvPr>
          <p:cNvSpPr>
            <a:spLocks noGrp="1"/>
          </p:cNvSpPr>
          <p:nvPr>
            <p:ph type="subTitle" idx="1"/>
          </p:nvPr>
        </p:nvSpPr>
        <p:spPr>
          <a:xfrm>
            <a:off x="1524000" y="4333558"/>
            <a:ext cx="9144000" cy="1655762"/>
          </a:xfrm>
        </p:spPr>
        <p:txBody>
          <a:bodyPr>
            <a:normAutofit lnSpcReduction="10000"/>
          </a:bodyPr>
          <a:lstStyle/>
          <a:p>
            <a:endParaRPr lang="en-US" dirty="0"/>
          </a:p>
          <a:p>
            <a:r>
              <a:rPr lang="en-US" dirty="0"/>
              <a:t>Slides by Aditya Joshi</a:t>
            </a:r>
          </a:p>
          <a:p>
            <a:r>
              <a:rPr lang="en-US" dirty="0"/>
              <a:t>@NLP reading group</a:t>
            </a:r>
          </a:p>
          <a:p>
            <a:r>
              <a:rPr lang="en-US" dirty="0"/>
              <a:t>13</a:t>
            </a:r>
            <a:r>
              <a:rPr lang="en-US" baseline="30000" dirty="0"/>
              <a:t>th</a:t>
            </a:r>
            <a:r>
              <a:rPr lang="en-US" dirty="0"/>
              <a:t> January 2020</a:t>
            </a:r>
          </a:p>
        </p:txBody>
      </p:sp>
      <p:sp>
        <p:nvSpPr>
          <p:cNvPr id="4" name="Rectangle 3">
            <a:extLst>
              <a:ext uri="{FF2B5EF4-FFF2-40B4-BE49-F238E27FC236}">
                <a16:creationId xmlns:a16="http://schemas.microsoft.com/office/drawing/2014/main" id="{EB533D54-24F5-AE48-BABE-9C8021422CD8}"/>
              </a:ext>
            </a:extLst>
          </p:cNvPr>
          <p:cNvSpPr/>
          <p:nvPr/>
        </p:nvSpPr>
        <p:spPr>
          <a:xfrm>
            <a:off x="1412240" y="3729187"/>
            <a:ext cx="9367520" cy="646331"/>
          </a:xfrm>
          <a:prstGeom prst="rect">
            <a:avLst/>
          </a:prstGeom>
        </p:spPr>
        <p:txBody>
          <a:bodyPr wrap="square">
            <a:spAutoFit/>
          </a:bodyPr>
          <a:lstStyle/>
          <a:p>
            <a:pPr algn="ctr"/>
            <a:r>
              <a:rPr lang="en-AU" b="0" i="0" dirty="0">
                <a:solidFill>
                  <a:srgbClr val="222222"/>
                </a:solidFill>
                <a:effectLst/>
                <a:latin typeface="Arial" panose="020B0604020202020204" pitchFamily="34" charset="0"/>
              </a:rPr>
              <a:t>Based on the paper: Du, Nan, Kai Chen, </a:t>
            </a:r>
            <a:r>
              <a:rPr lang="en-AU" b="0" i="0" dirty="0" err="1">
                <a:solidFill>
                  <a:srgbClr val="222222"/>
                </a:solidFill>
                <a:effectLst/>
                <a:latin typeface="Arial" panose="020B0604020202020204" pitchFamily="34" charset="0"/>
              </a:rPr>
              <a:t>Anjuli</a:t>
            </a:r>
            <a:r>
              <a:rPr lang="en-AU" b="0" i="0" dirty="0">
                <a:solidFill>
                  <a:srgbClr val="222222"/>
                </a:solidFill>
                <a:effectLst/>
                <a:latin typeface="Arial" panose="020B0604020202020204" pitchFamily="34" charset="0"/>
              </a:rPr>
              <a:t> Kannan, Linh Tran, </a:t>
            </a:r>
            <a:r>
              <a:rPr lang="en-AU" b="0" i="0" dirty="0" err="1">
                <a:solidFill>
                  <a:srgbClr val="222222"/>
                </a:solidFill>
                <a:effectLst/>
                <a:latin typeface="Arial" panose="020B0604020202020204" pitchFamily="34" charset="0"/>
              </a:rPr>
              <a:t>Yuhui</a:t>
            </a:r>
            <a:r>
              <a:rPr lang="en-AU" b="0" i="0" dirty="0">
                <a:solidFill>
                  <a:srgbClr val="222222"/>
                </a:solidFill>
                <a:effectLst/>
                <a:latin typeface="Arial" panose="020B0604020202020204" pitchFamily="34" charset="0"/>
              </a:rPr>
              <a:t> Chen, and </a:t>
            </a:r>
            <a:r>
              <a:rPr lang="en-AU" b="0" i="0" dirty="0" err="1">
                <a:solidFill>
                  <a:srgbClr val="222222"/>
                </a:solidFill>
                <a:effectLst/>
                <a:latin typeface="Arial" panose="020B0604020202020204" pitchFamily="34" charset="0"/>
              </a:rPr>
              <a:t>Izhak</a:t>
            </a:r>
            <a:r>
              <a:rPr lang="en-AU" b="0" i="0" dirty="0">
                <a:solidFill>
                  <a:srgbClr val="222222"/>
                </a:solidFill>
                <a:effectLst/>
                <a:latin typeface="Arial" panose="020B0604020202020204" pitchFamily="34" charset="0"/>
              </a:rPr>
              <a:t> </a:t>
            </a:r>
            <a:r>
              <a:rPr lang="en-AU" b="0" i="0" dirty="0" err="1">
                <a:solidFill>
                  <a:srgbClr val="222222"/>
                </a:solidFill>
                <a:effectLst/>
                <a:latin typeface="Arial" panose="020B0604020202020204" pitchFamily="34" charset="0"/>
              </a:rPr>
              <a:t>Shafran</a:t>
            </a:r>
            <a:r>
              <a:rPr lang="en-AU" b="0" i="0" dirty="0">
                <a:solidFill>
                  <a:srgbClr val="222222"/>
                </a:solidFill>
                <a:effectLst/>
                <a:latin typeface="Arial" panose="020B0604020202020204" pitchFamily="34" charset="0"/>
              </a:rPr>
              <a:t>. "Extracting Symptoms and their Status from Clinical Conversations.” ACL 2019.</a:t>
            </a:r>
            <a:endParaRPr lang="en-US" dirty="0"/>
          </a:p>
        </p:txBody>
      </p:sp>
      <p:sp>
        <p:nvSpPr>
          <p:cNvPr id="5" name="TextBox 4">
            <a:extLst>
              <a:ext uri="{FF2B5EF4-FFF2-40B4-BE49-F238E27FC236}">
                <a16:creationId xmlns:a16="http://schemas.microsoft.com/office/drawing/2014/main" id="{9B90B198-623F-CB4B-A52E-9E61EE5267DB}"/>
              </a:ext>
            </a:extLst>
          </p:cNvPr>
          <p:cNvSpPr txBox="1"/>
          <p:nvPr/>
        </p:nvSpPr>
        <p:spPr>
          <a:xfrm>
            <a:off x="8409400" y="4333558"/>
            <a:ext cx="3237040" cy="369332"/>
          </a:xfrm>
          <a:prstGeom prst="rect">
            <a:avLst/>
          </a:prstGeom>
          <a:noFill/>
        </p:spPr>
        <p:txBody>
          <a:bodyPr wrap="none" rtlCol="0">
            <a:spAutoFit/>
          </a:bodyPr>
          <a:lstStyle/>
          <a:p>
            <a:r>
              <a:rPr lang="en-US" dirty="0">
                <a:solidFill>
                  <a:srgbClr val="FF0000"/>
                </a:solidFill>
              </a:rPr>
              <a:t>Equal contribution by all authors</a:t>
            </a:r>
          </a:p>
        </p:txBody>
      </p:sp>
    </p:spTree>
    <p:extLst>
      <p:ext uri="{BB962C8B-B14F-4D97-AF65-F5344CB8AC3E}">
        <p14:creationId xmlns:p14="http://schemas.microsoft.com/office/powerpoint/2010/main" val="108505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32D6-1AE0-0045-A8C5-4C5D7A1418E6}"/>
              </a:ext>
            </a:extLst>
          </p:cNvPr>
          <p:cNvSpPr>
            <a:spLocks noGrp="1"/>
          </p:cNvSpPr>
          <p:nvPr>
            <p:ph type="title"/>
          </p:nvPr>
        </p:nvSpPr>
        <p:spPr/>
        <p:txBody>
          <a:bodyPr/>
          <a:lstStyle/>
          <a:p>
            <a:r>
              <a:rPr lang="en-US" b="1" dirty="0"/>
              <a:t>Evaluation</a:t>
            </a:r>
          </a:p>
        </p:txBody>
      </p:sp>
      <p:sp>
        <p:nvSpPr>
          <p:cNvPr id="3" name="Content Placeholder 2">
            <a:extLst>
              <a:ext uri="{FF2B5EF4-FFF2-40B4-BE49-F238E27FC236}">
                <a16:creationId xmlns:a16="http://schemas.microsoft.com/office/drawing/2014/main" id="{E215F991-A214-B445-8B3A-939E3B7CF663}"/>
              </a:ext>
            </a:extLst>
          </p:cNvPr>
          <p:cNvSpPr>
            <a:spLocks noGrp="1"/>
          </p:cNvSpPr>
          <p:nvPr>
            <p:ph idx="1"/>
          </p:nvPr>
        </p:nvSpPr>
        <p:spPr>
          <a:xfrm>
            <a:off x="838200" y="1825625"/>
            <a:ext cx="5257800" cy="4351338"/>
          </a:xfrm>
        </p:spPr>
        <p:txBody>
          <a:bodyPr/>
          <a:lstStyle/>
          <a:p>
            <a:r>
              <a:rPr lang="en-US" dirty="0"/>
              <a:t>Unweighted metric:</a:t>
            </a:r>
          </a:p>
          <a:p>
            <a:pPr lvl="1"/>
            <a:r>
              <a:rPr lang="en-US" dirty="0"/>
              <a:t>Given a clinical conversation,</a:t>
            </a:r>
          </a:p>
          <a:p>
            <a:pPr lvl="2"/>
            <a:r>
              <a:rPr lang="en-US" dirty="0"/>
              <a:t>Identify the set of unique symptoms and get their status correct</a:t>
            </a:r>
          </a:p>
          <a:p>
            <a:r>
              <a:rPr lang="en-US" dirty="0"/>
              <a:t>Weighted metric:</a:t>
            </a:r>
          </a:p>
          <a:p>
            <a:pPr lvl="1"/>
            <a:r>
              <a:rPr lang="en-US" dirty="0"/>
              <a:t>Given a clinical conversation,</a:t>
            </a:r>
          </a:p>
          <a:p>
            <a:pPr lvl="2"/>
            <a:r>
              <a:rPr lang="en-US" dirty="0"/>
              <a:t>Identify the symptoms, weighted according to the number of times they occur</a:t>
            </a:r>
          </a:p>
        </p:txBody>
      </p:sp>
      <p:pic>
        <p:nvPicPr>
          <p:cNvPr id="4" name="Picture 3">
            <a:extLst>
              <a:ext uri="{FF2B5EF4-FFF2-40B4-BE49-F238E27FC236}">
                <a16:creationId xmlns:a16="http://schemas.microsoft.com/office/drawing/2014/main" id="{884D8E82-90A3-BE40-AC2B-B47F65C321F6}"/>
              </a:ext>
            </a:extLst>
          </p:cNvPr>
          <p:cNvPicPr>
            <a:picLocks noChangeAspect="1"/>
          </p:cNvPicPr>
          <p:nvPr/>
        </p:nvPicPr>
        <p:blipFill>
          <a:blip r:embed="rId2"/>
          <a:stretch>
            <a:fillRect/>
          </a:stretch>
        </p:blipFill>
        <p:spPr>
          <a:xfrm>
            <a:off x="6492240" y="2055530"/>
            <a:ext cx="5013342" cy="3349590"/>
          </a:xfrm>
          <a:prstGeom prst="rect">
            <a:avLst/>
          </a:prstGeom>
        </p:spPr>
      </p:pic>
      <p:sp>
        <p:nvSpPr>
          <p:cNvPr id="5" name="TextBox 4">
            <a:extLst>
              <a:ext uri="{FF2B5EF4-FFF2-40B4-BE49-F238E27FC236}">
                <a16:creationId xmlns:a16="http://schemas.microsoft.com/office/drawing/2014/main" id="{186D50B1-5895-5048-BB44-9764DED49471}"/>
              </a:ext>
            </a:extLst>
          </p:cNvPr>
          <p:cNvSpPr txBox="1"/>
          <p:nvPr/>
        </p:nvSpPr>
        <p:spPr>
          <a:xfrm>
            <a:off x="3850640" y="5807631"/>
            <a:ext cx="6978000" cy="646331"/>
          </a:xfrm>
          <a:prstGeom prst="rect">
            <a:avLst/>
          </a:prstGeom>
          <a:noFill/>
        </p:spPr>
        <p:txBody>
          <a:bodyPr wrap="none" rtlCol="0">
            <a:spAutoFit/>
          </a:bodyPr>
          <a:lstStyle/>
          <a:p>
            <a:r>
              <a:rPr lang="en-US" b="1" dirty="0">
                <a:solidFill>
                  <a:srgbClr val="FF0000"/>
                </a:solidFill>
              </a:rPr>
              <a:t>For example, how many times do the specific symptoms get mentioned</a:t>
            </a:r>
          </a:p>
          <a:p>
            <a:r>
              <a:rPr lang="en-US" b="1" dirty="0">
                <a:solidFill>
                  <a:srgbClr val="FF0000"/>
                </a:solidFill>
              </a:rPr>
              <a:t>in the two examples?</a:t>
            </a:r>
          </a:p>
        </p:txBody>
      </p:sp>
    </p:spTree>
    <p:extLst>
      <p:ext uri="{BB962C8B-B14F-4D97-AF65-F5344CB8AC3E}">
        <p14:creationId xmlns:p14="http://schemas.microsoft.com/office/powerpoint/2010/main" val="384713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46AA-B514-1F41-855D-CD569C92C79C}"/>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0651731-4296-1843-8509-46898F09789D}"/>
              </a:ext>
            </a:extLst>
          </p:cNvPr>
          <p:cNvSpPr>
            <a:spLocks noGrp="1"/>
          </p:cNvSpPr>
          <p:nvPr>
            <p:ph idx="1"/>
          </p:nvPr>
        </p:nvSpPr>
        <p:spPr/>
        <p:txBody>
          <a:bodyPr/>
          <a:lstStyle/>
          <a:p>
            <a:r>
              <a:rPr lang="en-US" dirty="0"/>
              <a:t>Introduction</a:t>
            </a:r>
          </a:p>
          <a:p>
            <a:r>
              <a:rPr lang="en-US" dirty="0"/>
              <a:t>Related Work</a:t>
            </a:r>
          </a:p>
          <a:p>
            <a:r>
              <a:rPr lang="en-US" dirty="0"/>
              <a:t>The Symptom Extraction Task</a:t>
            </a:r>
          </a:p>
          <a:p>
            <a:r>
              <a:rPr lang="en-US" u="sng" dirty="0"/>
              <a:t>Models</a:t>
            </a:r>
          </a:p>
          <a:p>
            <a:r>
              <a:rPr lang="en-US" dirty="0"/>
              <a:t>Empirical evaluations</a:t>
            </a:r>
          </a:p>
          <a:p>
            <a:r>
              <a:rPr lang="en-US" dirty="0"/>
              <a:t>Analysis</a:t>
            </a:r>
          </a:p>
        </p:txBody>
      </p:sp>
    </p:spTree>
    <p:extLst>
      <p:ext uri="{BB962C8B-B14F-4D97-AF65-F5344CB8AC3E}">
        <p14:creationId xmlns:p14="http://schemas.microsoft.com/office/powerpoint/2010/main" val="185343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7C2F-04F1-3B4F-97DB-E10B509B00DF}"/>
              </a:ext>
            </a:extLst>
          </p:cNvPr>
          <p:cNvSpPr>
            <a:spLocks noGrp="1"/>
          </p:cNvSpPr>
          <p:nvPr>
            <p:ph type="title"/>
          </p:nvPr>
        </p:nvSpPr>
        <p:spPr/>
        <p:txBody>
          <a:bodyPr/>
          <a:lstStyle/>
          <a:p>
            <a:r>
              <a:rPr lang="en-US" b="1" dirty="0"/>
              <a:t>Models</a:t>
            </a:r>
          </a:p>
        </p:txBody>
      </p:sp>
      <p:sp>
        <p:nvSpPr>
          <p:cNvPr id="3" name="Content Placeholder 2">
            <a:extLst>
              <a:ext uri="{FF2B5EF4-FFF2-40B4-BE49-F238E27FC236}">
                <a16:creationId xmlns:a16="http://schemas.microsoft.com/office/drawing/2014/main" id="{6EE4C16D-53E2-AC42-929F-43028EC350FA}"/>
              </a:ext>
            </a:extLst>
          </p:cNvPr>
          <p:cNvSpPr>
            <a:spLocks noGrp="1"/>
          </p:cNvSpPr>
          <p:nvPr>
            <p:ph idx="1"/>
          </p:nvPr>
        </p:nvSpPr>
        <p:spPr/>
        <p:txBody>
          <a:bodyPr/>
          <a:lstStyle/>
          <a:p>
            <a:pPr marL="0" indent="0">
              <a:buNone/>
            </a:pPr>
            <a:r>
              <a:rPr lang="en-US" dirty="0"/>
              <a:t>They develop two models:</a:t>
            </a:r>
          </a:p>
          <a:p>
            <a:pPr marL="0" indent="0">
              <a:buNone/>
            </a:pPr>
            <a:r>
              <a:rPr lang="en-US" dirty="0"/>
              <a:t>(a) Span-attribute tagging model (SA-T) model</a:t>
            </a:r>
          </a:p>
          <a:p>
            <a:pPr marL="0" indent="0">
              <a:buNone/>
            </a:pPr>
            <a:r>
              <a:rPr lang="en-US" dirty="0"/>
              <a:t>(b) Seq2Seq model</a:t>
            </a:r>
          </a:p>
          <a:p>
            <a:pPr marL="0" indent="0">
              <a:buNone/>
            </a:pPr>
            <a:endParaRPr lang="en-US" dirty="0"/>
          </a:p>
          <a:p>
            <a:pPr marL="0" indent="0">
              <a:buNone/>
            </a:pPr>
            <a:r>
              <a:rPr lang="en-US" dirty="0"/>
              <a:t>And what about status?</a:t>
            </a:r>
          </a:p>
        </p:txBody>
      </p:sp>
    </p:spTree>
    <p:extLst>
      <p:ext uri="{BB962C8B-B14F-4D97-AF65-F5344CB8AC3E}">
        <p14:creationId xmlns:p14="http://schemas.microsoft.com/office/powerpoint/2010/main" val="57898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316B-B1C0-A043-A20F-28701932DB89}"/>
              </a:ext>
            </a:extLst>
          </p:cNvPr>
          <p:cNvSpPr>
            <a:spLocks noGrp="1"/>
          </p:cNvSpPr>
          <p:nvPr>
            <p:ph type="title"/>
          </p:nvPr>
        </p:nvSpPr>
        <p:spPr/>
        <p:txBody>
          <a:bodyPr/>
          <a:lstStyle/>
          <a:p>
            <a:r>
              <a:rPr lang="en-US" b="1" dirty="0"/>
              <a:t>Span-attribute tagging model (SA-T)</a:t>
            </a:r>
          </a:p>
        </p:txBody>
      </p:sp>
      <p:sp>
        <p:nvSpPr>
          <p:cNvPr id="3" name="Content Placeholder 2">
            <a:extLst>
              <a:ext uri="{FF2B5EF4-FFF2-40B4-BE49-F238E27FC236}">
                <a16:creationId xmlns:a16="http://schemas.microsoft.com/office/drawing/2014/main" id="{71359B55-220F-6D47-B35A-58387261D640}"/>
              </a:ext>
            </a:extLst>
          </p:cNvPr>
          <p:cNvSpPr>
            <a:spLocks noGrp="1"/>
          </p:cNvSpPr>
          <p:nvPr>
            <p:ph idx="1"/>
          </p:nvPr>
        </p:nvSpPr>
        <p:spPr>
          <a:xfrm>
            <a:off x="838200" y="1825625"/>
            <a:ext cx="5105401" cy="4351338"/>
          </a:xfrm>
        </p:spPr>
        <p:txBody>
          <a:bodyPr>
            <a:normAutofit lnSpcReduction="10000"/>
          </a:bodyPr>
          <a:lstStyle/>
          <a:p>
            <a:r>
              <a:rPr lang="en-US" dirty="0"/>
              <a:t>Conventional tagging model: Word/char embeddings -&gt; Sequence of bidirectional layers -&gt; CRF to predict BIO tags (3 tags)</a:t>
            </a:r>
          </a:p>
          <a:p>
            <a:r>
              <a:rPr lang="en-US" dirty="0"/>
              <a:t>Three step model:</a:t>
            </a:r>
          </a:p>
          <a:p>
            <a:pPr lvl="1"/>
            <a:r>
              <a:rPr lang="en-US" dirty="0"/>
              <a:t>CRF layer predicts BIO tags</a:t>
            </a:r>
          </a:p>
          <a:p>
            <a:pPr lvl="1"/>
            <a:r>
              <a:rPr lang="en-US" dirty="0"/>
              <a:t>When something is identified as a span, </a:t>
            </a:r>
          </a:p>
          <a:p>
            <a:pPr lvl="2"/>
            <a:r>
              <a:rPr lang="en-US" dirty="0"/>
              <a:t>Multi-task layer to predict: symptom type (186 labels)</a:t>
            </a:r>
          </a:p>
          <a:p>
            <a:pPr lvl="2"/>
            <a:r>
              <a:rPr lang="en-US" dirty="0"/>
              <a:t>symptom status (3 labels)</a:t>
            </a:r>
          </a:p>
          <a:p>
            <a:pPr lvl="1"/>
            <a:endParaRPr lang="en-US" dirty="0"/>
          </a:p>
        </p:txBody>
      </p:sp>
      <p:pic>
        <p:nvPicPr>
          <p:cNvPr id="7" name="Picture 6">
            <a:extLst>
              <a:ext uri="{FF2B5EF4-FFF2-40B4-BE49-F238E27FC236}">
                <a16:creationId xmlns:a16="http://schemas.microsoft.com/office/drawing/2014/main" id="{4D660D4E-276A-CB41-9414-231009D3FF9F}"/>
              </a:ext>
            </a:extLst>
          </p:cNvPr>
          <p:cNvPicPr>
            <a:picLocks noChangeAspect="1"/>
          </p:cNvPicPr>
          <p:nvPr/>
        </p:nvPicPr>
        <p:blipFill>
          <a:blip r:embed="rId2"/>
          <a:stretch>
            <a:fillRect/>
          </a:stretch>
        </p:blipFill>
        <p:spPr>
          <a:xfrm>
            <a:off x="6248400" y="2786169"/>
            <a:ext cx="4068336" cy="3706706"/>
          </a:xfrm>
          <a:prstGeom prst="rect">
            <a:avLst/>
          </a:prstGeom>
        </p:spPr>
      </p:pic>
    </p:spTree>
    <p:extLst>
      <p:ext uri="{BB962C8B-B14F-4D97-AF65-F5344CB8AC3E}">
        <p14:creationId xmlns:p14="http://schemas.microsoft.com/office/powerpoint/2010/main" val="252432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2028-5333-EC40-99F2-7F9A0CFEE5BF}"/>
              </a:ext>
            </a:extLst>
          </p:cNvPr>
          <p:cNvSpPr>
            <a:spLocks noGrp="1"/>
          </p:cNvSpPr>
          <p:nvPr>
            <p:ph type="title"/>
          </p:nvPr>
        </p:nvSpPr>
        <p:spPr/>
        <p:txBody>
          <a:bodyPr/>
          <a:lstStyle/>
          <a:p>
            <a:r>
              <a:rPr lang="en-US" b="1" dirty="0"/>
              <a:t>Looking closer at the SA-T model</a:t>
            </a:r>
          </a:p>
        </p:txBody>
      </p:sp>
      <p:sp>
        <p:nvSpPr>
          <p:cNvPr id="3" name="Content Placeholder 2">
            <a:extLst>
              <a:ext uri="{FF2B5EF4-FFF2-40B4-BE49-F238E27FC236}">
                <a16:creationId xmlns:a16="http://schemas.microsoft.com/office/drawing/2014/main" id="{D3353847-09F9-7A4A-8918-44D8C282D3F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301CB24-758B-D444-B687-907C73CA90FA}"/>
              </a:ext>
            </a:extLst>
          </p:cNvPr>
          <p:cNvPicPr>
            <a:picLocks noChangeAspect="1"/>
          </p:cNvPicPr>
          <p:nvPr/>
        </p:nvPicPr>
        <p:blipFill>
          <a:blip r:embed="rId2"/>
          <a:stretch>
            <a:fillRect/>
          </a:stretch>
        </p:blipFill>
        <p:spPr>
          <a:xfrm>
            <a:off x="1747520" y="1825625"/>
            <a:ext cx="5122592" cy="4667250"/>
          </a:xfrm>
          <a:prstGeom prst="rect">
            <a:avLst/>
          </a:prstGeom>
        </p:spPr>
      </p:pic>
      <p:cxnSp>
        <p:nvCxnSpPr>
          <p:cNvPr id="6" name="Straight Arrow Connector 5">
            <a:extLst>
              <a:ext uri="{FF2B5EF4-FFF2-40B4-BE49-F238E27FC236}">
                <a16:creationId xmlns:a16="http://schemas.microsoft.com/office/drawing/2014/main" id="{0D27D9D4-DC2C-4F43-87CF-64931237C067}"/>
              </a:ext>
            </a:extLst>
          </p:cNvPr>
          <p:cNvCxnSpPr/>
          <p:nvPr/>
        </p:nvCxnSpPr>
        <p:spPr>
          <a:xfrm flipH="1">
            <a:off x="4833032" y="3273108"/>
            <a:ext cx="40741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4BFC7A-2CCF-7F4E-AFAD-BC76640D5983}"/>
              </a:ext>
            </a:extLst>
          </p:cNvPr>
          <p:cNvSpPr txBox="1"/>
          <p:nvPr/>
        </p:nvSpPr>
        <p:spPr>
          <a:xfrm>
            <a:off x="9164320" y="2794000"/>
            <a:ext cx="2519679" cy="2862322"/>
          </a:xfrm>
          <a:prstGeom prst="rect">
            <a:avLst/>
          </a:prstGeom>
          <a:noFill/>
        </p:spPr>
        <p:txBody>
          <a:bodyPr wrap="square" rtlCol="0">
            <a:spAutoFit/>
          </a:bodyPr>
          <a:lstStyle/>
          <a:p>
            <a:r>
              <a:rPr lang="en-US" b="1" dirty="0"/>
              <a:t>Multi-task layer depends on the internal representation – hopefully capturing context.</a:t>
            </a:r>
          </a:p>
          <a:p>
            <a:r>
              <a:rPr lang="en-US" b="1" dirty="0"/>
              <a:t>This is important because ‘status’ would really depend on words other than those in the span.</a:t>
            </a:r>
          </a:p>
        </p:txBody>
      </p:sp>
    </p:spTree>
    <p:extLst>
      <p:ext uri="{BB962C8B-B14F-4D97-AF65-F5344CB8AC3E}">
        <p14:creationId xmlns:p14="http://schemas.microsoft.com/office/powerpoint/2010/main" val="302200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BC1B-1BE3-5542-B561-9D6EDEF434BA}"/>
              </a:ext>
            </a:extLst>
          </p:cNvPr>
          <p:cNvSpPr>
            <a:spLocks noGrp="1"/>
          </p:cNvSpPr>
          <p:nvPr>
            <p:ph type="title"/>
          </p:nvPr>
        </p:nvSpPr>
        <p:spPr/>
        <p:txBody>
          <a:bodyPr/>
          <a:lstStyle/>
          <a:p>
            <a:r>
              <a:rPr lang="en-US" b="1" dirty="0"/>
              <a:t>Formulation</a:t>
            </a:r>
          </a:p>
        </p:txBody>
      </p:sp>
      <p:sp>
        <p:nvSpPr>
          <p:cNvPr id="3" name="Content Placeholder 2">
            <a:extLst>
              <a:ext uri="{FF2B5EF4-FFF2-40B4-BE49-F238E27FC236}">
                <a16:creationId xmlns:a16="http://schemas.microsoft.com/office/drawing/2014/main" id="{3AABF55D-59E2-3245-999B-2F9B34C5ACB5}"/>
              </a:ext>
            </a:extLst>
          </p:cNvPr>
          <p:cNvSpPr>
            <a:spLocks noGrp="1"/>
          </p:cNvSpPr>
          <p:nvPr>
            <p:ph idx="1"/>
          </p:nvPr>
        </p:nvSpPr>
        <p:spPr>
          <a:xfrm>
            <a:off x="838200" y="1825625"/>
            <a:ext cx="10515600" cy="3853815"/>
          </a:xfrm>
        </p:spPr>
        <p:txBody>
          <a:bodyPr>
            <a:normAutofit fontScale="92500" lnSpcReduction="20000"/>
          </a:bodyPr>
          <a:lstStyle/>
          <a:p>
            <a:r>
              <a:rPr lang="en-US" dirty="0"/>
              <a:t>x: input (sequence of words)</a:t>
            </a:r>
          </a:p>
          <a:p>
            <a:r>
              <a:rPr lang="en-US" dirty="0"/>
              <a:t>h : </a:t>
            </a:r>
            <a:r>
              <a:rPr lang="en-US" dirty="0" err="1"/>
              <a:t>BiLSTM</a:t>
            </a:r>
            <a:r>
              <a:rPr lang="en-US" dirty="0"/>
              <a:t> representation (sequence of dense vectors, concatenated)</a:t>
            </a:r>
          </a:p>
          <a:p>
            <a:r>
              <a:rPr lang="en-US" dirty="0"/>
              <a:t> CRF output is computed in terms of the compatibility function over</a:t>
            </a:r>
          </a:p>
          <a:p>
            <a:endParaRPr lang="en-US" dirty="0"/>
          </a:p>
          <a:p>
            <a:endParaRPr lang="en-US" dirty="0"/>
          </a:p>
          <a:p>
            <a:endParaRPr lang="en-US" dirty="0"/>
          </a:p>
          <a:p>
            <a:r>
              <a:rPr lang="en-US" dirty="0"/>
              <a:t>Attribute tagging layer: Aggregate pooling (max/sum) of the span identified as a symptom</a:t>
            </a:r>
          </a:p>
          <a:p>
            <a:r>
              <a:rPr lang="en-US" dirty="0"/>
              <a:t>Then, a multi-tasking layer that assumes independence between status and symptom</a:t>
            </a:r>
          </a:p>
        </p:txBody>
      </p:sp>
      <p:pic>
        <p:nvPicPr>
          <p:cNvPr id="5" name="Picture 4">
            <a:extLst>
              <a:ext uri="{FF2B5EF4-FFF2-40B4-BE49-F238E27FC236}">
                <a16:creationId xmlns:a16="http://schemas.microsoft.com/office/drawing/2014/main" id="{495A6D98-442C-5146-8498-910C07C90525}"/>
              </a:ext>
            </a:extLst>
          </p:cNvPr>
          <p:cNvPicPr>
            <a:picLocks noChangeAspect="1"/>
          </p:cNvPicPr>
          <p:nvPr/>
        </p:nvPicPr>
        <p:blipFill>
          <a:blip r:embed="rId2"/>
          <a:stretch>
            <a:fillRect/>
          </a:stretch>
        </p:blipFill>
        <p:spPr>
          <a:xfrm>
            <a:off x="3647440" y="3050410"/>
            <a:ext cx="4320540" cy="1164924"/>
          </a:xfrm>
          <a:prstGeom prst="rect">
            <a:avLst/>
          </a:prstGeom>
        </p:spPr>
      </p:pic>
      <p:pic>
        <p:nvPicPr>
          <p:cNvPr id="7" name="Picture 6">
            <a:extLst>
              <a:ext uri="{FF2B5EF4-FFF2-40B4-BE49-F238E27FC236}">
                <a16:creationId xmlns:a16="http://schemas.microsoft.com/office/drawing/2014/main" id="{B99CED54-DC82-2843-B274-D46B7FEB5225}"/>
              </a:ext>
            </a:extLst>
          </p:cNvPr>
          <p:cNvPicPr>
            <a:picLocks noChangeAspect="1"/>
          </p:cNvPicPr>
          <p:nvPr/>
        </p:nvPicPr>
        <p:blipFill>
          <a:blip r:embed="rId3"/>
          <a:stretch>
            <a:fillRect/>
          </a:stretch>
        </p:blipFill>
        <p:spPr>
          <a:xfrm>
            <a:off x="3584575" y="5679440"/>
            <a:ext cx="4446270" cy="1097214"/>
          </a:xfrm>
          <a:prstGeom prst="rect">
            <a:avLst/>
          </a:prstGeom>
        </p:spPr>
      </p:pic>
      <p:sp>
        <p:nvSpPr>
          <p:cNvPr id="8" name="TextBox 7">
            <a:extLst>
              <a:ext uri="{FF2B5EF4-FFF2-40B4-BE49-F238E27FC236}">
                <a16:creationId xmlns:a16="http://schemas.microsoft.com/office/drawing/2014/main" id="{4E81ECC5-7774-114E-A7D7-002F4E64EDAA}"/>
              </a:ext>
            </a:extLst>
          </p:cNvPr>
          <p:cNvSpPr txBox="1"/>
          <p:nvPr/>
        </p:nvSpPr>
        <p:spPr>
          <a:xfrm>
            <a:off x="8241668" y="5445045"/>
            <a:ext cx="1450654" cy="369332"/>
          </a:xfrm>
          <a:prstGeom prst="rect">
            <a:avLst/>
          </a:prstGeom>
          <a:noFill/>
        </p:spPr>
        <p:txBody>
          <a:bodyPr wrap="none" rtlCol="0">
            <a:spAutoFit/>
          </a:bodyPr>
          <a:lstStyle/>
          <a:p>
            <a:r>
              <a:rPr lang="en-US" dirty="0">
                <a:solidFill>
                  <a:srgbClr val="FF0000"/>
                </a:solidFill>
              </a:rPr>
              <a:t>Tag sequence</a:t>
            </a:r>
          </a:p>
        </p:txBody>
      </p:sp>
      <p:cxnSp>
        <p:nvCxnSpPr>
          <p:cNvPr id="10" name="Straight Arrow Connector 9">
            <a:extLst>
              <a:ext uri="{FF2B5EF4-FFF2-40B4-BE49-F238E27FC236}">
                <a16:creationId xmlns:a16="http://schemas.microsoft.com/office/drawing/2014/main" id="{5321D128-DBAD-C34E-A746-74697B2A6E27}"/>
              </a:ext>
            </a:extLst>
          </p:cNvPr>
          <p:cNvCxnSpPr/>
          <p:nvPr/>
        </p:nvCxnSpPr>
        <p:spPr>
          <a:xfrm flipH="1">
            <a:off x="7142480" y="5588000"/>
            <a:ext cx="965200" cy="914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AB9ADB-DFDF-0A44-A53C-93220B3C6053}"/>
              </a:ext>
            </a:extLst>
          </p:cNvPr>
          <p:cNvSpPr txBox="1"/>
          <p:nvPr/>
        </p:nvSpPr>
        <p:spPr>
          <a:xfrm>
            <a:off x="7774308" y="6407322"/>
            <a:ext cx="1662956" cy="369332"/>
          </a:xfrm>
          <a:prstGeom prst="rect">
            <a:avLst/>
          </a:prstGeom>
          <a:noFill/>
        </p:spPr>
        <p:txBody>
          <a:bodyPr wrap="none" rtlCol="0">
            <a:spAutoFit/>
          </a:bodyPr>
          <a:lstStyle/>
          <a:p>
            <a:r>
              <a:rPr lang="en-US" dirty="0">
                <a:solidFill>
                  <a:srgbClr val="FF0000"/>
                </a:solidFill>
              </a:rPr>
              <a:t>Symptom name</a:t>
            </a:r>
          </a:p>
        </p:txBody>
      </p:sp>
      <p:sp>
        <p:nvSpPr>
          <p:cNvPr id="12" name="TextBox 11">
            <a:extLst>
              <a:ext uri="{FF2B5EF4-FFF2-40B4-BE49-F238E27FC236}">
                <a16:creationId xmlns:a16="http://schemas.microsoft.com/office/drawing/2014/main" id="{27C28DAC-50C9-E748-B4FE-0671DB67F95A}"/>
              </a:ext>
            </a:extLst>
          </p:cNvPr>
          <p:cNvSpPr txBox="1"/>
          <p:nvPr/>
        </p:nvSpPr>
        <p:spPr>
          <a:xfrm>
            <a:off x="9437264" y="5926183"/>
            <a:ext cx="1689117" cy="369332"/>
          </a:xfrm>
          <a:prstGeom prst="rect">
            <a:avLst/>
          </a:prstGeom>
          <a:noFill/>
        </p:spPr>
        <p:txBody>
          <a:bodyPr wrap="none" rtlCol="0">
            <a:spAutoFit/>
          </a:bodyPr>
          <a:lstStyle/>
          <a:p>
            <a:r>
              <a:rPr lang="en-US" dirty="0">
                <a:solidFill>
                  <a:srgbClr val="FF0000"/>
                </a:solidFill>
              </a:rPr>
              <a:t>Symptom status</a:t>
            </a:r>
          </a:p>
        </p:txBody>
      </p:sp>
      <p:cxnSp>
        <p:nvCxnSpPr>
          <p:cNvPr id="14" name="Straight Arrow Connector 13">
            <a:extLst>
              <a:ext uri="{FF2B5EF4-FFF2-40B4-BE49-F238E27FC236}">
                <a16:creationId xmlns:a16="http://schemas.microsoft.com/office/drawing/2014/main" id="{683217F6-B35D-2F49-B8E1-0B054819605B}"/>
              </a:ext>
            </a:extLst>
          </p:cNvPr>
          <p:cNvCxnSpPr/>
          <p:nvPr/>
        </p:nvCxnSpPr>
        <p:spPr>
          <a:xfrm flipH="1" flipV="1">
            <a:off x="5486400" y="6407322"/>
            <a:ext cx="2138680" cy="288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FE50F5-62A6-074F-9204-0BDBBAE6E82E}"/>
              </a:ext>
            </a:extLst>
          </p:cNvPr>
          <p:cNvCxnSpPr/>
          <p:nvPr/>
        </p:nvCxnSpPr>
        <p:spPr>
          <a:xfrm flipH="1">
            <a:off x="7315200" y="6083988"/>
            <a:ext cx="1940560" cy="211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82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BC1B-1BE3-5542-B561-9D6EDEF434BA}"/>
              </a:ext>
            </a:extLst>
          </p:cNvPr>
          <p:cNvSpPr>
            <a:spLocks noGrp="1"/>
          </p:cNvSpPr>
          <p:nvPr>
            <p:ph type="title"/>
          </p:nvPr>
        </p:nvSpPr>
        <p:spPr/>
        <p:txBody>
          <a:bodyPr/>
          <a:lstStyle/>
          <a:p>
            <a:r>
              <a:rPr lang="en-US" b="1" dirty="0"/>
              <a:t>Curriculum learning</a:t>
            </a:r>
          </a:p>
        </p:txBody>
      </p:sp>
      <p:sp>
        <p:nvSpPr>
          <p:cNvPr id="3" name="Content Placeholder 2">
            <a:extLst>
              <a:ext uri="{FF2B5EF4-FFF2-40B4-BE49-F238E27FC236}">
                <a16:creationId xmlns:a16="http://schemas.microsoft.com/office/drawing/2014/main" id="{3AABF55D-59E2-3245-999B-2F9B34C5ACB5}"/>
              </a:ext>
            </a:extLst>
          </p:cNvPr>
          <p:cNvSpPr>
            <a:spLocks noGrp="1"/>
          </p:cNvSpPr>
          <p:nvPr>
            <p:ph idx="1"/>
          </p:nvPr>
        </p:nvSpPr>
        <p:spPr>
          <a:xfrm>
            <a:off x="838200" y="1825625"/>
            <a:ext cx="10515600" cy="3853815"/>
          </a:xfrm>
        </p:spPr>
        <p:txBody>
          <a:bodyPr>
            <a:normAutofit/>
          </a:bodyPr>
          <a:lstStyle/>
          <a:p>
            <a:r>
              <a:rPr lang="en-US" dirty="0"/>
              <a:t>The model for locating tags is likely to be unreliable during initial steps of training</a:t>
            </a:r>
          </a:p>
          <a:p>
            <a:r>
              <a:rPr lang="en-US" dirty="0"/>
              <a:t>So, that would impact the training of the multi-task learning step too.</a:t>
            </a:r>
          </a:p>
          <a:p>
            <a:r>
              <a:rPr lang="en-US" dirty="0"/>
              <a:t>So how do they get around this problem?</a:t>
            </a:r>
          </a:p>
          <a:p>
            <a:r>
              <a:rPr lang="en-US" dirty="0"/>
              <a:t>Curriculum learning</a:t>
            </a:r>
          </a:p>
          <a:p>
            <a:endParaRPr lang="en-US" dirty="0"/>
          </a:p>
        </p:txBody>
      </p:sp>
      <p:sp>
        <p:nvSpPr>
          <p:cNvPr id="4" name="Rectangle 3">
            <a:extLst>
              <a:ext uri="{FF2B5EF4-FFF2-40B4-BE49-F238E27FC236}">
                <a16:creationId xmlns:a16="http://schemas.microsoft.com/office/drawing/2014/main" id="{2279D51B-7CA5-204E-8FE6-58FB72505DFA}"/>
              </a:ext>
            </a:extLst>
          </p:cNvPr>
          <p:cNvSpPr/>
          <p:nvPr/>
        </p:nvSpPr>
        <p:spPr>
          <a:xfrm>
            <a:off x="838200" y="4572337"/>
            <a:ext cx="5445760" cy="1754326"/>
          </a:xfrm>
          <a:prstGeom prst="rect">
            <a:avLst/>
          </a:prstGeom>
        </p:spPr>
        <p:txBody>
          <a:bodyPr wrap="square">
            <a:spAutoFit/>
          </a:bodyPr>
          <a:lstStyle/>
          <a:p>
            <a:r>
              <a:rPr lang="en-AU" dirty="0">
                <a:effectLst/>
                <a:latin typeface="Helvetica" pitchFamily="2" charset="0"/>
              </a:rPr>
              <a:t>Specifically, we provide the classification stage the reference location of the tag from the training data with probability p, and the inferred location of the tag with probability 1 - p. We start the joint multi-task training by setting this probability to 1 and decrease it as training progresses.</a:t>
            </a:r>
          </a:p>
        </p:txBody>
      </p:sp>
    </p:spTree>
    <p:extLst>
      <p:ext uri="{BB962C8B-B14F-4D97-AF65-F5344CB8AC3E}">
        <p14:creationId xmlns:p14="http://schemas.microsoft.com/office/powerpoint/2010/main" val="244650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DF4551-5941-754F-BF3A-7733A2982E24}"/>
              </a:ext>
            </a:extLst>
          </p:cNvPr>
          <p:cNvSpPr>
            <a:spLocks noGrp="1"/>
          </p:cNvSpPr>
          <p:nvPr>
            <p:ph type="title"/>
          </p:nvPr>
        </p:nvSpPr>
        <p:spPr>
          <a:xfrm>
            <a:off x="831850" y="1709738"/>
            <a:ext cx="6651819" cy="2852737"/>
          </a:xfrm>
        </p:spPr>
        <p:txBody>
          <a:bodyPr/>
          <a:lstStyle/>
          <a:p>
            <a:r>
              <a:rPr lang="en-US" b="1" dirty="0"/>
              <a:t>Do we see a shortcoming of the SA-T model?</a:t>
            </a:r>
          </a:p>
        </p:txBody>
      </p:sp>
      <p:sp>
        <p:nvSpPr>
          <p:cNvPr id="5" name="Text Placeholder 4">
            <a:extLst>
              <a:ext uri="{FF2B5EF4-FFF2-40B4-BE49-F238E27FC236}">
                <a16:creationId xmlns:a16="http://schemas.microsoft.com/office/drawing/2014/main" id="{9506F98B-B350-2F4E-8893-A60451D00145}"/>
              </a:ext>
            </a:extLst>
          </p:cNvPr>
          <p:cNvSpPr>
            <a:spLocks noGrp="1"/>
          </p:cNvSpPr>
          <p:nvPr>
            <p:ph type="body" idx="1"/>
          </p:nvPr>
        </p:nvSpPr>
        <p:spPr/>
        <p:txBody>
          <a:bodyPr/>
          <a:lstStyle/>
          <a:p>
            <a:r>
              <a:rPr lang="en-US" dirty="0"/>
              <a:t>Span, symptom and status identification is at the sentence level.</a:t>
            </a:r>
          </a:p>
          <a:p>
            <a:r>
              <a:rPr lang="en-US" dirty="0"/>
              <a:t>In a conversation, there may be context across conversation turns.</a:t>
            </a:r>
          </a:p>
          <a:p>
            <a:r>
              <a:rPr lang="en-US" dirty="0"/>
              <a:t>Doctor: “Do you experience a loss of appetite?” Patient: ”No.”</a:t>
            </a:r>
          </a:p>
        </p:txBody>
      </p:sp>
      <p:pic>
        <p:nvPicPr>
          <p:cNvPr id="6" name="Picture 5">
            <a:extLst>
              <a:ext uri="{FF2B5EF4-FFF2-40B4-BE49-F238E27FC236}">
                <a16:creationId xmlns:a16="http://schemas.microsoft.com/office/drawing/2014/main" id="{27DDC8F1-BA08-044B-BA62-4C372F441113}"/>
              </a:ext>
            </a:extLst>
          </p:cNvPr>
          <p:cNvPicPr>
            <a:picLocks noChangeAspect="1"/>
          </p:cNvPicPr>
          <p:nvPr/>
        </p:nvPicPr>
        <p:blipFill>
          <a:blip r:embed="rId2"/>
          <a:stretch>
            <a:fillRect/>
          </a:stretch>
        </p:blipFill>
        <p:spPr>
          <a:xfrm>
            <a:off x="7717349" y="1007269"/>
            <a:ext cx="3468725" cy="3160394"/>
          </a:xfrm>
          <a:prstGeom prst="rect">
            <a:avLst/>
          </a:prstGeom>
        </p:spPr>
      </p:pic>
    </p:spTree>
    <p:extLst>
      <p:ext uri="{BB962C8B-B14F-4D97-AF65-F5344CB8AC3E}">
        <p14:creationId xmlns:p14="http://schemas.microsoft.com/office/powerpoint/2010/main" val="713186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7F8819-E87A-3249-9296-70557169F196}"/>
              </a:ext>
            </a:extLst>
          </p:cNvPr>
          <p:cNvSpPr>
            <a:spLocks noGrp="1"/>
          </p:cNvSpPr>
          <p:nvPr>
            <p:ph type="title"/>
          </p:nvPr>
        </p:nvSpPr>
        <p:spPr/>
        <p:txBody>
          <a:bodyPr/>
          <a:lstStyle/>
          <a:p>
            <a:r>
              <a:rPr lang="en-US" b="1" dirty="0"/>
              <a:t>Therefore… seq2seq model</a:t>
            </a:r>
          </a:p>
        </p:txBody>
      </p:sp>
      <p:sp>
        <p:nvSpPr>
          <p:cNvPr id="5" name="Content Placeholder 4">
            <a:extLst>
              <a:ext uri="{FF2B5EF4-FFF2-40B4-BE49-F238E27FC236}">
                <a16:creationId xmlns:a16="http://schemas.microsoft.com/office/drawing/2014/main" id="{D679BE86-A79F-DC4E-A311-0699BAC88109}"/>
              </a:ext>
            </a:extLst>
          </p:cNvPr>
          <p:cNvSpPr>
            <a:spLocks noGrp="1"/>
          </p:cNvSpPr>
          <p:nvPr>
            <p:ph idx="1"/>
          </p:nvPr>
        </p:nvSpPr>
        <p:spPr/>
        <p:txBody>
          <a:bodyPr/>
          <a:lstStyle/>
          <a:p>
            <a:r>
              <a:rPr lang="en-US" dirty="0"/>
              <a:t>Input: Chunk of a conversation (k = 5 turns; empirically determined); Output: list of symptoms and their statuses</a:t>
            </a:r>
          </a:p>
          <a:p>
            <a:r>
              <a:rPr lang="en-US" dirty="0"/>
              <a:t>In seq2seq, the symptom and status are not attached to a subset of words in the text (the way it is done in SA-T)</a:t>
            </a:r>
          </a:p>
        </p:txBody>
      </p:sp>
    </p:spTree>
    <p:extLst>
      <p:ext uri="{BB962C8B-B14F-4D97-AF65-F5344CB8AC3E}">
        <p14:creationId xmlns:p14="http://schemas.microsoft.com/office/powerpoint/2010/main" val="2730648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C1EE-E6A8-C947-B2D8-8B210406CAA0}"/>
              </a:ext>
            </a:extLst>
          </p:cNvPr>
          <p:cNvSpPr>
            <a:spLocks noGrp="1"/>
          </p:cNvSpPr>
          <p:nvPr>
            <p:ph type="title"/>
          </p:nvPr>
        </p:nvSpPr>
        <p:spPr/>
        <p:txBody>
          <a:bodyPr/>
          <a:lstStyle/>
          <a:p>
            <a:r>
              <a:rPr lang="en-US" b="1" dirty="0"/>
              <a:t>Seq2Seq</a:t>
            </a:r>
          </a:p>
        </p:txBody>
      </p:sp>
      <p:sp>
        <p:nvSpPr>
          <p:cNvPr id="3" name="Content Placeholder 2">
            <a:extLst>
              <a:ext uri="{FF2B5EF4-FFF2-40B4-BE49-F238E27FC236}">
                <a16:creationId xmlns:a16="http://schemas.microsoft.com/office/drawing/2014/main" id="{4CEC11C1-12E0-5541-A4A2-649348A44D62}"/>
              </a:ext>
            </a:extLst>
          </p:cNvPr>
          <p:cNvSpPr>
            <a:spLocks noGrp="1"/>
          </p:cNvSpPr>
          <p:nvPr>
            <p:ph idx="1"/>
          </p:nvPr>
        </p:nvSpPr>
        <p:spPr/>
        <p:txBody>
          <a:bodyPr/>
          <a:lstStyle/>
          <a:p>
            <a:r>
              <a:rPr lang="en-US" dirty="0"/>
              <a:t>I/O: Input: Sequence of tokens (x), Output: List of symptoms and status (y)</a:t>
            </a:r>
          </a:p>
          <a:p>
            <a:r>
              <a:rPr lang="en-US" dirty="0"/>
              <a:t>Encoder: Input: x; Output: Encoding h(x)</a:t>
            </a:r>
          </a:p>
          <a:p>
            <a:r>
              <a:rPr lang="en-US" dirty="0"/>
              <a:t>Decoder: Input: h(x); Output: y … Attention mechanism to attend to different words across conversational turns</a:t>
            </a:r>
          </a:p>
          <a:p>
            <a:endParaRPr lang="en-US" dirty="0"/>
          </a:p>
          <a:p>
            <a:r>
              <a:rPr lang="en-US" dirty="0"/>
              <a:t>LSTM-only encoder-decoder</a:t>
            </a:r>
          </a:p>
          <a:p>
            <a:r>
              <a:rPr lang="en-US" dirty="0" err="1"/>
              <a:t>LSTM+Transformer</a:t>
            </a:r>
            <a:r>
              <a:rPr lang="en-US" dirty="0"/>
              <a:t> encoder-decoder</a:t>
            </a:r>
          </a:p>
          <a:p>
            <a:r>
              <a:rPr lang="en-US" dirty="0"/>
              <a:t>Pre-training using unlabeled data to encode chunks</a:t>
            </a:r>
          </a:p>
          <a:p>
            <a:pPr marL="0" indent="0">
              <a:buNone/>
            </a:pPr>
            <a:endParaRPr lang="en-US" dirty="0"/>
          </a:p>
        </p:txBody>
      </p:sp>
      <p:sp>
        <p:nvSpPr>
          <p:cNvPr id="4" name="TextBox 3">
            <a:extLst>
              <a:ext uri="{FF2B5EF4-FFF2-40B4-BE49-F238E27FC236}">
                <a16:creationId xmlns:a16="http://schemas.microsoft.com/office/drawing/2014/main" id="{749C09C4-EBC9-BF48-B0D0-406601C3275B}"/>
              </a:ext>
            </a:extLst>
          </p:cNvPr>
          <p:cNvSpPr txBox="1"/>
          <p:nvPr/>
        </p:nvSpPr>
        <p:spPr>
          <a:xfrm>
            <a:off x="6532880" y="6512560"/>
            <a:ext cx="4341381" cy="369332"/>
          </a:xfrm>
          <a:prstGeom prst="rect">
            <a:avLst/>
          </a:prstGeom>
          <a:noFill/>
        </p:spPr>
        <p:txBody>
          <a:bodyPr wrap="none" rtlCol="0">
            <a:spAutoFit/>
          </a:bodyPr>
          <a:lstStyle/>
          <a:p>
            <a:r>
              <a:rPr lang="en-US" b="1" dirty="0">
                <a:solidFill>
                  <a:srgbClr val="FF0000"/>
                </a:solidFill>
              </a:rPr>
              <a:t>How is the order of symptoms determined?</a:t>
            </a:r>
          </a:p>
        </p:txBody>
      </p:sp>
    </p:spTree>
    <p:extLst>
      <p:ext uri="{BB962C8B-B14F-4D97-AF65-F5344CB8AC3E}">
        <p14:creationId xmlns:p14="http://schemas.microsoft.com/office/powerpoint/2010/main" val="273491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46AA-B514-1F41-855D-CD569C92C79C}"/>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0651731-4296-1843-8509-46898F09789D}"/>
              </a:ext>
            </a:extLst>
          </p:cNvPr>
          <p:cNvSpPr>
            <a:spLocks noGrp="1"/>
          </p:cNvSpPr>
          <p:nvPr>
            <p:ph idx="1"/>
          </p:nvPr>
        </p:nvSpPr>
        <p:spPr/>
        <p:txBody>
          <a:bodyPr/>
          <a:lstStyle/>
          <a:p>
            <a:r>
              <a:rPr lang="en-US" dirty="0"/>
              <a:t>Introduction</a:t>
            </a:r>
          </a:p>
          <a:p>
            <a:r>
              <a:rPr lang="en-US" dirty="0"/>
              <a:t>Related Work</a:t>
            </a:r>
          </a:p>
          <a:p>
            <a:r>
              <a:rPr lang="en-US" dirty="0"/>
              <a:t>The Symptom Extraction Task</a:t>
            </a:r>
          </a:p>
          <a:p>
            <a:r>
              <a:rPr lang="en-US" dirty="0"/>
              <a:t>Models</a:t>
            </a:r>
          </a:p>
          <a:p>
            <a:r>
              <a:rPr lang="en-US" dirty="0"/>
              <a:t>Empirical evaluations</a:t>
            </a:r>
          </a:p>
          <a:p>
            <a:r>
              <a:rPr lang="en-US" dirty="0"/>
              <a:t>Analysis</a:t>
            </a:r>
          </a:p>
        </p:txBody>
      </p:sp>
      <p:sp>
        <p:nvSpPr>
          <p:cNvPr id="4" name="TextBox 3">
            <a:extLst>
              <a:ext uri="{FF2B5EF4-FFF2-40B4-BE49-F238E27FC236}">
                <a16:creationId xmlns:a16="http://schemas.microsoft.com/office/drawing/2014/main" id="{2762DD95-CD74-0F49-9DF9-6D6851162C4F}"/>
              </a:ext>
            </a:extLst>
          </p:cNvPr>
          <p:cNvSpPr txBox="1"/>
          <p:nvPr/>
        </p:nvSpPr>
        <p:spPr>
          <a:xfrm>
            <a:off x="2346960" y="1183799"/>
            <a:ext cx="2650919" cy="369332"/>
          </a:xfrm>
          <a:prstGeom prst="rect">
            <a:avLst/>
          </a:prstGeom>
          <a:noFill/>
        </p:spPr>
        <p:txBody>
          <a:bodyPr wrap="none" rtlCol="0">
            <a:spAutoFit/>
          </a:bodyPr>
          <a:lstStyle/>
          <a:p>
            <a:r>
              <a:rPr lang="en-US" dirty="0"/>
              <a:t>Also sections of the paper.</a:t>
            </a:r>
          </a:p>
        </p:txBody>
      </p:sp>
    </p:spTree>
    <p:extLst>
      <p:ext uri="{BB962C8B-B14F-4D97-AF65-F5344CB8AC3E}">
        <p14:creationId xmlns:p14="http://schemas.microsoft.com/office/powerpoint/2010/main" val="120475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46AA-B514-1F41-855D-CD569C92C79C}"/>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0651731-4296-1843-8509-46898F09789D}"/>
              </a:ext>
            </a:extLst>
          </p:cNvPr>
          <p:cNvSpPr>
            <a:spLocks noGrp="1"/>
          </p:cNvSpPr>
          <p:nvPr>
            <p:ph idx="1"/>
          </p:nvPr>
        </p:nvSpPr>
        <p:spPr/>
        <p:txBody>
          <a:bodyPr/>
          <a:lstStyle/>
          <a:p>
            <a:r>
              <a:rPr lang="en-US" dirty="0"/>
              <a:t>Introduction</a:t>
            </a:r>
          </a:p>
          <a:p>
            <a:r>
              <a:rPr lang="en-US" dirty="0"/>
              <a:t>Related Work</a:t>
            </a:r>
          </a:p>
          <a:p>
            <a:r>
              <a:rPr lang="en-US" dirty="0"/>
              <a:t>The Symptom Extraction Task</a:t>
            </a:r>
          </a:p>
          <a:p>
            <a:r>
              <a:rPr lang="en-US" dirty="0"/>
              <a:t>Models</a:t>
            </a:r>
          </a:p>
          <a:p>
            <a:r>
              <a:rPr lang="en-US" u="sng" dirty="0"/>
              <a:t>Empirical evaluations</a:t>
            </a:r>
          </a:p>
          <a:p>
            <a:r>
              <a:rPr lang="en-US" dirty="0"/>
              <a:t>Analysis</a:t>
            </a:r>
          </a:p>
        </p:txBody>
      </p:sp>
    </p:spTree>
    <p:extLst>
      <p:ext uri="{BB962C8B-B14F-4D97-AF65-F5344CB8AC3E}">
        <p14:creationId xmlns:p14="http://schemas.microsoft.com/office/powerpoint/2010/main" val="213845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6725-9B17-C14D-832D-5BFBC99097E7}"/>
              </a:ext>
            </a:extLst>
          </p:cNvPr>
          <p:cNvSpPr>
            <a:spLocks noGrp="1"/>
          </p:cNvSpPr>
          <p:nvPr>
            <p:ph type="title"/>
          </p:nvPr>
        </p:nvSpPr>
        <p:spPr>
          <a:xfrm>
            <a:off x="838200" y="365125"/>
            <a:ext cx="10515600" cy="1325563"/>
          </a:xfrm>
        </p:spPr>
        <p:txBody>
          <a:bodyPr/>
          <a:lstStyle/>
          <a:p>
            <a:r>
              <a:rPr lang="en-US" b="1" dirty="0"/>
              <a:t>Evaluation</a:t>
            </a:r>
          </a:p>
        </p:txBody>
      </p:sp>
      <p:sp>
        <p:nvSpPr>
          <p:cNvPr id="3" name="Content Placeholder 2">
            <a:extLst>
              <a:ext uri="{FF2B5EF4-FFF2-40B4-BE49-F238E27FC236}">
                <a16:creationId xmlns:a16="http://schemas.microsoft.com/office/drawing/2014/main" id="{38831194-EA5C-6F4C-A6D9-4120C49CF45E}"/>
              </a:ext>
            </a:extLst>
          </p:cNvPr>
          <p:cNvSpPr>
            <a:spLocks noGrp="1"/>
          </p:cNvSpPr>
          <p:nvPr>
            <p:ph idx="1"/>
          </p:nvPr>
        </p:nvSpPr>
        <p:spPr/>
        <p:txBody>
          <a:bodyPr/>
          <a:lstStyle/>
          <a:p>
            <a:r>
              <a:rPr lang="en-US" dirty="0"/>
              <a:t>Hyper-parameter tuning on the validation set</a:t>
            </a:r>
          </a:p>
        </p:txBody>
      </p:sp>
      <p:pic>
        <p:nvPicPr>
          <p:cNvPr id="5" name="Picture 4">
            <a:extLst>
              <a:ext uri="{FF2B5EF4-FFF2-40B4-BE49-F238E27FC236}">
                <a16:creationId xmlns:a16="http://schemas.microsoft.com/office/drawing/2014/main" id="{1881FDA9-E332-1548-BFE2-FF54266BFC13}"/>
              </a:ext>
            </a:extLst>
          </p:cNvPr>
          <p:cNvPicPr>
            <a:picLocks noChangeAspect="1"/>
          </p:cNvPicPr>
          <p:nvPr/>
        </p:nvPicPr>
        <p:blipFill>
          <a:blip r:embed="rId2"/>
          <a:stretch>
            <a:fillRect/>
          </a:stretch>
        </p:blipFill>
        <p:spPr>
          <a:xfrm>
            <a:off x="2749502" y="2631440"/>
            <a:ext cx="4617768" cy="3458210"/>
          </a:xfrm>
          <a:prstGeom prst="rect">
            <a:avLst/>
          </a:prstGeom>
        </p:spPr>
      </p:pic>
    </p:spTree>
    <p:extLst>
      <p:ext uri="{BB962C8B-B14F-4D97-AF65-F5344CB8AC3E}">
        <p14:creationId xmlns:p14="http://schemas.microsoft.com/office/powerpoint/2010/main" val="217650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0140-D614-6343-A210-F2B9972052F1}"/>
              </a:ext>
            </a:extLst>
          </p:cNvPr>
          <p:cNvSpPr>
            <a:spLocks noGrp="1"/>
          </p:cNvSpPr>
          <p:nvPr>
            <p:ph type="title"/>
          </p:nvPr>
        </p:nvSpPr>
        <p:spPr/>
        <p:txBody>
          <a:bodyPr/>
          <a:lstStyle/>
          <a:p>
            <a:r>
              <a:rPr lang="en-US" b="1" dirty="0"/>
              <a:t>Results: Selecting the encoder for the Seq2Seq model</a:t>
            </a:r>
          </a:p>
        </p:txBody>
      </p:sp>
      <p:pic>
        <p:nvPicPr>
          <p:cNvPr id="5" name="Content Placeholder 4">
            <a:extLst>
              <a:ext uri="{FF2B5EF4-FFF2-40B4-BE49-F238E27FC236}">
                <a16:creationId xmlns:a16="http://schemas.microsoft.com/office/drawing/2014/main" id="{4091A089-734D-4242-8F20-E59E138F041F}"/>
              </a:ext>
            </a:extLst>
          </p:cNvPr>
          <p:cNvPicPr>
            <a:picLocks noGrp="1" noChangeAspect="1"/>
          </p:cNvPicPr>
          <p:nvPr>
            <p:ph idx="1"/>
          </p:nvPr>
        </p:nvPicPr>
        <p:blipFill>
          <a:blip r:embed="rId2"/>
          <a:stretch>
            <a:fillRect/>
          </a:stretch>
        </p:blipFill>
        <p:spPr>
          <a:xfrm>
            <a:off x="485351" y="1690688"/>
            <a:ext cx="5033830" cy="3663632"/>
          </a:xfrm>
        </p:spPr>
      </p:pic>
      <p:pic>
        <p:nvPicPr>
          <p:cNvPr id="7" name="Picture 6">
            <a:extLst>
              <a:ext uri="{FF2B5EF4-FFF2-40B4-BE49-F238E27FC236}">
                <a16:creationId xmlns:a16="http://schemas.microsoft.com/office/drawing/2014/main" id="{9E2B4E99-5954-C849-9D9B-89F401D2321F}"/>
              </a:ext>
            </a:extLst>
          </p:cNvPr>
          <p:cNvPicPr>
            <a:picLocks noChangeAspect="1"/>
          </p:cNvPicPr>
          <p:nvPr/>
        </p:nvPicPr>
        <p:blipFill>
          <a:blip r:embed="rId3"/>
          <a:stretch>
            <a:fillRect/>
          </a:stretch>
        </p:blipFill>
        <p:spPr>
          <a:xfrm>
            <a:off x="5996729" y="1690688"/>
            <a:ext cx="6023537" cy="4067950"/>
          </a:xfrm>
          <a:prstGeom prst="rect">
            <a:avLst/>
          </a:prstGeom>
        </p:spPr>
      </p:pic>
    </p:spTree>
    <p:extLst>
      <p:ext uri="{BB962C8B-B14F-4D97-AF65-F5344CB8AC3E}">
        <p14:creationId xmlns:p14="http://schemas.microsoft.com/office/powerpoint/2010/main" val="305658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60BB-8DC7-7247-A668-D79A3265DAB6}"/>
              </a:ext>
            </a:extLst>
          </p:cNvPr>
          <p:cNvSpPr>
            <a:spLocks noGrp="1"/>
          </p:cNvSpPr>
          <p:nvPr>
            <p:ph type="title"/>
          </p:nvPr>
        </p:nvSpPr>
        <p:spPr/>
        <p:txBody>
          <a:bodyPr/>
          <a:lstStyle/>
          <a:p>
            <a:r>
              <a:rPr lang="en-US" b="1" dirty="0"/>
              <a:t>Results: Comparing SA-T, Seq2Seq and baseline</a:t>
            </a:r>
          </a:p>
        </p:txBody>
      </p:sp>
      <p:pic>
        <p:nvPicPr>
          <p:cNvPr id="9" name="Content Placeholder 8">
            <a:extLst>
              <a:ext uri="{FF2B5EF4-FFF2-40B4-BE49-F238E27FC236}">
                <a16:creationId xmlns:a16="http://schemas.microsoft.com/office/drawing/2014/main" id="{5ECF32EC-D04C-2148-8DCE-2020FEB6FE70}"/>
              </a:ext>
            </a:extLst>
          </p:cNvPr>
          <p:cNvPicPr>
            <a:picLocks noGrp="1" noChangeAspect="1"/>
          </p:cNvPicPr>
          <p:nvPr>
            <p:ph idx="1"/>
          </p:nvPr>
        </p:nvPicPr>
        <p:blipFill>
          <a:blip r:embed="rId3"/>
          <a:stretch>
            <a:fillRect/>
          </a:stretch>
        </p:blipFill>
        <p:spPr>
          <a:xfrm>
            <a:off x="937192" y="1906905"/>
            <a:ext cx="5481455" cy="4351338"/>
          </a:xfrm>
        </p:spPr>
      </p:pic>
      <p:sp>
        <p:nvSpPr>
          <p:cNvPr id="10" name="TextBox 9">
            <a:extLst>
              <a:ext uri="{FF2B5EF4-FFF2-40B4-BE49-F238E27FC236}">
                <a16:creationId xmlns:a16="http://schemas.microsoft.com/office/drawing/2014/main" id="{4498AC56-E326-C946-A3C3-4C3EE8BE3609}"/>
              </a:ext>
            </a:extLst>
          </p:cNvPr>
          <p:cNvSpPr txBox="1"/>
          <p:nvPr/>
        </p:nvSpPr>
        <p:spPr>
          <a:xfrm>
            <a:off x="7315200" y="2636521"/>
            <a:ext cx="4277360" cy="646331"/>
          </a:xfrm>
          <a:prstGeom prst="rect">
            <a:avLst/>
          </a:prstGeom>
          <a:noFill/>
        </p:spPr>
        <p:txBody>
          <a:bodyPr wrap="square" rtlCol="0">
            <a:spAutoFit/>
          </a:bodyPr>
          <a:lstStyle/>
          <a:p>
            <a:r>
              <a:rPr lang="en-US" dirty="0"/>
              <a:t>Baseline: </a:t>
            </a:r>
            <a:r>
              <a:rPr lang="en-US" dirty="0" err="1"/>
              <a:t>BiLSTM</a:t>
            </a:r>
            <a:r>
              <a:rPr lang="en-US" dirty="0"/>
              <a:t>; FF Layers; </a:t>
            </a:r>
            <a:r>
              <a:rPr lang="en-US" dirty="0" err="1"/>
              <a:t>Softmax</a:t>
            </a:r>
            <a:r>
              <a:rPr lang="en-US" dirty="0"/>
              <a:t> layer.</a:t>
            </a:r>
          </a:p>
          <a:p>
            <a:r>
              <a:rPr lang="en-US" dirty="0"/>
              <a:t>Target space: 186 X 3</a:t>
            </a:r>
          </a:p>
        </p:txBody>
      </p:sp>
    </p:spTree>
    <p:extLst>
      <p:ext uri="{BB962C8B-B14F-4D97-AF65-F5344CB8AC3E}">
        <p14:creationId xmlns:p14="http://schemas.microsoft.com/office/powerpoint/2010/main" val="2505237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9D26-1843-644C-A521-FC1A4130A61D}"/>
              </a:ext>
            </a:extLst>
          </p:cNvPr>
          <p:cNvSpPr>
            <a:spLocks noGrp="1"/>
          </p:cNvSpPr>
          <p:nvPr>
            <p:ph type="title"/>
          </p:nvPr>
        </p:nvSpPr>
        <p:spPr/>
        <p:txBody>
          <a:bodyPr/>
          <a:lstStyle/>
          <a:p>
            <a:r>
              <a:rPr lang="en-US" b="1" dirty="0"/>
              <a:t>Results: Reference annotations</a:t>
            </a:r>
          </a:p>
        </p:txBody>
      </p:sp>
      <p:pic>
        <p:nvPicPr>
          <p:cNvPr id="5" name="Content Placeholder 4">
            <a:extLst>
              <a:ext uri="{FF2B5EF4-FFF2-40B4-BE49-F238E27FC236}">
                <a16:creationId xmlns:a16="http://schemas.microsoft.com/office/drawing/2014/main" id="{E9F833E4-E7EF-F64E-A727-742FCF3A01C8}"/>
              </a:ext>
            </a:extLst>
          </p:cNvPr>
          <p:cNvPicPr>
            <a:picLocks noGrp="1" noChangeAspect="1"/>
          </p:cNvPicPr>
          <p:nvPr>
            <p:ph idx="1"/>
          </p:nvPr>
        </p:nvPicPr>
        <p:blipFill>
          <a:blip r:embed="rId2"/>
          <a:stretch>
            <a:fillRect/>
          </a:stretch>
        </p:blipFill>
        <p:spPr>
          <a:xfrm>
            <a:off x="6878321" y="1534159"/>
            <a:ext cx="4311930" cy="5152661"/>
          </a:xfrm>
        </p:spPr>
      </p:pic>
      <p:sp>
        <p:nvSpPr>
          <p:cNvPr id="6" name="TextBox 5">
            <a:extLst>
              <a:ext uri="{FF2B5EF4-FFF2-40B4-BE49-F238E27FC236}">
                <a16:creationId xmlns:a16="http://schemas.microsoft.com/office/drawing/2014/main" id="{E2234931-79E8-1043-ACC6-AB4BE7DDC1E8}"/>
              </a:ext>
            </a:extLst>
          </p:cNvPr>
          <p:cNvSpPr txBox="1"/>
          <p:nvPr/>
        </p:nvSpPr>
        <p:spPr>
          <a:xfrm>
            <a:off x="505964" y="3799840"/>
            <a:ext cx="4807717" cy="1754326"/>
          </a:xfrm>
          <a:prstGeom prst="rect">
            <a:avLst/>
          </a:prstGeom>
          <a:noFill/>
        </p:spPr>
        <p:txBody>
          <a:bodyPr wrap="square" rtlCol="0">
            <a:spAutoFit/>
          </a:bodyPr>
          <a:lstStyle/>
          <a:p>
            <a:r>
              <a:rPr lang="en-US" b="1" dirty="0"/>
              <a:t>Single</a:t>
            </a:r>
            <a:r>
              <a:rPr lang="en-US" dirty="0"/>
              <a:t>: Annotation from a random annotator is picked</a:t>
            </a:r>
          </a:p>
          <a:p>
            <a:r>
              <a:rPr lang="en-US" b="1" dirty="0"/>
              <a:t>Voted</a:t>
            </a:r>
            <a:r>
              <a:rPr lang="en-US" dirty="0"/>
              <a:t>: Annotation is voted on the basis of how many scribes picked it</a:t>
            </a:r>
          </a:p>
          <a:p>
            <a:r>
              <a:rPr lang="en-US" b="1" dirty="0"/>
              <a:t>Any</a:t>
            </a:r>
            <a:r>
              <a:rPr lang="en-US" dirty="0"/>
              <a:t>: Annotation was deemed right if it matched that from any of the scribes</a:t>
            </a:r>
          </a:p>
        </p:txBody>
      </p:sp>
      <p:sp>
        <p:nvSpPr>
          <p:cNvPr id="7" name="TextBox 6">
            <a:extLst>
              <a:ext uri="{FF2B5EF4-FFF2-40B4-BE49-F238E27FC236}">
                <a16:creationId xmlns:a16="http://schemas.microsoft.com/office/drawing/2014/main" id="{40EDEF0D-0EBB-4D4D-BDB4-1D6BB0AD597B}"/>
              </a:ext>
            </a:extLst>
          </p:cNvPr>
          <p:cNvSpPr txBox="1"/>
          <p:nvPr/>
        </p:nvSpPr>
        <p:spPr>
          <a:xfrm>
            <a:off x="541524" y="1769735"/>
            <a:ext cx="4772157" cy="646331"/>
          </a:xfrm>
          <a:prstGeom prst="rect">
            <a:avLst/>
          </a:prstGeom>
          <a:noFill/>
        </p:spPr>
        <p:txBody>
          <a:bodyPr wrap="square" rtlCol="0">
            <a:spAutoFit/>
          </a:bodyPr>
          <a:lstStyle/>
          <a:p>
            <a:r>
              <a:rPr lang="en-US" dirty="0">
                <a:solidFill>
                  <a:srgbClr val="FF0000"/>
                </a:solidFill>
              </a:rPr>
              <a:t>This section seems to be an effort to arrive at F1s that ‘look good’</a:t>
            </a:r>
          </a:p>
        </p:txBody>
      </p:sp>
      <p:sp>
        <p:nvSpPr>
          <p:cNvPr id="8" name="TextBox 7">
            <a:extLst>
              <a:ext uri="{FF2B5EF4-FFF2-40B4-BE49-F238E27FC236}">
                <a16:creationId xmlns:a16="http://schemas.microsoft.com/office/drawing/2014/main" id="{99653210-5763-A64E-8DEB-305B5C1BB3B3}"/>
              </a:ext>
            </a:extLst>
          </p:cNvPr>
          <p:cNvSpPr txBox="1"/>
          <p:nvPr/>
        </p:nvSpPr>
        <p:spPr>
          <a:xfrm>
            <a:off x="721360" y="2773680"/>
            <a:ext cx="5129225" cy="923330"/>
          </a:xfrm>
          <a:prstGeom prst="rect">
            <a:avLst/>
          </a:prstGeom>
          <a:noFill/>
        </p:spPr>
        <p:txBody>
          <a:bodyPr wrap="none" rtlCol="0">
            <a:spAutoFit/>
          </a:bodyPr>
          <a:lstStyle/>
          <a:p>
            <a:r>
              <a:rPr lang="en-US" dirty="0"/>
              <a:t>OH, but our kappa values were low. So we must</a:t>
            </a:r>
          </a:p>
          <a:p>
            <a:r>
              <a:rPr lang="en-US" dirty="0"/>
              <a:t>use different combinations of reference annotations.</a:t>
            </a:r>
          </a:p>
          <a:p>
            <a:r>
              <a:rPr lang="en-US" dirty="0"/>
              <a:t>So we try out three schemes:</a:t>
            </a:r>
          </a:p>
        </p:txBody>
      </p:sp>
    </p:spTree>
    <p:extLst>
      <p:ext uri="{BB962C8B-B14F-4D97-AF65-F5344CB8AC3E}">
        <p14:creationId xmlns:p14="http://schemas.microsoft.com/office/powerpoint/2010/main" val="380318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3356-9D8E-7040-9232-EBABA9D4C22E}"/>
              </a:ext>
            </a:extLst>
          </p:cNvPr>
          <p:cNvSpPr>
            <a:spLocks noGrp="1"/>
          </p:cNvSpPr>
          <p:nvPr>
            <p:ph type="title"/>
          </p:nvPr>
        </p:nvSpPr>
        <p:spPr/>
        <p:txBody>
          <a:bodyPr/>
          <a:lstStyle/>
          <a:p>
            <a:r>
              <a:rPr lang="en-US" b="1" dirty="0"/>
              <a:t>Results: Directly from speech!</a:t>
            </a:r>
          </a:p>
        </p:txBody>
      </p:sp>
      <p:sp>
        <p:nvSpPr>
          <p:cNvPr id="3" name="Content Placeholder 2">
            <a:extLst>
              <a:ext uri="{FF2B5EF4-FFF2-40B4-BE49-F238E27FC236}">
                <a16:creationId xmlns:a16="http://schemas.microsoft.com/office/drawing/2014/main" id="{97E6DB3F-6526-6A4D-A4AD-0DA4CFD1E7D8}"/>
              </a:ext>
            </a:extLst>
          </p:cNvPr>
          <p:cNvSpPr>
            <a:spLocks noGrp="1"/>
          </p:cNvSpPr>
          <p:nvPr>
            <p:ph idx="1"/>
          </p:nvPr>
        </p:nvSpPr>
        <p:spPr>
          <a:xfrm>
            <a:off x="838200" y="1825625"/>
            <a:ext cx="4902200" cy="4351338"/>
          </a:xfrm>
        </p:spPr>
        <p:txBody>
          <a:bodyPr/>
          <a:lstStyle/>
          <a:p>
            <a:r>
              <a:rPr lang="en-US" dirty="0"/>
              <a:t>If manual transcripts are not available, how well does this model do if the input is an ASR transcript?</a:t>
            </a:r>
          </a:p>
        </p:txBody>
      </p:sp>
      <p:pic>
        <p:nvPicPr>
          <p:cNvPr id="5" name="Picture 4">
            <a:extLst>
              <a:ext uri="{FF2B5EF4-FFF2-40B4-BE49-F238E27FC236}">
                <a16:creationId xmlns:a16="http://schemas.microsoft.com/office/drawing/2014/main" id="{8C10C13B-97C3-0E49-88D7-761EA5E71683}"/>
              </a:ext>
            </a:extLst>
          </p:cNvPr>
          <p:cNvPicPr>
            <a:picLocks noChangeAspect="1"/>
          </p:cNvPicPr>
          <p:nvPr/>
        </p:nvPicPr>
        <p:blipFill>
          <a:blip r:embed="rId2"/>
          <a:stretch>
            <a:fillRect/>
          </a:stretch>
        </p:blipFill>
        <p:spPr>
          <a:xfrm>
            <a:off x="6802822" y="1700054"/>
            <a:ext cx="3723059" cy="4602480"/>
          </a:xfrm>
          <a:prstGeom prst="rect">
            <a:avLst/>
          </a:prstGeom>
        </p:spPr>
      </p:pic>
    </p:spTree>
    <p:extLst>
      <p:ext uri="{BB962C8B-B14F-4D97-AF65-F5344CB8AC3E}">
        <p14:creationId xmlns:p14="http://schemas.microsoft.com/office/powerpoint/2010/main" val="3333163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0FF0-2949-C443-BD51-45B21862B595}"/>
              </a:ext>
            </a:extLst>
          </p:cNvPr>
          <p:cNvSpPr>
            <a:spLocks noGrp="1"/>
          </p:cNvSpPr>
          <p:nvPr>
            <p:ph type="title"/>
          </p:nvPr>
        </p:nvSpPr>
        <p:spPr/>
        <p:txBody>
          <a:bodyPr/>
          <a:lstStyle/>
          <a:p>
            <a:r>
              <a:rPr lang="en-US" b="1" dirty="0"/>
              <a:t>Results: Reducing the space of symptoms</a:t>
            </a:r>
          </a:p>
        </p:txBody>
      </p:sp>
      <p:sp>
        <p:nvSpPr>
          <p:cNvPr id="3" name="Content Placeholder 2">
            <a:extLst>
              <a:ext uri="{FF2B5EF4-FFF2-40B4-BE49-F238E27FC236}">
                <a16:creationId xmlns:a16="http://schemas.microsoft.com/office/drawing/2014/main" id="{424331B6-6518-D940-B605-78E6224FF92D}"/>
              </a:ext>
            </a:extLst>
          </p:cNvPr>
          <p:cNvSpPr>
            <a:spLocks noGrp="1"/>
          </p:cNvSpPr>
          <p:nvPr>
            <p:ph idx="1"/>
          </p:nvPr>
        </p:nvSpPr>
        <p:spPr>
          <a:xfrm>
            <a:off x="838200" y="1825625"/>
            <a:ext cx="4953000" cy="4351338"/>
          </a:xfrm>
        </p:spPr>
        <p:txBody>
          <a:bodyPr/>
          <a:lstStyle/>
          <a:p>
            <a:r>
              <a:rPr lang="en-US" dirty="0"/>
              <a:t>Instead of 186 symptom labels, 14 body systems</a:t>
            </a:r>
          </a:p>
        </p:txBody>
      </p:sp>
      <p:pic>
        <p:nvPicPr>
          <p:cNvPr id="5" name="Picture 4">
            <a:extLst>
              <a:ext uri="{FF2B5EF4-FFF2-40B4-BE49-F238E27FC236}">
                <a16:creationId xmlns:a16="http://schemas.microsoft.com/office/drawing/2014/main" id="{43A19C01-A85D-0A4E-BBE8-48E4208865AC}"/>
              </a:ext>
            </a:extLst>
          </p:cNvPr>
          <p:cNvPicPr>
            <a:picLocks noChangeAspect="1"/>
          </p:cNvPicPr>
          <p:nvPr/>
        </p:nvPicPr>
        <p:blipFill>
          <a:blip r:embed="rId2"/>
          <a:stretch>
            <a:fillRect/>
          </a:stretch>
        </p:blipFill>
        <p:spPr>
          <a:xfrm>
            <a:off x="5981426" y="1867694"/>
            <a:ext cx="5372374" cy="4267200"/>
          </a:xfrm>
          <a:prstGeom prst="rect">
            <a:avLst/>
          </a:prstGeom>
        </p:spPr>
      </p:pic>
    </p:spTree>
    <p:extLst>
      <p:ext uri="{BB962C8B-B14F-4D97-AF65-F5344CB8AC3E}">
        <p14:creationId xmlns:p14="http://schemas.microsoft.com/office/powerpoint/2010/main" val="3433503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46AA-B514-1F41-855D-CD569C92C79C}"/>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0651731-4296-1843-8509-46898F09789D}"/>
              </a:ext>
            </a:extLst>
          </p:cNvPr>
          <p:cNvSpPr>
            <a:spLocks noGrp="1"/>
          </p:cNvSpPr>
          <p:nvPr>
            <p:ph idx="1"/>
          </p:nvPr>
        </p:nvSpPr>
        <p:spPr/>
        <p:txBody>
          <a:bodyPr/>
          <a:lstStyle/>
          <a:p>
            <a:r>
              <a:rPr lang="en-US" dirty="0"/>
              <a:t>Introduction</a:t>
            </a:r>
          </a:p>
          <a:p>
            <a:r>
              <a:rPr lang="en-US" dirty="0"/>
              <a:t>Related Work</a:t>
            </a:r>
          </a:p>
          <a:p>
            <a:r>
              <a:rPr lang="en-US" dirty="0"/>
              <a:t>The Symptom Extraction Task</a:t>
            </a:r>
          </a:p>
          <a:p>
            <a:r>
              <a:rPr lang="en-US" dirty="0"/>
              <a:t>Models</a:t>
            </a:r>
          </a:p>
          <a:p>
            <a:r>
              <a:rPr lang="en-US" dirty="0"/>
              <a:t>Empirical evaluations</a:t>
            </a:r>
          </a:p>
          <a:p>
            <a:r>
              <a:rPr lang="en-US" u="sng" dirty="0"/>
              <a:t>Analysis</a:t>
            </a:r>
          </a:p>
        </p:txBody>
      </p:sp>
    </p:spTree>
    <p:extLst>
      <p:ext uri="{BB962C8B-B14F-4D97-AF65-F5344CB8AC3E}">
        <p14:creationId xmlns:p14="http://schemas.microsoft.com/office/powerpoint/2010/main" val="3568218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080B-E540-3849-934D-593AA1B34723}"/>
              </a:ext>
            </a:extLst>
          </p:cNvPr>
          <p:cNvSpPr>
            <a:spLocks noGrp="1"/>
          </p:cNvSpPr>
          <p:nvPr>
            <p:ph type="title"/>
          </p:nvPr>
        </p:nvSpPr>
        <p:spPr/>
        <p:txBody>
          <a:bodyPr/>
          <a:lstStyle/>
          <a:p>
            <a:r>
              <a:rPr lang="en-US" b="1" dirty="0"/>
              <a:t>Results: Comparison with humans</a:t>
            </a:r>
          </a:p>
        </p:txBody>
      </p:sp>
      <p:pic>
        <p:nvPicPr>
          <p:cNvPr id="5" name="Content Placeholder 4">
            <a:extLst>
              <a:ext uri="{FF2B5EF4-FFF2-40B4-BE49-F238E27FC236}">
                <a16:creationId xmlns:a16="http://schemas.microsoft.com/office/drawing/2014/main" id="{9C7FED78-A449-E943-B143-A231D6585A78}"/>
              </a:ext>
            </a:extLst>
          </p:cNvPr>
          <p:cNvPicPr>
            <a:picLocks noGrp="1" noChangeAspect="1"/>
          </p:cNvPicPr>
          <p:nvPr>
            <p:ph idx="1"/>
          </p:nvPr>
        </p:nvPicPr>
        <p:blipFill>
          <a:blip r:embed="rId2"/>
          <a:stretch>
            <a:fillRect/>
          </a:stretch>
        </p:blipFill>
        <p:spPr>
          <a:xfrm>
            <a:off x="5090786" y="1906905"/>
            <a:ext cx="5566428" cy="4351338"/>
          </a:xfrm>
        </p:spPr>
      </p:pic>
    </p:spTree>
    <p:extLst>
      <p:ext uri="{BB962C8B-B14F-4D97-AF65-F5344CB8AC3E}">
        <p14:creationId xmlns:p14="http://schemas.microsoft.com/office/powerpoint/2010/main" val="3966041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4BA0-4541-7349-B0D2-D4DE52AB74FE}"/>
              </a:ext>
            </a:extLst>
          </p:cNvPr>
          <p:cNvSpPr>
            <a:spLocks noGrp="1"/>
          </p:cNvSpPr>
          <p:nvPr>
            <p:ph type="title"/>
          </p:nvPr>
        </p:nvSpPr>
        <p:spPr/>
        <p:txBody>
          <a:bodyPr/>
          <a:lstStyle/>
          <a:p>
            <a:r>
              <a:rPr lang="en-US" b="1" dirty="0"/>
              <a:t>Attention weights</a:t>
            </a:r>
          </a:p>
        </p:txBody>
      </p:sp>
      <p:sp>
        <p:nvSpPr>
          <p:cNvPr id="4" name="Rectangle 3">
            <a:extLst>
              <a:ext uri="{FF2B5EF4-FFF2-40B4-BE49-F238E27FC236}">
                <a16:creationId xmlns:a16="http://schemas.microsoft.com/office/drawing/2014/main" id="{FB7560F0-9835-C74A-ACEA-0E21715DC060}"/>
              </a:ext>
            </a:extLst>
          </p:cNvPr>
          <p:cNvSpPr/>
          <p:nvPr/>
        </p:nvSpPr>
        <p:spPr>
          <a:xfrm>
            <a:off x="3048000" y="2274838"/>
            <a:ext cx="6096000" cy="2585323"/>
          </a:xfrm>
          <a:prstGeom prst="rect">
            <a:avLst/>
          </a:prstGeom>
        </p:spPr>
        <p:txBody>
          <a:bodyPr>
            <a:spAutoFit/>
          </a:bodyPr>
          <a:lstStyle/>
          <a:p>
            <a:r>
              <a:rPr lang="en-AU" dirty="0">
                <a:effectLst/>
                <a:latin typeface="Helvetica" pitchFamily="2" charset="0"/>
              </a:rPr>
              <a:t>DR: How is your </a:t>
            </a:r>
            <a:r>
              <a:rPr lang="en-AU" u="sng" dirty="0">
                <a:effectLst/>
                <a:latin typeface="Helvetica" pitchFamily="2" charset="0"/>
              </a:rPr>
              <a:t>sleep</a:t>
            </a:r>
            <a:r>
              <a:rPr lang="en-AU" dirty="0">
                <a:effectLst/>
                <a:latin typeface="Helvetica" pitchFamily="2" charset="0"/>
              </a:rPr>
              <a:t>?</a:t>
            </a:r>
          </a:p>
          <a:p>
            <a:r>
              <a:rPr lang="en-AU" dirty="0">
                <a:effectLst/>
                <a:latin typeface="Helvetica" pitchFamily="2" charset="0"/>
              </a:rPr>
              <a:t>PT: Well, I have been </a:t>
            </a:r>
            <a:r>
              <a:rPr lang="en-AU" u="sng" dirty="0">
                <a:effectLst/>
                <a:latin typeface="Helvetica" pitchFamily="2" charset="0"/>
              </a:rPr>
              <a:t>waking</a:t>
            </a:r>
            <a:r>
              <a:rPr lang="en-AU" dirty="0">
                <a:effectLst/>
                <a:latin typeface="Helvetica" pitchFamily="2" charset="0"/>
              </a:rPr>
              <a:t> up a lot.</a:t>
            </a:r>
          </a:p>
          <a:p>
            <a:r>
              <a:rPr lang="en-AU" dirty="0">
                <a:effectLst/>
                <a:latin typeface="Helvetica" pitchFamily="2" charset="0"/>
              </a:rPr>
              <a:t>DR: How often would you say?</a:t>
            </a:r>
          </a:p>
          <a:p>
            <a:r>
              <a:rPr lang="en-AU" dirty="0">
                <a:effectLst/>
                <a:latin typeface="Helvetica" pitchFamily="2" charset="0"/>
              </a:rPr>
              <a:t>PT: </a:t>
            </a:r>
            <a:r>
              <a:rPr lang="en-AU" u="sng" dirty="0">
                <a:effectLst/>
                <a:latin typeface="Helvetica" pitchFamily="2" charset="0"/>
              </a:rPr>
              <a:t>Several</a:t>
            </a:r>
            <a:r>
              <a:rPr lang="en-AU" dirty="0">
                <a:effectLst/>
                <a:latin typeface="Helvetica" pitchFamily="2" charset="0"/>
              </a:rPr>
              <a:t> times a </a:t>
            </a:r>
            <a:r>
              <a:rPr lang="en-AU" u="sng" dirty="0">
                <a:effectLst/>
                <a:latin typeface="Helvetica" pitchFamily="2" charset="0"/>
              </a:rPr>
              <a:t>night</a:t>
            </a:r>
            <a:r>
              <a:rPr lang="en-AU" dirty="0">
                <a:effectLst/>
                <a:latin typeface="Helvetica" pitchFamily="2" charset="0"/>
              </a:rPr>
              <a:t>.</a:t>
            </a:r>
          </a:p>
          <a:p>
            <a:r>
              <a:rPr lang="en-AU" dirty="0">
                <a:effectLst/>
                <a:latin typeface="Helvetica" pitchFamily="2" charset="0"/>
              </a:rPr>
              <a:t>DR: That is a lot of </a:t>
            </a:r>
            <a:r>
              <a:rPr lang="en-AU" u="sng" dirty="0">
                <a:effectLst/>
                <a:latin typeface="Helvetica" pitchFamily="2" charset="0"/>
              </a:rPr>
              <a:t>waking</a:t>
            </a:r>
            <a:r>
              <a:rPr lang="en-AU" dirty="0">
                <a:effectLst/>
                <a:latin typeface="Helvetica" pitchFamily="2" charset="0"/>
              </a:rPr>
              <a:t> </a:t>
            </a:r>
            <a:r>
              <a:rPr lang="en-AU" u="sng" dirty="0">
                <a:effectLst/>
                <a:latin typeface="Helvetica" pitchFamily="2" charset="0"/>
              </a:rPr>
              <a:t>up</a:t>
            </a:r>
            <a:r>
              <a:rPr lang="en-AU" dirty="0">
                <a:effectLst/>
                <a:latin typeface="Helvetica" pitchFamily="2" charset="0"/>
              </a:rPr>
              <a:t>!</a:t>
            </a:r>
          </a:p>
          <a:p>
            <a:endParaRPr lang="en-AU" dirty="0">
              <a:effectLst/>
              <a:latin typeface="Helvetica" pitchFamily="2" charset="0"/>
            </a:endParaRPr>
          </a:p>
          <a:p>
            <a:r>
              <a:rPr lang="en-AU" dirty="0">
                <a:effectLst/>
                <a:latin typeface="Helvetica" pitchFamily="2" charset="0"/>
              </a:rPr>
              <a:t>Table 11: Example of attention from Seq2Seq model,</a:t>
            </a:r>
          </a:p>
          <a:p>
            <a:r>
              <a:rPr lang="en-AU" dirty="0">
                <a:effectLst/>
                <a:latin typeface="Helvetica" pitchFamily="2" charset="0"/>
              </a:rPr>
              <a:t>where words with attention weight of 0.05 or higher are</a:t>
            </a:r>
          </a:p>
          <a:p>
            <a:r>
              <a:rPr lang="en-AU" dirty="0">
                <a:effectLst/>
                <a:latin typeface="Helvetica" pitchFamily="2" charset="0"/>
              </a:rPr>
              <a:t>underlined.</a:t>
            </a:r>
          </a:p>
        </p:txBody>
      </p:sp>
      <p:sp>
        <p:nvSpPr>
          <p:cNvPr id="5" name="TextBox 4">
            <a:extLst>
              <a:ext uri="{FF2B5EF4-FFF2-40B4-BE49-F238E27FC236}">
                <a16:creationId xmlns:a16="http://schemas.microsoft.com/office/drawing/2014/main" id="{01FEF5E9-7ACF-3A49-8132-BB51EC75034A}"/>
              </a:ext>
            </a:extLst>
          </p:cNvPr>
          <p:cNvSpPr txBox="1"/>
          <p:nvPr/>
        </p:nvSpPr>
        <p:spPr>
          <a:xfrm flipH="1">
            <a:off x="1239520" y="5618480"/>
            <a:ext cx="7802880" cy="646331"/>
          </a:xfrm>
          <a:prstGeom prst="rect">
            <a:avLst/>
          </a:prstGeom>
          <a:noFill/>
        </p:spPr>
        <p:txBody>
          <a:bodyPr wrap="square" rtlCol="0">
            <a:spAutoFit/>
          </a:bodyPr>
          <a:lstStyle/>
          <a:p>
            <a:r>
              <a:rPr lang="en-US" dirty="0"/>
              <a:t>The Error analysis sub-section points to conversations where symptoms are described over multiple conversational turns. </a:t>
            </a:r>
          </a:p>
        </p:txBody>
      </p:sp>
    </p:spTree>
    <p:extLst>
      <p:ext uri="{BB962C8B-B14F-4D97-AF65-F5344CB8AC3E}">
        <p14:creationId xmlns:p14="http://schemas.microsoft.com/office/powerpoint/2010/main" val="375041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46AA-B514-1F41-855D-CD569C92C79C}"/>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0651731-4296-1843-8509-46898F09789D}"/>
              </a:ext>
            </a:extLst>
          </p:cNvPr>
          <p:cNvSpPr>
            <a:spLocks noGrp="1"/>
          </p:cNvSpPr>
          <p:nvPr>
            <p:ph idx="1"/>
          </p:nvPr>
        </p:nvSpPr>
        <p:spPr/>
        <p:txBody>
          <a:bodyPr/>
          <a:lstStyle/>
          <a:p>
            <a:r>
              <a:rPr lang="en-US" u="sng" dirty="0"/>
              <a:t>Introduction</a:t>
            </a:r>
          </a:p>
          <a:p>
            <a:r>
              <a:rPr lang="en-US" dirty="0"/>
              <a:t>Related Work</a:t>
            </a:r>
          </a:p>
          <a:p>
            <a:r>
              <a:rPr lang="en-US" dirty="0"/>
              <a:t>The Symptom Extraction Task</a:t>
            </a:r>
          </a:p>
          <a:p>
            <a:r>
              <a:rPr lang="en-US" dirty="0"/>
              <a:t>Models</a:t>
            </a:r>
          </a:p>
          <a:p>
            <a:r>
              <a:rPr lang="en-US" dirty="0"/>
              <a:t>Empirical evaluations</a:t>
            </a:r>
          </a:p>
          <a:p>
            <a:r>
              <a:rPr lang="en-US" dirty="0"/>
              <a:t>Analysis</a:t>
            </a:r>
          </a:p>
        </p:txBody>
      </p:sp>
    </p:spTree>
    <p:extLst>
      <p:ext uri="{BB962C8B-B14F-4D97-AF65-F5344CB8AC3E}">
        <p14:creationId xmlns:p14="http://schemas.microsoft.com/office/powerpoint/2010/main" val="4146150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CAF1-7CA5-F044-9E30-AE038EDF05B2}"/>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D3C1D01-86B6-B64C-8BB1-B6A82C49D0FF}"/>
              </a:ext>
            </a:extLst>
          </p:cNvPr>
          <p:cNvSpPr>
            <a:spLocks noGrp="1"/>
          </p:cNvSpPr>
          <p:nvPr>
            <p:ph idx="1"/>
          </p:nvPr>
        </p:nvSpPr>
        <p:spPr/>
        <p:txBody>
          <a:bodyPr/>
          <a:lstStyle/>
          <a:p>
            <a:r>
              <a:rPr lang="en-AU" dirty="0"/>
              <a:t>“The performance of our models is significantly better than baseline systems and range from an F-score of 0.5 to 0.8 depending on the condition. When the models are trained on manual transcripts and applied on ASR transcripts, the performance degrades considerably compared to applying them on manual transcripts.”</a:t>
            </a:r>
          </a:p>
          <a:p>
            <a:r>
              <a:rPr lang="en-AU" dirty="0"/>
              <a:t>“Our analysis show that the SA-T model has higher precision while Seq2Seq model has higher recall, thus the two models compliment each other.”</a:t>
            </a:r>
          </a:p>
          <a:p>
            <a:r>
              <a:rPr lang="en-US" dirty="0"/>
              <a:t>Future work: Can the two be combined?</a:t>
            </a:r>
          </a:p>
        </p:txBody>
      </p:sp>
    </p:spTree>
    <p:extLst>
      <p:ext uri="{BB962C8B-B14F-4D97-AF65-F5344CB8AC3E}">
        <p14:creationId xmlns:p14="http://schemas.microsoft.com/office/powerpoint/2010/main" val="130829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0583-3D46-4544-9F5F-988799E5D7AA}"/>
              </a:ext>
            </a:extLst>
          </p:cNvPr>
          <p:cNvSpPr>
            <a:spLocks noGrp="1"/>
          </p:cNvSpPr>
          <p:nvPr>
            <p:ph type="title"/>
          </p:nvPr>
        </p:nvSpPr>
        <p:spPr/>
        <p:txBody>
          <a:bodyPr/>
          <a:lstStyle/>
          <a:p>
            <a:r>
              <a:rPr lang="en-US" b="1" dirty="0"/>
              <a:t>What is the paper about?</a:t>
            </a:r>
          </a:p>
        </p:txBody>
      </p:sp>
      <p:sp>
        <p:nvSpPr>
          <p:cNvPr id="3" name="Content Placeholder 2">
            <a:extLst>
              <a:ext uri="{FF2B5EF4-FFF2-40B4-BE49-F238E27FC236}">
                <a16:creationId xmlns:a16="http://schemas.microsoft.com/office/drawing/2014/main" id="{A7E1C64B-22AE-E34B-AC5C-62EBAED5FA1F}"/>
              </a:ext>
            </a:extLst>
          </p:cNvPr>
          <p:cNvSpPr>
            <a:spLocks noGrp="1"/>
          </p:cNvSpPr>
          <p:nvPr>
            <p:ph idx="1"/>
          </p:nvPr>
        </p:nvSpPr>
        <p:spPr>
          <a:xfrm>
            <a:off x="838200" y="1825625"/>
            <a:ext cx="5257800" cy="4351338"/>
          </a:xfrm>
        </p:spPr>
        <p:txBody>
          <a:bodyPr/>
          <a:lstStyle/>
          <a:p>
            <a:r>
              <a:rPr lang="en-US" dirty="0"/>
              <a:t>Input: Clinical conversations</a:t>
            </a:r>
          </a:p>
          <a:p>
            <a:r>
              <a:rPr lang="en-US" dirty="0"/>
              <a:t>Outputs:</a:t>
            </a:r>
          </a:p>
          <a:p>
            <a:pPr lvl="1"/>
            <a:r>
              <a:rPr lang="en-US" dirty="0"/>
              <a:t>Symptoms mentioned in the clinical conversations (Symptom labels from a symptom ontology)</a:t>
            </a:r>
          </a:p>
          <a:p>
            <a:pPr lvl="1"/>
            <a:r>
              <a:rPr lang="en-US" dirty="0"/>
              <a:t>Does the patient experience these symptoms or not? (Boolean)</a:t>
            </a:r>
          </a:p>
        </p:txBody>
      </p:sp>
      <p:pic>
        <p:nvPicPr>
          <p:cNvPr id="5" name="Picture 4">
            <a:extLst>
              <a:ext uri="{FF2B5EF4-FFF2-40B4-BE49-F238E27FC236}">
                <a16:creationId xmlns:a16="http://schemas.microsoft.com/office/drawing/2014/main" id="{1845FC23-543E-8B42-96A1-72A6FBBEA7F6}"/>
              </a:ext>
            </a:extLst>
          </p:cNvPr>
          <p:cNvPicPr>
            <a:picLocks noChangeAspect="1"/>
          </p:cNvPicPr>
          <p:nvPr/>
        </p:nvPicPr>
        <p:blipFill>
          <a:blip r:embed="rId2"/>
          <a:stretch>
            <a:fillRect/>
          </a:stretch>
        </p:blipFill>
        <p:spPr>
          <a:xfrm>
            <a:off x="6563360" y="1825624"/>
            <a:ext cx="4749182" cy="3173095"/>
          </a:xfrm>
          <a:prstGeom prst="rect">
            <a:avLst/>
          </a:prstGeom>
        </p:spPr>
      </p:pic>
    </p:spTree>
    <p:extLst>
      <p:ext uri="{BB962C8B-B14F-4D97-AF65-F5344CB8AC3E}">
        <p14:creationId xmlns:p14="http://schemas.microsoft.com/office/powerpoint/2010/main" val="237672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96D-295C-244C-A540-E01B2F111756}"/>
              </a:ext>
            </a:extLst>
          </p:cNvPr>
          <p:cNvSpPr>
            <a:spLocks noGrp="1"/>
          </p:cNvSpPr>
          <p:nvPr>
            <p:ph type="title"/>
          </p:nvPr>
        </p:nvSpPr>
        <p:spPr/>
        <p:txBody>
          <a:bodyPr/>
          <a:lstStyle/>
          <a:p>
            <a:r>
              <a:rPr lang="en-US" b="1" dirty="0"/>
              <a:t>Why is it a useful problem?</a:t>
            </a:r>
          </a:p>
        </p:txBody>
      </p:sp>
      <p:sp>
        <p:nvSpPr>
          <p:cNvPr id="3" name="Content Placeholder 2">
            <a:extLst>
              <a:ext uri="{FF2B5EF4-FFF2-40B4-BE49-F238E27FC236}">
                <a16:creationId xmlns:a16="http://schemas.microsoft.com/office/drawing/2014/main" id="{7239D334-3051-014D-9D17-7C50C24A5C88}"/>
              </a:ext>
            </a:extLst>
          </p:cNvPr>
          <p:cNvSpPr>
            <a:spLocks noGrp="1"/>
          </p:cNvSpPr>
          <p:nvPr>
            <p:ph idx="1"/>
          </p:nvPr>
        </p:nvSpPr>
        <p:spPr/>
        <p:txBody>
          <a:bodyPr/>
          <a:lstStyle/>
          <a:p>
            <a:r>
              <a:rPr lang="en-US" dirty="0"/>
              <a:t>Hospitals have ben “coaxed and cajoled into adopting electronic health records”</a:t>
            </a:r>
          </a:p>
          <a:p>
            <a:r>
              <a:rPr lang="en-US" dirty="0"/>
              <a:t>Led to an ”unforeseen side-effect of placing a disproportionate burden of documentation”</a:t>
            </a:r>
          </a:p>
          <a:p>
            <a:r>
              <a:rPr lang="en-US" dirty="0"/>
              <a:t>4.5 hours of 11 hour day interacting with clinical documentation systems</a:t>
            </a:r>
          </a:p>
        </p:txBody>
      </p:sp>
    </p:spTree>
    <p:extLst>
      <p:ext uri="{BB962C8B-B14F-4D97-AF65-F5344CB8AC3E}">
        <p14:creationId xmlns:p14="http://schemas.microsoft.com/office/powerpoint/2010/main" val="311428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46AA-B514-1F41-855D-CD569C92C79C}"/>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0651731-4296-1843-8509-46898F09789D}"/>
              </a:ext>
            </a:extLst>
          </p:cNvPr>
          <p:cNvSpPr>
            <a:spLocks noGrp="1"/>
          </p:cNvSpPr>
          <p:nvPr>
            <p:ph idx="1"/>
          </p:nvPr>
        </p:nvSpPr>
        <p:spPr/>
        <p:txBody>
          <a:bodyPr/>
          <a:lstStyle/>
          <a:p>
            <a:r>
              <a:rPr lang="en-US" dirty="0"/>
              <a:t>Introduction</a:t>
            </a:r>
          </a:p>
          <a:p>
            <a:r>
              <a:rPr lang="en-US" u="sng" dirty="0"/>
              <a:t>Related Work</a:t>
            </a:r>
          </a:p>
          <a:p>
            <a:r>
              <a:rPr lang="en-US" dirty="0"/>
              <a:t>The Symptom Extraction Task</a:t>
            </a:r>
          </a:p>
          <a:p>
            <a:r>
              <a:rPr lang="en-US" dirty="0"/>
              <a:t>Models</a:t>
            </a:r>
          </a:p>
          <a:p>
            <a:r>
              <a:rPr lang="en-US" dirty="0"/>
              <a:t>Empirical evaluations</a:t>
            </a:r>
          </a:p>
          <a:p>
            <a:r>
              <a:rPr lang="en-US" dirty="0"/>
              <a:t>Analysis</a:t>
            </a:r>
          </a:p>
        </p:txBody>
      </p:sp>
    </p:spTree>
    <p:extLst>
      <p:ext uri="{BB962C8B-B14F-4D97-AF65-F5344CB8AC3E}">
        <p14:creationId xmlns:p14="http://schemas.microsoft.com/office/powerpoint/2010/main" val="282906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BBDB-7839-9747-8928-2642475BA252}"/>
              </a:ext>
            </a:extLst>
          </p:cNvPr>
          <p:cNvSpPr>
            <a:spLocks noGrp="1"/>
          </p:cNvSpPr>
          <p:nvPr>
            <p:ph type="title"/>
          </p:nvPr>
        </p:nvSpPr>
        <p:spPr/>
        <p:txBody>
          <a:bodyPr/>
          <a:lstStyle/>
          <a:p>
            <a:r>
              <a:rPr lang="en-US" b="1" dirty="0"/>
              <a:t>Related work</a:t>
            </a:r>
          </a:p>
        </p:txBody>
      </p:sp>
      <p:sp>
        <p:nvSpPr>
          <p:cNvPr id="4" name="Content Placeholder 3">
            <a:extLst>
              <a:ext uri="{FF2B5EF4-FFF2-40B4-BE49-F238E27FC236}">
                <a16:creationId xmlns:a16="http://schemas.microsoft.com/office/drawing/2014/main" id="{C8FFF110-D5EB-414C-BDBA-354A9AB62676}"/>
              </a:ext>
            </a:extLst>
          </p:cNvPr>
          <p:cNvSpPr>
            <a:spLocks noGrp="1"/>
          </p:cNvSpPr>
          <p:nvPr>
            <p:ph sz="half" idx="1"/>
          </p:nvPr>
        </p:nvSpPr>
        <p:spPr/>
        <p:txBody>
          <a:bodyPr/>
          <a:lstStyle/>
          <a:p>
            <a:r>
              <a:rPr lang="en-US" b="1" dirty="0"/>
              <a:t>Information extraction from medical documents</a:t>
            </a:r>
          </a:p>
          <a:p>
            <a:r>
              <a:rPr lang="en-US" dirty="0"/>
              <a:t>i2b2 challenge (2011): </a:t>
            </a:r>
          </a:p>
          <a:p>
            <a:r>
              <a:rPr lang="en-US" dirty="0"/>
              <a:t>Discharge summaries: 394Tr+477Te+877Ev</a:t>
            </a:r>
          </a:p>
          <a:p>
            <a:r>
              <a:rPr lang="en-US" dirty="0"/>
              <a:t>CRF-based methods</a:t>
            </a:r>
          </a:p>
          <a:p>
            <a:r>
              <a:rPr lang="en-US" dirty="0"/>
              <a:t>Section headings can be useful</a:t>
            </a:r>
          </a:p>
          <a:p>
            <a:endParaRPr lang="en-US" dirty="0"/>
          </a:p>
        </p:txBody>
      </p:sp>
      <p:sp>
        <p:nvSpPr>
          <p:cNvPr id="5" name="Content Placeholder 4">
            <a:extLst>
              <a:ext uri="{FF2B5EF4-FFF2-40B4-BE49-F238E27FC236}">
                <a16:creationId xmlns:a16="http://schemas.microsoft.com/office/drawing/2014/main" id="{DD957A02-2E1A-F245-8CD4-4066C99E9A11}"/>
              </a:ext>
            </a:extLst>
          </p:cNvPr>
          <p:cNvSpPr>
            <a:spLocks noGrp="1"/>
          </p:cNvSpPr>
          <p:nvPr>
            <p:ph sz="half" idx="2"/>
          </p:nvPr>
        </p:nvSpPr>
        <p:spPr/>
        <p:txBody>
          <a:bodyPr/>
          <a:lstStyle/>
          <a:p>
            <a:r>
              <a:rPr lang="en-US" b="1" dirty="0"/>
              <a:t>Clinical conversations</a:t>
            </a:r>
          </a:p>
          <a:p>
            <a:r>
              <a:rPr lang="en-US" dirty="0"/>
              <a:t>Two-level model: (Finley et al 2018a)</a:t>
            </a:r>
          </a:p>
          <a:p>
            <a:pPr lvl="1"/>
            <a:r>
              <a:rPr lang="en-US" dirty="0"/>
              <a:t>Classify sentence into sections of a clinical note</a:t>
            </a:r>
          </a:p>
          <a:p>
            <a:pPr lvl="1"/>
            <a:r>
              <a:rPr lang="en-US" dirty="0"/>
              <a:t>Extract relevant phrases</a:t>
            </a:r>
          </a:p>
        </p:txBody>
      </p:sp>
    </p:spTree>
    <p:extLst>
      <p:ext uri="{BB962C8B-B14F-4D97-AF65-F5344CB8AC3E}">
        <p14:creationId xmlns:p14="http://schemas.microsoft.com/office/powerpoint/2010/main" val="139988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46AA-B514-1F41-855D-CD569C92C79C}"/>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0651731-4296-1843-8509-46898F09789D}"/>
              </a:ext>
            </a:extLst>
          </p:cNvPr>
          <p:cNvSpPr>
            <a:spLocks noGrp="1"/>
          </p:cNvSpPr>
          <p:nvPr>
            <p:ph idx="1"/>
          </p:nvPr>
        </p:nvSpPr>
        <p:spPr/>
        <p:txBody>
          <a:bodyPr/>
          <a:lstStyle/>
          <a:p>
            <a:r>
              <a:rPr lang="en-US" dirty="0"/>
              <a:t>Introduction</a:t>
            </a:r>
          </a:p>
          <a:p>
            <a:r>
              <a:rPr lang="en-US" dirty="0"/>
              <a:t>Related Work</a:t>
            </a:r>
          </a:p>
          <a:p>
            <a:r>
              <a:rPr lang="en-US" u="sng" dirty="0"/>
              <a:t>The Symptom Extraction Task</a:t>
            </a:r>
          </a:p>
          <a:p>
            <a:r>
              <a:rPr lang="en-US" dirty="0"/>
              <a:t>Models</a:t>
            </a:r>
          </a:p>
          <a:p>
            <a:r>
              <a:rPr lang="en-US" dirty="0"/>
              <a:t>Empirical evaluations</a:t>
            </a:r>
          </a:p>
          <a:p>
            <a:r>
              <a:rPr lang="en-US" dirty="0"/>
              <a:t>Analysis</a:t>
            </a:r>
          </a:p>
        </p:txBody>
      </p:sp>
    </p:spTree>
    <p:extLst>
      <p:ext uri="{BB962C8B-B14F-4D97-AF65-F5344CB8AC3E}">
        <p14:creationId xmlns:p14="http://schemas.microsoft.com/office/powerpoint/2010/main" val="178416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EEB8-B21D-634B-9232-0E1607F10392}"/>
              </a:ext>
            </a:extLst>
          </p:cNvPr>
          <p:cNvSpPr>
            <a:spLocks noGrp="1"/>
          </p:cNvSpPr>
          <p:nvPr>
            <p:ph type="title"/>
          </p:nvPr>
        </p:nvSpPr>
        <p:spPr/>
        <p:txBody>
          <a:bodyPr/>
          <a:lstStyle/>
          <a:p>
            <a:r>
              <a:rPr lang="en-US" b="1" dirty="0"/>
              <a:t>Corpus</a:t>
            </a:r>
          </a:p>
        </p:txBody>
      </p:sp>
      <p:sp>
        <p:nvSpPr>
          <p:cNvPr id="3" name="Content Placeholder 2">
            <a:extLst>
              <a:ext uri="{FF2B5EF4-FFF2-40B4-BE49-F238E27FC236}">
                <a16:creationId xmlns:a16="http://schemas.microsoft.com/office/drawing/2014/main" id="{8D977B0F-75C5-3D4C-83A9-9FACE038650B}"/>
              </a:ext>
            </a:extLst>
          </p:cNvPr>
          <p:cNvSpPr>
            <a:spLocks noGrp="1"/>
          </p:cNvSpPr>
          <p:nvPr>
            <p:ph idx="1"/>
          </p:nvPr>
        </p:nvSpPr>
        <p:spPr/>
        <p:txBody>
          <a:bodyPr>
            <a:normAutofit lnSpcReduction="10000"/>
          </a:bodyPr>
          <a:lstStyle/>
          <a:p>
            <a:r>
              <a:rPr lang="en-US" dirty="0"/>
              <a:t>90k de-identified, transcribed clinical conversations</a:t>
            </a:r>
          </a:p>
          <a:p>
            <a:r>
              <a:rPr lang="en-US" dirty="0"/>
              <a:t>Typically 10 minutes long speech that has been transcribed</a:t>
            </a:r>
          </a:p>
          <a:p>
            <a:r>
              <a:rPr lang="en-US" dirty="0"/>
              <a:t>Labels:</a:t>
            </a:r>
          </a:p>
          <a:p>
            <a:pPr lvl="1"/>
            <a:r>
              <a:rPr lang="en-US" u="sng" dirty="0"/>
              <a:t>Symptoms</a:t>
            </a:r>
            <a:r>
              <a:rPr lang="en-US" dirty="0"/>
              <a:t> being discussed (Total: 186)</a:t>
            </a:r>
          </a:p>
          <a:p>
            <a:pPr lvl="1"/>
            <a:r>
              <a:rPr lang="en-US" dirty="0"/>
              <a:t>For each symptom, </a:t>
            </a:r>
            <a:r>
              <a:rPr lang="en-US" u="sng" dirty="0"/>
              <a:t>status</a:t>
            </a:r>
            <a:r>
              <a:rPr lang="en-US" dirty="0"/>
              <a:t>: does the patient have it or not: Experienced, not experienced, other</a:t>
            </a:r>
          </a:p>
          <a:p>
            <a:r>
              <a:rPr lang="en-US" dirty="0"/>
              <a:t>Annotation</a:t>
            </a:r>
          </a:p>
          <a:p>
            <a:pPr lvl="1"/>
            <a:r>
              <a:rPr lang="en-US" dirty="0"/>
              <a:t>18 professional scribes</a:t>
            </a:r>
          </a:p>
          <a:p>
            <a:pPr lvl="1"/>
            <a:r>
              <a:rPr lang="en-US" dirty="0"/>
              <a:t>2,950 conversations: (1950 training, 500 dev, 500 test)</a:t>
            </a:r>
          </a:p>
          <a:p>
            <a:pPr lvl="1"/>
            <a:r>
              <a:rPr lang="en-US" dirty="0"/>
              <a:t>5M tokens 615K sentences, 92K labels</a:t>
            </a:r>
          </a:p>
          <a:p>
            <a:pPr lvl="1"/>
            <a:r>
              <a:rPr lang="en-US" dirty="0"/>
              <a:t>Inter-annotator agreement: Cohen’s kappa: 0.4</a:t>
            </a:r>
          </a:p>
        </p:txBody>
      </p:sp>
    </p:spTree>
    <p:extLst>
      <p:ext uri="{BB962C8B-B14F-4D97-AF65-F5344CB8AC3E}">
        <p14:creationId xmlns:p14="http://schemas.microsoft.com/office/powerpoint/2010/main" val="1612516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1239</Words>
  <Application>Microsoft Macintosh PowerPoint</Application>
  <PresentationFormat>Widescreen</PresentationFormat>
  <Paragraphs>183</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Helvetica</vt:lpstr>
      <vt:lpstr>Office Theme</vt:lpstr>
      <vt:lpstr>Extracting Symptoms and their Status from Clinical Conversations</vt:lpstr>
      <vt:lpstr>Outline</vt:lpstr>
      <vt:lpstr>Outline</vt:lpstr>
      <vt:lpstr>What is the paper about?</vt:lpstr>
      <vt:lpstr>Why is it a useful problem?</vt:lpstr>
      <vt:lpstr>Outline</vt:lpstr>
      <vt:lpstr>Related work</vt:lpstr>
      <vt:lpstr>Outline</vt:lpstr>
      <vt:lpstr>Corpus</vt:lpstr>
      <vt:lpstr>Evaluation</vt:lpstr>
      <vt:lpstr>Outline</vt:lpstr>
      <vt:lpstr>Models</vt:lpstr>
      <vt:lpstr>Span-attribute tagging model (SA-T)</vt:lpstr>
      <vt:lpstr>Looking closer at the SA-T model</vt:lpstr>
      <vt:lpstr>Formulation</vt:lpstr>
      <vt:lpstr>Curriculum learning</vt:lpstr>
      <vt:lpstr>Do we see a shortcoming of the SA-T model?</vt:lpstr>
      <vt:lpstr>Therefore… seq2seq model</vt:lpstr>
      <vt:lpstr>Seq2Seq</vt:lpstr>
      <vt:lpstr>Outline</vt:lpstr>
      <vt:lpstr>Evaluation</vt:lpstr>
      <vt:lpstr>Results: Selecting the encoder for the Seq2Seq model</vt:lpstr>
      <vt:lpstr>Results: Comparing SA-T, Seq2Seq and baseline</vt:lpstr>
      <vt:lpstr>Results: Reference annotations</vt:lpstr>
      <vt:lpstr>Results: Directly from speech!</vt:lpstr>
      <vt:lpstr>Results: Reducing the space of symptoms</vt:lpstr>
      <vt:lpstr>Outline</vt:lpstr>
      <vt:lpstr>Results: Comparison with humans</vt:lpstr>
      <vt:lpstr>Attention weights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Symptoms and their Status from Clinical Conversations</dc:title>
  <dc:creator>Joshi, Aditya (Data61, Marsfield)</dc:creator>
  <cp:lastModifiedBy>Joshi, Aditya (Data61, Marsfield)</cp:lastModifiedBy>
  <cp:revision>23</cp:revision>
  <dcterms:created xsi:type="dcterms:W3CDTF">2019-12-16T03:45:18Z</dcterms:created>
  <dcterms:modified xsi:type="dcterms:W3CDTF">2019-12-16T22:21:08Z</dcterms:modified>
</cp:coreProperties>
</file>