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3"/>
    <p:restoredTop sz="94674"/>
  </p:normalViewPr>
  <p:slideViewPr>
    <p:cSldViewPr snapToGrid="0" snapToObjects="1">
      <p:cViewPr varScale="1">
        <p:scale>
          <a:sx n="144" d="100"/>
          <a:sy n="144" d="100"/>
        </p:scale>
        <p:origin x="21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8C65-3530-2642-BD9C-510342558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F748B4-B427-0544-A4EA-2146DEFE2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A4245-E04C-6043-9D23-2063DC079B55}"/>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2E46D9E3-C50B-2C4D-9F1C-48D2B7D21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2A9BD-7621-7142-9948-1E118C0A4FB4}"/>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96788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0F13-FEEC-3348-9F10-49E79A0CC5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BABD52-F8DF-D041-8631-6476DB306A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B563A-76F3-1A4E-9674-9B4F175A22F7}"/>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7DBDD58C-573E-9348-82DB-B7829E629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685B7-CF31-D64D-8DC0-E723A3769AB2}"/>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14118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D5EB5-C50F-8A48-98BA-5F6BDD804E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7FE20-452D-6C46-9A10-1B3A4E6CD7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4E422-A54B-1046-9A95-026041E09126}"/>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EF9A5C81-69CF-B54C-9BF1-8A5FD9598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6B1-1A9E-E142-946D-81B1B0D05402}"/>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63520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54DC-D738-F74F-BC2E-90DE36C65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E9EB2-D3B2-2A4C-8A6B-E143BBE55A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6D4A4-855F-F241-ABD8-0C020EAD11BC}"/>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9F395522-5F64-B54D-A071-26F46DD61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1F58F-CBF7-6D45-8F11-296AA1D17031}"/>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206901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90A5-F7AA-2041-8376-3E3C72699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004D6-1FDE-C74D-B860-EE8900354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DD924D-522B-0D43-A5FE-DC980FD5F8CC}"/>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DD6A0221-85A7-1F43-878B-CF3607C2E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312FB-5F8F-0347-A602-3703379BC444}"/>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18301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BBCD-4D24-214D-BD48-57C52B732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CF032-3812-084B-9680-1CD3625E6B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93A43-C707-1A4B-AF92-D6A32464FB4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FC427B-6DE4-7D43-BCD6-10F45C8971CF}"/>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6" name="Footer Placeholder 5">
            <a:extLst>
              <a:ext uri="{FF2B5EF4-FFF2-40B4-BE49-F238E27FC236}">
                <a16:creationId xmlns:a16="http://schemas.microsoft.com/office/drawing/2014/main" id="{9A8A3EF6-CC1C-484C-84C0-9EEB942ED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4131C-B9D6-504E-8CD5-A6F5DE58F8C1}"/>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69304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8717-3CD2-A044-A6DE-14BC8C5C9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34CC8-1BE6-2F48-95A1-10B80183A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C5D9CE-94A8-9B46-9FB1-11089E81FB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97C47-353F-C249-9128-B890D2C05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4F9C4EE-7DEC-9E47-AE3E-0B376C3E82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603FC-29D4-3C41-8C61-BDF19164782C}"/>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8" name="Footer Placeholder 7">
            <a:extLst>
              <a:ext uri="{FF2B5EF4-FFF2-40B4-BE49-F238E27FC236}">
                <a16:creationId xmlns:a16="http://schemas.microsoft.com/office/drawing/2014/main" id="{733F420B-C846-3648-AAC4-484D348B4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1BB88A-24A1-0242-A141-ED9F893F0A49}"/>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43849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6224-2A9C-3246-966A-E681DC40CF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F30DF-B41F-174D-B96E-71652CC6F2B3}"/>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4" name="Footer Placeholder 3">
            <a:extLst>
              <a:ext uri="{FF2B5EF4-FFF2-40B4-BE49-F238E27FC236}">
                <a16:creationId xmlns:a16="http://schemas.microsoft.com/office/drawing/2014/main" id="{80DDE068-5CBC-F741-9304-C86D15390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548EA0-7ADB-4E43-B015-ACE0751DA137}"/>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94756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EBB44-34AF-1447-87DC-B1E19995188D}"/>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3" name="Footer Placeholder 2">
            <a:extLst>
              <a:ext uri="{FF2B5EF4-FFF2-40B4-BE49-F238E27FC236}">
                <a16:creationId xmlns:a16="http://schemas.microsoft.com/office/drawing/2014/main" id="{2F7C5EC6-BF75-214A-BA56-F11D4BA99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06139-A0E7-0B43-B099-22D00611FCB5}"/>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70369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EFB-ABEC-9F42-9EEA-EE5BEACEA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FE4676-F6DB-FE43-9C50-0906A1026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CA79F-6B3A-6646-AD26-81C9BE662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9CCBB-D812-3C4F-B92F-65A19B075511}"/>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6" name="Footer Placeholder 5">
            <a:extLst>
              <a:ext uri="{FF2B5EF4-FFF2-40B4-BE49-F238E27FC236}">
                <a16:creationId xmlns:a16="http://schemas.microsoft.com/office/drawing/2014/main" id="{5FF1BC57-E6CA-7640-8B6F-13AC6E393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45B99-ED5F-5944-B7FA-42A37DA9CA34}"/>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383998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1EF0-4D78-E54C-8B90-AA1C1C8C3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0AD2B2-6351-404F-B4F2-F6627CBB3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FD575A-29AB-7B4E-AFE9-75AB9479B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6FE180-58E8-4540-B57E-133832A6EAF1}"/>
              </a:ext>
            </a:extLst>
          </p:cNvPr>
          <p:cNvSpPr>
            <a:spLocks noGrp="1"/>
          </p:cNvSpPr>
          <p:nvPr>
            <p:ph type="dt" sz="half" idx="10"/>
          </p:nvPr>
        </p:nvSpPr>
        <p:spPr/>
        <p:txBody>
          <a:bodyPr/>
          <a:lstStyle/>
          <a:p>
            <a:fld id="{BAC30CD8-FCCD-0F42-93DE-C3E52C2D9F34}" type="datetimeFigureOut">
              <a:rPr lang="en-US" smtClean="0"/>
              <a:t>3/25/19</a:t>
            </a:fld>
            <a:endParaRPr lang="en-US"/>
          </a:p>
        </p:txBody>
      </p:sp>
      <p:sp>
        <p:nvSpPr>
          <p:cNvPr id="6" name="Footer Placeholder 5">
            <a:extLst>
              <a:ext uri="{FF2B5EF4-FFF2-40B4-BE49-F238E27FC236}">
                <a16:creationId xmlns:a16="http://schemas.microsoft.com/office/drawing/2014/main" id="{CFFBA0A6-FFCA-0F43-AF98-2C31CC627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B883F-57BE-0544-8775-916192D48B54}"/>
              </a:ext>
            </a:extLst>
          </p:cNvPr>
          <p:cNvSpPr>
            <a:spLocks noGrp="1"/>
          </p:cNvSpPr>
          <p:nvPr>
            <p:ph type="sldNum" sz="quarter" idx="12"/>
          </p:nvPr>
        </p:nvSpPr>
        <p:spPr/>
        <p:txBody>
          <a:bodyPr/>
          <a:lstStyle/>
          <a:p>
            <a:fld id="{0C76FEFB-1DC0-694A-B92F-6A13A07E8B4D}" type="slidenum">
              <a:rPr lang="en-US" smtClean="0"/>
              <a:t>‹#›</a:t>
            </a:fld>
            <a:endParaRPr lang="en-US"/>
          </a:p>
        </p:txBody>
      </p:sp>
    </p:spTree>
    <p:extLst>
      <p:ext uri="{BB962C8B-B14F-4D97-AF65-F5344CB8AC3E}">
        <p14:creationId xmlns:p14="http://schemas.microsoft.com/office/powerpoint/2010/main" val="21742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6B586-88F8-294A-B0C5-03677A36C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440FCC-E4E6-1D4C-9736-86F4F7466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A0EEF-C008-DB4F-9BA1-6A78F026D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30CD8-FCCD-0F42-93DE-C3E52C2D9F34}" type="datetimeFigureOut">
              <a:rPr lang="en-US" smtClean="0"/>
              <a:t>3/25/19</a:t>
            </a:fld>
            <a:endParaRPr lang="en-US"/>
          </a:p>
        </p:txBody>
      </p:sp>
      <p:sp>
        <p:nvSpPr>
          <p:cNvPr id="5" name="Footer Placeholder 4">
            <a:extLst>
              <a:ext uri="{FF2B5EF4-FFF2-40B4-BE49-F238E27FC236}">
                <a16:creationId xmlns:a16="http://schemas.microsoft.com/office/drawing/2014/main" id="{216B9225-BD8B-5549-8695-3BFC94887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8C9092-A300-8E40-A522-BCB2629398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6FEFB-1DC0-694A-B92F-6A13A07E8B4D}" type="slidenum">
              <a:rPr lang="en-US" smtClean="0"/>
              <a:t>‹#›</a:t>
            </a:fld>
            <a:endParaRPr lang="en-US"/>
          </a:p>
        </p:txBody>
      </p:sp>
    </p:spTree>
    <p:extLst>
      <p:ext uri="{BB962C8B-B14F-4D97-AF65-F5344CB8AC3E}">
        <p14:creationId xmlns:p14="http://schemas.microsoft.com/office/powerpoint/2010/main" val="2478072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lweb.org/anthology/people/m/mohit-bansal/" TargetMode="External"/><Relationship Id="rId2" Type="http://schemas.openxmlformats.org/officeDocument/2006/relationships/hyperlink" Target="http://aclweb.org/anthology/people/t/tong-ni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4363-DC99-834C-A977-43093DE9E429}"/>
              </a:ext>
            </a:extLst>
          </p:cNvPr>
          <p:cNvSpPr>
            <a:spLocks noGrp="1"/>
          </p:cNvSpPr>
          <p:nvPr>
            <p:ph type="ctrTitle"/>
          </p:nvPr>
        </p:nvSpPr>
        <p:spPr/>
        <p:txBody>
          <a:bodyPr>
            <a:normAutofit/>
          </a:bodyPr>
          <a:lstStyle/>
          <a:p>
            <a:r>
              <a:rPr lang="en-AU" b="1" dirty="0"/>
              <a:t>Polite Dialogue Generation Without Parallel Data</a:t>
            </a:r>
            <a:endParaRPr lang="en-US" b="1" dirty="0"/>
          </a:p>
        </p:txBody>
      </p:sp>
      <p:sp>
        <p:nvSpPr>
          <p:cNvPr id="3" name="Subtitle 2">
            <a:extLst>
              <a:ext uri="{FF2B5EF4-FFF2-40B4-BE49-F238E27FC236}">
                <a16:creationId xmlns:a16="http://schemas.microsoft.com/office/drawing/2014/main" id="{A65D7010-99AD-764C-9261-A9163894A35D}"/>
              </a:ext>
            </a:extLst>
          </p:cNvPr>
          <p:cNvSpPr>
            <a:spLocks noGrp="1"/>
          </p:cNvSpPr>
          <p:nvPr>
            <p:ph type="subTitle" idx="1"/>
          </p:nvPr>
        </p:nvSpPr>
        <p:spPr/>
        <p:txBody>
          <a:bodyPr>
            <a:normAutofit lnSpcReduction="10000"/>
          </a:bodyPr>
          <a:lstStyle/>
          <a:p>
            <a:r>
              <a:rPr lang="en-AU" dirty="0">
                <a:hlinkClick r:id="rId2"/>
              </a:rPr>
              <a:t>Tong Niu</a:t>
            </a:r>
            <a:r>
              <a:rPr lang="en-AU" dirty="0"/>
              <a:t>, </a:t>
            </a:r>
            <a:r>
              <a:rPr lang="en-AU" dirty="0">
                <a:hlinkClick r:id="rId3"/>
              </a:rPr>
              <a:t>Mohit Bansal</a:t>
            </a:r>
            <a:r>
              <a:rPr lang="en-AU" dirty="0"/>
              <a:t>, </a:t>
            </a:r>
            <a:r>
              <a:rPr lang="en-US" dirty="0"/>
              <a:t>Transactions of the Association for Computational Linguistics, Volume 6, 2018.</a:t>
            </a:r>
          </a:p>
          <a:p>
            <a:endParaRPr lang="en-US" dirty="0"/>
          </a:p>
          <a:p>
            <a:r>
              <a:rPr lang="en-US" dirty="0"/>
              <a:t>Slides by Aditya Joshi, for the NLP Reading Group on 25</a:t>
            </a:r>
            <a:r>
              <a:rPr lang="en-US" baseline="30000" dirty="0"/>
              <a:t>th</a:t>
            </a:r>
            <a:r>
              <a:rPr lang="en-US" dirty="0"/>
              <a:t> March, 2019</a:t>
            </a:r>
          </a:p>
        </p:txBody>
      </p:sp>
    </p:spTree>
    <p:extLst>
      <p:ext uri="{BB962C8B-B14F-4D97-AF65-F5344CB8AC3E}">
        <p14:creationId xmlns:p14="http://schemas.microsoft.com/office/powerpoint/2010/main" val="25658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E45A-B12A-9A4D-92B4-107B1A81F7DD}"/>
              </a:ext>
            </a:extLst>
          </p:cNvPr>
          <p:cNvSpPr>
            <a:spLocks noGrp="1"/>
          </p:cNvSpPr>
          <p:nvPr>
            <p:ph type="title"/>
          </p:nvPr>
        </p:nvSpPr>
        <p:spPr/>
        <p:txBody>
          <a:bodyPr/>
          <a:lstStyle/>
          <a:p>
            <a:r>
              <a:rPr lang="en-US" b="1" dirty="0"/>
              <a:t>Polite-style Dialogue Models: LFT</a:t>
            </a:r>
          </a:p>
        </p:txBody>
      </p:sp>
      <p:pic>
        <p:nvPicPr>
          <p:cNvPr id="5" name="Content Placeholder 4">
            <a:extLst>
              <a:ext uri="{FF2B5EF4-FFF2-40B4-BE49-F238E27FC236}">
                <a16:creationId xmlns:a16="http://schemas.microsoft.com/office/drawing/2014/main" id="{4296388F-1D89-4C4E-8C59-72B1EBE8C9BC}"/>
              </a:ext>
            </a:extLst>
          </p:cNvPr>
          <p:cNvPicPr>
            <a:picLocks noGrp="1" noChangeAspect="1"/>
          </p:cNvPicPr>
          <p:nvPr>
            <p:ph idx="1"/>
          </p:nvPr>
        </p:nvPicPr>
        <p:blipFill>
          <a:blip r:embed="rId2"/>
          <a:stretch>
            <a:fillRect/>
          </a:stretch>
        </p:blipFill>
        <p:spPr>
          <a:xfrm>
            <a:off x="321012" y="2019418"/>
            <a:ext cx="5477483" cy="2116756"/>
          </a:xfrm>
        </p:spPr>
      </p:pic>
      <p:sp>
        <p:nvSpPr>
          <p:cNvPr id="7" name="Rectangle 6">
            <a:extLst>
              <a:ext uri="{FF2B5EF4-FFF2-40B4-BE49-F238E27FC236}">
                <a16:creationId xmlns:a16="http://schemas.microsoft.com/office/drawing/2014/main" id="{E13E85F5-95F4-F04C-8BF8-C962EAB02AD1}"/>
              </a:ext>
            </a:extLst>
          </p:cNvPr>
          <p:cNvSpPr/>
          <p:nvPr/>
        </p:nvSpPr>
        <p:spPr>
          <a:xfrm>
            <a:off x="5943600" y="2469391"/>
            <a:ext cx="5856051" cy="3139321"/>
          </a:xfrm>
          <a:prstGeom prst="rect">
            <a:avLst/>
          </a:prstGeom>
        </p:spPr>
        <p:txBody>
          <a:bodyPr wrap="square">
            <a:spAutoFit/>
          </a:bodyPr>
          <a:lstStyle/>
          <a:p>
            <a:r>
              <a:rPr lang="en-AU" dirty="0">
                <a:effectLst/>
                <a:latin typeface="Helvetica" pitchFamily="2" charset="0"/>
              </a:rPr>
              <a:t>Specifically, we add to the vocabulary a single politeness label and attach with it a trainable word embedding, just like what we would do to a normal token. Then, the way we make it continuous is by scaling its embedding vector with the (intended) politeness score of the target sequence. During training,</a:t>
            </a:r>
          </a:p>
          <a:p>
            <a:r>
              <a:rPr lang="en-AU" dirty="0">
                <a:effectLst/>
                <a:latin typeface="Helvetica" pitchFamily="2" charset="0"/>
              </a:rPr>
              <a:t>this score is obtained by feeding the ground-truth</a:t>
            </a:r>
          </a:p>
          <a:p>
            <a:r>
              <a:rPr lang="en-AU" dirty="0">
                <a:effectLst/>
                <a:latin typeface="Helvetica" pitchFamily="2" charset="0"/>
              </a:rPr>
              <a:t>target sequence (response). </a:t>
            </a:r>
            <a:r>
              <a:rPr lang="en-AU" dirty="0"/>
              <a:t>during test time, we are</a:t>
            </a:r>
          </a:p>
          <a:p>
            <a:r>
              <a:rPr lang="en-AU" dirty="0"/>
              <a:t>free to scale the prepended politeness label with different</a:t>
            </a:r>
          </a:p>
          <a:p>
            <a:r>
              <a:rPr lang="en-AU" dirty="0"/>
              <a:t>scores of our choice</a:t>
            </a:r>
          </a:p>
          <a:p>
            <a:endParaRPr lang="en-AU" dirty="0">
              <a:effectLst/>
              <a:latin typeface="Helvetica" pitchFamily="2" charset="0"/>
            </a:endParaRPr>
          </a:p>
        </p:txBody>
      </p:sp>
      <p:sp>
        <p:nvSpPr>
          <p:cNvPr id="8" name="Rectangle 7">
            <a:extLst>
              <a:ext uri="{FF2B5EF4-FFF2-40B4-BE49-F238E27FC236}">
                <a16:creationId xmlns:a16="http://schemas.microsoft.com/office/drawing/2014/main" id="{B5C38E1B-EF02-1143-BA90-9242505CF2CF}"/>
              </a:ext>
            </a:extLst>
          </p:cNvPr>
          <p:cNvSpPr/>
          <p:nvPr/>
        </p:nvSpPr>
        <p:spPr>
          <a:xfrm>
            <a:off x="431260" y="4457095"/>
            <a:ext cx="5367235" cy="1754326"/>
          </a:xfrm>
          <a:prstGeom prst="rect">
            <a:avLst/>
          </a:prstGeom>
        </p:spPr>
        <p:txBody>
          <a:bodyPr wrap="square">
            <a:spAutoFit/>
          </a:bodyPr>
          <a:lstStyle/>
          <a:p>
            <a:r>
              <a:rPr lang="en-AU" dirty="0">
                <a:effectLst/>
                <a:latin typeface="Helvetica" pitchFamily="2" charset="0"/>
              </a:rPr>
              <a:t>Thus, the LFT model is able to simultaneously</a:t>
            </a:r>
          </a:p>
          <a:p>
            <a:r>
              <a:rPr lang="en-AU" dirty="0">
                <a:effectLst/>
                <a:latin typeface="Helvetica" pitchFamily="2" charset="0"/>
              </a:rPr>
              <a:t>produce polite, neutral and rude responses depending</a:t>
            </a:r>
          </a:p>
          <a:p>
            <a:r>
              <a:rPr lang="en-AU" dirty="0">
                <a:effectLst/>
                <a:latin typeface="Helvetica" pitchFamily="2" charset="0"/>
              </a:rPr>
              <a:t>on the prepended label, similar to recent multilabel,</a:t>
            </a:r>
          </a:p>
          <a:p>
            <a:r>
              <a:rPr lang="en-AU" dirty="0">
                <a:effectLst/>
                <a:latin typeface="Helvetica" pitchFamily="2" charset="0"/>
              </a:rPr>
              <a:t>multi-space, and zero-shot machine translation</a:t>
            </a:r>
          </a:p>
          <a:p>
            <a:r>
              <a:rPr lang="en-AU" dirty="0">
                <a:effectLst/>
                <a:latin typeface="Helvetica" pitchFamily="2" charset="0"/>
              </a:rPr>
              <a:t>work</a:t>
            </a:r>
          </a:p>
        </p:txBody>
      </p:sp>
    </p:spTree>
    <p:extLst>
      <p:ext uri="{BB962C8B-B14F-4D97-AF65-F5344CB8AC3E}">
        <p14:creationId xmlns:p14="http://schemas.microsoft.com/office/powerpoint/2010/main" val="208024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B2D-4B5C-D243-9168-F316422A37C5}"/>
              </a:ext>
            </a:extLst>
          </p:cNvPr>
          <p:cNvSpPr>
            <a:spLocks noGrp="1"/>
          </p:cNvSpPr>
          <p:nvPr>
            <p:ph type="title"/>
          </p:nvPr>
        </p:nvSpPr>
        <p:spPr/>
        <p:txBody>
          <a:bodyPr/>
          <a:lstStyle/>
          <a:p>
            <a:r>
              <a:rPr lang="en-US" b="1" dirty="0"/>
              <a:t>Polite-style Dialogue Models: Polite-RL</a:t>
            </a:r>
          </a:p>
        </p:txBody>
      </p:sp>
      <p:pic>
        <p:nvPicPr>
          <p:cNvPr id="5" name="Content Placeholder 4">
            <a:extLst>
              <a:ext uri="{FF2B5EF4-FFF2-40B4-BE49-F238E27FC236}">
                <a16:creationId xmlns:a16="http://schemas.microsoft.com/office/drawing/2014/main" id="{4D1F06A4-D0C9-EE4F-A569-9A1DAB66A7E9}"/>
              </a:ext>
            </a:extLst>
          </p:cNvPr>
          <p:cNvPicPr>
            <a:picLocks noGrp="1" noChangeAspect="1"/>
          </p:cNvPicPr>
          <p:nvPr>
            <p:ph idx="1"/>
          </p:nvPr>
        </p:nvPicPr>
        <p:blipFill>
          <a:blip r:embed="rId2"/>
          <a:stretch>
            <a:fillRect/>
          </a:stretch>
        </p:blipFill>
        <p:spPr>
          <a:xfrm>
            <a:off x="4058055" y="1415516"/>
            <a:ext cx="8133945" cy="2495369"/>
          </a:xfrm>
        </p:spPr>
      </p:pic>
      <p:sp>
        <p:nvSpPr>
          <p:cNvPr id="6" name="Rectangle 5">
            <a:extLst>
              <a:ext uri="{FF2B5EF4-FFF2-40B4-BE49-F238E27FC236}">
                <a16:creationId xmlns:a16="http://schemas.microsoft.com/office/drawing/2014/main" id="{9D3C2768-EB05-154C-B1BA-32DAA6A6E343}"/>
              </a:ext>
            </a:extLst>
          </p:cNvPr>
          <p:cNvSpPr/>
          <p:nvPr/>
        </p:nvSpPr>
        <p:spPr>
          <a:xfrm>
            <a:off x="838200" y="1690688"/>
            <a:ext cx="3296055" cy="2308324"/>
          </a:xfrm>
          <a:prstGeom prst="rect">
            <a:avLst/>
          </a:prstGeom>
        </p:spPr>
        <p:txBody>
          <a:bodyPr wrap="square">
            <a:spAutoFit/>
          </a:bodyPr>
          <a:lstStyle/>
          <a:p>
            <a:r>
              <a:rPr lang="en-AU" dirty="0">
                <a:effectLst/>
                <a:latin typeface="Helvetica" pitchFamily="2" charset="0"/>
              </a:rPr>
              <a:t>The first term is the traditional maximum likelihood loss (LML), which we refer to as the teacher forcing part. The other one is the reinforcement learning loss (LRL) based on politeness scores, which we refer to as the reinforce part.</a:t>
            </a:r>
          </a:p>
        </p:txBody>
      </p:sp>
      <p:pic>
        <p:nvPicPr>
          <p:cNvPr id="8" name="Picture 7">
            <a:extLst>
              <a:ext uri="{FF2B5EF4-FFF2-40B4-BE49-F238E27FC236}">
                <a16:creationId xmlns:a16="http://schemas.microsoft.com/office/drawing/2014/main" id="{CDFA1893-2774-5A4F-89F6-9CDE421AF094}"/>
              </a:ext>
            </a:extLst>
          </p:cNvPr>
          <p:cNvPicPr>
            <a:picLocks noChangeAspect="1"/>
          </p:cNvPicPr>
          <p:nvPr/>
        </p:nvPicPr>
        <p:blipFill>
          <a:blip r:embed="rId3"/>
          <a:stretch>
            <a:fillRect/>
          </a:stretch>
        </p:blipFill>
        <p:spPr>
          <a:xfrm>
            <a:off x="745923" y="4295875"/>
            <a:ext cx="5194300" cy="1028700"/>
          </a:xfrm>
          <a:prstGeom prst="rect">
            <a:avLst/>
          </a:prstGeom>
        </p:spPr>
      </p:pic>
      <p:pic>
        <p:nvPicPr>
          <p:cNvPr id="10" name="Picture 9">
            <a:extLst>
              <a:ext uri="{FF2B5EF4-FFF2-40B4-BE49-F238E27FC236}">
                <a16:creationId xmlns:a16="http://schemas.microsoft.com/office/drawing/2014/main" id="{F6822934-5D68-0A49-BD87-873B7912B6BA}"/>
              </a:ext>
            </a:extLst>
          </p:cNvPr>
          <p:cNvPicPr>
            <a:picLocks noChangeAspect="1"/>
          </p:cNvPicPr>
          <p:nvPr/>
        </p:nvPicPr>
        <p:blipFill>
          <a:blip r:embed="rId4"/>
          <a:stretch>
            <a:fillRect/>
          </a:stretch>
        </p:blipFill>
        <p:spPr>
          <a:xfrm>
            <a:off x="5804237" y="3962060"/>
            <a:ext cx="3879580" cy="2725029"/>
          </a:xfrm>
          <a:prstGeom prst="rect">
            <a:avLst/>
          </a:prstGeom>
        </p:spPr>
      </p:pic>
      <p:pic>
        <p:nvPicPr>
          <p:cNvPr id="14" name="Picture 13">
            <a:extLst>
              <a:ext uri="{FF2B5EF4-FFF2-40B4-BE49-F238E27FC236}">
                <a16:creationId xmlns:a16="http://schemas.microsoft.com/office/drawing/2014/main" id="{099103A1-F21A-7D43-AD70-B3A365FEDE0C}"/>
              </a:ext>
            </a:extLst>
          </p:cNvPr>
          <p:cNvPicPr>
            <a:picLocks noChangeAspect="1"/>
          </p:cNvPicPr>
          <p:nvPr/>
        </p:nvPicPr>
        <p:blipFill>
          <a:blip r:embed="rId5"/>
          <a:stretch>
            <a:fillRect/>
          </a:stretch>
        </p:blipFill>
        <p:spPr>
          <a:xfrm>
            <a:off x="1827314" y="5809034"/>
            <a:ext cx="2603500" cy="609600"/>
          </a:xfrm>
          <a:prstGeom prst="rect">
            <a:avLst/>
          </a:prstGeom>
        </p:spPr>
      </p:pic>
    </p:spTree>
    <p:extLst>
      <p:ext uri="{BB962C8B-B14F-4D97-AF65-F5344CB8AC3E}">
        <p14:creationId xmlns:p14="http://schemas.microsoft.com/office/powerpoint/2010/main" val="68883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F53F-B51F-E34F-B2B2-0247AB686137}"/>
              </a:ext>
            </a:extLst>
          </p:cNvPr>
          <p:cNvSpPr>
            <a:spLocks noGrp="1"/>
          </p:cNvSpPr>
          <p:nvPr>
            <p:ph type="title"/>
          </p:nvPr>
        </p:nvSpPr>
        <p:spPr/>
        <p:txBody>
          <a:bodyPr/>
          <a:lstStyle/>
          <a:p>
            <a:r>
              <a:rPr lang="en-US" b="1" dirty="0"/>
              <a:t>Baselines</a:t>
            </a:r>
          </a:p>
        </p:txBody>
      </p:sp>
      <p:sp>
        <p:nvSpPr>
          <p:cNvPr id="3" name="Content Placeholder 2">
            <a:extLst>
              <a:ext uri="{FF2B5EF4-FFF2-40B4-BE49-F238E27FC236}">
                <a16:creationId xmlns:a16="http://schemas.microsoft.com/office/drawing/2014/main" id="{81B09F1F-3994-5C47-B919-9CB1AE76AEC2}"/>
              </a:ext>
            </a:extLst>
          </p:cNvPr>
          <p:cNvSpPr>
            <a:spLocks noGrp="1"/>
          </p:cNvSpPr>
          <p:nvPr>
            <p:ph idx="1"/>
          </p:nvPr>
        </p:nvSpPr>
        <p:spPr/>
        <p:txBody>
          <a:bodyPr/>
          <a:lstStyle/>
          <a:p>
            <a:r>
              <a:rPr lang="en-US" dirty="0"/>
              <a:t>Baseline 1: TF-IDF Similarity with source utterance Y</a:t>
            </a:r>
          </a:p>
          <a:p>
            <a:r>
              <a:rPr lang="en-US" dirty="0"/>
              <a:t>Baseline 2: Return one out of 10 randomly known polite responses</a:t>
            </a:r>
          </a:p>
        </p:txBody>
      </p:sp>
    </p:spTree>
    <p:extLst>
      <p:ext uri="{BB962C8B-B14F-4D97-AF65-F5344CB8AC3E}">
        <p14:creationId xmlns:p14="http://schemas.microsoft.com/office/powerpoint/2010/main" val="366294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7545-977E-1F45-8F01-A70F1EEFEFA6}"/>
              </a:ext>
            </a:extLst>
          </p:cNvPr>
          <p:cNvSpPr>
            <a:spLocks noGrp="1"/>
          </p:cNvSpPr>
          <p:nvPr>
            <p:ph type="title"/>
          </p:nvPr>
        </p:nvSpPr>
        <p:spPr/>
        <p:txBody>
          <a:bodyPr/>
          <a:lstStyle/>
          <a:p>
            <a:r>
              <a:rPr lang="en-US" b="1" dirty="0"/>
              <a:t>Datasets</a:t>
            </a:r>
          </a:p>
        </p:txBody>
      </p:sp>
      <p:sp>
        <p:nvSpPr>
          <p:cNvPr id="3" name="Content Placeholder 2">
            <a:extLst>
              <a:ext uri="{FF2B5EF4-FFF2-40B4-BE49-F238E27FC236}">
                <a16:creationId xmlns:a16="http://schemas.microsoft.com/office/drawing/2014/main" id="{B31D403F-2128-DF4F-85C5-EEFE7E6950CE}"/>
              </a:ext>
            </a:extLst>
          </p:cNvPr>
          <p:cNvSpPr>
            <a:spLocks noGrp="1"/>
          </p:cNvSpPr>
          <p:nvPr>
            <p:ph idx="1"/>
          </p:nvPr>
        </p:nvSpPr>
        <p:spPr/>
        <p:txBody>
          <a:bodyPr>
            <a:normAutofit/>
          </a:bodyPr>
          <a:lstStyle/>
          <a:p>
            <a:r>
              <a:rPr lang="en-AU" dirty="0"/>
              <a:t>Based on scores from human annotators, these requests are </a:t>
            </a:r>
            <a:r>
              <a:rPr lang="en-AU" dirty="0" err="1"/>
              <a:t>labeled</a:t>
            </a:r>
            <a:r>
              <a:rPr lang="en-AU" dirty="0"/>
              <a:t> with either Polite or Rude, with each class equally consisting of 1,089 requests for the Wikipedia domain and 1,651 requests for the Stack Exchange domain.</a:t>
            </a:r>
          </a:p>
          <a:p>
            <a:r>
              <a:rPr lang="en-AU" dirty="0" err="1"/>
              <a:t>MovieTriples</a:t>
            </a:r>
            <a:r>
              <a:rPr lang="en-AU" dirty="0"/>
              <a:t> dialogue corpus (</a:t>
            </a:r>
            <a:r>
              <a:rPr lang="en-AU" dirty="0" err="1"/>
              <a:t>Serban</a:t>
            </a:r>
            <a:r>
              <a:rPr lang="en-AU" dirty="0"/>
              <a:t> et al., 2016), which contains 245K conversations extracted from IMSDB movie scripts in X-Y-X triplet-utterance format, where X and Y correspond to two movie characters (and the model’s task is to generate the last response).</a:t>
            </a:r>
          </a:p>
          <a:p>
            <a:endParaRPr lang="en-US" dirty="0"/>
          </a:p>
        </p:txBody>
      </p:sp>
    </p:spTree>
    <p:extLst>
      <p:ext uri="{BB962C8B-B14F-4D97-AF65-F5344CB8AC3E}">
        <p14:creationId xmlns:p14="http://schemas.microsoft.com/office/powerpoint/2010/main" val="91858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FA8C-55AC-4A4C-ACF6-D21721FE967A}"/>
              </a:ext>
            </a:extLst>
          </p:cNvPr>
          <p:cNvSpPr>
            <a:spLocks noGrp="1"/>
          </p:cNvSpPr>
          <p:nvPr>
            <p:ph type="title"/>
          </p:nvPr>
        </p:nvSpPr>
        <p:spPr/>
        <p:txBody>
          <a:bodyPr/>
          <a:lstStyle/>
          <a:p>
            <a:r>
              <a:rPr lang="en-US" b="1" dirty="0"/>
              <a:t>Human Evaluation</a:t>
            </a:r>
          </a:p>
        </p:txBody>
      </p:sp>
      <p:sp>
        <p:nvSpPr>
          <p:cNvPr id="3" name="Content Placeholder 2">
            <a:extLst>
              <a:ext uri="{FF2B5EF4-FFF2-40B4-BE49-F238E27FC236}">
                <a16:creationId xmlns:a16="http://schemas.microsoft.com/office/drawing/2014/main" id="{BAE613C9-01FD-1447-A969-87506B68A3A7}"/>
              </a:ext>
            </a:extLst>
          </p:cNvPr>
          <p:cNvSpPr>
            <a:spLocks noGrp="1"/>
          </p:cNvSpPr>
          <p:nvPr>
            <p:ph idx="1"/>
          </p:nvPr>
        </p:nvSpPr>
        <p:spPr/>
        <p:txBody>
          <a:bodyPr/>
          <a:lstStyle/>
          <a:p>
            <a:r>
              <a:rPr lang="en-US" dirty="0"/>
              <a:t>Context, with six outputs (seq2seq base model, three models and two baseline models)</a:t>
            </a:r>
          </a:p>
          <a:p>
            <a:r>
              <a:rPr lang="en-US" dirty="0"/>
              <a:t>300 randomly selected test instances</a:t>
            </a:r>
          </a:p>
          <a:p>
            <a:r>
              <a:rPr lang="en-AU" dirty="0"/>
              <a:t>Rate each output on: dialogue quality and politeness evaluations</a:t>
            </a:r>
          </a:p>
          <a:p>
            <a:r>
              <a:rPr lang="en-AU" dirty="0"/>
              <a:t>Score each output</a:t>
            </a:r>
          </a:p>
          <a:p>
            <a:r>
              <a:rPr lang="en-AU" dirty="0"/>
              <a:t>Also, Likert scale (where each score value has a descriptive string)</a:t>
            </a:r>
          </a:p>
          <a:p>
            <a:endParaRPr lang="en-US" dirty="0"/>
          </a:p>
        </p:txBody>
      </p:sp>
    </p:spTree>
    <p:extLst>
      <p:ext uri="{BB962C8B-B14F-4D97-AF65-F5344CB8AC3E}">
        <p14:creationId xmlns:p14="http://schemas.microsoft.com/office/powerpoint/2010/main" val="392844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9003-DB0F-954B-910E-A61EDF14805F}"/>
              </a:ext>
            </a:extLst>
          </p:cNvPr>
          <p:cNvSpPr>
            <a:spLocks noGrp="1"/>
          </p:cNvSpPr>
          <p:nvPr>
            <p:ph type="title"/>
          </p:nvPr>
        </p:nvSpPr>
        <p:spPr/>
        <p:txBody>
          <a:bodyPr/>
          <a:lstStyle/>
          <a:p>
            <a:r>
              <a:rPr lang="en-US" b="1" dirty="0"/>
              <a:t>Automatic evaluation</a:t>
            </a:r>
          </a:p>
        </p:txBody>
      </p:sp>
      <p:sp>
        <p:nvSpPr>
          <p:cNvPr id="3" name="Content Placeholder 2">
            <a:extLst>
              <a:ext uri="{FF2B5EF4-FFF2-40B4-BE49-F238E27FC236}">
                <a16:creationId xmlns:a16="http://schemas.microsoft.com/office/drawing/2014/main" id="{8BD4761A-D5CC-F740-92FC-BD474D1642C0}"/>
              </a:ext>
            </a:extLst>
          </p:cNvPr>
          <p:cNvSpPr>
            <a:spLocks noGrp="1"/>
          </p:cNvSpPr>
          <p:nvPr>
            <p:ph idx="1"/>
          </p:nvPr>
        </p:nvSpPr>
        <p:spPr/>
        <p:txBody>
          <a:bodyPr/>
          <a:lstStyle/>
          <a:p>
            <a:r>
              <a:rPr lang="en-US" dirty="0"/>
              <a:t>BLEU matched with the source transcript</a:t>
            </a:r>
          </a:p>
          <a:p>
            <a:r>
              <a:rPr lang="en-US" dirty="0"/>
              <a:t>Do not draw any conclusions from these values due to issues with BLEU</a:t>
            </a:r>
          </a:p>
        </p:txBody>
      </p:sp>
    </p:spTree>
    <p:extLst>
      <p:ext uri="{BB962C8B-B14F-4D97-AF65-F5344CB8AC3E}">
        <p14:creationId xmlns:p14="http://schemas.microsoft.com/office/powerpoint/2010/main" val="130748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DE1F-6ACB-2C4B-ACF9-57AC766C0979}"/>
              </a:ext>
            </a:extLst>
          </p:cNvPr>
          <p:cNvSpPr>
            <a:spLocks noGrp="1"/>
          </p:cNvSpPr>
          <p:nvPr>
            <p:ph type="title"/>
          </p:nvPr>
        </p:nvSpPr>
        <p:spPr/>
        <p:txBody>
          <a:bodyPr/>
          <a:lstStyle/>
          <a:p>
            <a:r>
              <a:rPr lang="en-US" b="1" dirty="0"/>
              <a:t>Experiment Setup</a:t>
            </a:r>
          </a:p>
        </p:txBody>
      </p:sp>
      <p:sp>
        <p:nvSpPr>
          <p:cNvPr id="3" name="Content Placeholder 2">
            <a:extLst>
              <a:ext uri="{FF2B5EF4-FFF2-40B4-BE49-F238E27FC236}">
                <a16:creationId xmlns:a16="http://schemas.microsoft.com/office/drawing/2014/main" id="{6063BAD8-71AD-1D49-80C0-4EE56D515048}"/>
              </a:ext>
            </a:extLst>
          </p:cNvPr>
          <p:cNvSpPr>
            <a:spLocks noGrp="1"/>
          </p:cNvSpPr>
          <p:nvPr>
            <p:ph idx="1"/>
          </p:nvPr>
        </p:nvSpPr>
        <p:spPr/>
        <p:txBody>
          <a:bodyPr/>
          <a:lstStyle/>
          <a:p>
            <a:r>
              <a:rPr lang="en-US" dirty="0"/>
              <a:t>word2vec embeddings</a:t>
            </a:r>
          </a:p>
          <a:p>
            <a:r>
              <a:rPr lang="en-US" dirty="0"/>
              <a:t>Pre-train seq2seq model on a subtitle corpus</a:t>
            </a:r>
          </a:p>
          <a:p>
            <a:r>
              <a:rPr lang="en-US" dirty="0"/>
              <a:t>Empirically determine parameters</a:t>
            </a:r>
          </a:p>
          <a:p>
            <a:endParaRPr lang="en-US" dirty="0"/>
          </a:p>
        </p:txBody>
      </p:sp>
    </p:spTree>
    <p:extLst>
      <p:ext uri="{BB962C8B-B14F-4D97-AF65-F5344CB8AC3E}">
        <p14:creationId xmlns:p14="http://schemas.microsoft.com/office/powerpoint/2010/main" val="333136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7DAF-518E-B843-978B-244F59B1F27D}"/>
              </a:ext>
            </a:extLst>
          </p:cNvPr>
          <p:cNvSpPr>
            <a:spLocks noGrp="1"/>
          </p:cNvSpPr>
          <p:nvPr>
            <p:ph type="title"/>
          </p:nvPr>
        </p:nvSpPr>
        <p:spPr/>
        <p:txBody>
          <a:bodyPr/>
          <a:lstStyle/>
          <a:p>
            <a:r>
              <a:rPr lang="en-US" b="1" dirty="0"/>
              <a:t>Results: Politeness classifier</a:t>
            </a:r>
          </a:p>
        </p:txBody>
      </p:sp>
      <p:sp>
        <p:nvSpPr>
          <p:cNvPr id="3" name="Content Placeholder 2">
            <a:extLst>
              <a:ext uri="{FF2B5EF4-FFF2-40B4-BE49-F238E27FC236}">
                <a16:creationId xmlns:a16="http://schemas.microsoft.com/office/drawing/2014/main" id="{297ABD3D-9547-C140-B07E-A3DD2B71A81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04702FE-7787-2B4D-A4C8-5E2914EF4DE7}"/>
              </a:ext>
            </a:extLst>
          </p:cNvPr>
          <p:cNvPicPr>
            <a:picLocks noChangeAspect="1"/>
          </p:cNvPicPr>
          <p:nvPr/>
        </p:nvPicPr>
        <p:blipFill>
          <a:blip r:embed="rId2"/>
          <a:stretch>
            <a:fillRect/>
          </a:stretch>
        </p:blipFill>
        <p:spPr>
          <a:xfrm>
            <a:off x="2727662" y="2629305"/>
            <a:ext cx="4635500" cy="1638300"/>
          </a:xfrm>
          <a:prstGeom prst="rect">
            <a:avLst/>
          </a:prstGeom>
        </p:spPr>
      </p:pic>
    </p:spTree>
    <p:extLst>
      <p:ext uri="{BB962C8B-B14F-4D97-AF65-F5344CB8AC3E}">
        <p14:creationId xmlns:p14="http://schemas.microsoft.com/office/powerpoint/2010/main" val="330241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4AAE-357A-CC4E-A60A-93BD85A9181B}"/>
              </a:ext>
            </a:extLst>
          </p:cNvPr>
          <p:cNvSpPr>
            <a:spLocks noGrp="1"/>
          </p:cNvSpPr>
          <p:nvPr>
            <p:ph type="title"/>
          </p:nvPr>
        </p:nvSpPr>
        <p:spPr/>
        <p:txBody>
          <a:bodyPr/>
          <a:lstStyle/>
          <a:p>
            <a:r>
              <a:rPr lang="en-US" b="1" dirty="0"/>
              <a:t>Results: Base model</a:t>
            </a:r>
          </a:p>
        </p:txBody>
      </p:sp>
      <p:pic>
        <p:nvPicPr>
          <p:cNvPr id="5" name="Content Placeholder 4">
            <a:extLst>
              <a:ext uri="{FF2B5EF4-FFF2-40B4-BE49-F238E27FC236}">
                <a16:creationId xmlns:a16="http://schemas.microsoft.com/office/drawing/2014/main" id="{B17335E2-6AEE-5E4A-82A6-201A860A958D}"/>
              </a:ext>
            </a:extLst>
          </p:cNvPr>
          <p:cNvPicPr>
            <a:picLocks noGrp="1" noChangeAspect="1"/>
          </p:cNvPicPr>
          <p:nvPr>
            <p:ph idx="1"/>
          </p:nvPr>
        </p:nvPicPr>
        <p:blipFill>
          <a:blip r:embed="rId2"/>
          <a:stretch>
            <a:fillRect/>
          </a:stretch>
        </p:blipFill>
        <p:spPr>
          <a:xfrm>
            <a:off x="4115611" y="2217349"/>
            <a:ext cx="6781800" cy="3606800"/>
          </a:xfrm>
        </p:spPr>
      </p:pic>
    </p:spTree>
    <p:extLst>
      <p:ext uri="{BB962C8B-B14F-4D97-AF65-F5344CB8AC3E}">
        <p14:creationId xmlns:p14="http://schemas.microsoft.com/office/powerpoint/2010/main" val="39510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C4B2-0FB8-2142-901E-D504ECB15621}"/>
              </a:ext>
            </a:extLst>
          </p:cNvPr>
          <p:cNvSpPr>
            <a:spLocks noGrp="1"/>
          </p:cNvSpPr>
          <p:nvPr>
            <p:ph type="title"/>
          </p:nvPr>
        </p:nvSpPr>
        <p:spPr/>
        <p:txBody>
          <a:bodyPr/>
          <a:lstStyle/>
          <a:p>
            <a:r>
              <a:rPr lang="en-US" b="1" dirty="0"/>
              <a:t>Results: Human Evaluation</a:t>
            </a:r>
          </a:p>
        </p:txBody>
      </p:sp>
      <p:pic>
        <p:nvPicPr>
          <p:cNvPr id="6" name="Content Placeholder 5">
            <a:extLst>
              <a:ext uri="{FF2B5EF4-FFF2-40B4-BE49-F238E27FC236}">
                <a16:creationId xmlns:a16="http://schemas.microsoft.com/office/drawing/2014/main" id="{B574C08C-8E38-9948-AE45-1358F8F27F73}"/>
              </a:ext>
            </a:extLst>
          </p:cNvPr>
          <p:cNvPicPr>
            <a:picLocks noGrp="1" noChangeAspect="1"/>
          </p:cNvPicPr>
          <p:nvPr>
            <p:ph idx="1"/>
          </p:nvPr>
        </p:nvPicPr>
        <p:blipFill>
          <a:blip r:embed="rId2"/>
          <a:stretch>
            <a:fillRect/>
          </a:stretch>
        </p:blipFill>
        <p:spPr>
          <a:xfrm>
            <a:off x="0" y="2013606"/>
            <a:ext cx="6100511" cy="4351338"/>
          </a:xfrm>
        </p:spPr>
      </p:pic>
      <p:pic>
        <p:nvPicPr>
          <p:cNvPr id="8" name="Picture 7">
            <a:extLst>
              <a:ext uri="{FF2B5EF4-FFF2-40B4-BE49-F238E27FC236}">
                <a16:creationId xmlns:a16="http://schemas.microsoft.com/office/drawing/2014/main" id="{3FEFE3AC-3FAB-D14A-A431-B528D335F0D8}"/>
              </a:ext>
            </a:extLst>
          </p:cNvPr>
          <p:cNvPicPr>
            <a:picLocks noChangeAspect="1"/>
          </p:cNvPicPr>
          <p:nvPr/>
        </p:nvPicPr>
        <p:blipFill>
          <a:blip r:embed="rId3"/>
          <a:stretch>
            <a:fillRect/>
          </a:stretch>
        </p:blipFill>
        <p:spPr>
          <a:xfrm>
            <a:off x="6846323" y="2013606"/>
            <a:ext cx="4812449" cy="2079883"/>
          </a:xfrm>
          <a:prstGeom prst="rect">
            <a:avLst/>
          </a:prstGeom>
        </p:spPr>
      </p:pic>
      <p:sp>
        <p:nvSpPr>
          <p:cNvPr id="9" name="TextBox 8">
            <a:extLst>
              <a:ext uri="{FF2B5EF4-FFF2-40B4-BE49-F238E27FC236}">
                <a16:creationId xmlns:a16="http://schemas.microsoft.com/office/drawing/2014/main" id="{7B1EFD78-10AA-6A45-A424-879F3ACAEE00}"/>
              </a:ext>
            </a:extLst>
          </p:cNvPr>
          <p:cNvSpPr txBox="1"/>
          <p:nvPr/>
        </p:nvSpPr>
        <p:spPr>
          <a:xfrm>
            <a:off x="7562335" y="4880919"/>
            <a:ext cx="3342325" cy="646331"/>
          </a:xfrm>
          <a:prstGeom prst="rect">
            <a:avLst/>
          </a:prstGeom>
          <a:noFill/>
        </p:spPr>
        <p:txBody>
          <a:bodyPr wrap="none" rtlCol="0">
            <a:spAutoFit/>
          </a:bodyPr>
          <a:lstStyle/>
          <a:p>
            <a:r>
              <a:rPr lang="en-US" dirty="0"/>
              <a:t>stratified categories in the case of</a:t>
            </a:r>
          </a:p>
          <a:p>
            <a:r>
              <a:rPr lang="en-US" dirty="0"/>
              <a:t>Discrete-LFT</a:t>
            </a:r>
          </a:p>
        </p:txBody>
      </p:sp>
    </p:spTree>
    <p:extLst>
      <p:ext uri="{BB962C8B-B14F-4D97-AF65-F5344CB8AC3E}">
        <p14:creationId xmlns:p14="http://schemas.microsoft.com/office/powerpoint/2010/main" val="67527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49F7-CB29-C244-B337-01DDDAC1A5CA}"/>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35915059-5866-6044-A3FD-CFB6D88F3A6A}"/>
              </a:ext>
            </a:extLst>
          </p:cNvPr>
          <p:cNvSpPr>
            <a:spLocks noGrp="1"/>
          </p:cNvSpPr>
          <p:nvPr>
            <p:ph idx="1"/>
          </p:nvPr>
        </p:nvSpPr>
        <p:spPr/>
        <p:txBody>
          <a:bodyPr/>
          <a:lstStyle/>
          <a:p>
            <a:r>
              <a:rPr lang="en-US" dirty="0"/>
              <a:t>Goal: Fluent, contextually relevant and para-linguistically accurate</a:t>
            </a:r>
          </a:p>
          <a:p>
            <a:r>
              <a:rPr lang="en-US" dirty="0"/>
              <a:t>Three weakly supervised models</a:t>
            </a:r>
          </a:p>
          <a:p>
            <a:pPr lvl="1"/>
            <a:r>
              <a:rPr lang="en-US" dirty="0"/>
              <a:t>Late fusion model (Fusion)</a:t>
            </a:r>
          </a:p>
          <a:p>
            <a:pPr lvl="1"/>
            <a:r>
              <a:rPr lang="en-US" dirty="0"/>
              <a:t>Label fine-tuning model (LFT)</a:t>
            </a:r>
          </a:p>
          <a:p>
            <a:pPr lvl="1"/>
            <a:r>
              <a:rPr lang="en-US" dirty="0"/>
              <a:t>Reinforcement learning model (Polite-RL)</a:t>
            </a:r>
          </a:p>
          <a:p>
            <a:r>
              <a:rPr lang="en-AU" dirty="0"/>
              <a:t>Two retrieval-based, polite dialogue model baselines</a:t>
            </a:r>
          </a:p>
          <a:p>
            <a:endParaRPr lang="en-AU" dirty="0"/>
          </a:p>
          <a:p>
            <a:r>
              <a:rPr lang="en-AU" dirty="0"/>
              <a:t>X, Y, X: Utterance by X &amp; Y -</a:t>
            </a:r>
            <a:r>
              <a:rPr lang="en-AU" dirty="0">
                <a:sym typeface="Wingdings" pitchFamily="2" charset="2"/>
              </a:rPr>
              <a:t> Response by X</a:t>
            </a:r>
            <a:endParaRPr lang="en-US" dirty="0"/>
          </a:p>
        </p:txBody>
      </p:sp>
    </p:spTree>
    <p:extLst>
      <p:ext uri="{BB962C8B-B14F-4D97-AF65-F5344CB8AC3E}">
        <p14:creationId xmlns:p14="http://schemas.microsoft.com/office/powerpoint/2010/main" val="222322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C750-D4EA-2F4D-AC04-FF4CF9ED59FE}"/>
              </a:ext>
            </a:extLst>
          </p:cNvPr>
          <p:cNvSpPr>
            <a:spLocks noGrp="1"/>
          </p:cNvSpPr>
          <p:nvPr>
            <p:ph type="title"/>
          </p:nvPr>
        </p:nvSpPr>
        <p:spPr/>
        <p:txBody>
          <a:bodyPr/>
          <a:lstStyle/>
          <a:p>
            <a:r>
              <a:rPr lang="en-US" b="1" dirty="0"/>
              <a:t>Results: Automatic Evaluation</a:t>
            </a:r>
          </a:p>
        </p:txBody>
      </p:sp>
      <p:pic>
        <p:nvPicPr>
          <p:cNvPr id="17" name="Content Placeholder 16">
            <a:extLst>
              <a:ext uri="{FF2B5EF4-FFF2-40B4-BE49-F238E27FC236}">
                <a16:creationId xmlns:a16="http://schemas.microsoft.com/office/drawing/2014/main" id="{BA5DA3AD-4A77-8441-B218-11969AA57BA3}"/>
              </a:ext>
            </a:extLst>
          </p:cNvPr>
          <p:cNvPicPr>
            <a:picLocks noGrp="1" noChangeAspect="1"/>
          </p:cNvPicPr>
          <p:nvPr>
            <p:ph idx="1"/>
          </p:nvPr>
        </p:nvPicPr>
        <p:blipFill>
          <a:blip r:embed="rId2"/>
          <a:stretch>
            <a:fillRect/>
          </a:stretch>
        </p:blipFill>
        <p:spPr>
          <a:xfrm>
            <a:off x="2670087" y="1825625"/>
            <a:ext cx="6851825" cy="4351338"/>
          </a:xfrm>
        </p:spPr>
      </p:pic>
    </p:spTree>
    <p:extLst>
      <p:ext uri="{BB962C8B-B14F-4D97-AF65-F5344CB8AC3E}">
        <p14:creationId xmlns:p14="http://schemas.microsoft.com/office/powerpoint/2010/main" val="2989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1125-FF41-2142-A51F-A3CE4A862FAF}"/>
              </a:ext>
            </a:extLst>
          </p:cNvPr>
          <p:cNvSpPr>
            <a:spLocks noGrp="1"/>
          </p:cNvSpPr>
          <p:nvPr>
            <p:ph type="title"/>
          </p:nvPr>
        </p:nvSpPr>
        <p:spPr/>
        <p:txBody>
          <a:bodyPr/>
          <a:lstStyle/>
          <a:p>
            <a:r>
              <a:rPr lang="en-US" b="1" dirty="0"/>
              <a:t>Analysis of the polite classifier output</a:t>
            </a:r>
          </a:p>
        </p:txBody>
      </p:sp>
      <p:pic>
        <p:nvPicPr>
          <p:cNvPr id="5" name="Content Placeholder 4">
            <a:extLst>
              <a:ext uri="{FF2B5EF4-FFF2-40B4-BE49-F238E27FC236}">
                <a16:creationId xmlns:a16="http://schemas.microsoft.com/office/drawing/2014/main" id="{2DF9AD32-BD4F-0B4F-8660-41BAEA5DD12C}"/>
              </a:ext>
            </a:extLst>
          </p:cNvPr>
          <p:cNvPicPr>
            <a:picLocks noGrp="1" noChangeAspect="1"/>
          </p:cNvPicPr>
          <p:nvPr>
            <p:ph idx="1"/>
          </p:nvPr>
        </p:nvPicPr>
        <p:blipFill>
          <a:blip r:embed="rId2"/>
          <a:stretch>
            <a:fillRect/>
          </a:stretch>
        </p:blipFill>
        <p:spPr>
          <a:xfrm>
            <a:off x="4372743" y="1924479"/>
            <a:ext cx="4064351" cy="4351338"/>
          </a:xfrm>
        </p:spPr>
      </p:pic>
    </p:spTree>
    <p:extLst>
      <p:ext uri="{BB962C8B-B14F-4D97-AF65-F5344CB8AC3E}">
        <p14:creationId xmlns:p14="http://schemas.microsoft.com/office/powerpoint/2010/main" val="1105896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E38D-AE68-EF46-9F76-4B21555E081D}"/>
              </a:ext>
            </a:extLst>
          </p:cNvPr>
          <p:cNvSpPr>
            <a:spLocks noGrp="1"/>
          </p:cNvSpPr>
          <p:nvPr>
            <p:ph type="title"/>
          </p:nvPr>
        </p:nvSpPr>
        <p:spPr/>
        <p:txBody>
          <a:bodyPr/>
          <a:lstStyle/>
          <a:p>
            <a:r>
              <a:rPr lang="en-US" b="1" dirty="0"/>
              <a:t>Analysis of the system output</a:t>
            </a:r>
          </a:p>
        </p:txBody>
      </p:sp>
      <p:pic>
        <p:nvPicPr>
          <p:cNvPr id="5" name="Content Placeholder 4">
            <a:extLst>
              <a:ext uri="{FF2B5EF4-FFF2-40B4-BE49-F238E27FC236}">
                <a16:creationId xmlns:a16="http://schemas.microsoft.com/office/drawing/2014/main" id="{CA7ABFBF-5B19-7A46-B0DD-002204160EBE}"/>
              </a:ext>
            </a:extLst>
          </p:cNvPr>
          <p:cNvPicPr>
            <a:picLocks noGrp="1" noChangeAspect="1"/>
          </p:cNvPicPr>
          <p:nvPr>
            <p:ph idx="1"/>
          </p:nvPr>
        </p:nvPicPr>
        <p:blipFill>
          <a:blip r:embed="rId2"/>
          <a:stretch>
            <a:fillRect/>
          </a:stretch>
        </p:blipFill>
        <p:spPr>
          <a:xfrm>
            <a:off x="1420089" y="1825625"/>
            <a:ext cx="3568860" cy="4351338"/>
          </a:xfrm>
        </p:spPr>
      </p:pic>
    </p:spTree>
    <p:extLst>
      <p:ext uri="{BB962C8B-B14F-4D97-AF65-F5344CB8AC3E}">
        <p14:creationId xmlns:p14="http://schemas.microsoft.com/office/powerpoint/2010/main" val="38375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6588-1313-E14F-AC53-A34ACEBBF0E8}"/>
              </a:ext>
            </a:extLst>
          </p:cNvPr>
          <p:cNvSpPr>
            <a:spLocks noGrp="1"/>
          </p:cNvSpPr>
          <p:nvPr>
            <p:ph type="title"/>
          </p:nvPr>
        </p:nvSpPr>
        <p:spPr/>
        <p:txBody>
          <a:bodyPr/>
          <a:lstStyle/>
          <a:p>
            <a:r>
              <a:rPr lang="en-US" b="1" dirty="0"/>
              <a:t>Heat maps</a:t>
            </a:r>
          </a:p>
        </p:txBody>
      </p:sp>
      <p:pic>
        <p:nvPicPr>
          <p:cNvPr id="8" name="Content Placeholder 7">
            <a:extLst>
              <a:ext uri="{FF2B5EF4-FFF2-40B4-BE49-F238E27FC236}">
                <a16:creationId xmlns:a16="http://schemas.microsoft.com/office/drawing/2014/main" id="{AE870F7C-CAF7-3C41-8043-FA08C8FABAF9}"/>
              </a:ext>
            </a:extLst>
          </p:cNvPr>
          <p:cNvPicPr>
            <a:picLocks noGrp="1" noChangeAspect="1"/>
          </p:cNvPicPr>
          <p:nvPr>
            <p:ph idx="1"/>
          </p:nvPr>
        </p:nvPicPr>
        <p:blipFill>
          <a:blip r:embed="rId2"/>
          <a:stretch>
            <a:fillRect/>
          </a:stretch>
        </p:blipFill>
        <p:spPr>
          <a:xfrm>
            <a:off x="444843" y="1690688"/>
            <a:ext cx="7680691" cy="4351338"/>
          </a:xfrm>
        </p:spPr>
      </p:pic>
      <p:sp>
        <p:nvSpPr>
          <p:cNvPr id="9" name="Rectangle 8">
            <a:extLst>
              <a:ext uri="{FF2B5EF4-FFF2-40B4-BE49-F238E27FC236}">
                <a16:creationId xmlns:a16="http://schemas.microsoft.com/office/drawing/2014/main" id="{1A872707-41F0-534A-BF49-E82C1146A1A7}"/>
              </a:ext>
            </a:extLst>
          </p:cNvPr>
          <p:cNvSpPr/>
          <p:nvPr/>
        </p:nvSpPr>
        <p:spPr>
          <a:xfrm>
            <a:off x="8125534" y="1700857"/>
            <a:ext cx="3571104" cy="3416320"/>
          </a:xfrm>
          <a:prstGeom prst="rect">
            <a:avLst/>
          </a:prstGeom>
        </p:spPr>
        <p:txBody>
          <a:bodyPr wrap="square">
            <a:spAutoFit/>
          </a:bodyPr>
          <a:lstStyle/>
          <a:p>
            <a:r>
              <a:rPr lang="en-AU" dirty="0">
                <a:effectLst/>
                <a:latin typeface="Helvetica" pitchFamily="2" charset="0"/>
              </a:rPr>
              <a:t>Fig. 5 shows three such</a:t>
            </a:r>
          </a:p>
          <a:p>
            <a:r>
              <a:rPr lang="en-AU" dirty="0">
                <a:effectLst/>
                <a:latin typeface="Helvetica" pitchFamily="2" charset="0"/>
              </a:rPr>
              <a:t>heatmaps that correspond to the magnitudes of the</a:t>
            </a:r>
          </a:p>
          <a:p>
            <a:r>
              <a:rPr lang="en-AU" dirty="0">
                <a:effectLst/>
                <a:latin typeface="Helvetica" pitchFamily="2" charset="0"/>
              </a:rPr>
              <a:t>derivative in absolute value with respect to each dimension.</a:t>
            </a:r>
          </a:p>
          <a:p>
            <a:r>
              <a:rPr lang="en-AU" dirty="0">
                <a:effectLst/>
                <a:latin typeface="Helvetica" pitchFamily="2" charset="0"/>
              </a:rPr>
              <a:t>The figures clearly show that the classifier</a:t>
            </a:r>
          </a:p>
          <a:p>
            <a:r>
              <a:rPr lang="en-AU" dirty="0">
                <a:effectLst/>
                <a:latin typeface="Helvetica" pitchFamily="2" charset="0"/>
              </a:rPr>
              <a:t>has learned to identify multiple politeness strategies,</a:t>
            </a:r>
          </a:p>
          <a:p>
            <a:r>
              <a:rPr lang="en-AU" dirty="0">
                <a:effectLst/>
                <a:latin typeface="Helvetica" pitchFamily="2" charset="0"/>
              </a:rPr>
              <a:t>e.g., “smart” (deference), “sir” (polite address), and</a:t>
            </a:r>
          </a:p>
          <a:p>
            <a:r>
              <a:rPr lang="en-AU" dirty="0">
                <a:effectLst/>
                <a:latin typeface="Helvetica" pitchFamily="2" charset="0"/>
              </a:rPr>
              <a:t>the two “</a:t>
            </a:r>
            <a:r>
              <a:rPr lang="en-AU" dirty="0" err="1">
                <a:effectLst/>
                <a:latin typeface="Helvetica" pitchFamily="2" charset="0"/>
              </a:rPr>
              <a:t>sorry”s</a:t>
            </a:r>
            <a:r>
              <a:rPr lang="en-AU" dirty="0">
                <a:effectLst/>
                <a:latin typeface="Helvetica" pitchFamily="2" charset="0"/>
              </a:rPr>
              <a:t> (apologizing).</a:t>
            </a:r>
          </a:p>
        </p:txBody>
      </p:sp>
    </p:spTree>
    <p:extLst>
      <p:ext uri="{BB962C8B-B14F-4D97-AF65-F5344CB8AC3E}">
        <p14:creationId xmlns:p14="http://schemas.microsoft.com/office/powerpoint/2010/main" val="18197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2F9C-3D88-0945-AD81-1BCDAB238AC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E0D7C1A1-AE11-1446-AB60-5B63DEE0285A}"/>
              </a:ext>
            </a:extLst>
          </p:cNvPr>
          <p:cNvSpPr>
            <a:spLocks noGrp="1"/>
          </p:cNvSpPr>
          <p:nvPr>
            <p:ph idx="1"/>
          </p:nvPr>
        </p:nvSpPr>
        <p:spPr/>
        <p:txBody>
          <a:bodyPr/>
          <a:lstStyle/>
          <a:p>
            <a:r>
              <a:rPr lang="en-US" dirty="0"/>
              <a:t>Three models for polite dialogue generation</a:t>
            </a:r>
          </a:p>
          <a:p>
            <a:r>
              <a:rPr lang="en-US" dirty="0"/>
              <a:t>Their models have better values of quality parameters</a:t>
            </a:r>
          </a:p>
          <a:p>
            <a:r>
              <a:rPr lang="en-US" dirty="0"/>
              <a:t>Can be generalized to other personality traits</a:t>
            </a:r>
          </a:p>
        </p:txBody>
      </p:sp>
    </p:spTree>
    <p:extLst>
      <p:ext uri="{BB962C8B-B14F-4D97-AF65-F5344CB8AC3E}">
        <p14:creationId xmlns:p14="http://schemas.microsoft.com/office/powerpoint/2010/main" val="26195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6A66-9703-4E49-876E-AB4594C6BC4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3DB16DE-9065-4F4C-87F9-17F71FC0064E}"/>
              </a:ext>
            </a:extLst>
          </p:cNvPr>
          <p:cNvSpPr>
            <a:spLocks noGrp="1"/>
          </p:cNvSpPr>
          <p:nvPr>
            <p:ph idx="1"/>
          </p:nvPr>
        </p:nvSpPr>
        <p:spPr/>
        <p:txBody>
          <a:bodyPr/>
          <a:lstStyle/>
          <a:p>
            <a:r>
              <a:rPr lang="en-US" dirty="0"/>
              <a:t>Engaging, convincing and trustworthy conversational agents</a:t>
            </a:r>
          </a:p>
          <a:p>
            <a:r>
              <a:rPr lang="en-US" dirty="0"/>
              <a:t>Amazon echo encouraging kids to be rude, parents worried</a:t>
            </a:r>
          </a:p>
          <a:p>
            <a:r>
              <a:rPr lang="en-US" dirty="0"/>
              <a:t>Politeness versus rudeness: a paralinguistic style axis</a:t>
            </a:r>
          </a:p>
          <a:p>
            <a:r>
              <a:rPr lang="en-US" dirty="0"/>
              <a:t>Parallel data may not be available to train translation-style systems</a:t>
            </a:r>
          </a:p>
          <a:p>
            <a:r>
              <a:rPr lang="en-US" dirty="0"/>
              <a:t>Therefore, they present weakly supervised models</a:t>
            </a:r>
          </a:p>
          <a:p>
            <a:r>
              <a:rPr lang="en-US" dirty="0"/>
              <a:t>Datasets:</a:t>
            </a:r>
          </a:p>
          <a:p>
            <a:pPr lvl="1"/>
            <a:r>
              <a:rPr lang="en-AU" dirty="0"/>
              <a:t>Stanford Politeness Corpus (Wikipedia and stack exchange requests)</a:t>
            </a:r>
          </a:p>
          <a:p>
            <a:pPr lvl="1"/>
            <a:r>
              <a:rPr lang="en-US" dirty="0" err="1"/>
              <a:t>MovieTriples</a:t>
            </a:r>
            <a:r>
              <a:rPr lang="en-US" dirty="0"/>
              <a:t> dialogue corpus (IMSDB)</a:t>
            </a:r>
          </a:p>
          <a:p>
            <a:pPr lvl="1"/>
            <a:endParaRPr lang="en-US" dirty="0"/>
          </a:p>
        </p:txBody>
      </p:sp>
    </p:spTree>
    <p:extLst>
      <p:ext uri="{BB962C8B-B14F-4D97-AF65-F5344CB8AC3E}">
        <p14:creationId xmlns:p14="http://schemas.microsoft.com/office/powerpoint/2010/main" val="265647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B08A-80AF-2746-A68C-EE2E87D1945C}"/>
              </a:ext>
            </a:extLst>
          </p:cNvPr>
          <p:cNvSpPr>
            <a:spLocks noGrp="1"/>
          </p:cNvSpPr>
          <p:nvPr>
            <p:ph type="title"/>
          </p:nvPr>
        </p:nvSpPr>
        <p:spPr/>
        <p:txBody>
          <a:bodyPr/>
          <a:lstStyle/>
          <a:p>
            <a:r>
              <a:rPr lang="en-US" b="1" dirty="0"/>
              <a:t>Introduction: Three models</a:t>
            </a:r>
          </a:p>
        </p:txBody>
      </p:sp>
      <p:sp>
        <p:nvSpPr>
          <p:cNvPr id="3" name="Content Placeholder 2">
            <a:extLst>
              <a:ext uri="{FF2B5EF4-FFF2-40B4-BE49-F238E27FC236}">
                <a16:creationId xmlns:a16="http://schemas.microsoft.com/office/drawing/2014/main" id="{EF03C7AA-0A76-2646-B146-D22125B89141}"/>
              </a:ext>
            </a:extLst>
          </p:cNvPr>
          <p:cNvSpPr>
            <a:spLocks noGrp="1"/>
          </p:cNvSpPr>
          <p:nvPr>
            <p:ph idx="1"/>
          </p:nvPr>
        </p:nvSpPr>
        <p:spPr/>
        <p:txBody>
          <a:bodyPr/>
          <a:lstStyle/>
          <a:p>
            <a:r>
              <a:rPr lang="en-US" i="1" dirty="0"/>
              <a:t>Fusion</a:t>
            </a:r>
            <a:r>
              <a:rPr lang="en-US" dirty="0"/>
              <a:t>: Response generation decoder fused with language model trained on polite utterances</a:t>
            </a:r>
          </a:p>
          <a:p>
            <a:r>
              <a:rPr lang="en-US" i="1" dirty="0"/>
              <a:t>LFT</a:t>
            </a:r>
            <a:r>
              <a:rPr lang="en-US" dirty="0"/>
              <a:t>: Politeness score is </a:t>
            </a:r>
            <a:r>
              <a:rPr lang="en-US" b="1" dirty="0"/>
              <a:t>prepended</a:t>
            </a:r>
            <a:r>
              <a:rPr lang="en-US" dirty="0"/>
              <a:t> to the utterance. Each step of the generation computes this score, and ensures it is above a value.</a:t>
            </a:r>
          </a:p>
          <a:p>
            <a:r>
              <a:rPr lang="en-US" i="1" dirty="0"/>
              <a:t>Polite-RL</a:t>
            </a:r>
            <a:r>
              <a:rPr lang="en-US" dirty="0"/>
              <a:t>: A politeness score is computed for the decoder output, and the value acts as a reward for the RL formulation.</a:t>
            </a:r>
          </a:p>
          <a:p>
            <a:endParaRPr lang="en-US" dirty="0"/>
          </a:p>
          <a:p>
            <a:r>
              <a:rPr lang="en-US" dirty="0"/>
              <a:t>State-of-the-art politeness classifier combined with a seq2seq dialogue model.</a:t>
            </a:r>
          </a:p>
          <a:p>
            <a:pPr lvl="1"/>
            <a:endParaRPr lang="en-US" dirty="0"/>
          </a:p>
        </p:txBody>
      </p:sp>
    </p:spTree>
    <p:extLst>
      <p:ext uri="{BB962C8B-B14F-4D97-AF65-F5344CB8AC3E}">
        <p14:creationId xmlns:p14="http://schemas.microsoft.com/office/powerpoint/2010/main" val="33244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AE1D-F5A9-5144-9BF1-934117CEEDAD}"/>
              </a:ext>
            </a:extLst>
          </p:cNvPr>
          <p:cNvSpPr>
            <a:spLocks noGrp="1"/>
          </p:cNvSpPr>
          <p:nvPr>
            <p:ph type="title"/>
          </p:nvPr>
        </p:nvSpPr>
        <p:spPr/>
        <p:txBody>
          <a:bodyPr/>
          <a:lstStyle/>
          <a:p>
            <a:r>
              <a:rPr lang="en-US" b="1" dirty="0"/>
              <a:t>Introduction: Key Result</a:t>
            </a:r>
          </a:p>
        </p:txBody>
      </p:sp>
      <p:sp>
        <p:nvSpPr>
          <p:cNvPr id="3" name="Content Placeholder 2">
            <a:extLst>
              <a:ext uri="{FF2B5EF4-FFF2-40B4-BE49-F238E27FC236}">
                <a16:creationId xmlns:a16="http://schemas.microsoft.com/office/drawing/2014/main" id="{7FAC43F9-78FC-164A-B7C6-FA2763B16627}"/>
              </a:ext>
            </a:extLst>
          </p:cNvPr>
          <p:cNvSpPr>
            <a:spLocks noGrp="1"/>
          </p:cNvSpPr>
          <p:nvPr>
            <p:ph idx="1"/>
          </p:nvPr>
        </p:nvSpPr>
        <p:spPr/>
        <p:txBody>
          <a:bodyPr/>
          <a:lstStyle/>
          <a:p>
            <a:r>
              <a:rPr lang="en-AU" dirty="0"/>
              <a:t>Fusion and the retrieval models increase the politeness level but have poorer dialogue quality.</a:t>
            </a:r>
          </a:p>
          <a:p>
            <a:r>
              <a:rPr lang="en-AU" dirty="0"/>
              <a:t>LFT and Polite-RL models fully produce polite responses without sacrificing dialogue coherence and relevance.</a:t>
            </a:r>
            <a:endParaRPr lang="en-US" dirty="0"/>
          </a:p>
        </p:txBody>
      </p:sp>
    </p:spTree>
    <p:extLst>
      <p:ext uri="{BB962C8B-B14F-4D97-AF65-F5344CB8AC3E}">
        <p14:creationId xmlns:p14="http://schemas.microsoft.com/office/powerpoint/2010/main" val="194563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5A3D-FC82-2A45-8DD1-A580F6665E6D}"/>
              </a:ext>
            </a:extLst>
          </p:cNvPr>
          <p:cNvSpPr>
            <a:spLocks noGrp="1"/>
          </p:cNvSpPr>
          <p:nvPr>
            <p:ph type="title"/>
          </p:nvPr>
        </p:nvSpPr>
        <p:spPr/>
        <p:txBody>
          <a:bodyPr/>
          <a:lstStyle/>
          <a:p>
            <a:r>
              <a:rPr lang="en-US" b="1" dirty="0"/>
              <a:t>Related Work</a:t>
            </a:r>
          </a:p>
        </p:txBody>
      </p:sp>
      <p:graphicFrame>
        <p:nvGraphicFramePr>
          <p:cNvPr id="4" name="Content Placeholder 3">
            <a:extLst>
              <a:ext uri="{FF2B5EF4-FFF2-40B4-BE49-F238E27FC236}">
                <a16:creationId xmlns:a16="http://schemas.microsoft.com/office/drawing/2014/main" id="{32474D5E-E4A0-014C-A691-1EDCCD12511D}"/>
              </a:ext>
            </a:extLst>
          </p:cNvPr>
          <p:cNvGraphicFramePr>
            <a:graphicFrameLocks noGrp="1"/>
          </p:cNvGraphicFramePr>
          <p:nvPr>
            <p:ph idx="1"/>
            <p:extLst>
              <p:ext uri="{D42A27DB-BD31-4B8C-83A1-F6EECF244321}">
                <p14:modId xmlns:p14="http://schemas.microsoft.com/office/powerpoint/2010/main" val="181406351"/>
              </p:ext>
            </p:extLst>
          </p:nvPr>
        </p:nvGraphicFramePr>
        <p:xfrm>
          <a:off x="838200" y="1825625"/>
          <a:ext cx="10515600" cy="3302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8537281"/>
                    </a:ext>
                  </a:extLst>
                </a:gridCol>
                <a:gridCol w="5257800">
                  <a:extLst>
                    <a:ext uri="{9D8B030D-6E8A-4147-A177-3AD203B41FA5}">
                      <a16:colId xmlns:a16="http://schemas.microsoft.com/office/drawing/2014/main" val="461220529"/>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954839220"/>
                  </a:ext>
                </a:extLst>
              </a:tr>
              <a:tr h="370840">
                <a:tc>
                  <a:txBody>
                    <a:bodyPr/>
                    <a:lstStyle/>
                    <a:p>
                      <a:r>
                        <a:rPr lang="en-AU" dirty="0"/>
                        <a:t>Xu et al. (2012), </a:t>
                      </a:r>
                      <a:r>
                        <a:rPr lang="en-AU" dirty="0" err="1"/>
                        <a:t>Jhamtani</a:t>
                      </a:r>
                      <a:r>
                        <a:rPr lang="en-AU" dirty="0"/>
                        <a:t> et al. (2017)</a:t>
                      </a:r>
                      <a:endParaRPr lang="en-US" dirty="0"/>
                    </a:p>
                  </a:txBody>
                  <a:tcPr/>
                </a:tc>
                <a:tc>
                  <a:txBody>
                    <a:bodyPr/>
                    <a:lstStyle/>
                    <a:p>
                      <a:r>
                        <a:rPr lang="en-US" dirty="0"/>
                        <a:t>Translation model: Modern language to Shakespearean style</a:t>
                      </a:r>
                    </a:p>
                  </a:txBody>
                  <a:tcPr/>
                </a:tc>
                <a:extLst>
                  <a:ext uri="{0D108BD9-81ED-4DB2-BD59-A6C34878D82A}">
                    <a16:rowId xmlns:a16="http://schemas.microsoft.com/office/drawing/2014/main" val="2216798500"/>
                  </a:ext>
                </a:extLst>
              </a:tr>
              <a:tr h="370840">
                <a:tc>
                  <a:txBody>
                    <a:bodyPr/>
                    <a:lstStyle/>
                    <a:p>
                      <a:r>
                        <a:rPr lang="en-AU" dirty="0"/>
                        <a:t>Kikuchi et al. (2016)</a:t>
                      </a:r>
                      <a:endParaRPr lang="en-US" dirty="0"/>
                    </a:p>
                  </a:txBody>
                  <a:tcPr/>
                </a:tc>
                <a:tc>
                  <a:txBody>
                    <a:bodyPr/>
                    <a:lstStyle/>
                    <a:p>
                      <a:r>
                        <a:rPr lang="en-US" dirty="0"/>
                        <a:t>Control the output length for </a:t>
                      </a:r>
                      <a:r>
                        <a:rPr lang="en-US" dirty="0" err="1"/>
                        <a:t>summarisation</a:t>
                      </a:r>
                      <a:r>
                        <a:rPr lang="en-US" dirty="0"/>
                        <a:t>; similar to the LFT model</a:t>
                      </a:r>
                    </a:p>
                  </a:txBody>
                  <a:tcPr/>
                </a:tc>
                <a:extLst>
                  <a:ext uri="{0D108BD9-81ED-4DB2-BD59-A6C34878D82A}">
                    <a16:rowId xmlns:a16="http://schemas.microsoft.com/office/drawing/2014/main" val="3507248537"/>
                  </a:ext>
                </a:extLst>
              </a:tr>
              <a:tr h="370840">
                <a:tc>
                  <a:txBody>
                    <a:bodyPr/>
                    <a:lstStyle/>
                    <a:p>
                      <a:r>
                        <a:rPr lang="en-AU" dirty="0"/>
                        <a:t>(Hu et al., 2017; Shen et al., 2017; Zhao et al., 2017; Fu et al., 2018)</a:t>
                      </a:r>
                      <a:endParaRPr lang="en-US" dirty="0"/>
                    </a:p>
                  </a:txBody>
                  <a:tcPr/>
                </a:tc>
                <a:tc>
                  <a:txBody>
                    <a:bodyPr/>
                    <a:lstStyle/>
                    <a:p>
                      <a:r>
                        <a:rPr lang="en-US" dirty="0"/>
                        <a:t>Variational autoencoders for generation</a:t>
                      </a:r>
                    </a:p>
                  </a:txBody>
                  <a:tcPr/>
                </a:tc>
                <a:extLst>
                  <a:ext uri="{0D108BD9-81ED-4DB2-BD59-A6C34878D82A}">
                    <a16:rowId xmlns:a16="http://schemas.microsoft.com/office/drawing/2014/main" val="1198545386"/>
                  </a:ext>
                </a:extLst>
              </a:tr>
              <a:tr h="370840">
                <a:tc>
                  <a:txBody>
                    <a:bodyPr/>
                    <a:lstStyle/>
                    <a:p>
                      <a:r>
                        <a:rPr lang="en-AU" dirty="0" err="1"/>
                        <a:t>Sennrich</a:t>
                      </a:r>
                      <a:r>
                        <a:rPr lang="en-AU" dirty="0"/>
                        <a:t> et al. (2016a)</a:t>
                      </a:r>
                      <a:endParaRPr lang="en-US" dirty="0"/>
                    </a:p>
                  </a:txBody>
                  <a:tcPr/>
                </a:tc>
                <a:tc>
                  <a:txBody>
                    <a:bodyPr/>
                    <a:lstStyle/>
                    <a:p>
                      <a:r>
                        <a:rPr lang="en-US" dirty="0"/>
                        <a:t>Annotation of training data with stylistic metrics such as number of formal words, etc.</a:t>
                      </a:r>
                    </a:p>
                  </a:txBody>
                  <a:tcPr/>
                </a:tc>
                <a:extLst>
                  <a:ext uri="{0D108BD9-81ED-4DB2-BD59-A6C34878D82A}">
                    <a16:rowId xmlns:a16="http://schemas.microsoft.com/office/drawing/2014/main" val="483084215"/>
                  </a:ext>
                </a:extLst>
              </a:tr>
              <a:tr h="370840">
                <a:tc>
                  <a:txBody>
                    <a:bodyPr/>
                    <a:lstStyle/>
                    <a:p>
                      <a:r>
                        <a:rPr lang="en-AU" dirty="0"/>
                        <a:t>Dong et al. (2015) and Luong et al. (2016)</a:t>
                      </a:r>
                      <a:endParaRPr lang="en-US" dirty="0"/>
                    </a:p>
                  </a:txBody>
                  <a:tcPr/>
                </a:tc>
                <a:tc>
                  <a:txBody>
                    <a:bodyPr/>
                    <a:lstStyle/>
                    <a:p>
                      <a:r>
                        <a:rPr lang="en-US" dirty="0"/>
                        <a:t>Multilingual NMT using multi-task learning</a:t>
                      </a:r>
                    </a:p>
                  </a:txBody>
                  <a:tcPr/>
                </a:tc>
                <a:extLst>
                  <a:ext uri="{0D108BD9-81ED-4DB2-BD59-A6C34878D82A}">
                    <a16:rowId xmlns:a16="http://schemas.microsoft.com/office/drawing/2014/main" val="4291177640"/>
                  </a:ext>
                </a:extLst>
              </a:tr>
            </a:tbl>
          </a:graphicData>
        </a:graphic>
      </p:graphicFrame>
    </p:spTree>
    <p:extLst>
      <p:ext uri="{BB962C8B-B14F-4D97-AF65-F5344CB8AC3E}">
        <p14:creationId xmlns:p14="http://schemas.microsoft.com/office/powerpoint/2010/main" val="365372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BD28-3983-0041-8215-555F9872DFFA}"/>
              </a:ext>
            </a:extLst>
          </p:cNvPr>
          <p:cNvSpPr>
            <a:spLocks noGrp="1"/>
          </p:cNvSpPr>
          <p:nvPr>
            <p:ph type="title"/>
          </p:nvPr>
        </p:nvSpPr>
        <p:spPr/>
        <p:txBody>
          <a:bodyPr/>
          <a:lstStyle/>
          <a:p>
            <a:r>
              <a:rPr lang="en-US" b="1" dirty="0"/>
              <a:t>Politeness Classification Model</a:t>
            </a:r>
          </a:p>
        </p:txBody>
      </p:sp>
      <p:pic>
        <p:nvPicPr>
          <p:cNvPr id="5" name="Content Placeholder 4">
            <a:extLst>
              <a:ext uri="{FF2B5EF4-FFF2-40B4-BE49-F238E27FC236}">
                <a16:creationId xmlns:a16="http://schemas.microsoft.com/office/drawing/2014/main" id="{55EED2CA-098F-5F42-87E8-9669BCC44169}"/>
              </a:ext>
            </a:extLst>
          </p:cNvPr>
          <p:cNvPicPr>
            <a:picLocks noGrp="1" noChangeAspect="1"/>
          </p:cNvPicPr>
          <p:nvPr>
            <p:ph idx="1"/>
          </p:nvPr>
        </p:nvPicPr>
        <p:blipFill>
          <a:blip r:embed="rId2"/>
          <a:stretch>
            <a:fillRect/>
          </a:stretch>
        </p:blipFill>
        <p:spPr>
          <a:xfrm>
            <a:off x="5408580" y="1690688"/>
            <a:ext cx="3676090" cy="4612959"/>
          </a:xfrm>
        </p:spPr>
      </p:pic>
    </p:spTree>
    <p:extLst>
      <p:ext uri="{BB962C8B-B14F-4D97-AF65-F5344CB8AC3E}">
        <p14:creationId xmlns:p14="http://schemas.microsoft.com/office/powerpoint/2010/main" val="311697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C93E-621F-1F41-BFC4-F7C8FB572C81}"/>
              </a:ext>
            </a:extLst>
          </p:cNvPr>
          <p:cNvSpPr>
            <a:spLocks noGrp="1"/>
          </p:cNvSpPr>
          <p:nvPr>
            <p:ph type="title"/>
          </p:nvPr>
        </p:nvSpPr>
        <p:spPr/>
        <p:txBody>
          <a:bodyPr/>
          <a:lstStyle/>
          <a:p>
            <a:r>
              <a:rPr lang="en-AU" b="1" dirty="0"/>
              <a:t>Polite-Style Dialogue Models: Baseline</a:t>
            </a:r>
            <a:endParaRPr lang="en-US" b="1" dirty="0"/>
          </a:p>
        </p:txBody>
      </p:sp>
      <p:sp>
        <p:nvSpPr>
          <p:cNvPr id="3" name="Content Placeholder 2">
            <a:extLst>
              <a:ext uri="{FF2B5EF4-FFF2-40B4-BE49-F238E27FC236}">
                <a16:creationId xmlns:a16="http://schemas.microsoft.com/office/drawing/2014/main" id="{7FB1A4EA-A03F-6940-90A8-0740D71F92EC}"/>
              </a:ext>
            </a:extLst>
          </p:cNvPr>
          <p:cNvSpPr>
            <a:spLocks noGrp="1"/>
          </p:cNvSpPr>
          <p:nvPr>
            <p:ph idx="1"/>
          </p:nvPr>
        </p:nvSpPr>
        <p:spPr/>
        <p:txBody>
          <a:bodyPr/>
          <a:lstStyle/>
          <a:p>
            <a:r>
              <a:rPr lang="en-US" dirty="0"/>
              <a:t>(</a:t>
            </a:r>
            <a:r>
              <a:rPr lang="en-US" dirty="0" err="1"/>
              <a:t>Bahadanau</a:t>
            </a:r>
            <a:r>
              <a:rPr lang="en-US" dirty="0"/>
              <a:t> et al 2015):</a:t>
            </a:r>
          </a:p>
          <a:p>
            <a:pPr lvl="1"/>
            <a:r>
              <a:rPr lang="en-AU" dirty="0"/>
              <a:t>2-layer bi-directional LSTM-RNN encoder to encode the conversation history turns</a:t>
            </a:r>
          </a:p>
          <a:p>
            <a:pPr lvl="1"/>
            <a:r>
              <a:rPr lang="en-AU" dirty="0"/>
              <a:t>4-layer LSTM-RNN decoder to generate the response</a:t>
            </a:r>
          </a:p>
          <a:p>
            <a:pPr lvl="1"/>
            <a:r>
              <a:rPr lang="en-AU" dirty="0"/>
              <a:t>Additive attention from the output of the encoder is applied to the last layer of the decoder.</a:t>
            </a:r>
            <a:endParaRPr lang="en-US" dirty="0"/>
          </a:p>
        </p:txBody>
      </p:sp>
    </p:spTree>
    <p:extLst>
      <p:ext uri="{BB962C8B-B14F-4D97-AF65-F5344CB8AC3E}">
        <p14:creationId xmlns:p14="http://schemas.microsoft.com/office/powerpoint/2010/main" val="82197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577E-5884-8A4C-A3AB-2427A615C5E5}"/>
              </a:ext>
            </a:extLst>
          </p:cNvPr>
          <p:cNvSpPr>
            <a:spLocks noGrp="1"/>
          </p:cNvSpPr>
          <p:nvPr>
            <p:ph type="title"/>
          </p:nvPr>
        </p:nvSpPr>
        <p:spPr/>
        <p:txBody>
          <a:bodyPr/>
          <a:lstStyle/>
          <a:p>
            <a:r>
              <a:rPr lang="en-US" b="1" dirty="0"/>
              <a:t>Polite-Style Dialogue Models: Fusion</a:t>
            </a:r>
          </a:p>
        </p:txBody>
      </p:sp>
      <p:pic>
        <p:nvPicPr>
          <p:cNvPr id="5" name="Content Placeholder 4">
            <a:extLst>
              <a:ext uri="{FF2B5EF4-FFF2-40B4-BE49-F238E27FC236}">
                <a16:creationId xmlns:a16="http://schemas.microsoft.com/office/drawing/2014/main" id="{2A52D151-A497-9C4B-BB03-B52D9055C56F}"/>
              </a:ext>
            </a:extLst>
          </p:cNvPr>
          <p:cNvPicPr>
            <a:picLocks noGrp="1" noChangeAspect="1"/>
          </p:cNvPicPr>
          <p:nvPr>
            <p:ph idx="1"/>
          </p:nvPr>
        </p:nvPicPr>
        <p:blipFill>
          <a:blip r:embed="rId2"/>
          <a:stretch>
            <a:fillRect/>
          </a:stretch>
        </p:blipFill>
        <p:spPr>
          <a:xfrm>
            <a:off x="2256817" y="1690688"/>
            <a:ext cx="5505320" cy="2473331"/>
          </a:xfrm>
        </p:spPr>
      </p:pic>
      <p:pic>
        <p:nvPicPr>
          <p:cNvPr id="6" name="Picture 5">
            <a:extLst>
              <a:ext uri="{FF2B5EF4-FFF2-40B4-BE49-F238E27FC236}">
                <a16:creationId xmlns:a16="http://schemas.microsoft.com/office/drawing/2014/main" id="{748E9729-4909-EC41-9E26-70935369DA12}"/>
              </a:ext>
            </a:extLst>
          </p:cNvPr>
          <p:cNvPicPr>
            <a:picLocks noChangeAspect="1"/>
          </p:cNvPicPr>
          <p:nvPr/>
        </p:nvPicPr>
        <p:blipFill>
          <a:blip r:embed="rId3"/>
          <a:stretch>
            <a:fillRect/>
          </a:stretch>
        </p:blipFill>
        <p:spPr>
          <a:xfrm>
            <a:off x="3136227" y="4777092"/>
            <a:ext cx="3746500" cy="533400"/>
          </a:xfrm>
          <a:prstGeom prst="rect">
            <a:avLst/>
          </a:prstGeom>
        </p:spPr>
      </p:pic>
    </p:spTree>
    <p:extLst>
      <p:ext uri="{BB962C8B-B14F-4D97-AF65-F5344CB8AC3E}">
        <p14:creationId xmlns:p14="http://schemas.microsoft.com/office/powerpoint/2010/main" val="503998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905</Words>
  <Application>Microsoft Macintosh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Helvetica</vt:lpstr>
      <vt:lpstr>Wingdings</vt:lpstr>
      <vt:lpstr>Office Theme</vt:lpstr>
      <vt:lpstr>Polite Dialogue Generation Without Parallel Data</vt:lpstr>
      <vt:lpstr>Abstract</vt:lpstr>
      <vt:lpstr>Introduction</vt:lpstr>
      <vt:lpstr>Introduction: Three models</vt:lpstr>
      <vt:lpstr>Introduction: Key Result</vt:lpstr>
      <vt:lpstr>Related Work</vt:lpstr>
      <vt:lpstr>Politeness Classification Model</vt:lpstr>
      <vt:lpstr>Polite-Style Dialogue Models: Baseline</vt:lpstr>
      <vt:lpstr>Polite-Style Dialogue Models: Fusion</vt:lpstr>
      <vt:lpstr>Polite-style Dialogue Models: LFT</vt:lpstr>
      <vt:lpstr>Polite-style Dialogue Models: Polite-RL</vt:lpstr>
      <vt:lpstr>Baselines</vt:lpstr>
      <vt:lpstr>Datasets</vt:lpstr>
      <vt:lpstr>Human Evaluation</vt:lpstr>
      <vt:lpstr>Automatic evaluation</vt:lpstr>
      <vt:lpstr>Experiment Setup</vt:lpstr>
      <vt:lpstr>Results: Politeness classifier</vt:lpstr>
      <vt:lpstr>Results: Base model</vt:lpstr>
      <vt:lpstr>Results: Human Evaluation</vt:lpstr>
      <vt:lpstr>Results: Automatic Evaluation</vt:lpstr>
      <vt:lpstr>Analysis of the polite classifier output</vt:lpstr>
      <vt:lpstr>Analysis of the system output</vt:lpstr>
      <vt:lpstr>Heat maps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Polite Dialogue Generation Without Parallel Data</dc:title>
  <dc:creator>Joshi, Adi (Data61, Marsfield)</dc:creator>
  <cp:lastModifiedBy>Joshi, Adi (Data61, Marsfield)</cp:lastModifiedBy>
  <cp:revision>21</cp:revision>
  <dcterms:created xsi:type="dcterms:W3CDTF">2019-03-17T22:59:56Z</dcterms:created>
  <dcterms:modified xsi:type="dcterms:W3CDTF">2019-03-25T06:00:34Z</dcterms:modified>
</cp:coreProperties>
</file>