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41" r:id="rId3"/>
    <p:sldId id="343" r:id="rId4"/>
    <p:sldId id="303" r:id="rId5"/>
    <p:sldId id="257" r:id="rId6"/>
    <p:sldId id="258" r:id="rId7"/>
    <p:sldId id="259" r:id="rId8"/>
    <p:sldId id="260" r:id="rId9"/>
    <p:sldId id="261" r:id="rId10"/>
    <p:sldId id="262" r:id="rId11"/>
    <p:sldId id="266" r:id="rId12"/>
    <p:sldId id="263" r:id="rId13"/>
    <p:sldId id="264" r:id="rId14"/>
    <p:sldId id="265" r:id="rId15"/>
    <p:sldId id="267" r:id="rId16"/>
    <p:sldId id="268" r:id="rId17"/>
    <p:sldId id="269" r:id="rId18"/>
    <p:sldId id="270" r:id="rId19"/>
    <p:sldId id="271" r:id="rId20"/>
    <p:sldId id="272" r:id="rId21"/>
    <p:sldId id="273" r:id="rId22"/>
    <p:sldId id="274" r:id="rId23"/>
    <p:sldId id="275" r:id="rId24"/>
    <p:sldId id="277" r:id="rId25"/>
    <p:sldId id="276" r:id="rId26"/>
    <p:sldId id="278" r:id="rId27"/>
    <p:sldId id="279" r:id="rId28"/>
    <p:sldId id="280" r:id="rId29"/>
    <p:sldId id="281" r:id="rId30"/>
    <p:sldId id="282" r:id="rId31"/>
    <p:sldId id="283" r:id="rId32"/>
    <p:sldId id="285" r:id="rId33"/>
    <p:sldId id="284"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5" r:id="rId49"/>
    <p:sldId id="300" r:id="rId50"/>
    <p:sldId id="301" r:id="rId51"/>
    <p:sldId id="302" r:id="rId52"/>
    <p:sldId id="304" r:id="rId53"/>
    <p:sldId id="306" r:id="rId54"/>
    <p:sldId id="307" r:id="rId55"/>
    <p:sldId id="308" r:id="rId56"/>
    <p:sldId id="309"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2"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4"/>
  </p:normalViewPr>
  <p:slideViewPr>
    <p:cSldViewPr snapToGrid="0" snapToObjects="1">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7E51-0520-F243-B755-F234AD2E07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2DCB32-6112-004F-BA6E-DFA97E6AC5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CD821-DAAE-8B4C-A229-775A52E4C235}"/>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5" name="Footer Placeholder 4">
            <a:extLst>
              <a:ext uri="{FF2B5EF4-FFF2-40B4-BE49-F238E27FC236}">
                <a16:creationId xmlns:a16="http://schemas.microsoft.com/office/drawing/2014/main" id="{4E0EF7A8-814A-A643-99DE-5318293D3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AD3D6-8DD1-4C40-91B7-6077B0C3F1A2}"/>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137860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D69C8-D8BD-914A-B519-F33A7EC56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E24C7D-E5F8-5E4E-849D-AAC82FC6E6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7FB59-ACA0-4140-A954-F1FA7A38E8CF}"/>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5" name="Footer Placeholder 4">
            <a:extLst>
              <a:ext uri="{FF2B5EF4-FFF2-40B4-BE49-F238E27FC236}">
                <a16:creationId xmlns:a16="http://schemas.microsoft.com/office/drawing/2014/main" id="{20ACCFDF-0743-2745-B2DE-308264114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98A44-38A5-F440-A404-25E9EB383A2C}"/>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207554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DBC7F-EC83-5647-9D04-04D3ECEF35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C727B6-ACAC-624F-8D21-3C57572DB4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6845F-16E8-8B46-BB99-CC33DFEB10A4}"/>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5" name="Footer Placeholder 4">
            <a:extLst>
              <a:ext uri="{FF2B5EF4-FFF2-40B4-BE49-F238E27FC236}">
                <a16:creationId xmlns:a16="http://schemas.microsoft.com/office/drawing/2014/main" id="{E33AA5A5-B5DB-824A-8B6F-0754C4965C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9FE6C-99D0-754F-9397-189F4EDCCB63}"/>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231659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1D57-298E-5F4A-8056-2843A46790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FA75E5-D70A-E14C-9933-1DC61B17E6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4FF70-4EF2-6043-9498-AF9DB089958E}"/>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5" name="Footer Placeholder 4">
            <a:extLst>
              <a:ext uri="{FF2B5EF4-FFF2-40B4-BE49-F238E27FC236}">
                <a16:creationId xmlns:a16="http://schemas.microsoft.com/office/drawing/2014/main" id="{0554CA44-5A73-B341-9A92-B5856F2F9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EE743-68EE-5140-A4B9-2C76FBDEBE97}"/>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2581782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1F14-FA64-234E-9CB2-A73F275485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C60FD0-B347-7C4B-9554-A7CF6A1DF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D5F751-55CC-CA4A-99DE-1F4E0BD20208}"/>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5" name="Footer Placeholder 4">
            <a:extLst>
              <a:ext uri="{FF2B5EF4-FFF2-40B4-BE49-F238E27FC236}">
                <a16:creationId xmlns:a16="http://schemas.microsoft.com/office/drawing/2014/main" id="{A6CD05B1-9127-9742-95BC-9C17815F5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0BD9C-477E-6646-81B4-5DEF2F6872E9}"/>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4107133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34D8-C314-6F46-A3B7-11E3E62DC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8891C1-A6E0-6A4F-B30A-470B1E861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91DDA-DC95-7B47-8C80-5AFB1259E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260D52-1F1D-A24E-805A-5B177C37948C}"/>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6" name="Footer Placeholder 5">
            <a:extLst>
              <a:ext uri="{FF2B5EF4-FFF2-40B4-BE49-F238E27FC236}">
                <a16:creationId xmlns:a16="http://schemas.microsoft.com/office/drawing/2014/main" id="{4D3E69BA-818F-9547-86D9-0BB2063C9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295FE-428B-164B-B090-BB2174A5151C}"/>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415991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FBB25-4969-0C4B-9F55-B7243DBD58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63DED0-A6FF-DA49-BBED-7826E640E8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53F9FD-ECE8-5741-B087-0ED45FD4D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B2E3A5-CD28-B14A-A6B5-45CF96D4A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C0B24-ACED-A545-8784-A07C2F4023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60DC39-DC7A-EB45-B7E1-2AB9E054B0E6}"/>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8" name="Footer Placeholder 7">
            <a:extLst>
              <a:ext uri="{FF2B5EF4-FFF2-40B4-BE49-F238E27FC236}">
                <a16:creationId xmlns:a16="http://schemas.microsoft.com/office/drawing/2014/main" id="{CCEA6DAA-B41E-FE4A-82A0-CC22BEBDD8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D19341-E369-A540-807B-4E9B230C483B}"/>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218022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469A-EA33-BC41-A197-12C3DC63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472946-F831-534F-913B-97521AF4A9CE}"/>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4" name="Footer Placeholder 3">
            <a:extLst>
              <a:ext uri="{FF2B5EF4-FFF2-40B4-BE49-F238E27FC236}">
                <a16:creationId xmlns:a16="http://schemas.microsoft.com/office/drawing/2014/main" id="{64472CD9-0E59-9741-A7EB-1D21C2AEC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6C762-048C-DC48-A410-909F4582B34D}"/>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393172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FAA87E-562C-AC43-8181-F2C7CD7D7A40}"/>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3" name="Footer Placeholder 2">
            <a:extLst>
              <a:ext uri="{FF2B5EF4-FFF2-40B4-BE49-F238E27FC236}">
                <a16:creationId xmlns:a16="http://schemas.microsoft.com/office/drawing/2014/main" id="{CB32E92E-7C68-9641-B7DC-6E6B9D2DCE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35FC8-1B85-C14A-BEDF-5C48F88BC670}"/>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133915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2E00-A48A-C04E-A9B3-56C65A560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883DC3-F319-A247-82E8-84C0226EF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F4A7F-541C-9E4A-9FCB-1D0A9FCA7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57A2A-1317-6A45-9DDF-F1E15CFEEE2C}"/>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6" name="Footer Placeholder 5">
            <a:extLst>
              <a:ext uri="{FF2B5EF4-FFF2-40B4-BE49-F238E27FC236}">
                <a16:creationId xmlns:a16="http://schemas.microsoft.com/office/drawing/2014/main" id="{C82EBDA5-9832-6043-B854-3D15DF2C5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A8975F-7350-F64B-8226-F3009A8D3CFC}"/>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318338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B9D96-ABFE-4342-A905-348C93B3C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F3F20D-4B9F-4743-8B82-59D90D31C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970E47-12FB-684B-9BDD-FBAE87835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E3514-1F6B-B042-BBEE-D6405F233866}"/>
              </a:ext>
            </a:extLst>
          </p:cNvPr>
          <p:cNvSpPr>
            <a:spLocks noGrp="1"/>
          </p:cNvSpPr>
          <p:nvPr>
            <p:ph type="dt" sz="half" idx="10"/>
          </p:nvPr>
        </p:nvSpPr>
        <p:spPr/>
        <p:txBody>
          <a:bodyPr/>
          <a:lstStyle/>
          <a:p>
            <a:fld id="{354F409B-F1E1-4A4A-846A-E379EDA63999}" type="datetimeFigureOut">
              <a:rPr lang="en-US" smtClean="0"/>
              <a:t>7/6/20</a:t>
            </a:fld>
            <a:endParaRPr lang="en-US"/>
          </a:p>
        </p:txBody>
      </p:sp>
      <p:sp>
        <p:nvSpPr>
          <p:cNvPr id="6" name="Footer Placeholder 5">
            <a:extLst>
              <a:ext uri="{FF2B5EF4-FFF2-40B4-BE49-F238E27FC236}">
                <a16:creationId xmlns:a16="http://schemas.microsoft.com/office/drawing/2014/main" id="{6F42EBD3-32DF-1844-A27C-D4F833CE2F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B87B0-7BFF-FD45-9017-184504AC79F2}"/>
              </a:ext>
            </a:extLst>
          </p:cNvPr>
          <p:cNvSpPr>
            <a:spLocks noGrp="1"/>
          </p:cNvSpPr>
          <p:nvPr>
            <p:ph type="sldNum" sz="quarter" idx="12"/>
          </p:nvPr>
        </p:nvSpPr>
        <p:spPr/>
        <p:txBody>
          <a:bodyPr/>
          <a:lstStyle/>
          <a:p>
            <a:fld id="{AAAB9473-20DD-1140-B39A-ACC6CAAAEFC6}" type="slidenum">
              <a:rPr lang="en-US" smtClean="0"/>
              <a:t>‹#›</a:t>
            </a:fld>
            <a:endParaRPr lang="en-US"/>
          </a:p>
        </p:txBody>
      </p:sp>
    </p:spTree>
    <p:extLst>
      <p:ext uri="{BB962C8B-B14F-4D97-AF65-F5344CB8AC3E}">
        <p14:creationId xmlns:p14="http://schemas.microsoft.com/office/powerpoint/2010/main" val="152822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F169F-E0BA-8046-ADFD-0AACA5022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366B0-910E-EA41-B487-C8DB11AE2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0E08-B8E5-694F-B4C4-4F8B4C20D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F409B-F1E1-4A4A-846A-E379EDA63999}" type="datetimeFigureOut">
              <a:rPr lang="en-US" smtClean="0"/>
              <a:t>7/6/20</a:t>
            </a:fld>
            <a:endParaRPr lang="en-US"/>
          </a:p>
        </p:txBody>
      </p:sp>
      <p:sp>
        <p:nvSpPr>
          <p:cNvPr id="5" name="Footer Placeholder 4">
            <a:extLst>
              <a:ext uri="{FF2B5EF4-FFF2-40B4-BE49-F238E27FC236}">
                <a16:creationId xmlns:a16="http://schemas.microsoft.com/office/drawing/2014/main" id="{4DC96049-96BB-0045-B630-39BD5B1C7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307C6E-6CB7-F64C-98FA-050F52539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AB9473-20DD-1140-B39A-ACC6CAAAEFC6}" type="slidenum">
              <a:rPr lang="en-US" smtClean="0"/>
              <a:t>‹#›</a:t>
            </a:fld>
            <a:endParaRPr lang="en-US"/>
          </a:p>
        </p:txBody>
      </p:sp>
    </p:spTree>
    <p:extLst>
      <p:ext uri="{BB962C8B-B14F-4D97-AF65-F5344CB8AC3E}">
        <p14:creationId xmlns:p14="http://schemas.microsoft.com/office/powerpoint/2010/main" val="302740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dityajo/talks" TargetMode="External"/><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virtual.acl2020.org/paper_demo.35.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irtual.acl2020.org/paper_main.47.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virtual.acl2020.org/paper_main.18.html"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virtual.acl2020.org/papers.html?filter=authors&amp;search=Tongshuang%20Wu" TargetMode="External"/><Relationship Id="rId2" Type="http://schemas.openxmlformats.org/officeDocument/2006/relationships/hyperlink" Target="https://virtual.acl2020.org/papers.html?filter=authors&amp;search=Marco%20Tulio%20Ribeiro" TargetMode="External"/><Relationship Id="rId1" Type="http://schemas.openxmlformats.org/officeDocument/2006/relationships/slideLayout" Target="../slideLayouts/slideLayout2.xml"/><Relationship Id="rId5" Type="http://schemas.openxmlformats.org/officeDocument/2006/relationships/hyperlink" Target="https://virtual.acl2020.org/papers.html?filter=authors&amp;search=Sameer%20Singh" TargetMode="External"/><Relationship Id="rId4" Type="http://schemas.openxmlformats.org/officeDocument/2006/relationships/hyperlink" Target="https://virtual.acl2020.org/papers.html?filter=authors&amp;search=Carlos%20Guestrin"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FD5F-BE42-F047-B592-B0CCD1D63273}"/>
              </a:ext>
            </a:extLst>
          </p:cNvPr>
          <p:cNvSpPr>
            <a:spLocks noGrp="1"/>
          </p:cNvSpPr>
          <p:nvPr>
            <p:ph type="ctrTitle"/>
          </p:nvPr>
        </p:nvSpPr>
        <p:spPr/>
        <p:txBody>
          <a:bodyPr/>
          <a:lstStyle/>
          <a:p>
            <a:pPr algn="l"/>
            <a:r>
              <a:rPr lang="en-US" dirty="0"/>
              <a:t>ACL 2020</a:t>
            </a:r>
          </a:p>
        </p:txBody>
      </p:sp>
      <p:sp>
        <p:nvSpPr>
          <p:cNvPr id="3" name="Subtitle 2">
            <a:extLst>
              <a:ext uri="{FF2B5EF4-FFF2-40B4-BE49-F238E27FC236}">
                <a16:creationId xmlns:a16="http://schemas.microsoft.com/office/drawing/2014/main" id="{9B860113-F628-C64E-8C99-A7F43C4A0013}"/>
              </a:ext>
            </a:extLst>
          </p:cNvPr>
          <p:cNvSpPr>
            <a:spLocks noGrp="1"/>
          </p:cNvSpPr>
          <p:nvPr>
            <p:ph type="subTitle" idx="1"/>
          </p:nvPr>
        </p:nvSpPr>
        <p:spPr/>
        <p:txBody>
          <a:bodyPr/>
          <a:lstStyle/>
          <a:p>
            <a:pPr algn="l"/>
            <a:r>
              <a:rPr lang="en-US" dirty="0"/>
              <a:t>Impressions</a:t>
            </a:r>
          </a:p>
          <a:p>
            <a:pPr algn="l"/>
            <a:r>
              <a:rPr lang="en-US" dirty="0"/>
              <a:t>Aditya Joshi</a:t>
            </a:r>
          </a:p>
        </p:txBody>
      </p:sp>
      <p:pic>
        <p:nvPicPr>
          <p:cNvPr id="4" name="Picture 3">
            <a:extLst>
              <a:ext uri="{FF2B5EF4-FFF2-40B4-BE49-F238E27FC236}">
                <a16:creationId xmlns:a16="http://schemas.microsoft.com/office/drawing/2014/main" id="{C8A8E807-542B-6746-9ED8-DABCC90EF8C6}"/>
              </a:ext>
            </a:extLst>
          </p:cNvPr>
          <p:cNvPicPr>
            <a:picLocks noChangeAspect="1"/>
          </p:cNvPicPr>
          <p:nvPr/>
        </p:nvPicPr>
        <p:blipFill>
          <a:blip r:embed="rId2"/>
          <a:stretch>
            <a:fillRect/>
          </a:stretch>
        </p:blipFill>
        <p:spPr>
          <a:xfrm>
            <a:off x="6096000" y="1868488"/>
            <a:ext cx="4737100" cy="3467100"/>
          </a:xfrm>
          <a:prstGeom prst="rect">
            <a:avLst/>
          </a:prstGeom>
        </p:spPr>
      </p:pic>
      <p:sp>
        <p:nvSpPr>
          <p:cNvPr id="5" name="TextBox 4">
            <a:extLst>
              <a:ext uri="{FF2B5EF4-FFF2-40B4-BE49-F238E27FC236}">
                <a16:creationId xmlns:a16="http://schemas.microsoft.com/office/drawing/2014/main" id="{275AC002-A843-4A4F-88C1-ADFF34066085}"/>
              </a:ext>
            </a:extLst>
          </p:cNvPr>
          <p:cNvSpPr txBox="1"/>
          <p:nvPr/>
        </p:nvSpPr>
        <p:spPr>
          <a:xfrm>
            <a:off x="9933305" y="6581001"/>
            <a:ext cx="2258695" cy="276999"/>
          </a:xfrm>
          <a:prstGeom prst="rect">
            <a:avLst/>
          </a:prstGeom>
          <a:noFill/>
        </p:spPr>
        <p:txBody>
          <a:bodyPr wrap="none" rtlCol="0">
            <a:spAutoFit/>
          </a:bodyPr>
          <a:lstStyle/>
          <a:p>
            <a:r>
              <a:rPr lang="en-US" sz="1200" dirty="0"/>
              <a:t>Image from Wikimedia commons</a:t>
            </a:r>
          </a:p>
        </p:txBody>
      </p:sp>
      <p:sp>
        <p:nvSpPr>
          <p:cNvPr id="6" name="Rectangle 5">
            <a:extLst>
              <a:ext uri="{FF2B5EF4-FFF2-40B4-BE49-F238E27FC236}">
                <a16:creationId xmlns:a16="http://schemas.microsoft.com/office/drawing/2014/main" id="{563E0B0D-0CCC-B641-80FF-BCF2BBF97E25}"/>
              </a:ext>
            </a:extLst>
          </p:cNvPr>
          <p:cNvSpPr/>
          <p:nvPr/>
        </p:nvSpPr>
        <p:spPr>
          <a:xfrm>
            <a:off x="353438" y="5817551"/>
            <a:ext cx="8498732" cy="923330"/>
          </a:xfrm>
          <a:prstGeom prst="rect">
            <a:avLst/>
          </a:prstGeom>
        </p:spPr>
        <p:txBody>
          <a:bodyPr wrap="square">
            <a:spAutoFit/>
          </a:bodyPr>
          <a:lstStyle/>
          <a:p>
            <a:r>
              <a:rPr lang="en-US" dirty="0"/>
              <a:t>Notes reflect my understanding of the paper, as seen in the talk</a:t>
            </a:r>
          </a:p>
          <a:p>
            <a:r>
              <a:rPr lang="en-US" dirty="0"/>
              <a:t>Headings of slides may not be exact titles of the paper</a:t>
            </a:r>
          </a:p>
          <a:p>
            <a:r>
              <a:rPr lang="en-US" dirty="0"/>
              <a:t>These slides will be hosted at: </a:t>
            </a:r>
            <a:r>
              <a:rPr lang="en-AU" dirty="0">
                <a:hlinkClick r:id="rId3"/>
              </a:rPr>
              <a:t>https://github.com/adityajo/talks</a:t>
            </a:r>
            <a:endParaRPr lang="en-US" dirty="0"/>
          </a:p>
        </p:txBody>
      </p:sp>
    </p:spTree>
    <p:extLst>
      <p:ext uri="{BB962C8B-B14F-4D97-AF65-F5344CB8AC3E}">
        <p14:creationId xmlns:p14="http://schemas.microsoft.com/office/powerpoint/2010/main" val="221383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B88D-6700-DE47-AE8A-5072A8509EA7}"/>
              </a:ext>
            </a:extLst>
          </p:cNvPr>
          <p:cNvSpPr>
            <a:spLocks noGrp="1"/>
          </p:cNvSpPr>
          <p:nvPr>
            <p:ph type="title"/>
          </p:nvPr>
        </p:nvSpPr>
        <p:spPr/>
        <p:txBody>
          <a:bodyPr/>
          <a:lstStyle/>
          <a:p>
            <a:r>
              <a:rPr lang="en-US" b="1" dirty="0"/>
              <a:t>Sentence acceptability in context</a:t>
            </a:r>
          </a:p>
        </p:txBody>
      </p:sp>
      <p:sp>
        <p:nvSpPr>
          <p:cNvPr id="3" name="Content Placeholder 2">
            <a:extLst>
              <a:ext uri="{FF2B5EF4-FFF2-40B4-BE49-F238E27FC236}">
                <a16:creationId xmlns:a16="http://schemas.microsoft.com/office/drawing/2014/main" id="{9CB5847B-671D-374E-96C7-C870E5A80D17}"/>
              </a:ext>
            </a:extLst>
          </p:cNvPr>
          <p:cNvSpPr>
            <a:spLocks noGrp="1"/>
          </p:cNvSpPr>
          <p:nvPr>
            <p:ph idx="1"/>
          </p:nvPr>
        </p:nvSpPr>
        <p:spPr/>
        <p:txBody>
          <a:bodyPr/>
          <a:lstStyle/>
          <a:p>
            <a:r>
              <a:rPr lang="en-US" dirty="0"/>
              <a:t>https://</a:t>
            </a:r>
            <a:r>
              <a:rPr lang="en-US" dirty="0" err="1"/>
              <a:t>www.mitpressjournals.org</a:t>
            </a:r>
            <a:r>
              <a:rPr lang="en-US" dirty="0"/>
              <a:t>/</a:t>
            </a:r>
            <a:r>
              <a:rPr lang="en-US" dirty="0" err="1"/>
              <a:t>doi</a:t>
            </a:r>
            <a:r>
              <a:rPr lang="en-US" dirty="0"/>
              <a:t>/pdf/10.1162/tacl_a_00315</a:t>
            </a:r>
          </a:p>
          <a:p>
            <a:r>
              <a:rPr lang="en-US" dirty="0"/>
              <a:t>How does context influence acceptability of a sentence? Can language models help to measure sentence acceptability?</a:t>
            </a:r>
          </a:p>
        </p:txBody>
      </p:sp>
    </p:spTree>
    <p:extLst>
      <p:ext uri="{BB962C8B-B14F-4D97-AF65-F5344CB8AC3E}">
        <p14:creationId xmlns:p14="http://schemas.microsoft.com/office/powerpoint/2010/main" val="48428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F520-E9A9-CE4A-8EA5-66BB75955FAC}"/>
              </a:ext>
            </a:extLst>
          </p:cNvPr>
          <p:cNvSpPr>
            <a:spLocks noGrp="1"/>
          </p:cNvSpPr>
          <p:nvPr>
            <p:ph type="title"/>
          </p:nvPr>
        </p:nvSpPr>
        <p:spPr/>
        <p:txBody>
          <a:bodyPr/>
          <a:lstStyle/>
          <a:p>
            <a:r>
              <a:rPr lang="en-US" b="1" dirty="0"/>
              <a:t>Day 1: Session 1B</a:t>
            </a:r>
          </a:p>
        </p:txBody>
      </p:sp>
      <p:sp>
        <p:nvSpPr>
          <p:cNvPr id="3" name="Content Placeholder 2">
            <a:extLst>
              <a:ext uri="{FF2B5EF4-FFF2-40B4-BE49-F238E27FC236}">
                <a16:creationId xmlns:a16="http://schemas.microsoft.com/office/drawing/2014/main" id="{50135526-DC46-894B-9EF4-71C78407D2F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5195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1F7A1-A058-6948-90B0-99CE14179939}"/>
              </a:ext>
            </a:extLst>
          </p:cNvPr>
          <p:cNvSpPr>
            <a:spLocks noGrp="1"/>
          </p:cNvSpPr>
          <p:nvPr>
            <p:ph type="title"/>
          </p:nvPr>
        </p:nvSpPr>
        <p:spPr/>
        <p:txBody>
          <a:bodyPr/>
          <a:lstStyle/>
          <a:p>
            <a:r>
              <a:rPr lang="en-US" b="1" dirty="0"/>
              <a:t>Predicting Twitter user geolocation</a:t>
            </a:r>
          </a:p>
        </p:txBody>
      </p:sp>
      <p:sp>
        <p:nvSpPr>
          <p:cNvPr id="3" name="Content Placeholder 2">
            <a:extLst>
              <a:ext uri="{FF2B5EF4-FFF2-40B4-BE49-F238E27FC236}">
                <a16:creationId xmlns:a16="http://schemas.microsoft.com/office/drawing/2014/main" id="{BB279B66-5F2A-4F46-92C6-173BD4A5EFF1}"/>
              </a:ext>
            </a:extLst>
          </p:cNvPr>
          <p:cNvSpPr>
            <a:spLocks noGrp="1"/>
          </p:cNvSpPr>
          <p:nvPr>
            <p:ph idx="1"/>
          </p:nvPr>
        </p:nvSpPr>
        <p:spPr/>
        <p:txBody>
          <a:bodyPr/>
          <a:lstStyle/>
          <a:p>
            <a:r>
              <a:rPr lang="en-US" dirty="0"/>
              <a:t>https://</a:t>
            </a:r>
            <a:r>
              <a:rPr lang="en-US" dirty="0" err="1"/>
              <a:t>www.aclweb.org</a:t>
            </a:r>
            <a:r>
              <a:rPr lang="en-US" dirty="0"/>
              <a:t>/anthology/2020.acl-main.79.pdf</a:t>
            </a:r>
          </a:p>
          <a:p>
            <a:endParaRPr lang="en-US" dirty="0"/>
          </a:p>
          <a:p>
            <a:r>
              <a:rPr lang="en-US" dirty="0"/>
              <a:t>I did not understand the presentation much</a:t>
            </a:r>
          </a:p>
          <a:p>
            <a:endParaRPr lang="en-US" dirty="0"/>
          </a:p>
        </p:txBody>
      </p:sp>
    </p:spTree>
    <p:extLst>
      <p:ext uri="{BB962C8B-B14F-4D97-AF65-F5344CB8AC3E}">
        <p14:creationId xmlns:p14="http://schemas.microsoft.com/office/powerpoint/2010/main" val="307759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80DF-D740-504A-9BD3-387ECBBF030A}"/>
              </a:ext>
            </a:extLst>
          </p:cNvPr>
          <p:cNvSpPr>
            <a:spLocks noGrp="1"/>
          </p:cNvSpPr>
          <p:nvPr>
            <p:ph type="title"/>
          </p:nvPr>
        </p:nvSpPr>
        <p:spPr/>
        <p:txBody>
          <a:bodyPr/>
          <a:lstStyle/>
          <a:p>
            <a:r>
              <a:rPr lang="en-US" b="1" dirty="0"/>
              <a:t>Usage change of words using word embeddings</a:t>
            </a:r>
          </a:p>
        </p:txBody>
      </p:sp>
      <p:sp>
        <p:nvSpPr>
          <p:cNvPr id="3" name="Content Placeholder 2">
            <a:extLst>
              <a:ext uri="{FF2B5EF4-FFF2-40B4-BE49-F238E27FC236}">
                <a16:creationId xmlns:a16="http://schemas.microsoft.com/office/drawing/2014/main" id="{4F5921F6-7B3A-D141-8A85-2A73410DD6BB}"/>
              </a:ext>
            </a:extLst>
          </p:cNvPr>
          <p:cNvSpPr>
            <a:spLocks noGrp="1"/>
          </p:cNvSpPr>
          <p:nvPr>
            <p:ph idx="1"/>
          </p:nvPr>
        </p:nvSpPr>
        <p:spPr/>
        <p:txBody>
          <a:bodyPr/>
          <a:lstStyle/>
          <a:p>
            <a:r>
              <a:rPr lang="en-US" dirty="0"/>
              <a:t>https://</a:t>
            </a:r>
            <a:r>
              <a:rPr lang="en-US" dirty="0" err="1"/>
              <a:t>www.aclweb.org</a:t>
            </a:r>
            <a:r>
              <a:rPr lang="en-US" dirty="0"/>
              <a:t>/anthology/2020.acl-main.51.pdf</a:t>
            </a:r>
          </a:p>
          <a:p>
            <a:r>
              <a:rPr lang="en-US" dirty="0"/>
              <a:t>Intersection between closest </a:t>
            </a:r>
            <a:r>
              <a:rPr lang="en-US" dirty="0" err="1"/>
              <a:t>neighbours</a:t>
            </a:r>
            <a:r>
              <a:rPr lang="en-US" dirty="0"/>
              <a:t> of words indicates if the word usage has changed</a:t>
            </a:r>
          </a:p>
          <a:p>
            <a:r>
              <a:rPr lang="en-US" dirty="0"/>
              <a:t>They look at datasets across time (1900s versus 1990s) and binary gender (male/female)</a:t>
            </a:r>
          </a:p>
        </p:txBody>
      </p:sp>
    </p:spTree>
    <p:extLst>
      <p:ext uri="{BB962C8B-B14F-4D97-AF65-F5344CB8AC3E}">
        <p14:creationId xmlns:p14="http://schemas.microsoft.com/office/powerpoint/2010/main" val="175345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0E69A-99EE-584A-979F-D983E5813B75}"/>
              </a:ext>
            </a:extLst>
          </p:cNvPr>
          <p:cNvSpPr>
            <a:spLocks noGrp="1"/>
          </p:cNvSpPr>
          <p:nvPr>
            <p:ph type="title"/>
          </p:nvPr>
        </p:nvSpPr>
        <p:spPr/>
        <p:txBody>
          <a:bodyPr/>
          <a:lstStyle/>
          <a:p>
            <a:r>
              <a:rPr lang="en-US" b="1" dirty="0"/>
              <a:t>Pun recognition</a:t>
            </a:r>
          </a:p>
        </p:txBody>
      </p:sp>
      <p:sp>
        <p:nvSpPr>
          <p:cNvPr id="3" name="Content Placeholder 2">
            <a:extLst>
              <a:ext uri="{FF2B5EF4-FFF2-40B4-BE49-F238E27FC236}">
                <a16:creationId xmlns:a16="http://schemas.microsoft.com/office/drawing/2014/main" id="{56639B40-EF0C-7943-A2BA-3ABBCE6A4AE5}"/>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/anthology/2020.acl-main.75.pdf</a:t>
            </a:r>
          </a:p>
          <a:p>
            <a:r>
              <a:rPr lang="en-US" dirty="0"/>
              <a:t>Pun is generated as an inconsistency between the global and local context of the word being ‘punned’</a:t>
            </a:r>
          </a:p>
          <a:p>
            <a:r>
              <a:rPr lang="en-US" dirty="0"/>
              <a:t>Homographic puns use the same lexical form of the word (‘I told him I like chemistry but got no reaction’). Heterographic puns use the same phonological form of words (‘The boat store had its best sale ever’)</a:t>
            </a:r>
          </a:p>
          <a:p>
            <a:r>
              <a:rPr lang="en-US" dirty="0" err="1"/>
              <a:t>Contextualised</a:t>
            </a:r>
            <a:r>
              <a:rPr lang="en-US" dirty="0"/>
              <a:t> word embeddings and (phonetic representations with attention applied)</a:t>
            </a:r>
          </a:p>
          <a:p>
            <a:r>
              <a:rPr lang="en-US" dirty="0"/>
              <a:t>They detect pun (binary) and pun location as well</a:t>
            </a:r>
          </a:p>
          <a:p>
            <a:r>
              <a:rPr lang="en-US" dirty="0" err="1"/>
              <a:t>SemEval</a:t>
            </a:r>
            <a:r>
              <a:rPr lang="en-US" dirty="0"/>
              <a:t> task</a:t>
            </a:r>
          </a:p>
        </p:txBody>
      </p:sp>
    </p:spTree>
    <p:extLst>
      <p:ext uri="{BB962C8B-B14F-4D97-AF65-F5344CB8AC3E}">
        <p14:creationId xmlns:p14="http://schemas.microsoft.com/office/powerpoint/2010/main" val="213544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F7FB-3F8F-B143-B484-07EED4F3F669}"/>
              </a:ext>
            </a:extLst>
          </p:cNvPr>
          <p:cNvSpPr>
            <a:spLocks noGrp="1"/>
          </p:cNvSpPr>
          <p:nvPr>
            <p:ph type="title"/>
          </p:nvPr>
        </p:nvSpPr>
        <p:spPr/>
        <p:txBody>
          <a:bodyPr/>
          <a:lstStyle/>
          <a:p>
            <a:r>
              <a:rPr lang="en-US" dirty="0"/>
              <a:t>Numerical reasoning in language models</a:t>
            </a:r>
          </a:p>
        </p:txBody>
      </p:sp>
      <p:sp>
        <p:nvSpPr>
          <p:cNvPr id="3" name="Content Placeholder 2">
            <a:extLst>
              <a:ext uri="{FF2B5EF4-FFF2-40B4-BE49-F238E27FC236}">
                <a16:creationId xmlns:a16="http://schemas.microsoft.com/office/drawing/2014/main" id="{42F5E8D0-F2E4-ED4B-BB9A-61055B9BFA91}"/>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/anthology/2020.acl-main.89.pdf</a:t>
            </a:r>
          </a:p>
          <a:p>
            <a:r>
              <a:rPr lang="en-US" dirty="0"/>
              <a:t>Language models perform poorly in numerical reasoning; They present a text-to-text generation approach for Q&amp;A</a:t>
            </a:r>
          </a:p>
          <a:p>
            <a:r>
              <a:rPr lang="en-US" dirty="0"/>
              <a:t>Given a passage, Transformer encoder is used to generate representations; then the question is input to the Transformer decoder is used to generate the answer</a:t>
            </a:r>
          </a:p>
          <a:p>
            <a:r>
              <a:rPr lang="en-US" dirty="0"/>
              <a:t>Modifications: (a) Add synthetic numeric samples, and synthetic textual questions; (B) Tokenization: Numbers are tokenized to individual; (C) Random shift: ?</a:t>
            </a:r>
          </a:p>
          <a:p>
            <a:r>
              <a:rPr lang="en-US" dirty="0"/>
              <a:t>They call this “</a:t>
            </a:r>
            <a:r>
              <a:rPr lang="en-US" dirty="0" err="1"/>
              <a:t>GenBERT+ND+TD</a:t>
            </a:r>
            <a:r>
              <a:rPr lang="en-US" dirty="0"/>
              <a:t>”</a:t>
            </a:r>
          </a:p>
        </p:txBody>
      </p:sp>
    </p:spTree>
    <p:extLst>
      <p:ext uri="{BB962C8B-B14F-4D97-AF65-F5344CB8AC3E}">
        <p14:creationId xmlns:p14="http://schemas.microsoft.com/office/powerpoint/2010/main" val="140239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72A2-6AB3-F847-83C2-B72E80B604ED}"/>
              </a:ext>
            </a:extLst>
          </p:cNvPr>
          <p:cNvSpPr>
            <a:spLocks noGrp="1"/>
          </p:cNvSpPr>
          <p:nvPr>
            <p:ph type="title"/>
          </p:nvPr>
        </p:nvSpPr>
        <p:spPr/>
        <p:txBody>
          <a:bodyPr/>
          <a:lstStyle/>
          <a:p>
            <a:r>
              <a:rPr lang="en-US" b="1" dirty="0"/>
              <a:t>Day 1: Session 2A</a:t>
            </a:r>
          </a:p>
        </p:txBody>
      </p:sp>
      <p:sp>
        <p:nvSpPr>
          <p:cNvPr id="3" name="Content Placeholder 2">
            <a:extLst>
              <a:ext uri="{FF2B5EF4-FFF2-40B4-BE49-F238E27FC236}">
                <a16:creationId xmlns:a16="http://schemas.microsoft.com/office/drawing/2014/main" id="{7A120387-A6F7-DA44-804D-DD61861CD3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18469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65F0-D028-EE4C-B31F-B369CC69CB70}"/>
              </a:ext>
            </a:extLst>
          </p:cNvPr>
          <p:cNvSpPr>
            <a:spLocks noGrp="1"/>
          </p:cNvSpPr>
          <p:nvPr>
            <p:ph type="title"/>
          </p:nvPr>
        </p:nvSpPr>
        <p:spPr/>
        <p:txBody>
          <a:bodyPr>
            <a:normAutofit fontScale="90000"/>
          </a:bodyPr>
          <a:lstStyle/>
          <a:p>
            <a:r>
              <a:rPr lang="en-AU" b="1" dirty="0"/>
              <a:t>Code-Switching Patterns for NLP Applications: A Case Study of Humour, Sarcasm and Hate Speech Detection</a:t>
            </a:r>
            <a:br>
              <a:rPr lang="en-AU" b="1" dirty="0"/>
            </a:br>
            <a:endParaRPr lang="en-US" dirty="0"/>
          </a:p>
        </p:txBody>
      </p:sp>
      <p:sp>
        <p:nvSpPr>
          <p:cNvPr id="3" name="Content Placeholder 2">
            <a:extLst>
              <a:ext uri="{FF2B5EF4-FFF2-40B4-BE49-F238E27FC236}">
                <a16:creationId xmlns:a16="http://schemas.microsoft.com/office/drawing/2014/main" id="{4CBEABB2-47F9-AA46-B120-50A44928FF33}"/>
              </a:ext>
            </a:extLst>
          </p:cNvPr>
          <p:cNvSpPr>
            <a:spLocks noGrp="1"/>
          </p:cNvSpPr>
          <p:nvPr>
            <p:ph idx="1"/>
          </p:nvPr>
        </p:nvSpPr>
        <p:spPr/>
        <p:txBody>
          <a:bodyPr/>
          <a:lstStyle/>
          <a:p>
            <a:r>
              <a:rPr lang="en-US" dirty="0"/>
              <a:t>https://</a:t>
            </a:r>
            <a:r>
              <a:rPr lang="en-US" dirty="0" err="1"/>
              <a:t>www.aclweb.org</a:t>
            </a:r>
            <a:r>
              <a:rPr lang="en-US" dirty="0"/>
              <a:t>/anthology/2020.acl-main.96.pdf</a:t>
            </a:r>
          </a:p>
          <a:p>
            <a:r>
              <a:rPr lang="en-US" dirty="0"/>
              <a:t>Hierarchical attention</a:t>
            </a:r>
          </a:p>
          <a:p>
            <a:r>
              <a:rPr lang="en-US" dirty="0"/>
              <a:t>Swearing or emphatic words in the dominant language (English, in the case of English and Hindi)</a:t>
            </a:r>
          </a:p>
        </p:txBody>
      </p:sp>
    </p:spTree>
    <p:extLst>
      <p:ext uri="{BB962C8B-B14F-4D97-AF65-F5344CB8AC3E}">
        <p14:creationId xmlns:p14="http://schemas.microsoft.com/office/powerpoint/2010/main" val="351336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BDA1-CE68-664B-B884-E7C74EAB73CD}"/>
              </a:ext>
            </a:extLst>
          </p:cNvPr>
          <p:cNvSpPr>
            <a:spLocks noGrp="1"/>
          </p:cNvSpPr>
          <p:nvPr>
            <p:ph type="title"/>
          </p:nvPr>
        </p:nvSpPr>
        <p:spPr/>
        <p:txBody>
          <a:bodyPr/>
          <a:lstStyle/>
          <a:p>
            <a:r>
              <a:rPr lang="en-US" b="1" dirty="0"/>
              <a:t>Generating counter-narratives to hate speech</a:t>
            </a:r>
          </a:p>
        </p:txBody>
      </p:sp>
      <p:sp>
        <p:nvSpPr>
          <p:cNvPr id="3" name="Content Placeholder 2">
            <a:extLst>
              <a:ext uri="{FF2B5EF4-FFF2-40B4-BE49-F238E27FC236}">
                <a16:creationId xmlns:a16="http://schemas.microsoft.com/office/drawing/2014/main" id="{189B8BD3-A860-9043-930A-6C5E7791AF5E}"/>
              </a:ext>
            </a:extLst>
          </p:cNvPr>
          <p:cNvSpPr>
            <a:spLocks noGrp="1"/>
          </p:cNvSpPr>
          <p:nvPr>
            <p:ph idx="1"/>
          </p:nvPr>
        </p:nvSpPr>
        <p:spPr/>
        <p:txBody>
          <a:bodyPr/>
          <a:lstStyle/>
          <a:p>
            <a:r>
              <a:rPr lang="en-US" dirty="0"/>
              <a:t>https://</a:t>
            </a:r>
            <a:r>
              <a:rPr lang="en-US" dirty="0" err="1"/>
              <a:t>www.aclweb.org</a:t>
            </a:r>
            <a:r>
              <a:rPr lang="en-US" dirty="0"/>
              <a:t>/anthology/2020.acl-main.110.pdf</a:t>
            </a:r>
          </a:p>
          <a:p>
            <a:r>
              <a:rPr lang="en-US" dirty="0"/>
              <a:t>Uses datasets of counter-narrative pairs written by expert operators</a:t>
            </a:r>
          </a:p>
          <a:p>
            <a:r>
              <a:rPr lang="en-US" dirty="0"/>
              <a:t>An Author: A LM-based approach that generates hate speech</a:t>
            </a:r>
          </a:p>
          <a:p>
            <a:r>
              <a:rPr lang="en-US" dirty="0"/>
              <a:t>A Reviewer: A machine that generates candidate responses based on counter-narrative datasets</a:t>
            </a:r>
          </a:p>
          <a:p>
            <a:r>
              <a:rPr lang="en-US" dirty="0"/>
              <a:t>Human-in-the-loop – where operators tag reviewer output and evaluate</a:t>
            </a:r>
          </a:p>
        </p:txBody>
      </p:sp>
    </p:spTree>
    <p:extLst>
      <p:ext uri="{BB962C8B-B14F-4D97-AF65-F5344CB8AC3E}">
        <p14:creationId xmlns:p14="http://schemas.microsoft.com/office/powerpoint/2010/main" val="159363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E458-41AD-C342-8A8A-BA5BF22BCC54}"/>
              </a:ext>
            </a:extLst>
          </p:cNvPr>
          <p:cNvSpPr>
            <a:spLocks noGrp="1"/>
          </p:cNvSpPr>
          <p:nvPr>
            <p:ph type="title"/>
          </p:nvPr>
        </p:nvSpPr>
        <p:spPr/>
        <p:txBody>
          <a:bodyPr/>
          <a:lstStyle/>
          <a:p>
            <a:r>
              <a:rPr lang="en-US" b="1" dirty="0"/>
              <a:t>Text classification with negative supervision</a:t>
            </a:r>
          </a:p>
        </p:txBody>
      </p:sp>
      <p:sp>
        <p:nvSpPr>
          <p:cNvPr id="3" name="Content Placeholder 2">
            <a:extLst>
              <a:ext uri="{FF2B5EF4-FFF2-40B4-BE49-F238E27FC236}">
                <a16:creationId xmlns:a16="http://schemas.microsoft.com/office/drawing/2014/main" id="{96DFACC6-CBB7-2F41-BA93-7D97BBF277F5}"/>
              </a:ext>
            </a:extLst>
          </p:cNvPr>
          <p:cNvSpPr>
            <a:spLocks noGrp="1"/>
          </p:cNvSpPr>
          <p:nvPr>
            <p:ph idx="1"/>
          </p:nvPr>
        </p:nvSpPr>
        <p:spPr/>
        <p:txBody>
          <a:bodyPr/>
          <a:lstStyle/>
          <a:p>
            <a:r>
              <a:rPr lang="en-US" dirty="0"/>
              <a:t>https://</a:t>
            </a:r>
            <a:r>
              <a:rPr lang="en-US" dirty="0" err="1"/>
              <a:t>www.aclweb.org</a:t>
            </a:r>
            <a:r>
              <a:rPr lang="en-US" dirty="0"/>
              <a:t>/anthology/2020.acl-main.33.pdf</a:t>
            </a:r>
          </a:p>
          <a:p>
            <a:r>
              <a:rPr lang="en-US" dirty="0"/>
              <a:t>If your classes are not sufficiently well-separated, a classifier may not perform well</a:t>
            </a:r>
          </a:p>
          <a:p>
            <a:r>
              <a:rPr lang="en-US" dirty="0"/>
              <a:t>They give a motivating example of ‘fever/cough/cold classification’</a:t>
            </a:r>
          </a:p>
          <a:p>
            <a:r>
              <a:rPr lang="en-US" dirty="0"/>
              <a:t>multi-task learning where auxiliary task is to predict if the label of two instances is the same</a:t>
            </a:r>
          </a:p>
          <a:p>
            <a:r>
              <a:rPr lang="en-US" dirty="0"/>
              <a:t>The datasets are from multiple domains though</a:t>
            </a:r>
          </a:p>
        </p:txBody>
      </p:sp>
    </p:spTree>
    <p:extLst>
      <p:ext uri="{BB962C8B-B14F-4D97-AF65-F5344CB8AC3E}">
        <p14:creationId xmlns:p14="http://schemas.microsoft.com/office/powerpoint/2010/main" val="281263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C9573-47FD-B848-9C1E-F3B778B2179E}"/>
              </a:ext>
            </a:extLst>
          </p:cNvPr>
          <p:cNvSpPr>
            <a:spLocks noGrp="1"/>
          </p:cNvSpPr>
          <p:nvPr>
            <p:ph type="title"/>
          </p:nvPr>
        </p:nvSpPr>
        <p:spPr/>
        <p:txBody>
          <a:bodyPr/>
          <a:lstStyle/>
          <a:p>
            <a:r>
              <a:rPr lang="en-US" b="1" dirty="0"/>
              <a:t>Key takeaway: Three talks with an overlapping message</a:t>
            </a:r>
          </a:p>
        </p:txBody>
      </p:sp>
      <p:sp>
        <p:nvSpPr>
          <p:cNvPr id="5" name="Content Placeholder 4">
            <a:extLst>
              <a:ext uri="{FF2B5EF4-FFF2-40B4-BE49-F238E27FC236}">
                <a16:creationId xmlns:a16="http://schemas.microsoft.com/office/drawing/2014/main" id="{0C6A969E-D8F3-9943-9658-BB124E732AF0}"/>
              </a:ext>
            </a:extLst>
          </p:cNvPr>
          <p:cNvSpPr>
            <a:spLocks noGrp="1"/>
          </p:cNvSpPr>
          <p:nvPr>
            <p:ph idx="1"/>
          </p:nvPr>
        </p:nvSpPr>
        <p:spPr/>
        <p:txBody>
          <a:bodyPr/>
          <a:lstStyle/>
          <a:p>
            <a:r>
              <a:rPr lang="en-US" dirty="0"/>
              <a:t>Keynote 1: “Chase the problem, not the dataset”</a:t>
            </a:r>
          </a:p>
          <a:p>
            <a:r>
              <a:rPr lang="en-US" dirty="0"/>
              <a:t>Keynote 2: “Unified theory of meaning”</a:t>
            </a:r>
          </a:p>
          <a:p>
            <a:endParaRPr lang="en-US" dirty="0"/>
          </a:p>
          <a:p>
            <a:r>
              <a:rPr lang="en-US" dirty="0"/>
              <a:t>Best paper: A test suite-based evaluation of three commercial and two state-of-the-art models</a:t>
            </a:r>
          </a:p>
          <a:p>
            <a:endParaRPr lang="en-US" dirty="0"/>
          </a:p>
          <a:p>
            <a:endParaRPr lang="en-US" dirty="0"/>
          </a:p>
        </p:txBody>
      </p:sp>
    </p:spTree>
    <p:extLst>
      <p:ext uri="{BB962C8B-B14F-4D97-AF65-F5344CB8AC3E}">
        <p14:creationId xmlns:p14="http://schemas.microsoft.com/office/powerpoint/2010/main" val="1557296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620A-DB90-7C47-A94E-96F91FA4EF8E}"/>
              </a:ext>
            </a:extLst>
          </p:cNvPr>
          <p:cNvSpPr>
            <a:spLocks noGrp="1"/>
          </p:cNvSpPr>
          <p:nvPr>
            <p:ph type="title"/>
          </p:nvPr>
        </p:nvSpPr>
        <p:spPr/>
        <p:txBody>
          <a:bodyPr/>
          <a:lstStyle/>
          <a:p>
            <a:r>
              <a:rPr lang="en-US" b="1" dirty="0"/>
              <a:t>Bilingual dictionaries for cross-lingual embeddings</a:t>
            </a:r>
          </a:p>
        </p:txBody>
      </p:sp>
      <p:sp>
        <p:nvSpPr>
          <p:cNvPr id="3" name="Content Placeholder 2">
            <a:extLst>
              <a:ext uri="{FF2B5EF4-FFF2-40B4-BE49-F238E27FC236}">
                <a16:creationId xmlns:a16="http://schemas.microsoft.com/office/drawing/2014/main" id="{97678950-13CF-8A41-9EF9-BD8C02B2EE17}"/>
              </a:ext>
            </a:extLst>
          </p:cNvPr>
          <p:cNvSpPr>
            <a:spLocks noGrp="1"/>
          </p:cNvSpPr>
          <p:nvPr>
            <p:ph idx="1"/>
          </p:nvPr>
        </p:nvSpPr>
        <p:spPr/>
        <p:txBody>
          <a:bodyPr/>
          <a:lstStyle/>
          <a:p>
            <a:r>
              <a:rPr lang="en-US" dirty="0"/>
              <a:t>https://</a:t>
            </a:r>
            <a:r>
              <a:rPr lang="en-US" dirty="0" err="1"/>
              <a:t>www.aclweb.org</a:t>
            </a:r>
            <a:r>
              <a:rPr lang="en-US" dirty="0"/>
              <a:t>/anthology/2020.acl-main.201.pdf</a:t>
            </a:r>
          </a:p>
          <a:p>
            <a:r>
              <a:rPr lang="en-US" dirty="0"/>
              <a:t>This could potentially be useful for the Indonesia project</a:t>
            </a:r>
          </a:p>
          <a:p>
            <a:r>
              <a:rPr lang="en-US" dirty="0"/>
              <a:t>They learn monolingual embeddings in both the languages; then use a bilingual dictionary to further ensure that the projection ensures translations; They then add a synthetic dictionary based on examples that were not previously available in the dictionary</a:t>
            </a:r>
          </a:p>
          <a:p>
            <a:r>
              <a:rPr lang="en-US" dirty="0"/>
              <a:t>They experiment with document classification &amp; dependency parsing, and show that cross-lingual embeddings learned as a result of their method helps the tasks</a:t>
            </a:r>
          </a:p>
          <a:p>
            <a:endParaRPr lang="en-US" dirty="0"/>
          </a:p>
        </p:txBody>
      </p:sp>
    </p:spTree>
    <p:extLst>
      <p:ext uri="{BB962C8B-B14F-4D97-AF65-F5344CB8AC3E}">
        <p14:creationId xmlns:p14="http://schemas.microsoft.com/office/powerpoint/2010/main" val="1295089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BFF4-C2DE-0F41-AF5A-A90C297B4951}"/>
              </a:ext>
            </a:extLst>
          </p:cNvPr>
          <p:cNvSpPr>
            <a:spLocks noGrp="1"/>
          </p:cNvSpPr>
          <p:nvPr>
            <p:ph type="title"/>
          </p:nvPr>
        </p:nvSpPr>
        <p:spPr/>
        <p:txBody>
          <a:bodyPr/>
          <a:lstStyle/>
          <a:p>
            <a:r>
              <a:rPr lang="en-US" b="1" dirty="0"/>
              <a:t>Day 1: Session 2B</a:t>
            </a:r>
          </a:p>
        </p:txBody>
      </p:sp>
      <p:sp>
        <p:nvSpPr>
          <p:cNvPr id="3" name="Content Placeholder 2">
            <a:extLst>
              <a:ext uri="{FF2B5EF4-FFF2-40B4-BE49-F238E27FC236}">
                <a16:creationId xmlns:a16="http://schemas.microsoft.com/office/drawing/2014/main" id="{287537CE-3D3A-5645-A5D5-0EAE54ADBE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0733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02A7-C4A4-054C-B975-81BCFC3EEBAF}"/>
              </a:ext>
            </a:extLst>
          </p:cNvPr>
          <p:cNvSpPr>
            <a:spLocks noGrp="1"/>
          </p:cNvSpPr>
          <p:nvPr>
            <p:ph type="title"/>
          </p:nvPr>
        </p:nvSpPr>
        <p:spPr/>
        <p:txBody>
          <a:bodyPr/>
          <a:lstStyle/>
          <a:p>
            <a:r>
              <a:rPr lang="en-US" b="1" dirty="0"/>
              <a:t>Twitter stance detection dataset</a:t>
            </a:r>
          </a:p>
        </p:txBody>
      </p:sp>
      <p:sp>
        <p:nvSpPr>
          <p:cNvPr id="3" name="Content Placeholder 2">
            <a:extLst>
              <a:ext uri="{FF2B5EF4-FFF2-40B4-BE49-F238E27FC236}">
                <a16:creationId xmlns:a16="http://schemas.microsoft.com/office/drawing/2014/main" id="{071E9B60-5D70-DF45-A926-4FC660CA3084}"/>
              </a:ext>
            </a:extLst>
          </p:cNvPr>
          <p:cNvSpPr>
            <a:spLocks noGrp="1"/>
          </p:cNvSpPr>
          <p:nvPr>
            <p:ph idx="1"/>
          </p:nvPr>
        </p:nvSpPr>
        <p:spPr/>
        <p:txBody>
          <a:bodyPr/>
          <a:lstStyle/>
          <a:p>
            <a:r>
              <a:rPr lang="en-US" dirty="0"/>
              <a:t>https://</a:t>
            </a:r>
            <a:r>
              <a:rPr lang="en-US" dirty="0" err="1"/>
              <a:t>www.aclweb.org</a:t>
            </a:r>
            <a:r>
              <a:rPr lang="en-US" dirty="0"/>
              <a:t>/anthology/2020.acl-main.157.pdf</a:t>
            </a:r>
          </a:p>
          <a:p>
            <a:r>
              <a:rPr lang="en-US" dirty="0"/>
              <a:t>Finance</a:t>
            </a:r>
            <a:r>
              <a:rPr lang="en-US" dirty="0">
                <a:sym typeface="Wingdings" pitchFamily="2" charset="2"/>
              </a:rPr>
              <a:t> merger domain</a:t>
            </a:r>
          </a:p>
          <a:p>
            <a:r>
              <a:rPr lang="en-US" dirty="0">
                <a:sym typeface="Wingdings" pitchFamily="2" charset="2"/>
              </a:rPr>
              <a:t>“Will they merge or wont? Will company A acquire company B or not?” Tweets talking about mergers</a:t>
            </a:r>
          </a:p>
          <a:p>
            <a:r>
              <a:rPr lang="en-US" dirty="0">
                <a:sym typeface="Wingdings" pitchFamily="2" charset="2"/>
              </a:rPr>
              <a:t>Support, refute, comment, unrelated</a:t>
            </a:r>
          </a:p>
          <a:p>
            <a:r>
              <a:rPr lang="en-US" dirty="0">
                <a:sym typeface="Wingdings" pitchFamily="2" charset="2"/>
              </a:rPr>
              <a:t>Also report classification performance on SVM, </a:t>
            </a:r>
            <a:r>
              <a:rPr lang="en-US" dirty="0" err="1">
                <a:sym typeface="Wingdings" pitchFamily="2" charset="2"/>
              </a:rPr>
              <a:t>BiLSTM</a:t>
            </a:r>
            <a:r>
              <a:rPr lang="en-US" dirty="0">
                <a:sym typeface="Wingdings" pitchFamily="2" charset="2"/>
              </a:rPr>
              <a:t>, etc.</a:t>
            </a:r>
            <a:endParaRPr lang="en-US" dirty="0"/>
          </a:p>
        </p:txBody>
      </p:sp>
    </p:spTree>
    <p:extLst>
      <p:ext uri="{BB962C8B-B14F-4D97-AF65-F5344CB8AC3E}">
        <p14:creationId xmlns:p14="http://schemas.microsoft.com/office/powerpoint/2010/main" val="361977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F861-62CA-9340-B8AF-4753F95E5C8D}"/>
              </a:ext>
            </a:extLst>
          </p:cNvPr>
          <p:cNvSpPr>
            <a:spLocks noGrp="1"/>
          </p:cNvSpPr>
          <p:nvPr>
            <p:ph type="title"/>
          </p:nvPr>
        </p:nvSpPr>
        <p:spPr/>
        <p:txBody>
          <a:bodyPr/>
          <a:lstStyle/>
          <a:p>
            <a:r>
              <a:rPr lang="en-US" b="1" dirty="0"/>
              <a:t>Stylistic biases in MT systems</a:t>
            </a:r>
          </a:p>
        </p:txBody>
      </p:sp>
      <p:sp>
        <p:nvSpPr>
          <p:cNvPr id="3" name="Content Placeholder 2">
            <a:extLst>
              <a:ext uri="{FF2B5EF4-FFF2-40B4-BE49-F238E27FC236}">
                <a16:creationId xmlns:a16="http://schemas.microsoft.com/office/drawing/2014/main" id="{66964F65-7E00-2C4C-89CB-9FAC4476EF22}"/>
              </a:ext>
            </a:extLst>
          </p:cNvPr>
          <p:cNvSpPr>
            <a:spLocks noGrp="1"/>
          </p:cNvSpPr>
          <p:nvPr>
            <p:ph idx="1"/>
          </p:nvPr>
        </p:nvSpPr>
        <p:spPr/>
        <p:txBody>
          <a:bodyPr/>
          <a:lstStyle/>
          <a:p>
            <a:r>
              <a:rPr lang="en-US" dirty="0"/>
              <a:t>https://</a:t>
            </a:r>
            <a:r>
              <a:rPr lang="en-US" dirty="0" err="1"/>
              <a:t>www.aclweb.org</a:t>
            </a:r>
            <a:r>
              <a:rPr lang="en-US" dirty="0"/>
              <a:t>/anthology/2020.acl-main.157.pdf</a:t>
            </a:r>
          </a:p>
          <a:p>
            <a:r>
              <a:rPr lang="en-US" dirty="0"/>
              <a:t>They start with a set of reviews where the age and gender of the authors were known. They then translate these reviews across different languages using Bing, Google Translate and ??.</a:t>
            </a:r>
          </a:p>
          <a:p>
            <a:r>
              <a:rPr lang="en-US" dirty="0"/>
              <a:t>They then use the age and gender predictors trained on the original dataset to test the age and gender of the translated sentences. They observe that: for translations into English, genders incorrectly skew towards male, and age incorrectly skew towards higher ages</a:t>
            </a:r>
          </a:p>
          <a:p>
            <a:r>
              <a:rPr lang="en-US" dirty="0"/>
              <a:t>They conclude that, in addition to content, MT systems may want to preserve style, as observed as a function of age and gender</a:t>
            </a:r>
          </a:p>
        </p:txBody>
      </p:sp>
    </p:spTree>
    <p:extLst>
      <p:ext uri="{BB962C8B-B14F-4D97-AF65-F5344CB8AC3E}">
        <p14:creationId xmlns:p14="http://schemas.microsoft.com/office/powerpoint/2010/main" val="3174581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D4CF-6D1B-F04A-9BEB-B0D7D84AB5AA}"/>
              </a:ext>
            </a:extLst>
          </p:cNvPr>
          <p:cNvSpPr>
            <a:spLocks noGrp="1"/>
          </p:cNvSpPr>
          <p:nvPr>
            <p:ph type="title"/>
          </p:nvPr>
        </p:nvSpPr>
        <p:spPr/>
        <p:txBody>
          <a:bodyPr/>
          <a:lstStyle/>
          <a:p>
            <a:r>
              <a:rPr lang="en-US" b="1" dirty="0"/>
              <a:t>Day 1: Session 3A</a:t>
            </a:r>
          </a:p>
        </p:txBody>
      </p:sp>
      <p:sp>
        <p:nvSpPr>
          <p:cNvPr id="3" name="Content Placeholder 2">
            <a:extLst>
              <a:ext uri="{FF2B5EF4-FFF2-40B4-BE49-F238E27FC236}">
                <a16:creationId xmlns:a16="http://schemas.microsoft.com/office/drawing/2014/main" id="{F4547063-C2A6-764B-AA9E-E3D04C2443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6931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C5FC-6670-D840-8746-1AEBC62312D5}"/>
              </a:ext>
            </a:extLst>
          </p:cNvPr>
          <p:cNvSpPr>
            <a:spLocks noGrp="1"/>
          </p:cNvSpPr>
          <p:nvPr>
            <p:ph type="title"/>
          </p:nvPr>
        </p:nvSpPr>
        <p:spPr/>
        <p:txBody>
          <a:bodyPr/>
          <a:lstStyle/>
          <a:p>
            <a:r>
              <a:rPr lang="en-US" dirty="0"/>
              <a:t>Prediction time of documents</a:t>
            </a:r>
          </a:p>
        </p:txBody>
      </p:sp>
      <p:sp>
        <p:nvSpPr>
          <p:cNvPr id="3" name="Content Placeholder 2">
            <a:extLst>
              <a:ext uri="{FF2B5EF4-FFF2-40B4-BE49-F238E27FC236}">
                <a16:creationId xmlns:a16="http://schemas.microsoft.com/office/drawing/2014/main" id="{C425F6F6-212B-854F-98A6-2A7C1F4CBFD8}"/>
              </a:ext>
            </a:extLst>
          </p:cNvPr>
          <p:cNvSpPr>
            <a:spLocks noGrp="1"/>
          </p:cNvSpPr>
          <p:nvPr>
            <p:ph idx="1"/>
          </p:nvPr>
        </p:nvSpPr>
        <p:spPr/>
        <p:txBody>
          <a:bodyPr/>
          <a:lstStyle/>
          <a:p>
            <a:r>
              <a:rPr lang="en-US" dirty="0"/>
              <a:t>This was a paper with Adobe co-authors</a:t>
            </a:r>
          </a:p>
          <a:p>
            <a:r>
              <a:rPr lang="en-US" dirty="0"/>
              <a:t>Given a document, they predict the time it will take to read it</a:t>
            </a:r>
          </a:p>
          <a:p>
            <a:r>
              <a:rPr lang="en-US" dirty="0"/>
              <a:t>They show that feature-based classifiers do better than classifiers that use </a:t>
            </a:r>
            <a:r>
              <a:rPr lang="en-US" dirty="0" err="1"/>
              <a:t>XLNet</a:t>
            </a:r>
            <a:r>
              <a:rPr lang="en-US" dirty="0"/>
              <a:t>, BERT, etc.</a:t>
            </a:r>
          </a:p>
          <a:p>
            <a:r>
              <a:rPr lang="en-US" dirty="0"/>
              <a:t>Features are related to sentence complexity, typical to eye-tracking experiments: number of words, average words per sentence, etc.</a:t>
            </a:r>
          </a:p>
        </p:txBody>
      </p:sp>
    </p:spTree>
    <p:extLst>
      <p:ext uri="{BB962C8B-B14F-4D97-AF65-F5344CB8AC3E}">
        <p14:creationId xmlns:p14="http://schemas.microsoft.com/office/powerpoint/2010/main" val="3036810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ED56-6EA1-4544-B0A7-DB47F3BF41DB}"/>
              </a:ext>
            </a:extLst>
          </p:cNvPr>
          <p:cNvSpPr>
            <a:spLocks noGrp="1"/>
          </p:cNvSpPr>
          <p:nvPr>
            <p:ph type="title"/>
          </p:nvPr>
        </p:nvSpPr>
        <p:spPr/>
        <p:txBody>
          <a:bodyPr/>
          <a:lstStyle/>
          <a:p>
            <a:r>
              <a:rPr lang="en-US" b="1" dirty="0"/>
              <a:t>Emotion lexicons for 91 languages</a:t>
            </a:r>
          </a:p>
        </p:txBody>
      </p:sp>
      <p:sp>
        <p:nvSpPr>
          <p:cNvPr id="3" name="Content Placeholder 2">
            <a:extLst>
              <a:ext uri="{FF2B5EF4-FFF2-40B4-BE49-F238E27FC236}">
                <a16:creationId xmlns:a16="http://schemas.microsoft.com/office/drawing/2014/main" id="{7047D192-6B65-A74E-B47B-55E04F5FB062}"/>
              </a:ext>
            </a:extLst>
          </p:cNvPr>
          <p:cNvSpPr>
            <a:spLocks noGrp="1"/>
          </p:cNvSpPr>
          <p:nvPr>
            <p:ph idx="1"/>
          </p:nvPr>
        </p:nvSpPr>
        <p:spPr/>
        <p:txBody>
          <a:bodyPr/>
          <a:lstStyle/>
          <a:p>
            <a:r>
              <a:rPr lang="en-US" dirty="0"/>
              <a:t>https://</a:t>
            </a:r>
            <a:r>
              <a:rPr lang="en-US" dirty="0" err="1"/>
              <a:t>www.aclweb.org</a:t>
            </a:r>
            <a:r>
              <a:rPr lang="en-US" dirty="0"/>
              <a:t>/anthology/2020.acl-main.112.pdf</a:t>
            </a:r>
          </a:p>
          <a:p>
            <a:r>
              <a:rPr lang="en-US" dirty="0"/>
              <a:t>This is actually a method for cross-lingual emotion lexicon induction</a:t>
            </a:r>
          </a:p>
          <a:p>
            <a:r>
              <a:rPr lang="en-US" dirty="0"/>
              <a:t>They show how emotion lexicons can be automatically learned</a:t>
            </a:r>
          </a:p>
          <a:p>
            <a:r>
              <a:rPr lang="en-US" dirty="0"/>
              <a:t>You need: emotion lexicon in a source language, embeddings in a target language, bilingual dictionary for a small set of words.</a:t>
            </a:r>
          </a:p>
          <a:p>
            <a:r>
              <a:rPr lang="en-US" dirty="0"/>
              <a:t>Translate words from source to target wherever possible. then learn a predictor for sentiment values based on embeddings in the target language.</a:t>
            </a:r>
          </a:p>
        </p:txBody>
      </p:sp>
    </p:spTree>
    <p:extLst>
      <p:ext uri="{BB962C8B-B14F-4D97-AF65-F5344CB8AC3E}">
        <p14:creationId xmlns:p14="http://schemas.microsoft.com/office/powerpoint/2010/main" val="361170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6785-C354-2E49-A80F-3D30EDD0200A}"/>
              </a:ext>
            </a:extLst>
          </p:cNvPr>
          <p:cNvSpPr>
            <a:spLocks noGrp="1"/>
          </p:cNvSpPr>
          <p:nvPr>
            <p:ph type="title"/>
          </p:nvPr>
        </p:nvSpPr>
        <p:spPr/>
        <p:txBody>
          <a:bodyPr/>
          <a:lstStyle/>
          <a:p>
            <a:r>
              <a:rPr lang="en-US" dirty="0"/>
              <a:t>Multi-hypothesis MT evaluation</a:t>
            </a:r>
          </a:p>
        </p:txBody>
      </p:sp>
      <p:sp>
        <p:nvSpPr>
          <p:cNvPr id="3" name="Content Placeholder 2">
            <a:extLst>
              <a:ext uri="{FF2B5EF4-FFF2-40B4-BE49-F238E27FC236}">
                <a16:creationId xmlns:a16="http://schemas.microsoft.com/office/drawing/2014/main" id="{8751F3EA-1179-464E-A144-5F3480D7E306}"/>
              </a:ext>
            </a:extLst>
          </p:cNvPr>
          <p:cNvSpPr>
            <a:spLocks noGrp="1"/>
          </p:cNvSpPr>
          <p:nvPr>
            <p:ph idx="1"/>
          </p:nvPr>
        </p:nvSpPr>
        <p:spPr/>
        <p:txBody>
          <a:bodyPr/>
          <a:lstStyle/>
          <a:p>
            <a:r>
              <a:rPr lang="en-US" dirty="0"/>
              <a:t>https://</a:t>
            </a:r>
            <a:r>
              <a:rPr lang="en-US" dirty="0" err="1"/>
              <a:t>www.aclweb.org</a:t>
            </a:r>
            <a:r>
              <a:rPr lang="en-US" dirty="0"/>
              <a:t>/anthology/2020.acl-main.113.pdf</a:t>
            </a:r>
          </a:p>
          <a:p>
            <a:r>
              <a:rPr lang="en-US" dirty="0"/>
              <a:t>Generate alternative translations using automatic techniques; Then evaluate if these ‘hypotheses’ represent valid alternate translations</a:t>
            </a:r>
          </a:p>
          <a:p>
            <a:r>
              <a:rPr lang="en-US" dirty="0"/>
              <a:t>This ensures that automatic evaluation scores don’t penalize reasonably correct translations that do not exactly match reference translations</a:t>
            </a:r>
          </a:p>
        </p:txBody>
      </p:sp>
    </p:spTree>
    <p:extLst>
      <p:ext uri="{BB962C8B-B14F-4D97-AF65-F5344CB8AC3E}">
        <p14:creationId xmlns:p14="http://schemas.microsoft.com/office/powerpoint/2010/main" val="2011550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58AE-9B01-5D41-93D8-7C3AD4178196}"/>
              </a:ext>
            </a:extLst>
          </p:cNvPr>
          <p:cNvSpPr>
            <a:spLocks noGrp="1"/>
          </p:cNvSpPr>
          <p:nvPr>
            <p:ph type="title"/>
          </p:nvPr>
        </p:nvSpPr>
        <p:spPr/>
        <p:txBody>
          <a:bodyPr/>
          <a:lstStyle/>
          <a:p>
            <a:r>
              <a:rPr lang="en-US" b="1" dirty="0"/>
              <a:t>Opening Session</a:t>
            </a:r>
          </a:p>
        </p:txBody>
      </p:sp>
      <p:sp>
        <p:nvSpPr>
          <p:cNvPr id="3" name="Content Placeholder 2">
            <a:extLst>
              <a:ext uri="{FF2B5EF4-FFF2-40B4-BE49-F238E27FC236}">
                <a16:creationId xmlns:a16="http://schemas.microsoft.com/office/drawing/2014/main" id="{36C2B7EA-B4D6-9842-A52B-B94F2E3A28E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172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611A-6A3F-E144-8D8C-B3C34CE9C233}"/>
              </a:ext>
            </a:extLst>
          </p:cNvPr>
          <p:cNvSpPr>
            <a:spLocks noGrp="1"/>
          </p:cNvSpPr>
          <p:nvPr>
            <p:ph type="title"/>
          </p:nvPr>
        </p:nvSpPr>
        <p:spPr/>
        <p:txBody>
          <a:bodyPr/>
          <a:lstStyle/>
          <a:p>
            <a:r>
              <a:rPr lang="en-US" b="1" dirty="0"/>
              <a:t>Opening Address</a:t>
            </a:r>
          </a:p>
        </p:txBody>
      </p:sp>
      <p:sp>
        <p:nvSpPr>
          <p:cNvPr id="3" name="Content Placeholder 2">
            <a:extLst>
              <a:ext uri="{FF2B5EF4-FFF2-40B4-BE49-F238E27FC236}">
                <a16:creationId xmlns:a16="http://schemas.microsoft.com/office/drawing/2014/main" id="{A4234C8C-541A-294C-BE54-1576525DA4C5}"/>
              </a:ext>
            </a:extLst>
          </p:cNvPr>
          <p:cNvSpPr>
            <a:spLocks noGrp="1"/>
          </p:cNvSpPr>
          <p:nvPr>
            <p:ph idx="1"/>
          </p:nvPr>
        </p:nvSpPr>
        <p:spPr/>
        <p:txBody>
          <a:bodyPr/>
          <a:lstStyle/>
          <a:p>
            <a:r>
              <a:rPr lang="en-US" dirty="0"/>
              <a:t>Short paper selection % much lower than long paper selection %</a:t>
            </a:r>
          </a:p>
          <a:p>
            <a:r>
              <a:rPr lang="en-US" dirty="0"/>
              <a:t>NLP applications, machine learning for NLP and MT were the most popular tracks in ACL this year</a:t>
            </a:r>
          </a:p>
          <a:p>
            <a:r>
              <a:rPr lang="en-US" dirty="0"/>
              <a:t>218 out of ~2500 reviewers were selected as outstanding reviewers</a:t>
            </a:r>
          </a:p>
        </p:txBody>
      </p:sp>
    </p:spTree>
    <p:extLst>
      <p:ext uri="{BB962C8B-B14F-4D97-AF65-F5344CB8AC3E}">
        <p14:creationId xmlns:p14="http://schemas.microsoft.com/office/powerpoint/2010/main" val="232183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DF5C-CF23-E543-9D19-1A9C5C48BFE6}"/>
              </a:ext>
            </a:extLst>
          </p:cNvPr>
          <p:cNvSpPr>
            <a:spLocks noGrp="1"/>
          </p:cNvSpPr>
          <p:nvPr>
            <p:ph type="title"/>
          </p:nvPr>
        </p:nvSpPr>
        <p:spPr/>
        <p:txBody>
          <a:bodyPr/>
          <a:lstStyle/>
          <a:p>
            <a:r>
              <a:rPr lang="en-US" b="1" dirty="0"/>
              <a:t>Quick summary of papers</a:t>
            </a:r>
          </a:p>
        </p:txBody>
      </p:sp>
      <p:sp>
        <p:nvSpPr>
          <p:cNvPr id="3" name="Content Placeholder 2">
            <a:extLst>
              <a:ext uri="{FF2B5EF4-FFF2-40B4-BE49-F238E27FC236}">
                <a16:creationId xmlns:a16="http://schemas.microsoft.com/office/drawing/2014/main" id="{9CFC3DD1-B52B-AA47-968B-8A02963830FD}"/>
              </a:ext>
            </a:extLst>
          </p:cNvPr>
          <p:cNvSpPr>
            <a:spLocks noGrp="1"/>
          </p:cNvSpPr>
          <p:nvPr>
            <p:ph idx="1"/>
          </p:nvPr>
        </p:nvSpPr>
        <p:spPr/>
        <p:txBody>
          <a:bodyPr>
            <a:normAutofit lnSpcReduction="10000"/>
          </a:bodyPr>
          <a:lstStyle/>
          <a:p>
            <a:r>
              <a:rPr lang="en-US" dirty="0"/>
              <a:t>Stance polarity and intensity detection</a:t>
            </a:r>
          </a:p>
          <a:p>
            <a:r>
              <a:rPr lang="en-US" dirty="0"/>
              <a:t>Theme paper on disparity in NLP for different languages and language groups</a:t>
            </a:r>
          </a:p>
          <a:p>
            <a:r>
              <a:rPr lang="en-US" dirty="0"/>
              <a:t>Multi-lingual disaster classification of tweets</a:t>
            </a:r>
          </a:p>
          <a:p>
            <a:r>
              <a:rPr lang="en-US" dirty="0"/>
              <a:t>Entity normalization using graph embeddings</a:t>
            </a:r>
          </a:p>
          <a:p>
            <a:r>
              <a:rPr lang="en-US" dirty="0"/>
              <a:t>Intra-aspect and inter-sentence dependencies for aspect-based SA</a:t>
            </a:r>
          </a:p>
          <a:p>
            <a:r>
              <a:rPr lang="en-US" dirty="0"/>
              <a:t>News aggregator demo by Bloomberg</a:t>
            </a:r>
          </a:p>
          <a:p>
            <a:endParaRPr lang="en-US" dirty="0"/>
          </a:p>
          <a:p>
            <a:r>
              <a:rPr lang="en-US" dirty="0"/>
              <a:t>Also, a tutorial on interpretability in NLP</a:t>
            </a:r>
          </a:p>
          <a:p>
            <a:endParaRPr lang="en-US" dirty="0"/>
          </a:p>
          <a:p>
            <a:endParaRPr lang="en-US" dirty="0"/>
          </a:p>
        </p:txBody>
      </p:sp>
      <p:sp>
        <p:nvSpPr>
          <p:cNvPr id="4" name="TextBox 3">
            <a:extLst>
              <a:ext uri="{FF2B5EF4-FFF2-40B4-BE49-F238E27FC236}">
                <a16:creationId xmlns:a16="http://schemas.microsoft.com/office/drawing/2014/main" id="{066E5AD0-012A-C340-BCF9-7748CCF4EB90}"/>
              </a:ext>
            </a:extLst>
          </p:cNvPr>
          <p:cNvSpPr txBox="1"/>
          <p:nvPr/>
        </p:nvSpPr>
        <p:spPr>
          <a:xfrm>
            <a:off x="838200" y="1506022"/>
            <a:ext cx="7292766" cy="369332"/>
          </a:xfrm>
          <a:prstGeom prst="rect">
            <a:avLst/>
          </a:prstGeom>
          <a:noFill/>
        </p:spPr>
        <p:txBody>
          <a:bodyPr wrap="none" rtlCol="0">
            <a:spAutoFit/>
          </a:bodyPr>
          <a:lstStyle/>
          <a:p>
            <a:r>
              <a:rPr lang="en-US" dirty="0"/>
              <a:t>a.k.a. which papers do I remember 2 hours after the conference has ended?</a:t>
            </a:r>
          </a:p>
        </p:txBody>
      </p:sp>
    </p:spTree>
    <p:extLst>
      <p:ext uri="{BB962C8B-B14F-4D97-AF65-F5344CB8AC3E}">
        <p14:creationId xmlns:p14="http://schemas.microsoft.com/office/powerpoint/2010/main" val="3592487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E6D41-390C-E646-A6F1-7A5CB6E79F0B}"/>
              </a:ext>
            </a:extLst>
          </p:cNvPr>
          <p:cNvSpPr>
            <a:spLocks noGrp="1"/>
          </p:cNvSpPr>
          <p:nvPr>
            <p:ph type="title"/>
          </p:nvPr>
        </p:nvSpPr>
        <p:spPr/>
        <p:txBody>
          <a:bodyPr/>
          <a:lstStyle/>
          <a:p>
            <a:r>
              <a:rPr lang="en-US" b="1" dirty="0"/>
              <a:t>Presidential Address</a:t>
            </a:r>
          </a:p>
        </p:txBody>
      </p:sp>
      <p:sp>
        <p:nvSpPr>
          <p:cNvPr id="3" name="Content Placeholder 2">
            <a:extLst>
              <a:ext uri="{FF2B5EF4-FFF2-40B4-BE49-F238E27FC236}">
                <a16:creationId xmlns:a16="http://schemas.microsoft.com/office/drawing/2014/main" id="{FDBC3794-268C-E641-9330-C98A8FA915EE}"/>
              </a:ext>
            </a:extLst>
          </p:cNvPr>
          <p:cNvSpPr>
            <a:spLocks noGrp="1"/>
          </p:cNvSpPr>
          <p:nvPr>
            <p:ph idx="1"/>
          </p:nvPr>
        </p:nvSpPr>
        <p:spPr/>
        <p:txBody>
          <a:bodyPr/>
          <a:lstStyle/>
          <a:p>
            <a:r>
              <a:rPr lang="en-US" dirty="0"/>
              <a:t>ACL archives so that a paper gets published though not at the conference and the paper does not keep moving ahead</a:t>
            </a:r>
          </a:p>
          <a:p>
            <a:r>
              <a:rPr lang="en-US" dirty="0"/>
              <a:t>Long-term plan of ‘rolling conference’ model so that you submit whenever you want</a:t>
            </a:r>
          </a:p>
        </p:txBody>
      </p:sp>
    </p:spTree>
    <p:extLst>
      <p:ext uri="{BB962C8B-B14F-4D97-AF65-F5344CB8AC3E}">
        <p14:creationId xmlns:p14="http://schemas.microsoft.com/office/powerpoint/2010/main" val="2376694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CDF-BD9D-D547-B41B-70CA79D5313D}"/>
              </a:ext>
            </a:extLst>
          </p:cNvPr>
          <p:cNvSpPr>
            <a:spLocks noGrp="1"/>
          </p:cNvSpPr>
          <p:nvPr>
            <p:ph type="title"/>
          </p:nvPr>
        </p:nvSpPr>
        <p:spPr/>
        <p:txBody>
          <a:bodyPr/>
          <a:lstStyle/>
          <a:p>
            <a:r>
              <a:rPr lang="en-US" b="1" dirty="0"/>
              <a:t>Plenary Address 1: Kathleen </a:t>
            </a:r>
            <a:r>
              <a:rPr lang="en-US" b="1" dirty="0" err="1"/>
              <a:t>Mckeown</a:t>
            </a:r>
            <a:endParaRPr lang="en-US" b="1" dirty="0"/>
          </a:p>
        </p:txBody>
      </p:sp>
      <p:sp>
        <p:nvSpPr>
          <p:cNvPr id="3" name="Content Placeholder 2">
            <a:extLst>
              <a:ext uri="{FF2B5EF4-FFF2-40B4-BE49-F238E27FC236}">
                <a16:creationId xmlns:a16="http://schemas.microsoft.com/office/drawing/2014/main" id="{022818ED-52A9-DB43-A6AC-6D58CB7EDD48}"/>
              </a:ext>
            </a:extLst>
          </p:cNvPr>
          <p:cNvSpPr>
            <a:spLocks noGrp="1"/>
          </p:cNvSpPr>
          <p:nvPr>
            <p:ph idx="1"/>
          </p:nvPr>
        </p:nvSpPr>
        <p:spPr/>
        <p:txBody>
          <a:bodyPr>
            <a:normAutofit lnSpcReduction="10000"/>
          </a:bodyPr>
          <a:lstStyle/>
          <a:p>
            <a:r>
              <a:rPr lang="en-US" dirty="0"/>
              <a:t>Thematic talk to view the field of NLP via the lens of language generation</a:t>
            </a:r>
          </a:p>
          <a:p>
            <a:r>
              <a:rPr lang="en-US" dirty="0"/>
              <a:t>Generation can be viewed as an umbrella term for (a) dialogue systems (generation in response), (b) machine translation (across languages), (c) summarization (within a language, related to a prompt paragraph)</a:t>
            </a:r>
          </a:p>
          <a:p>
            <a:r>
              <a:rPr lang="en-US" dirty="0"/>
              <a:t>She talks to experts in data, dialogue, MT and summarization to discuss the </a:t>
            </a:r>
            <a:r>
              <a:rPr lang="en-US" b="1" dirty="0"/>
              <a:t>present,</a:t>
            </a:r>
            <a:r>
              <a:rPr lang="en-US" dirty="0"/>
              <a:t> the </a:t>
            </a:r>
            <a:r>
              <a:rPr lang="en-US" b="1" dirty="0"/>
              <a:t>past</a:t>
            </a:r>
            <a:r>
              <a:rPr lang="en-US" dirty="0"/>
              <a:t> and the </a:t>
            </a:r>
            <a:r>
              <a:rPr lang="en-US" b="1" dirty="0"/>
              <a:t>future</a:t>
            </a:r>
          </a:p>
          <a:p>
            <a:r>
              <a:rPr lang="en-US" dirty="0"/>
              <a:t>She first gave a summary of summarization (abstractive/extractive) and generation (poetry/caption/chatbots). Then, she asked her experts “What has been the biggest success of neural nets?”</a:t>
            </a:r>
          </a:p>
        </p:txBody>
      </p:sp>
    </p:spTree>
    <p:extLst>
      <p:ext uri="{BB962C8B-B14F-4D97-AF65-F5344CB8AC3E}">
        <p14:creationId xmlns:p14="http://schemas.microsoft.com/office/powerpoint/2010/main" val="1062541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5CDF-BD9D-D547-B41B-70CA79D5313D}"/>
              </a:ext>
            </a:extLst>
          </p:cNvPr>
          <p:cNvSpPr>
            <a:spLocks noGrp="1"/>
          </p:cNvSpPr>
          <p:nvPr>
            <p:ph type="title"/>
          </p:nvPr>
        </p:nvSpPr>
        <p:spPr/>
        <p:txBody>
          <a:bodyPr/>
          <a:lstStyle/>
          <a:p>
            <a:r>
              <a:rPr lang="en-US" b="1" dirty="0"/>
              <a:t>Plenary Address 1: Kathleen </a:t>
            </a:r>
            <a:r>
              <a:rPr lang="en-US" b="1" dirty="0" err="1"/>
              <a:t>Mckeown</a:t>
            </a:r>
            <a:endParaRPr lang="en-US" b="1" dirty="0"/>
          </a:p>
        </p:txBody>
      </p:sp>
      <p:sp>
        <p:nvSpPr>
          <p:cNvPr id="3" name="Content Placeholder 2">
            <a:extLst>
              <a:ext uri="{FF2B5EF4-FFF2-40B4-BE49-F238E27FC236}">
                <a16:creationId xmlns:a16="http://schemas.microsoft.com/office/drawing/2014/main" id="{022818ED-52A9-DB43-A6AC-6D58CB7EDD48}"/>
              </a:ext>
            </a:extLst>
          </p:cNvPr>
          <p:cNvSpPr>
            <a:spLocks noGrp="1"/>
          </p:cNvSpPr>
          <p:nvPr>
            <p:ph idx="1"/>
          </p:nvPr>
        </p:nvSpPr>
        <p:spPr/>
        <p:txBody>
          <a:bodyPr>
            <a:normAutofit/>
          </a:bodyPr>
          <a:lstStyle/>
          <a:p>
            <a:r>
              <a:rPr lang="en-US" dirty="0"/>
              <a:t>“What has been the biggest success of neural nets?”: Some answers</a:t>
            </a:r>
          </a:p>
          <a:p>
            <a:pPr lvl="1"/>
            <a:r>
              <a:rPr lang="en-US" dirty="0"/>
              <a:t>Models are deployable</a:t>
            </a:r>
          </a:p>
          <a:p>
            <a:pPr lvl="1"/>
            <a:r>
              <a:rPr lang="en-US" dirty="0"/>
              <a:t>Models are deployable by people with limited understanding of NLP</a:t>
            </a:r>
          </a:p>
          <a:p>
            <a:pPr lvl="1"/>
            <a:r>
              <a:rPr lang="en-US" dirty="0"/>
              <a:t>Jumps in BLEU scores for MT</a:t>
            </a:r>
          </a:p>
          <a:p>
            <a:pPr lvl="1"/>
            <a:r>
              <a:rPr lang="en-US" dirty="0"/>
              <a:t>Ability to generate long texts</a:t>
            </a:r>
          </a:p>
          <a:p>
            <a:pPr lvl="1"/>
            <a:r>
              <a:rPr lang="en-US" dirty="0"/>
              <a:t>Attention mechanisms that can focus to parts of text</a:t>
            </a:r>
          </a:p>
          <a:p>
            <a:r>
              <a:rPr lang="en-US" dirty="0"/>
              <a:t>“Why do they work so well?”</a:t>
            </a:r>
          </a:p>
          <a:p>
            <a:pPr lvl="1"/>
            <a:r>
              <a:rPr lang="en-US" dirty="0"/>
              <a:t>Generating long coherent text</a:t>
            </a:r>
          </a:p>
          <a:p>
            <a:pPr lvl="1"/>
            <a:r>
              <a:rPr lang="en-US" dirty="0"/>
              <a:t>Ability to fit a non-linear function from a large amount of data</a:t>
            </a:r>
          </a:p>
          <a:p>
            <a:pPr lvl="1"/>
            <a:r>
              <a:rPr lang="en-US" dirty="0"/>
              <a:t>Ability to learn good features without specifying</a:t>
            </a:r>
          </a:p>
        </p:txBody>
      </p:sp>
    </p:spTree>
    <p:extLst>
      <p:ext uri="{BB962C8B-B14F-4D97-AF65-F5344CB8AC3E}">
        <p14:creationId xmlns:p14="http://schemas.microsoft.com/office/powerpoint/2010/main" val="866335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782CF-3AEC-DC4B-9039-C8A5E51EBEC5}"/>
              </a:ext>
            </a:extLst>
          </p:cNvPr>
          <p:cNvSpPr>
            <a:spLocks noGrp="1"/>
          </p:cNvSpPr>
          <p:nvPr>
            <p:ph type="title"/>
          </p:nvPr>
        </p:nvSpPr>
        <p:spPr/>
        <p:txBody>
          <a:bodyPr/>
          <a:lstStyle/>
          <a:p>
            <a:r>
              <a:rPr lang="en-US" b="1" dirty="0"/>
              <a:t>Plenary Address 1: Kathleen </a:t>
            </a:r>
            <a:r>
              <a:rPr lang="en-US" b="1" dirty="0" err="1"/>
              <a:t>Mckeown</a:t>
            </a:r>
            <a:endParaRPr lang="en-US" dirty="0"/>
          </a:p>
        </p:txBody>
      </p:sp>
      <p:sp>
        <p:nvSpPr>
          <p:cNvPr id="3" name="Content Placeholder 2">
            <a:extLst>
              <a:ext uri="{FF2B5EF4-FFF2-40B4-BE49-F238E27FC236}">
                <a16:creationId xmlns:a16="http://schemas.microsoft.com/office/drawing/2014/main" id="{70B93F00-0993-664D-A40B-598A4EE1B401}"/>
              </a:ext>
            </a:extLst>
          </p:cNvPr>
          <p:cNvSpPr>
            <a:spLocks noGrp="1"/>
          </p:cNvSpPr>
          <p:nvPr>
            <p:ph idx="1"/>
          </p:nvPr>
        </p:nvSpPr>
        <p:spPr/>
        <p:txBody>
          <a:bodyPr/>
          <a:lstStyle/>
          <a:p>
            <a:r>
              <a:rPr lang="en-US" dirty="0"/>
              <a:t>Past:</a:t>
            </a:r>
          </a:p>
          <a:p>
            <a:pPr lvl="1"/>
            <a:r>
              <a:rPr lang="en-US" dirty="0"/>
              <a:t>NLP was a Smaller community; ACL had single session</a:t>
            </a:r>
          </a:p>
          <a:p>
            <a:pPr lvl="1"/>
            <a:r>
              <a:rPr lang="en-US" dirty="0"/>
              <a:t>Inter-disciplinary: drew heavily from theories in linguistics and philosophy</a:t>
            </a:r>
          </a:p>
          <a:p>
            <a:pPr lvl="1"/>
            <a:r>
              <a:rPr lang="en-US" dirty="0"/>
              <a:t>Focus on corner cases and examples</a:t>
            </a:r>
          </a:p>
          <a:p>
            <a:pPr lvl="1"/>
            <a:r>
              <a:rPr lang="en-US" dirty="0"/>
              <a:t>1990s: Focus on corpora creation; Papers were a hybrid between linguistic and statistical</a:t>
            </a:r>
          </a:p>
          <a:p>
            <a:pPr lvl="1"/>
            <a:r>
              <a:rPr lang="en-US" dirty="0"/>
              <a:t>Tensions between statistical and rule-based approaches</a:t>
            </a:r>
          </a:p>
          <a:p>
            <a:r>
              <a:rPr lang="en-US" dirty="0"/>
              <a:t>“Even the new statistical approaches embody an interdisciplinary theory”</a:t>
            </a:r>
          </a:p>
        </p:txBody>
      </p:sp>
    </p:spTree>
    <p:extLst>
      <p:ext uri="{BB962C8B-B14F-4D97-AF65-F5344CB8AC3E}">
        <p14:creationId xmlns:p14="http://schemas.microsoft.com/office/powerpoint/2010/main" val="2614425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FEF4-F9E7-4E49-AC7C-1E8179FD90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48B055-9AF4-7540-A5BC-1AE20AE96035}"/>
              </a:ext>
            </a:extLst>
          </p:cNvPr>
          <p:cNvSpPr>
            <a:spLocks noGrp="1"/>
          </p:cNvSpPr>
          <p:nvPr>
            <p:ph idx="1"/>
          </p:nvPr>
        </p:nvSpPr>
        <p:spPr/>
        <p:txBody>
          <a:bodyPr>
            <a:normAutofit fontScale="92500"/>
          </a:bodyPr>
          <a:lstStyle/>
          <a:p>
            <a:r>
              <a:rPr lang="en-US" dirty="0"/>
              <a:t>Future: “What is a task for which deep learning is not the best suited?”</a:t>
            </a:r>
          </a:p>
          <a:p>
            <a:pPr lvl="1"/>
            <a:r>
              <a:rPr lang="en-US" dirty="0"/>
              <a:t>Constraints on choice in language generation</a:t>
            </a:r>
          </a:p>
          <a:p>
            <a:pPr lvl="1"/>
            <a:r>
              <a:rPr lang="en-US" dirty="0"/>
              <a:t>Problems that matter</a:t>
            </a:r>
          </a:p>
          <a:p>
            <a:pPr lvl="1"/>
            <a:r>
              <a:rPr lang="en-US" dirty="0"/>
              <a:t>Most likely output is okay. But we also need to be able to certain constraints</a:t>
            </a:r>
          </a:p>
          <a:p>
            <a:r>
              <a:rPr lang="en-US" dirty="0"/>
              <a:t>Future: “Looking at the data”</a:t>
            </a:r>
          </a:p>
          <a:p>
            <a:pPr lvl="1"/>
            <a:r>
              <a:rPr lang="en-US" dirty="0"/>
              <a:t>How good is the data?</a:t>
            </a:r>
          </a:p>
          <a:p>
            <a:pPr lvl="1"/>
            <a:r>
              <a:rPr lang="en-US" dirty="0"/>
              <a:t>How good are the metrics?</a:t>
            </a:r>
          </a:p>
          <a:p>
            <a:pPr lvl="1"/>
            <a:r>
              <a:rPr lang="en-US" dirty="0"/>
              <a:t>General purpose models that work for many tasks are commonplace today. But there is not enough space to </a:t>
            </a:r>
            <a:r>
              <a:rPr lang="en-US" dirty="0" err="1"/>
              <a:t>analyse</a:t>
            </a:r>
            <a:r>
              <a:rPr lang="en-US" dirty="0"/>
              <a:t> how well it does on one task.</a:t>
            </a:r>
          </a:p>
          <a:p>
            <a:pPr lvl="1"/>
            <a:r>
              <a:rPr lang="en-US" dirty="0"/>
              <a:t>Prof. McKeown advocates going back to models for a specific task</a:t>
            </a:r>
          </a:p>
          <a:p>
            <a:pPr lvl="1"/>
            <a:r>
              <a:rPr lang="en-US" dirty="0"/>
              <a:t>What kind of smaller datasets are possible? What kind of novel tasks?</a:t>
            </a:r>
          </a:p>
        </p:txBody>
      </p:sp>
    </p:spTree>
    <p:extLst>
      <p:ext uri="{BB962C8B-B14F-4D97-AF65-F5344CB8AC3E}">
        <p14:creationId xmlns:p14="http://schemas.microsoft.com/office/powerpoint/2010/main" val="1450683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D63E-E1B6-B14C-B2B6-C5A9FF97C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4D21EA-610B-A443-B662-EE43BDF34FE1}"/>
              </a:ext>
            </a:extLst>
          </p:cNvPr>
          <p:cNvSpPr>
            <a:spLocks noGrp="1"/>
          </p:cNvSpPr>
          <p:nvPr>
            <p:ph idx="1"/>
          </p:nvPr>
        </p:nvSpPr>
        <p:spPr/>
        <p:txBody>
          <a:bodyPr/>
          <a:lstStyle/>
          <a:p>
            <a:r>
              <a:rPr lang="en-US" dirty="0"/>
              <a:t>She then talked about her work in novel tasks:</a:t>
            </a:r>
          </a:p>
          <a:p>
            <a:pPr lvl="1"/>
            <a:r>
              <a:rPr lang="en-US" dirty="0"/>
              <a:t>Identifying trauma in posts by black youth</a:t>
            </a:r>
          </a:p>
          <a:p>
            <a:pPr lvl="1"/>
            <a:r>
              <a:rPr lang="en-US" dirty="0" err="1"/>
              <a:t>Summarisation</a:t>
            </a:r>
            <a:r>
              <a:rPr lang="en-US" dirty="0"/>
              <a:t> of 19</a:t>
            </a:r>
            <a:r>
              <a:rPr lang="en-US" baseline="30000" dirty="0"/>
              <a:t>th</a:t>
            </a:r>
            <a:r>
              <a:rPr lang="en-US" dirty="0"/>
              <a:t> century novels</a:t>
            </a:r>
          </a:p>
          <a:p>
            <a:pPr lvl="1"/>
            <a:r>
              <a:rPr lang="en-US" dirty="0" err="1"/>
              <a:t>Summarisation</a:t>
            </a:r>
            <a:r>
              <a:rPr lang="en-US" dirty="0"/>
              <a:t> of personal narratives</a:t>
            </a:r>
          </a:p>
          <a:p>
            <a:r>
              <a:rPr lang="en-US" dirty="0"/>
              <a:t>Closing words:</a:t>
            </a:r>
          </a:p>
          <a:p>
            <a:pPr lvl="1"/>
            <a:r>
              <a:rPr lang="en-US" dirty="0">
                <a:solidFill>
                  <a:srgbClr val="FF0000"/>
                </a:solidFill>
              </a:rPr>
              <a:t>Bring language back to NLP</a:t>
            </a:r>
          </a:p>
          <a:p>
            <a:pPr lvl="1"/>
            <a:r>
              <a:rPr lang="en-US" dirty="0"/>
              <a:t>Focus on the task, not the leaderboard or the dataset</a:t>
            </a:r>
          </a:p>
        </p:txBody>
      </p:sp>
    </p:spTree>
    <p:extLst>
      <p:ext uri="{BB962C8B-B14F-4D97-AF65-F5344CB8AC3E}">
        <p14:creationId xmlns:p14="http://schemas.microsoft.com/office/powerpoint/2010/main" val="1806267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C67B-E714-5844-8CA6-E7B354FC1377}"/>
              </a:ext>
            </a:extLst>
          </p:cNvPr>
          <p:cNvSpPr>
            <a:spLocks noGrp="1"/>
          </p:cNvSpPr>
          <p:nvPr>
            <p:ph type="title"/>
          </p:nvPr>
        </p:nvSpPr>
        <p:spPr/>
        <p:txBody>
          <a:bodyPr/>
          <a:lstStyle/>
          <a:p>
            <a:r>
              <a:rPr lang="en-US" b="1" dirty="0"/>
              <a:t>Session 5B</a:t>
            </a:r>
          </a:p>
        </p:txBody>
      </p:sp>
      <p:sp>
        <p:nvSpPr>
          <p:cNvPr id="3" name="Content Placeholder 2">
            <a:extLst>
              <a:ext uri="{FF2B5EF4-FFF2-40B4-BE49-F238E27FC236}">
                <a16:creationId xmlns:a16="http://schemas.microsoft.com/office/drawing/2014/main" id="{98B0D7EA-A61C-6943-B53E-21E0D42701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89398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E66C-9F73-0E44-9CC8-D10B1424FD3D}"/>
              </a:ext>
            </a:extLst>
          </p:cNvPr>
          <p:cNvSpPr>
            <a:spLocks noGrp="1"/>
          </p:cNvSpPr>
          <p:nvPr>
            <p:ph type="title"/>
          </p:nvPr>
        </p:nvSpPr>
        <p:spPr/>
        <p:txBody>
          <a:bodyPr>
            <a:normAutofit fontScale="90000"/>
          </a:bodyPr>
          <a:lstStyle/>
          <a:p>
            <a:r>
              <a:rPr lang="en-AU" b="1" dirty="0"/>
              <a:t>Weight Poisoning Attacks on Pretrained Models</a:t>
            </a:r>
            <a:br>
              <a:rPr lang="en-AU" b="1" dirty="0"/>
            </a:br>
            <a:endParaRPr lang="en-US" dirty="0"/>
          </a:p>
        </p:txBody>
      </p:sp>
      <p:sp>
        <p:nvSpPr>
          <p:cNvPr id="3" name="Content Placeholder 2">
            <a:extLst>
              <a:ext uri="{FF2B5EF4-FFF2-40B4-BE49-F238E27FC236}">
                <a16:creationId xmlns:a16="http://schemas.microsoft.com/office/drawing/2014/main" id="{4FB403C4-B7F6-1249-A42A-7E9AE93EB726}"/>
              </a:ext>
            </a:extLst>
          </p:cNvPr>
          <p:cNvSpPr>
            <a:spLocks noGrp="1"/>
          </p:cNvSpPr>
          <p:nvPr>
            <p:ph idx="1"/>
          </p:nvPr>
        </p:nvSpPr>
        <p:spPr/>
        <p:txBody>
          <a:bodyPr>
            <a:normAutofit fontScale="92500" lnSpcReduction="20000"/>
          </a:bodyPr>
          <a:lstStyle/>
          <a:p>
            <a:r>
              <a:rPr lang="en-US" dirty="0"/>
              <a:t>https://</a:t>
            </a:r>
            <a:r>
              <a:rPr lang="en-US" dirty="0" err="1"/>
              <a:t>www.aclweb.org</a:t>
            </a:r>
            <a:r>
              <a:rPr lang="en-US" dirty="0"/>
              <a:t>/anthology/2020.acl-main.249.pdf</a:t>
            </a:r>
          </a:p>
          <a:p>
            <a:r>
              <a:rPr lang="en-US" dirty="0"/>
              <a:t>Weights in a model can be poisoned so that they affect predictions. While they are thought to eventually get corrected during fine-tuning, this paper shows two strategies by which even the fine-tuned models can be poisoned</a:t>
            </a:r>
          </a:p>
          <a:p>
            <a:r>
              <a:rPr lang="en-US" dirty="0"/>
              <a:t>Approach 1: Ripple: They combine the poisoning loss (loss due to poisoning) to the fine tuning loss</a:t>
            </a:r>
          </a:p>
          <a:p>
            <a:r>
              <a:rPr lang="en-US" dirty="0"/>
              <a:t>Approach 2: They take a word with a low frequency in the dataset and replace its embedding with that of the word that is indicative of the output class</a:t>
            </a:r>
          </a:p>
          <a:p>
            <a:r>
              <a:rPr lang="en-US" dirty="0"/>
              <a:t>I did not understand this paper a lot, but it is the first time I read a paper about attacks on ML models - interesting </a:t>
            </a:r>
          </a:p>
        </p:txBody>
      </p:sp>
    </p:spTree>
    <p:extLst>
      <p:ext uri="{BB962C8B-B14F-4D97-AF65-F5344CB8AC3E}">
        <p14:creationId xmlns:p14="http://schemas.microsoft.com/office/powerpoint/2010/main" val="929403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CED7-AA99-FD43-9B71-DBB0A9734993}"/>
              </a:ext>
            </a:extLst>
          </p:cNvPr>
          <p:cNvSpPr>
            <a:spLocks noGrp="1"/>
          </p:cNvSpPr>
          <p:nvPr>
            <p:ph type="title"/>
          </p:nvPr>
        </p:nvSpPr>
        <p:spPr/>
        <p:txBody>
          <a:bodyPr/>
          <a:lstStyle/>
          <a:p>
            <a:r>
              <a:rPr lang="en-US" b="1" dirty="0"/>
              <a:t>Order of adjectives preceding a noun</a:t>
            </a:r>
          </a:p>
        </p:txBody>
      </p:sp>
      <p:sp>
        <p:nvSpPr>
          <p:cNvPr id="3" name="Content Placeholder 2">
            <a:extLst>
              <a:ext uri="{FF2B5EF4-FFF2-40B4-BE49-F238E27FC236}">
                <a16:creationId xmlns:a16="http://schemas.microsoft.com/office/drawing/2014/main" id="{F87C0CFE-9891-1C4D-9221-EC68EEA3FB2F}"/>
              </a:ext>
            </a:extLst>
          </p:cNvPr>
          <p:cNvSpPr>
            <a:spLocks noGrp="1"/>
          </p:cNvSpPr>
          <p:nvPr>
            <p:ph idx="1"/>
          </p:nvPr>
        </p:nvSpPr>
        <p:spPr/>
        <p:txBody>
          <a:bodyPr/>
          <a:lstStyle/>
          <a:p>
            <a:r>
              <a:rPr lang="en-US" dirty="0"/>
              <a:t>https://</a:t>
            </a:r>
            <a:r>
              <a:rPr lang="en-US" dirty="0" err="1"/>
              <a:t>www.aclweb.org</a:t>
            </a:r>
            <a:r>
              <a:rPr lang="en-US" dirty="0"/>
              <a:t>/anthology/2020.acl-main.181.pdf</a:t>
            </a:r>
          </a:p>
          <a:p>
            <a:r>
              <a:rPr lang="en-US" dirty="0"/>
              <a:t>Hypothesis is that if a noun is preceded (as in English) by a series of adjectives, the subjectivity decreases from left to right</a:t>
            </a:r>
          </a:p>
          <a:p>
            <a:r>
              <a:rPr lang="en-US" dirty="0"/>
              <a:t>They compute information gain and PMI of each adjective in such and adjectival series</a:t>
            </a:r>
          </a:p>
          <a:p>
            <a:r>
              <a:rPr lang="en-US" dirty="0"/>
              <a:t>They then show that the subjectivity hypothesis holds true for their dataset</a:t>
            </a:r>
          </a:p>
        </p:txBody>
      </p:sp>
    </p:spTree>
    <p:extLst>
      <p:ext uri="{BB962C8B-B14F-4D97-AF65-F5344CB8AC3E}">
        <p14:creationId xmlns:p14="http://schemas.microsoft.com/office/powerpoint/2010/main" val="2432767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DE50-869B-414E-A00D-2344B291FD29}"/>
              </a:ext>
            </a:extLst>
          </p:cNvPr>
          <p:cNvSpPr>
            <a:spLocks noGrp="1"/>
          </p:cNvSpPr>
          <p:nvPr>
            <p:ph type="title"/>
          </p:nvPr>
        </p:nvSpPr>
        <p:spPr/>
        <p:txBody>
          <a:bodyPr/>
          <a:lstStyle/>
          <a:p>
            <a:r>
              <a:rPr lang="en-US" b="1" dirty="0"/>
              <a:t>Predicting technicality of terms</a:t>
            </a:r>
          </a:p>
        </p:txBody>
      </p:sp>
      <p:sp>
        <p:nvSpPr>
          <p:cNvPr id="3" name="Content Placeholder 2">
            <a:extLst>
              <a:ext uri="{FF2B5EF4-FFF2-40B4-BE49-F238E27FC236}">
                <a16:creationId xmlns:a16="http://schemas.microsoft.com/office/drawing/2014/main" id="{74A04EEB-3E99-8742-B75E-20DBD2D92821}"/>
              </a:ext>
            </a:extLst>
          </p:cNvPr>
          <p:cNvSpPr>
            <a:spLocks noGrp="1"/>
          </p:cNvSpPr>
          <p:nvPr>
            <p:ph idx="1"/>
          </p:nvPr>
        </p:nvSpPr>
        <p:spPr/>
        <p:txBody>
          <a:bodyPr/>
          <a:lstStyle/>
          <a:p>
            <a:r>
              <a:rPr lang="en-US" dirty="0"/>
              <a:t>https://</a:t>
            </a:r>
            <a:r>
              <a:rPr lang="en-US" dirty="0" err="1"/>
              <a:t>www.aclweb.org</a:t>
            </a:r>
            <a:r>
              <a:rPr lang="en-US" dirty="0"/>
              <a:t>/anthology/2020.acl-main.258.pdf</a:t>
            </a:r>
          </a:p>
          <a:p>
            <a:r>
              <a:rPr lang="en-US" dirty="0"/>
              <a:t>Some terms can be used in a technical sense or a general sense (they give the example of the word ‘reduce’ in cooking and in general sense)</a:t>
            </a:r>
          </a:p>
          <a:p>
            <a:r>
              <a:rPr lang="en-US" dirty="0"/>
              <a:t>In this paper, they use </a:t>
            </a:r>
            <a:r>
              <a:rPr lang="en-US" dirty="0" err="1"/>
              <a:t>siamese</a:t>
            </a:r>
            <a:r>
              <a:rPr lang="en-US" dirty="0"/>
              <a:t> networks to predict if a word in a given sentence was used in a technical sense or a general sense</a:t>
            </a:r>
          </a:p>
        </p:txBody>
      </p:sp>
    </p:spTree>
    <p:extLst>
      <p:ext uri="{BB962C8B-B14F-4D97-AF65-F5344CB8AC3E}">
        <p14:creationId xmlns:p14="http://schemas.microsoft.com/office/powerpoint/2010/main" val="108733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3B3B-3456-4745-B851-3CCFC776E2E0}"/>
              </a:ext>
            </a:extLst>
          </p:cNvPr>
          <p:cNvSpPr>
            <a:spLocks noGrp="1"/>
          </p:cNvSpPr>
          <p:nvPr>
            <p:ph type="title"/>
          </p:nvPr>
        </p:nvSpPr>
        <p:spPr/>
        <p:txBody>
          <a:bodyPr/>
          <a:lstStyle/>
          <a:p>
            <a:r>
              <a:rPr lang="en-US" b="1" dirty="0"/>
              <a:t>About the virtual conference setup</a:t>
            </a:r>
          </a:p>
        </p:txBody>
      </p:sp>
      <p:sp>
        <p:nvSpPr>
          <p:cNvPr id="3" name="Content Placeholder 2">
            <a:extLst>
              <a:ext uri="{FF2B5EF4-FFF2-40B4-BE49-F238E27FC236}">
                <a16:creationId xmlns:a16="http://schemas.microsoft.com/office/drawing/2014/main" id="{EE903C0D-82FA-BD40-A49D-2444C848F756}"/>
              </a:ext>
            </a:extLst>
          </p:cNvPr>
          <p:cNvSpPr>
            <a:spLocks noGrp="1"/>
          </p:cNvSpPr>
          <p:nvPr>
            <p:ph idx="1"/>
          </p:nvPr>
        </p:nvSpPr>
        <p:spPr/>
        <p:txBody>
          <a:bodyPr>
            <a:normAutofit fontScale="92500" lnSpcReduction="10000"/>
          </a:bodyPr>
          <a:lstStyle/>
          <a:p>
            <a:r>
              <a:rPr lang="en-US" dirty="0"/>
              <a:t>What worked for me in a virtual conference setup?</a:t>
            </a:r>
          </a:p>
          <a:p>
            <a:pPr lvl="1"/>
            <a:r>
              <a:rPr lang="en-US" dirty="0"/>
              <a:t>I could pick a video I wanted to completely watch, and move across videos</a:t>
            </a:r>
          </a:p>
          <a:p>
            <a:pPr lvl="1"/>
            <a:r>
              <a:rPr lang="en-US" dirty="0"/>
              <a:t>Asking a question in the written format is way easier than putting up my hand in a large hall: I feel very awkward doing the latter</a:t>
            </a:r>
          </a:p>
          <a:p>
            <a:pPr lvl="1"/>
            <a:r>
              <a:rPr lang="en-US" dirty="0"/>
              <a:t>Sessions were not divided into tracks. This actually allowed/encouraged me to look at papers outside a specific area: I LOVE to learn whatever I can about different areas of NLP</a:t>
            </a:r>
          </a:p>
          <a:p>
            <a:r>
              <a:rPr lang="en-US" dirty="0"/>
              <a:t>What did not work for me?</a:t>
            </a:r>
          </a:p>
          <a:p>
            <a:pPr lvl="1"/>
            <a:r>
              <a:rPr lang="en-US" dirty="0"/>
              <a:t>Could not create a ‘watch list’ of papers</a:t>
            </a:r>
          </a:p>
          <a:p>
            <a:pPr lvl="1"/>
            <a:r>
              <a:rPr lang="en-US" dirty="0"/>
              <a:t>Took some time to figure out that there was an optional zoom session with the authors of a paper</a:t>
            </a:r>
          </a:p>
          <a:p>
            <a:pPr lvl="1"/>
            <a:r>
              <a:rPr lang="en-US" dirty="0"/>
              <a:t>Cannot ‘unselect’ a session to see the list of all papers. A minor feature but could have made things much easier</a:t>
            </a:r>
          </a:p>
          <a:p>
            <a:pPr lvl="1"/>
            <a:endParaRPr lang="en-US" dirty="0"/>
          </a:p>
        </p:txBody>
      </p:sp>
    </p:spTree>
    <p:extLst>
      <p:ext uri="{BB962C8B-B14F-4D97-AF65-F5344CB8AC3E}">
        <p14:creationId xmlns:p14="http://schemas.microsoft.com/office/powerpoint/2010/main" val="1380501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44E7-8D98-854C-99E0-F5F60A9343BC}"/>
              </a:ext>
            </a:extLst>
          </p:cNvPr>
          <p:cNvSpPr>
            <a:spLocks noGrp="1"/>
          </p:cNvSpPr>
          <p:nvPr>
            <p:ph type="title"/>
          </p:nvPr>
        </p:nvSpPr>
        <p:spPr/>
        <p:txBody>
          <a:bodyPr/>
          <a:lstStyle/>
          <a:p>
            <a:r>
              <a:rPr lang="en-US" b="1" dirty="0"/>
              <a:t>MWEs for metaphor detection</a:t>
            </a:r>
          </a:p>
        </p:txBody>
      </p:sp>
      <p:sp>
        <p:nvSpPr>
          <p:cNvPr id="3" name="Content Placeholder 2">
            <a:extLst>
              <a:ext uri="{FF2B5EF4-FFF2-40B4-BE49-F238E27FC236}">
                <a16:creationId xmlns:a16="http://schemas.microsoft.com/office/drawing/2014/main" id="{D7BFBCDD-4C42-5647-9386-46C06ACDE344}"/>
              </a:ext>
            </a:extLst>
          </p:cNvPr>
          <p:cNvSpPr>
            <a:spLocks noGrp="1"/>
          </p:cNvSpPr>
          <p:nvPr>
            <p:ph idx="1"/>
          </p:nvPr>
        </p:nvSpPr>
        <p:spPr/>
        <p:txBody>
          <a:bodyPr/>
          <a:lstStyle/>
          <a:p>
            <a:r>
              <a:rPr lang="en-US" dirty="0"/>
              <a:t>https://</a:t>
            </a:r>
            <a:r>
              <a:rPr lang="en-US" dirty="0" err="1"/>
              <a:t>www.aclweb.org</a:t>
            </a:r>
            <a:r>
              <a:rPr lang="en-US" dirty="0"/>
              <a:t>/anthology/2020.acl-main.259.pdf</a:t>
            </a:r>
          </a:p>
          <a:p>
            <a:r>
              <a:rPr lang="en-US" dirty="0"/>
              <a:t>Does adding MWE information improve metaphor detection?</a:t>
            </a:r>
          </a:p>
          <a:p>
            <a:r>
              <a:rPr lang="en-US" dirty="0"/>
              <a:t>They concatenate a MWE representation of words to their semantic representation, and run a BER—based classifier for metaphor detection</a:t>
            </a:r>
          </a:p>
          <a:p>
            <a:r>
              <a:rPr lang="en-US" dirty="0"/>
              <a:t>[The improvements are rather small: 0.7 to 1.5% points. The dataset is also small – around 1500]</a:t>
            </a:r>
          </a:p>
        </p:txBody>
      </p:sp>
    </p:spTree>
    <p:extLst>
      <p:ext uri="{BB962C8B-B14F-4D97-AF65-F5344CB8AC3E}">
        <p14:creationId xmlns:p14="http://schemas.microsoft.com/office/powerpoint/2010/main" val="339941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22E0-B351-3640-AB75-9F41920EC997}"/>
              </a:ext>
            </a:extLst>
          </p:cNvPr>
          <p:cNvSpPr>
            <a:spLocks noGrp="1"/>
          </p:cNvSpPr>
          <p:nvPr>
            <p:ph type="title"/>
          </p:nvPr>
        </p:nvSpPr>
        <p:spPr/>
        <p:txBody>
          <a:bodyPr/>
          <a:lstStyle/>
          <a:p>
            <a:r>
              <a:rPr lang="en-US" dirty="0"/>
              <a:t>Distillation</a:t>
            </a:r>
          </a:p>
        </p:txBody>
      </p:sp>
      <p:sp>
        <p:nvSpPr>
          <p:cNvPr id="3" name="Content Placeholder 2">
            <a:extLst>
              <a:ext uri="{FF2B5EF4-FFF2-40B4-BE49-F238E27FC236}">
                <a16:creationId xmlns:a16="http://schemas.microsoft.com/office/drawing/2014/main" id="{50214426-2D60-2D46-BA82-4266AF329482}"/>
              </a:ext>
            </a:extLst>
          </p:cNvPr>
          <p:cNvSpPr>
            <a:spLocks noGrp="1"/>
          </p:cNvSpPr>
          <p:nvPr>
            <p:ph idx="1"/>
          </p:nvPr>
        </p:nvSpPr>
        <p:spPr/>
        <p:txBody>
          <a:bodyPr/>
          <a:lstStyle/>
          <a:p>
            <a:r>
              <a:rPr lang="en-US" dirty="0"/>
              <a:t>[</a:t>
            </a:r>
            <a:r>
              <a:rPr lang="en-US" dirty="0" err="1"/>
              <a:t>Subhabrata</a:t>
            </a:r>
            <a:r>
              <a:rPr lang="en-US" dirty="0"/>
              <a:t> Mukherjee s paper on model distillation]</a:t>
            </a:r>
          </a:p>
        </p:txBody>
      </p:sp>
    </p:spTree>
    <p:extLst>
      <p:ext uri="{BB962C8B-B14F-4D97-AF65-F5344CB8AC3E}">
        <p14:creationId xmlns:p14="http://schemas.microsoft.com/office/powerpoint/2010/main" val="34630412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0926-36E0-934C-A492-0016E3498809}"/>
              </a:ext>
            </a:extLst>
          </p:cNvPr>
          <p:cNvSpPr>
            <a:spLocks noGrp="1"/>
          </p:cNvSpPr>
          <p:nvPr>
            <p:ph type="title"/>
          </p:nvPr>
        </p:nvSpPr>
        <p:spPr/>
        <p:txBody>
          <a:bodyPr/>
          <a:lstStyle/>
          <a:p>
            <a:r>
              <a:rPr lang="en-US" b="1" dirty="0"/>
              <a:t>Enabling language models for in-filling</a:t>
            </a:r>
          </a:p>
        </p:txBody>
      </p:sp>
      <p:sp>
        <p:nvSpPr>
          <p:cNvPr id="3" name="Content Placeholder 2">
            <a:extLst>
              <a:ext uri="{FF2B5EF4-FFF2-40B4-BE49-F238E27FC236}">
                <a16:creationId xmlns:a16="http://schemas.microsoft.com/office/drawing/2014/main" id="{A463DC38-9536-754A-953E-DB732CC1C83F}"/>
              </a:ext>
            </a:extLst>
          </p:cNvPr>
          <p:cNvSpPr>
            <a:spLocks noGrp="1"/>
          </p:cNvSpPr>
          <p:nvPr>
            <p:ph idx="1"/>
          </p:nvPr>
        </p:nvSpPr>
        <p:spPr/>
        <p:txBody>
          <a:bodyPr/>
          <a:lstStyle/>
          <a:p>
            <a:r>
              <a:rPr lang="en-US" dirty="0"/>
              <a:t>https://</a:t>
            </a:r>
            <a:r>
              <a:rPr lang="en-US" dirty="0" err="1"/>
              <a:t>www.aclweb.org</a:t>
            </a:r>
            <a:r>
              <a:rPr lang="en-US" dirty="0"/>
              <a:t>/anthology/2020.acl-main.225.pdf</a:t>
            </a:r>
          </a:p>
          <a:p>
            <a:r>
              <a:rPr lang="en-US" dirty="0"/>
              <a:t>LMs can only predict the next token given the left series. Or, in the case of BERT, it can only predict one token at a time, by looking at bidirectional context</a:t>
            </a:r>
          </a:p>
          <a:p>
            <a:r>
              <a:rPr lang="en-US" dirty="0"/>
              <a:t>In this paper, they create a dummy corpus with sentences where random number of tokens are removed. A LM is fine-tuned for semi-supervision to predict this arbitrary number of tokens</a:t>
            </a:r>
          </a:p>
          <a:p>
            <a:r>
              <a:rPr lang="en-US" dirty="0"/>
              <a:t>They evaluate their results using a human study (where a random sentence is generated within the story and a human evaluator must identify which), and using a quantitative evaluation via perplexity</a:t>
            </a:r>
          </a:p>
        </p:txBody>
      </p:sp>
    </p:spTree>
    <p:extLst>
      <p:ext uri="{BB962C8B-B14F-4D97-AF65-F5344CB8AC3E}">
        <p14:creationId xmlns:p14="http://schemas.microsoft.com/office/powerpoint/2010/main" val="109861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5A4A-6A4A-2F4A-8D6F-D867B4C47087}"/>
              </a:ext>
            </a:extLst>
          </p:cNvPr>
          <p:cNvSpPr>
            <a:spLocks noGrp="1"/>
          </p:cNvSpPr>
          <p:nvPr>
            <p:ph type="title"/>
          </p:nvPr>
        </p:nvSpPr>
        <p:spPr/>
        <p:txBody>
          <a:bodyPr/>
          <a:lstStyle/>
          <a:p>
            <a:r>
              <a:rPr lang="en-US" b="1" dirty="0"/>
              <a:t>Session 6A</a:t>
            </a:r>
          </a:p>
        </p:txBody>
      </p:sp>
      <p:sp>
        <p:nvSpPr>
          <p:cNvPr id="3" name="Content Placeholder 2">
            <a:extLst>
              <a:ext uri="{FF2B5EF4-FFF2-40B4-BE49-F238E27FC236}">
                <a16:creationId xmlns:a16="http://schemas.microsoft.com/office/drawing/2014/main" id="{5DB0F88F-9DF5-9548-82FA-3B6329CE2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0546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42B8-9840-CD48-82C4-1D6FBA0E7852}"/>
              </a:ext>
            </a:extLst>
          </p:cNvPr>
          <p:cNvSpPr>
            <a:spLocks noGrp="1"/>
          </p:cNvSpPr>
          <p:nvPr>
            <p:ph type="title"/>
          </p:nvPr>
        </p:nvSpPr>
        <p:spPr/>
        <p:txBody>
          <a:bodyPr/>
          <a:lstStyle/>
          <a:p>
            <a:r>
              <a:rPr lang="en-US" b="1" dirty="0"/>
              <a:t>Spam detection using active learning</a:t>
            </a:r>
          </a:p>
        </p:txBody>
      </p:sp>
      <p:sp>
        <p:nvSpPr>
          <p:cNvPr id="3" name="Content Placeholder 2">
            <a:extLst>
              <a:ext uri="{FF2B5EF4-FFF2-40B4-BE49-F238E27FC236}">
                <a16:creationId xmlns:a16="http://schemas.microsoft.com/office/drawing/2014/main" id="{B889B379-69B2-4241-A8D9-B803236E41B2}"/>
              </a:ext>
            </a:extLst>
          </p:cNvPr>
          <p:cNvSpPr>
            <a:spLocks noGrp="1"/>
          </p:cNvSpPr>
          <p:nvPr>
            <p:ph idx="1"/>
          </p:nvPr>
        </p:nvSpPr>
        <p:spPr/>
        <p:txBody>
          <a:bodyPr>
            <a:normAutofit fontScale="92500" lnSpcReduction="10000"/>
          </a:bodyPr>
          <a:lstStyle/>
          <a:p>
            <a:r>
              <a:rPr lang="en-US" dirty="0"/>
              <a:t>https://</a:t>
            </a:r>
            <a:r>
              <a:rPr lang="en-US" dirty="0" err="1"/>
              <a:t>www.aclweb.org</a:t>
            </a:r>
            <a:r>
              <a:rPr lang="en-US" dirty="0"/>
              <a:t>/anthology/2020.acl-main.279.pdf</a:t>
            </a:r>
          </a:p>
          <a:p>
            <a:r>
              <a:rPr lang="en-US" dirty="0"/>
              <a:t>What?: Active learning can be used to iteratively grow the training set. But spammers find new strategies and keywords to spam. This paper combines semi-supervised (human-in-the-loop) classifier learning with knowledge about the Chinese language</a:t>
            </a:r>
          </a:p>
          <a:p>
            <a:r>
              <a:rPr lang="en-US" dirty="0"/>
              <a:t>How?: For unlabeled samples, predictions are obtained. Similar texts are extracted based on similarity in latent representations, and extended further using a phonetic graph (?) knowledge base. They are then given to the human annotator. The human not only gives the correct labels but adds new terms that may be used to create additional unlabeled examples of interest</a:t>
            </a:r>
          </a:p>
          <a:p>
            <a:r>
              <a:rPr lang="en-US" dirty="0"/>
              <a:t>they evaluate on a SMS corpus.</a:t>
            </a:r>
          </a:p>
        </p:txBody>
      </p:sp>
    </p:spTree>
    <p:extLst>
      <p:ext uri="{BB962C8B-B14F-4D97-AF65-F5344CB8AC3E}">
        <p14:creationId xmlns:p14="http://schemas.microsoft.com/office/powerpoint/2010/main" val="2246298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BD64-2C5E-0247-907A-B9D417896F93}"/>
              </a:ext>
            </a:extLst>
          </p:cNvPr>
          <p:cNvSpPr>
            <a:spLocks noGrp="1"/>
          </p:cNvSpPr>
          <p:nvPr>
            <p:ph type="title"/>
          </p:nvPr>
        </p:nvSpPr>
        <p:spPr/>
        <p:txBody>
          <a:bodyPr>
            <a:normAutofit fontScale="90000"/>
          </a:bodyPr>
          <a:lstStyle/>
          <a:p>
            <a:r>
              <a:rPr lang="en-AU" b="1" dirty="0"/>
              <a:t>Give Me Convenience and Give Her Death: Who Should Decide What Uses of NLP are Appropriate, and on What Basis?</a:t>
            </a:r>
            <a:endParaRPr lang="en-US" dirty="0"/>
          </a:p>
        </p:txBody>
      </p:sp>
      <p:sp>
        <p:nvSpPr>
          <p:cNvPr id="3" name="Content Placeholder 2">
            <a:extLst>
              <a:ext uri="{FF2B5EF4-FFF2-40B4-BE49-F238E27FC236}">
                <a16:creationId xmlns:a16="http://schemas.microsoft.com/office/drawing/2014/main" id="{18F0D6A9-F729-EE43-8FD8-37A246C75B79}"/>
              </a:ext>
            </a:extLst>
          </p:cNvPr>
          <p:cNvSpPr>
            <a:spLocks noGrp="1"/>
          </p:cNvSpPr>
          <p:nvPr>
            <p:ph idx="1"/>
          </p:nvPr>
        </p:nvSpPr>
        <p:spPr/>
        <p:txBody>
          <a:bodyPr/>
          <a:lstStyle/>
          <a:p>
            <a:r>
              <a:rPr lang="en-US" dirty="0"/>
              <a:t>https://</a:t>
            </a:r>
            <a:r>
              <a:rPr lang="en-US" dirty="0" err="1"/>
              <a:t>www.aclweb.org</a:t>
            </a:r>
            <a:r>
              <a:rPr lang="en-US" dirty="0"/>
              <a:t>/anthology/2020.acl-main.261.pdf</a:t>
            </a:r>
          </a:p>
          <a:p>
            <a:r>
              <a:rPr lang="en-US" dirty="0"/>
              <a:t>Tim Baldwin is one of the co-authors; and the speaker</a:t>
            </a:r>
          </a:p>
          <a:p>
            <a:r>
              <a:rPr lang="en-US" dirty="0"/>
              <a:t>There was a paper that predicted prison sentencing using textual descriptions: Ethical concerns</a:t>
            </a:r>
          </a:p>
          <a:p>
            <a:r>
              <a:rPr lang="en-US" dirty="0"/>
              <a:t>Engage with users and sources of data</a:t>
            </a:r>
          </a:p>
          <a:p>
            <a:r>
              <a:rPr lang="en-US" dirty="0"/>
              <a:t>“Should ACL be an ethical gatekeeper?”</a:t>
            </a:r>
          </a:p>
          <a:p>
            <a:pPr marL="0" indent="0">
              <a:buNone/>
            </a:pPr>
            <a:endParaRPr lang="en-US" dirty="0"/>
          </a:p>
        </p:txBody>
      </p:sp>
    </p:spTree>
    <p:extLst>
      <p:ext uri="{BB962C8B-B14F-4D97-AF65-F5344CB8AC3E}">
        <p14:creationId xmlns:p14="http://schemas.microsoft.com/office/powerpoint/2010/main" val="3585570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B2EF-B12B-5D4B-AEA6-39E54C652246}"/>
              </a:ext>
            </a:extLst>
          </p:cNvPr>
          <p:cNvSpPr>
            <a:spLocks noGrp="1"/>
          </p:cNvSpPr>
          <p:nvPr>
            <p:ph type="title"/>
          </p:nvPr>
        </p:nvSpPr>
        <p:spPr/>
        <p:txBody>
          <a:bodyPr/>
          <a:lstStyle/>
          <a:p>
            <a:r>
              <a:rPr lang="en-US" b="1" dirty="0"/>
              <a:t>Dependency and POS-based features for aspect-based SA (ABSA)</a:t>
            </a:r>
          </a:p>
        </p:txBody>
      </p:sp>
      <p:sp>
        <p:nvSpPr>
          <p:cNvPr id="3" name="Content Placeholder 2">
            <a:extLst>
              <a:ext uri="{FF2B5EF4-FFF2-40B4-BE49-F238E27FC236}">
                <a16:creationId xmlns:a16="http://schemas.microsoft.com/office/drawing/2014/main" id="{DF41826B-0F07-0842-8196-8784473F6CCE}"/>
              </a:ext>
            </a:extLst>
          </p:cNvPr>
          <p:cNvSpPr>
            <a:spLocks noGrp="1"/>
          </p:cNvSpPr>
          <p:nvPr>
            <p:ph idx="1"/>
          </p:nvPr>
        </p:nvSpPr>
        <p:spPr/>
        <p:txBody>
          <a:bodyPr>
            <a:normAutofit fontScale="92500"/>
          </a:bodyPr>
          <a:lstStyle/>
          <a:p>
            <a:r>
              <a:rPr lang="en-US" dirty="0"/>
              <a:t>https://</a:t>
            </a:r>
            <a:r>
              <a:rPr lang="en-US" dirty="0" err="1"/>
              <a:t>www.aclweb.org</a:t>
            </a:r>
            <a:r>
              <a:rPr lang="en-US" dirty="0"/>
              <a:t>/anthology/2020.acl-main.293.pdf</a:t>
            </a:r>
          </a:p>
          <a:p>
            <a:r>
              <a:rPr lang="en-US" dirty="0"/>
              <a:t>They first show that </a:t>
            </a:r>
            <a:r>
              <a:rPr lang="en-US" dirty="0" err="1"/>
              <a:t>RoBERTa</a:t>
            </a:r>
            <a:r>
              <a:rPr lang="en-US" dirty="0"/>
              <a:t> and BERT are unable to do well for words and phrases that are related, for ABSA. Three modifications:</a:t>
            </a:r>
          </a:p>
          <a:p>
            <a:r>
              <a:rPr lang="en-US" dirty="0"/>
              <a:t>They augment dependency embeddings and POS-based embeddings along with an attention layer – to the contextualized representations of words</a:t>
            </a:r>
          </a:p>
          <a:p>
            <a:r>
              <a:rPr lang="en-US" dirty="0"/>
              <a:t>BERT is trained as: &lt;Input Sentence&gt;[SEP]&lt;Target Aspect&gt; </a:t>
            </a:r>
          </a:p>
          <a:p>
            <a:r>
              <a:rPr lang="en-US" dirty="0"/>
              <a:t>Context dynamic masking: They also mask based on proportion of the dependency distance between the target aspect and other words</a:t>
            </a:r>
          </a:p>
          <a:p>
            <a:r>
              <a:rPr lang="en-US" dirty="0"/>
              <a:t>Outperforms previous works in restaurant domain but NOT in the other domain of the dataset</a:t>
            </a:r>
          </a:p>
        </p:txBody>
      </p:sp>
    </p:spTree>
    <p:extLst>
      <p:ext uri="{BB962C8B-B14F-4D97-AF65-F5344CB8AC3E}">
        <p14:creationId xmlns:p14="http://schemas.microsoft.com/office/powerpoint/2010/main" val="657046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56F3-1339-974C-B976-600A6D7640D8}"/>
              </a:ext>
            </a:extLst>
          </p:cNvPr>
          <p:cNvSpPr>
            <a:spLocks noGrp="1"/>
          </p:cNvSpPr>
          <p:nvPr>
            <p:ph type="title"/>
          </p:nvPr>
        </p:nvSpPr>
        <p:spPr/>
        <p:txBody>
          <a:bodyPr/>
          <a:lstStyle/>
          <a:p>
            <a:r>
              <a:rPr lang="en-US" b="1" dirty="0"/>
              <a:t>Estimating influence of auxiliary tasks for multi-task learning for sequence labeling</a:t>
            </a:r>
          </a:p>
        </p:txBody>
      </p:sp>
      <p:sp>
        <p:nvSpPr>
          <p:cNvPr id="3" name="Content Placeholder 2">
            <a:extLst>
              <a:ext uri="{FF2B5EF4-FFF2-40B4-BE49-F238E27FC236}">
                <a16:creationId xmlns:a16="http://schemas.microsoft.com/office/drawing/2014/main" id="{E11211F9-DD8E-9D4D-90D0-4C119C83C4F7}"/>
              </a:ext>
            </a:extLst>
          </p:cNvPr>
          <p:cNvSpPr>
            <a:spLocks noGrp="1"/>
          </p:cNvSpPr>
          <p:nvPr>
            <p:ph idx="1"/>
          </p:nvPr>
        </p:nvSpPr>
        <p:spPr/>
        <p:txBody>
          <a:bodyPr/>
          <a:lstStyle/>
          <a:p>
            <a:r>
              <a:rPr lang="en-US" dirty="0"/>
              <a:t>https://</a:t>
            </a:r>
            <a:r>
              <a:rPr lang="en-US" dirty="0" err="1"/>
              <a:t>www.aclweb.org</a:t>
            </a:r>
            <a:r>
              <a:rPr lang="en-US" dirty="0"/>
              <a:t>/anthology/2020.acl-main.268.pdf</a:t>
            </a:r>
          </a:p>
          <a:p>
            <a:r>
              <a:rPr lang="en-US" dirty="0"/>
              <a:t>Word overlap is often used as a metric to evaluate if an auxiliary dataset will help MTL for a target dataset/task.</a:t>
            </a:r>
          </a:p>
          <a:p>
            <a:r>
              <a:rPr lang="en-US" dirty="0"/>
              <a:t>In this paper, they combine word overlap metric with mutual information based on word embedding overlap</a:t>
            </a:r>
          </a:p>
          <a:p>
            <a:r>
              <a:rPr lang="en-US" dirty="0"/>
              <a:t>They show that for POS tagging and named entity recognition (sequence labeling tasks), the similarity helps to pick datasets for MTL</a:t>
            </a:r>
          </a:p>
        </p:txBody>
      </p:sp>
    </p:spTree>
    <p:extLst>
      <p:ext uri="{BB962C8B-B14F-4D97-AF65-F5344CB8AC3E}">
        <p14:creationId xmlns:p14="http://schemas.microsoft.com/office/powerpoint/2010/main" val="146725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E5A4A-6A4A-2F4A-8D6F-D867B4C47087}"/>
              </a:ext>
            </a:extLst>
          </p:cNvPr>
          <p:cNvSpPr>
            <a:spLocks noGrp="1"/>
          </p:cNvSpPr>
          <p:nvPr>
            <p:ph type="title"/>
          </p:nvPr>
        </p:nvSpPr>
        <p:spPr/>
        <p:txBody>
          <a:bodyPr/>
          <a:lstStyle/>
          <a:p>
            <a:r>
              <a:rPr lang="en-US" b="1" dirty="0"/>
              <a:t>Session 6B</a:t>
            </a:r>
          </a:p>
        </p:txBody>
      </p:sp>
      <p:sp>
        <p:nvSpPr>
          <p:cNvPr id="3" name="Content Placeholder 2">
            <a:extLst>
              <a:ext uri="{FF2B5EF4-FFF2-40B4-BE49-F238E27FC236}">
                <a16:creationId xmlns:a16="http://schemas.microsoft.com/office/drawing/2014/main" id="{5DB0F88F-9DF5-9548-82FA-3B6329CE21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91802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A7D7-0BA8-8F43-BA8B-8C1BBD15F5FB}"/>
              </a:ext>
            </a:extLst>
          </p:cNvPr>
          <p:cNvSpPr>
            <a:spLocks noGrp="1"/>
          </p:cNvSpPr>
          <p:nvPr>
            <p:ph type="title"/>
          </p:nvPr>
        </p:nvSpPr>
        <p:spPr/>
        <p:txBody>
          <a:bodyPr/>
          <a:lstStyle/>
          <a:p>
            <a:r>
              <a:rPr lang="en-US" b="1" dirty="0"/>
              <a:t>Relational graph to improve sentiment analysis</a:t>
            </a:r>
          </a:p>
        </p:txBody>
      </p:sp>
      <p:sp>
        <p:nvSpPr>
          <p:cNvPr id="3" name="Content Placeholder 2">
            <a:extLst>
              <a:ext uri="{FF2B5EF4-FFF2-40B4-BE49-F238E27FC236}">
                <a16:creationId xmlns:a16="http://schemas.microsoft.com/office/drawing/2014/main" id="{FE771DEC-7F33-5C48-9086-13C3F1B449EC}"/>
              </a:ext>
            </a:extLst>
          </p:cNvPr>
          <p:cNvSpPr>
            <a:spLocks noGrp="1"/>
          </p:cNvSpPr>
          <p:nvPr>
            <p:ph idx="1"/>
          </p:nvPr>
        </p:nvSpPr>
        <p:spPr/>
        <p:txBody>
          <a:bodyPr/>
          <a:lstStyle/>
          <a:p>
            <a:r>
              <a:rPr lang="en-US" dirty="0"/>
              <a:t>https://</a:t>
            </a:r>
            <a:r>
              <a:rPr lang="en-US" dirty="0" err="1"/>
              <a:t>www.aclweb.org</a:t>
            </a:r>
            <a:r>
              <a:rPr lang="en-US" dirty="0"/>
              <a:t>/anthology/2020.acl-main.295.pdf</a:t>
            </a:r>
          </a:p>
          <a:p>
            <a:r>
              <a:rPr lang="en-US" dirty="0"/>
              <a:t>Syntactic structures may cause errors in phrases that receive high attention. The authors show examples of conjunction phrases and sentences with non-sentiment senses of words (“like”-&gt;positive sense and a comparison sense)</a:t>
            </a:r>
          </a:p>
          <a:p>
            <a:r>
              <a:rPr lang="en-US" dirty="0"/>
              <a:t>They have relation embeddings as extracted in dependency trees</a:t>
            </a:r>
          </a:p>
          <a:p>
            <a:r>
              <a:rPr lang="en-US" dirty="0"/>
              <a:t>No, I don’t understand the technique too well</a:t>
            </a:r>
          </a:p>
        </p:txBody>
      </p:sp>
    </p:spTree>
    <p:extLst>
      <p:ext uri="{BB962C8B-B14F-4D97-AF65-F5344CB8AC3E}">
        <p14:creationId xmlns:p14="http://schemas.microsoft.com/office/powerpoint/2010/main" val="123061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F520-E9A9-CE4A-8EA5-66BB75955FAC}"/>
              </a:ext>
            </a:extLst>
          </p:cNvPr>
          <p:cNvSpPr>
            <a:spLocks noGrp="1"/>
          </p:cNvSpPr>
          <p:nvPr>
            <p:ph type="title"/>
          </p:nvPr>
        </p:nvSpPr>
        <p:spPr/>
        <p:txBody>
          <a:bodyPr/>
          <a:lstStyle/>
          <a:p>
            <a:r>
              <a:rPr lang="en-US" b="1" dirty="0"/>
              <a:t>Day 1: Session 1A</a:t>
            </a:r>
          </a:p>
        </p:txBody>
      </p:sp>
      <p:sp>
        <p:nvSpPr>
          <p:cNvPr id="3" name="Content Placeholder 2">
            <a:extLst>
              <a:ext uri="{FF2B5EF4-FFF2-40B4-BE49-F238E27FC236}">
                <a16:creationId xmlns:a16="http://schemas.microsoft.com/office/drawing/2014/main" id="{50135526-DC46-894B-9EF4-71C78407D2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38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10B0-FCB1-3441-AAAA-D59031433F5A}"/>
              </a:ext>
            </a:extLst>
          </p:cNvPr>
          <p:cNvSpPr>
            <a:spLocks noGrp="1"/>
          </p:cNvSpPr>
          <p:nvPr>
            <p:ph type="title"/>
          </p:nvPr>
        </p:nvSpPr>
        <p:spPr/>
        <p:txBody>
          <a:bodyPr/>
          <a:lstStyle/>
          <a:p>
            <a:r>
              <a:rPr lang="en-US" b="1" dirty="0"/>
              <a:t>Japanese typo dataset</a:t>
            </a:r>
          </a:p>
        </p:txBody>
      </p:sp>
      <p:sp>
        <p:nvSpPr>
          <p:cNvPr id="3" name="Content Placeholder 2">
            <a:extLst>
              <a:ext uri="{FF2B5EF4-FFF2-40B4-BE49-F238E27FC236}">
                <a16:creationId xmlns:a16="http://schemas.microsoft.com/office/drawing/2014/main" id="{9D4ADE1B-8DCF-1E4F-BE3D-D773361179C5}"/>
              </a:ext>
            </a:extLst>
          </p:cNvPr>
          <p:cNvSpPr>
            <a:spLocks noGrp="1"/>
          </p:cNvSpPr>
          <p:nvPr>
            <p:ph idx="1"/>
          </p:nvPr>
        </p:nvSpPr>
        <p:spPr/>
        <p:txBody>
          <a:bodyPr/>
          <a:lstStyle/>
          <a:p>
            <a:r>
              <a:rPr lang="en-US" dirty="0"/>
              <a:t>https://</a:t>
            </a:r>
            <a:r>
              <a:rPr lang="en-US" dirty="0" err="1"/>
              <a:t>www.aclweb.org</a:t>
            </a:r>
            <a:r>
              <a:rPr lang="en-US" dirty="0"/>
              <a:t>/anthology/2020.acl-srw.31.pdf</a:t>
            </a:r>
          </a:p>
          <a:p>
            <a:r>
              <a:rPr lang="en-US" dirty="0"/>
              <a:t>Use Wikipedia edit history</a:t>
            </a:r>
          </a:p>
          <a:p>
            <a:r>
              <a:rPr lang="en-US" dirty="0"/>
              <a:t>Look at substitution, deletion, edit as indicators of different types of typos</a:t>
            </a:r>
          </a:p>
          <a:p>
            <a:r>
              <a:rPr lang="en-US" dirty="0"/>
              <a:t>They also have a predictor for type of typo</a:t>
            </a:r>
          </a:p>
        </p:txBody>
      </p:sp>
    </p:spTree>
    <p:extLst>
      <p:ext uri="{BB962C8B-B14F-4D97-AF65-F5344CB8AC3E}">
        <p14:creationId xmlns:p14="http://schemas.microsoft.com/office/powerpoint/2010/main" val="1254208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A55D-75B3-2947-8C67-99B22F06FFC3}"/>
              </a:ext>
            </a:extLst>
          </p:cNvPr>
          <p:cNvSpPr>
            <a:spLocks noGrp="1"/>
          </p:cNvSpPr>
          <p:nvPr>
            <p:ph type="title"/>
          </p:nvPr>
        </p:nvSpPr>
        <p:spPr/>
        <p:txBody>
          <a:bodyPr/>
          <a:lstStyle/>
          <a:p>
            <a:r>
              <a:rPr lang="en-US" b="1" dirty="0"/>
              <a:t>Aspect-based SA with sentiment preferences</a:t>
            </a:r>
          </a:p>
        </p:txBody>
      </p:sp>
      <p:sp>
        <p:nvSpPr>
          <p:cNvPr id="3" name="Content Placeholder 2">
            <a:extLst>
              <a:ext uri="{FF2B5EF4-FFF2-40B4-BE49-F238E27FC236}">
                <a16:creationId xmlns:a16="http://schemas.microsoft.com/office/drawing/2014/main" id="{6EA8EC51-E7E1-3B47-A8B9-331538543DC0}"/>
              </a:ext>
            </a:extLst>
          </p:cNvPr>
          <p:cNvSpPr>
            <a:spLocks noGrp="1"/>
          </p:cNvSpPr>
          <p:nvPr>
            <p:ph idx="1"/>
          </p:nvPr>
        </p:nvSpPr>
        <p:spPr/>
        <p:txBody>
          <a:bodyPr/>
          <a:lstStyle/>
          <a:p>
            <a:r>
              <a:rPr lang="en-US" dirty="0"/>
              <a:t>https://</a:t>
            </a:r>
            <a:r>
              <a:rPr lang="en-US" dirty="0" err="1"/>
              <a:t>www.aclweb.org</a:t>
            </a:r>
            <a:r>
              <a:rPr lang="en-US" dirty="0"/>
              <a:t>/anthology/2020.acl-main.338.pdf</a:t>
            </a:r>
          </a:p>
          <a:p>
            <a:r>
              <a:rPr lang="en-US" dirty="0"/>
              <a:t>In a document, sentences are likely to express the same sentiment about aspects; and there may also be a correlation between sentiment of aspects</a:t>
            </a:r>
          </a:p>
          <a:p>
            <a:r>
              <a:rPr lang="en-US" dirty="0"/>
              <a:t>They have graphs called inter-aspect tendency block and intra-aspect dependency block.</a:t>
            </a:r>
          </a:p>
          <a:p>
            <a:r>
              <a:rPr lang="en-US" dirty="0"/>
              <a:t>They combine information from either to guide sentiment prediction for each aspect</a:t>
            </a:r>
          </a:p>
          <a:p>
            <a:r>
              <a:rPr lang="en-US" dirty="0"/>
              <a:t>[This paper reminds me of the classic min-cut paper]</a:t>
            </a:r>
          </a:p>
        </p:txBody>
      </p:sp>
    </p:spTree>
    <p:extLst>
      <p:ext uri="{BB962C8B-B14F-4D97-AF65-F5344CB8AC3E}">
        <p14:creationId xmlns:p14="http://schemas.microsoft.com/office/powerpoint/2010/main" val="2283367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778B-57D6-5C44-AFCE-46A19A882AE1}"/>
              </a:ext>
            </a:extLst>
          </p:cNvPr>
          <p:cNvSpPr>
            <a:spLocks noGrp="1"/>
          </p:cNvSpPr>
          <p:nvPr>
            <p:ph type="title"/>
          </p:nvPr>
        </p:nvSpPr>
        <p:spPr/>
        <p:txBody>
          <a:bodyPr/>
          <a:lstStyle/>
          <a:p>
            <a:r>
              <a:rPr lang="en-US" b="1" dirty="0"/>
              <a:t>Biomedical entity normalization with synonym </a:t>
            </a:r>
            <a:r>
              <a:rPr lang="en-US" b="1" dirty="0" err="1"/>
              <a:t>marginalisation</a:t>
            </a:r>
            <a:endParaRPr lang="en-US" b="1" dirty="0"/>
          </a:p>
        </p:txBody>
      </p:sp>
      <p:sp>
        <p:nvSpPr>
          <p:cNvPr id="3" name="Content Placeholder 2">
            <a:extLst>
              <a:ext uri="{FF2B5EF4-FFF2-40B4-BE49-F238E27FC236}">
                <a16:creationId xmlns:a16="http://schemas.microsoft.com/office/drawing/2014/main" id="{0C8FC807-8628-E34C-9E2F-78906D9E2A3D}"/>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/anthology/2020.acl-main.335.pdf</a:t>
            </a:r>
          </a:p>
          <a:p>
            <a:r>
              <a:rPr lang="en-US" dirty="0"/>
              <a:t>They deal with classifiers that take two strings as input and determine if they refer to the same entity. In the past, such classifiers used random negative sampling to select negative samples</a:t>
            </a:r>
          </a:p>
          <a:p>
            <a:r>
              <a:rPr lang="en-US" dirty="0"/>
              <a:t>In this paper, they give an approach that:</a:t>
            </a:r>
          </a:p>
          <a:p>
            <a:pPr lvl="1"/>
            <a:r>
              <a:rPr lang="en-US" dirty="0"/>
              <a:t>selects negative samples as the k-closest terms in terms of their similarity between </a:t>
            </a:r>
            <a:r>
              <a:rPr lang="en-US" dirty="0" err="1"/>
              <a:t>BioBERT</a:t>
            </a:r>
            <a:r>
              <a:rPr lang="en-US" dirty="0"/>
              <a:t> vectors, and a sparse vector based on morph features; So, they are not randomly picked</a:t>
            </a:r>
          </a:p>
          <a:p>
            <a:pPr lvl="1"/>
            <a:r>
              <a:rPr lang="en-US" dirty="0"/>
              <a:t>At every epoch of training, they retrieve a new set of closest samples so ensure diversity</a:t>
            </a:r>
          </a:p>
          <a:p>
            <a:r>
              <a:rPr lang="en-US" dirty="0"/>
              <a:t>They show that this beats state-of-the-art in entity </a:t>
            </a:r>
            <a:r>
              <a:rPr lang="en-US" dirty="0" err="1"/>
              <a:t>normalisation</a:t>
            </a:r>
            <a:endParaRPr lang="en-US" dirty="0"/>
          </a:p>
        </p:txBody>
      </p:sp>
    </p:spTree>
    <p:extLst>
      <p:ext uri="{BB962C8B-B14F-4D97-AF65-F5344CB8AC3E}">
        <p14:creationId xmlns:p14="http://schemas.microsoft.com/office/powerpoint/2010/main" val="15031930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2493-07C7-674C-BC37-40362C7DC0A9}"/>
              </a:ext>
            </a:extLst>
          </p:cNvPr>
          <p:cNvSpPr>
            <a:spLocks noGrp="1"/>
          </p:cNvSpPr>
          <p:nvPr>
            <p:ph type="title"/>
          </p:nvPr>
        </p:nvSpPr>
        <p:spPr/>
        <p:txBody>
          <a:bodyPr/>
          <a:lstStyle/>
          <a:p>
            <a:r>
              <a:rPr lang="en-US" b="1" dirty="0"/>
              <a:t>Session 7A</a:t>
            </a:r>
          </a:p>
        </p:txBody>
      </p:sp>
      <p:sp>
        <p:nvSpPr>
          <p:cNvPr id="3" name="Content Placeholder 2">
            <a:extLst>
              <a:ext uri="{FF2B5EF4-FFF2-40B4-BE49-F238E27FC236}">
                <a16:creationId xmlns:a16="http://schemas.microsoft.com/office/drawing/2014/main" id="{02C305E5-9B62-1A44-A4FE-7862B36EE2B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8664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F948-63D3-6340-8F91-3A3021A5C6E8}"/>
              </a:ext>
            </a:extLst>
          </p:cNvPr>
          <p:cNvSpPr>
            <a:spLocks noGrp="1"/>
          </p:cNvSpPr>
          <p:nvPr>
            <p:ph type="title"/>
          </p:nvPr>
        </p:nvSpPr>
        <p:spPr/>
        <p:txBody>
          <a:bodyPr/>
          <a:lstStyle/>
          <a:p>
            <a:r>
              <a:rPr lang="en-US" b="1" dirty="0"/>
              <a:t>Predicting Bias and trustworthiness of media sites</a:t>
            </a:r>
          </a:p>
        </p:txBody>
      </p:sp>
      <p:sp>
        <p:nvSpPr>
          <p:cNvPr id="3" name="Content Placeholder 2">
            <a:extLst>
              <a:ext uri="{FF2B5EF4-FFF2-40B4-BE49-F238E27FC236}">
                <a16:creationId xmlns:a16="http://schemas.microsoft.com/office/drawing/2014/main" id="{6866AD60-F2C1-164B-A3BB-80D01705B8EE}"/>
              </a:ext>
            </a:extLst>
          </p:cNvPr>
          <p:cNvSpPr>
            <a:spLocks noGrp="1"/>
          </p:cNvSpPr>
          <p:nvPr>
            <p:ph idx="1"/>
          </p:nvPr>
        </p:nvSpPr>
        <p:spPr/>
        <p:txBody>
          <a:bodyPr/>
          <a:lstStyle/>
          <a:p>
            <a:r>
              <a:rPr lang="en-US" dirty="0"/>
              <a:t>https://</a:t>
            </a:r>
            <a:r>
              <a:rPr lang="en-US" dirty="0" err="1"/>
              <a:t>www.aclweb.org</a:t>
            </a:r>
            <a:r>
              <a:rPr lang="en-US" dirty="0"/>
              <a:t>/anthology/2020.acl-main.308.pdf</a:t>
            </a:r>
          </a:p>
          <a:p>
            <a:r>
              <a:rPr lang="en-US" dirty="0"/>
              <a:t>For each news website, its Wikipedia page, news articles about it, </a:t>
            </a:r>
            <a:r>
              <a:rPr lang="en-US" dirty="0" err="1"/>
              <a:t>Youtube</a:t>
            </a:r>
            <a:r>
              <a:rPr lang="en-US" dirty="0"/>
              <a:t> video text are used</a:t>
            </a:r>
          </a:p>
          <a:p>
            <a:r>
              <a:rPr lang="en-US" dirty="0"/>
              <a:t>Features derived from lexicons and BERT are concatenated; and a SVM is trained</a:t>
            </a:r>
          </a:p>
          <a:p>
            <a:r>
              <a:rPr lang="en-US" dirty="0"/>
              <a:t>It predicts the bias of a media article (left/right/</a:t>
            </a:r>
            <a:r>
              <a:rPr lang="en-US" dirty="0" err="1"/>
              <a:t>centre</a:t>
            </a:r>
            <a:r>
              <a:rPr lang="en-US" dirty="0"/>
              <a:t>)</a:t>
            </a:r>
          </a:p>
          <a:p>
            <a:r>
              <a:rPr lang="en-US" dirty="0"/>
              <a:t>The dataset consists of 864 media sources</a:t>
            </a:r>
          </a:p>
        </p:txBody>
      </p:sp>
    </p:spTree>
    <p:extLst>
      <p:ext uri="{BB962C8B-B14F-4D97-AF65-F5344CB8AC3E}">
        <p14:creationId xmlns:p14="http://schemas.microsoft.com/office/powerpoint/2010/main" val="7783883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17E0-A23D-E94D-B657-C26F5571762E}"/>
              </a:ext>
            </a:extLst>
          </p:cNvPr>
          <p:cNvSpPr>
            <a:spLocks noGrp="1"/>
          </p:cNvSpPr>
          <p:nvPr>
            <p:ph type="title"/>
          </p:nvPr>
        </p:nvSpPr>
        <p:spPr/>
        <p:txBody>
          <a:bodyPr/>
          <a:lstStyle/>
          <a:p>
            <a:r>
              <a:rPr lang="en-US" b="1" dirty="0"/>
              <a:t>Stock prediction using news articles</a:t>
            </a:r>
          </a:p>
        </p:txBody>
      </p:sp>
      <p:sp>
        <p:nvSpPr>
          <p:cNvPr id="3" name="Content Placeholder 2">
            <a:extLst>
              <a:ext uri="{FF2B5EF4-FFF2-40B4-BE49-F238E27FC236}">
                <a16:creationId xmlns:a16="http://schemas.microsoft.com/office/drawing/2014/main" id="{707FDA97-EE37-CD4B-B572-7995D1A65C6F}"/>
              </a:ext>
            </a:extLst>
          </p:cNvPr>
          <p:cNvSpPr>
            <a:spLocks noGrp="1"/>
          </p:cNvSpPr>
          <p:nvPr>
            <p:ph idx="1"/>
          </p:nvPr>
        </p:nvSpPr>
        <p:spPr/>
        <p:txBody>
          <a:bodyPr/>
          <a:lstStyle/>
          <a:p>
            <a:r>
              <a:rPr lang="en-US" dirty="0"/>
              <a:t>https://</a:t>
            </a:r>
            <a:r>
              <a:rPr lang="en-US" dirty="0" err="1"/>
              <a:t>www.aclweb.org</a:t>
            </a:r>
            <a:r>
              <a:rPr lang="en-US" dirty="0"/>
              <a:t>/anthology/2020.acl-main.307.pdf</a:t>
            </a:r>
          </a:p>
          <a:p>
            <a:r>
              <a:rPr lang="en-US" dirty="0"/>
              <a:t>Based on news articles about a company, they learn a classifier that predicts if the price will go up or down</a:t>
            </a:r>
          </a:p>
          <a:p>
            <a:r>
              <a:rPr lang="en-US" dirty="0"/>
              <a:t>They also learn ‘stock embeddings’… embeddings that represent stocks – which I think means a company</a:t>
            </a:r>
          </a:p>
        </p:txBody>
      </p:sp>
    </p:spTree>
    <p:extLst>
      <p:ext uri="{BB962C8B-B14F-4D97-AF65-F5344CB8AC3E}">
        <p14:creationId xmlns:p14="http://schemas.microsoft.com/office/powerpoint/2010/main" val="4005024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E809-4894-F54A-A14F-E56168274679}"/>
              </a:ext>
            </a:extLst>
          </p:cNvPr>
          <p:cNvSpPr>
            <a:spLocks noGrp="1"/>
          </p:cNvSpPr>
          <p:nvPr>
            <p:ph type="title"/>
          </p:nvPr>
        </p:nvSpPr>
        <p:spPr/>
        <p:txBody>
          <a:bodyPr/>
          <a:lstStyle/>
          <a:p>
            <a:r>
              <a:rPr lang="en-US" b="1" dirty="0" err="1"/>
              <a:t>GoEmotions</a:t>
            </a:r>
            <a:r>
              <a:rPr lang="en-US" b="1" dirty="0"/>
              <a:t>: Dataset of Emotions</a:t>
            </a:r>
          </a:p>
        </p:txBody>
      </p:sp>
      <p:sp>
        <p:nvSpPr>
          <p:cNvPr id="3" name="Content Placeholder 2">
            <a:extLst>
              <a:ext uri="{FF2B5EF4-FFF2-40B4-BE49-F238E27FC236}">
                <a16:creationId xmlns:a16="http://schemas.microsoft.com/office/drawing/2014/main" id="{46635EA3-27E7-5544-B15E-DF0CEFD8BCDE}"/>
              </a:ext>
            </a:extLst>
          </p:cNvPr>
          <p:cNvSpPr>
            <a:spLocks noGrp="1"/>
          </p:cNvSpPr>
          <p:nvPr>
            <p:ph idx="1"/>
          </p:nvPr>
        </p:nvSpPr>
        <p:spPr/>
        <p:txBody>
          <a:bodyPr/>
          <a:lstStyle/>
          <a:p>
            <a:r>
              <a:rPr lang="en-US" dirty="0"/>
              <a:t>https://</a:t>
            </a:r>
            <a:r>
              <a:rPr lang="en-US" dirty="0" err="1"/>
              <a:t>www.aclweb.org</a:t>
            </a:r>
            <a:r>
              <a:rPr lang="en-US" dirty="0"/>
              <a:t>/anthology/2020.acl-main.372.pdf</a:t>
            </a:r>
          </a:p>
          <a:p>
            <a:r>
              <a:rPr lang="en-US" dirty="0"/>
              <a:t>Reddit comments labeled with 1 or more out of 27 emotions</a:t>
            </a:r>
          </a:p>
          <a:p>
            <a:r>
              <a:rPr lang="en-US" dirty="0"/>
              <a:t>Reddit comments: (pre-processed for removal of profanity and offensive language; names of religions masked with a general-purpose token)</a:t>
            </a:r>
          </a:p>
          <a:p>
            <a:r>
              <a:rPr lang="en-US" dirty="0"/>
              <a:t>They observe correlations between emotion labels as evidenced in linguistic theories</a:t>
            </a:r>
          </a:p>
          <a:p>
            <a:r>
              <a:rPr lang="en-US" dirty="0"/>
              <a:t>They present results on </a:t>
            </a:r>
            <a:r>
              <a:rPr lang="en-US" dirty="0" err="1"/>
              <a:t>BiLSTM</a:t>
            </a:r>
            <a:r>
              <a:rPr lang="en-US" dirty="0"/>
              <a:t> and BERT for 27-emotion label, Ekman emotion labels and Sentiment classification</a:t>
            </a:r>
          </a:p>
        </p:txBody>
      </p:sp>
    </p:spTree>
    <p:extLst>
      <p:ext uri="{BB962C8B-B14F-4D97-AF65-F5344CB8AC3E}">
        <p14:creationId xmlns:p14="http://schemas.microsoft.com/office/powerpoint/2010/main" val="3725847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6BBF-2357-3549-9D4A-68A5A76F7447}"/>
              </a:ext>
            </a:extLst>
          </p:cNvPr>
          <p:cNvSpPr>
            <a:spLocks noGrp="1"/>
          </p:cNvSpPr>
          <p:nvPr>
            <p:ph type="title"/>
          </p:nvPr>
        </p:nvSpPr>
        <p:spPr/>
        <p:txBody>
          <a:bodyPr/>
          <a:lstStyle/>
          <a:p>
            <a:r>
              <a:rPr lang="en-US" b="1" dirty="0"/>
              <a:t>Session 10A</a:t>
            </a:r>
          </a:p>
        </p:txBody>
      </p:sp>
      <p:sp>
        <p:nvSpPr>
          <p:cNvPr id="3" name="Content Placeholder 2">
            <a:extLst>
              <a:ext uri="{FF2B5EF4-FFF2-40B4-BE49-F238E27FC236}">
                <a16:creationId xmlns:a16="http://schemas.microsoft.com/office/drawing/2014/main" id="{18BFFD95-B8A9-4E4C-A81E-CF513A8A3F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35332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864C-CDF0-8843-9ABF-8355A3E64B34}"/>
              </a:ext>
            </a:extLst>
          </p:cNvPr>
          <p:cNvSpPr>
            <a:spLocks noGrp="1"/>
          </p:cNvSpPr>
          <p:nvPr>
            <p:ph type="title"/>
          </p:nvPr>
        </p:nvSpPr>
        <p:spPr/>
        <p:txBody>
          <a:bodyPr/>
          <a:lstStyle/>
          <a:p>
            <a:r>
              <a:rPr lang="en-US" b="1" dirty="0"/>
              <a:t>Word embeddings and perceptions about people</a:t>
            </a:r>
          </a:p>
        </p:txBody>
      </p:sp>
      <p:sp>
        <p:nvSpPr>
          <p:cNvPr id="3" name="Content Placeholder 2">
            <a:extLst>
              <a:ext uri="{FF2B5EF4-FFF2-40B4-BE49-F238E27FC236}">
                <a16:creationId xmlns:a16="http://schemas.microsoft.com/office/drawing/2014/main" id="{D9554DA2-4ACE-3A42-B424-7B2D1BC576D1}"/>
              </a:ext>
            </a:extLst>
          </p:cNvPr>
          <p:cNvSpPr>
            <a:spLocks noGrp="1"/>
          </p:cNvSpPr>
          <p:nvPr>
            <p:ph idx="1"/>
          </p:nvPr>
        </p:nvSpPr>
        <p:spPr/>
        <p:txBody>
          <a:bodyPr/>
          <a:lstStyle/>
          <a:p>
            <a:r>
              <a:rPr lang="en-US" dirty="0"/>
              <a:t>https://</a:t>
            </a:r>
            <a:r>
              <a:rPr lang="en-US" dirty="0" err="1"/>
              <a:t>www.aclweb.org</a:t>
            </a:r>
            <a:r>
              <a:rPr lang="en-US" dirty="0"/>
              <a:t>/anthology/2020.acl-main.405.pdf</a:t>
            </a:r>
          </a:p>
          <a:p>
            <a:r>
              <a:rPr lang="en-US" dirty="0"/>
              <a:t>Can word embeddings be used to understand perceptions about people of different identities? (identity: a value on a certain dimension such as gender, race)</a:t>
            </a:r>
          </a:p>
          <a:p>
            <a:r>
              <a:rPr lang="en-US" dirty="0"/>
              <a:t>P(</a:t>
            </a:r>
            <a:r>
              <a:rPr lang="en-US" dirty="0" err="1"/>
              <a:t>doctor|male</a:t>
            </a:r>
            <a:r>
              <a:rPr lang="en-US" dirty="0"/>
              <a:t>)…..</a:t>
            </a:r>
          </a:p>
          <a:p>
            <a:r>
              <a:rPr lang="en-US" dirty="0"/>
              <a:t>They show plots across gender dimensions, and sentiment dimensions for different concepts</a:t>
            </a:r>
          </a:p>
          <a:p>
            <a:r>
              <a:rPr lang="en-US" dirty="0" err="1"/>
              <a:t>Mmm</a:t>
            </a:r>
            <a:r>
              <a:rPr lang="en-US" dirty="0"/>
              <a:t>… ok. </a:t>
            </a:r>
            <a:r>
              <a:rPr lang="en-US"/>
              <a:t>Interesting.</a:t>
            </a:r>
            <a:endParaRPr lang="en-US" dirty="0"/>
          </a:p>
          <a:p>
            <a:endParaRPr lang="en-US" dirty="0"/>
          </a:p>
        </p:txBody>
      </p:sp>
    </p:spTree>
    <p:extLst>
      <p:ext uri="{BB962C8B-B14F-4D97-AF65-F5344CB8AC3E}">
        <p14:creationId xmlns:p14="http://schemas.microsoft.com/office/powerpoint/2010/main" val="861873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3FA4-C583-9745-8544-A8D30E27A75B}"/>
              </a:ext>
            </a:extLst>
          </p:cNvPr>
          <p:cNvSpPr>
            <a:spLocks noGrp="1"/>
          </p:cNvSpPr>
          <p:nvPr>
            <p:ph type="title"/>
          </p:nvPr>
        </p:nvSpPr>
        <p:spPr/>
        <p:txBody>
          <a:bodyPr/>
          <a:lstStyle/>
          <a:p>
            <a:r>
              <a:rPr lang="en-US" b="1" dirty="0"/>
              <a:t>Universal grammar relation extraction using multilingual BERT</a:t>
            </a:r>
          </a:p>
        </p:txBody>
      </p:sp>
      <p:sp>
        <p:nvSpPr>
          <p:cNvPr id="3" name="Content Placeholder 2">
            <a:extLst>
              <a:ext uri="{FF2B5EF4-FFF2-40B4-BE49-F238E27FC236}">
                <a16:creationId xmlns:a16="http://schemas.microsoft.com/office/drawing/2014/main" id="{927D4448-8221-DB47-9EAB-1CEC9A6729DC}"/>
              </a:ext>
            </a:extLst>
          </p:cNvPr>
          <p:cNvSpPr>
            <a:spLocks noGrp="1"/>
          </p:cNvSpPr>
          <p:nvPr>
            <p:ph idx="1"/>
          </p:nvPr>
        </p:nvSpPr>
        <p:spPr/>
        <p:txBody>
          <a:bodyPr/>
          <a:lstStyle/>
          <a:p>
            <a:r>
              <a:rPr lang="en-US" dirty="0"/>
              <a:t>https://</a:t>
            </a:r>
            <a:r>
              <a:rPr lang="en-US" dirty="0" err="1"/>
              <a:t>www.aclweb.org</a:t>
            </a:r>
            <a:r>
              <a:rPr lang="en-US" dirty="0"/>
              <a:t>/anthology/2020.acl-main.493.pdf</a:t>
            </a:r>
          </a:p>
          <a:p>
            <a:r>
              <a:rPr lang="en-US" dirty="0"/>
              <a:t>Probing to extract syntactic relationships in multilingual datasets; has been done for English</a:t>
            </a:r>
          </a:p>
          <a:p>
            <a:r>
              <a:rPr lang="en-US" b="1" dirty="0" err="1"/>
              <a:t>Multingual</a:t>
            </a:r>
            <a:r>
              <a:rPr lang="en-US" b="1" dirty="0"/>
              <a:t>: </a:t>
            </a:r>
          </a:p>
          <a:p>
            <a:pPr lvl="1"/>
            <a:r>
              <a:rPr lang="en-US" dirty="0"/>
              <a:t>BERT representations are input. Relation paths between words are the output</a:t>
            </a:r>
          </a:p>
          <a:p>
            <a:pPr lvl="1"/>
            <a:r>
              <a:rPr lang="en-US" dirty="0"/>
              <a:t>They show an improvement over a baseline of a linear classifier</a:t>
            </a:r>
          </a:p>
          <a:p>
            <a:pPr lvl="1"/>
            <a:r>
              <a:rPr lang="en-US" dirty="0"/>
              <a:t>Experiment with many languages: Arabic, Farsi, etc.</a:t>
            </a:r>
          </a:p>
          <a:p>
            <a:r>
              <a:rPr lang="en-US" b="1" dirty="0"/>
              <a:t>Cross-lingual:</a:t>
            </a:r>
          </a:p>
          <a:p>
            <a:pPr lvl="1"/>
            <a:r>
              <a:rPr lang="en-US" dirty="0"/>
              <a:t>They train on a language, test on another. This helps them understand how relationships in different languages are close to each other.</a:t>
            </a:r>
          </a:p>
        </p:txBody>
      </p:sp>
    </p:spTree>
    <p:extLst>
      <p:ext uri="{BB962C8B-B14F-4D97-AF65-F5344CB8AC3E}">
        <p14:creationId xmlns:p14="http://schemas.microsoft.com/office/powerpoint/2010/main" val="188306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2DC9-F0A4-A541-A253-8D81BE8CF07F}"/>
              </a:ext>
            </a:extLst>
          </p:cNvPr>
          <p:cNvSpPr>
            <a:spLocks noGrp="1"/>
          </p:cNvSpPr>
          <p:nvPr>
            <p:ph type="title"/>
          </p:nvPr>
        </p:nvSpPr>
        <p:spPr/>
        <p:txBody>
          <a:bodyPr/>
          <a:lstStyle/>
          <a:p>
            <a:r>
              <a:rPr lang="en-US" b="1" dirty="0" err="1"/>
              <a:t>XiaomingBot</a:t>
            </a:r>
            <a:r>
              <a:rPr lang="en-US" b="1" dirty="0"/>
              <a:t>: A Multilingual News Reporter</a:t>
            </a:r>
          </a:p>
        </p:txBody>
      </p:sp>
      <p:sp>
        <p:nvSpPr>
          <p:cNvPr id="3" name="Content Placeholder 2">
            <a:extLst>
              <a:ext uri="{FF2B5EF4-FFF2-40B4-BE49-F238E27FC236}">
                <a16:creationId xmlns:a16="http://schemas.microsoft.com/office/drawing/2014/main" id="{E9214ED6-5D32-7C4A-B439-330C430500E4}"/>
              </a:ext>
            </a:extLst>
          </p:cNvPr>
          <p:cNvSpPr>
            <a:spLocks noGrp="1"/>
          </p:cNvSpPr>
          <p:nvPr>
            <p:ph idx="1"/>
          </p:nvPr>
        </p:nvSpPr>
        <p:spPr/>
        <p:txBody>
          <a:bodyPr/>
          <a:lstStyle/>
          <a:p>
            <a:r>
              <a:rPr lang="en-AU" dirty="0">
                <a:hlinkClick r:id="rId2"/>
              </a:rPr>
              <a:t>https://virtual.acl2020.org/paper_demo.35.html</a:t>
            </a:r>
            <a:endParaRPr lang="en-AU" dirty="0"/>
          </a:p>
          <a:p>
            <a:r>
              <a:rPr lang="en-AU" dirty="0"/>
              <a:t>Uses data from a database to generate sentences</a:t>
            </a:r>
          </a:p>
          <a:p>
            <a:r>
              <a:rPr lang="en-AU" dirty="0"/>
              <a:t>Translates them to a target language</a:t>
            </a:r>
          </a:p>
          <a:p>
            <a:r>
              <a:rPr lang="en-AU" dirty="0"/>
              <a:t>Generates speech</a:t>
            </a:r>
          </a:p>
          <a:p>
            <a:r>
              <a:rPr lang="en-AU" dirty="0"/>
              <a:t>The bot’s mouth, etc. moves depending on what it is saying</a:t>
            </a:r>
          </a:p>
          <a:p>
            <a:endParaRPr lang="en-AU" dirty="0"/>
          </a:p>
          <a:p>
            <a:r>
              <a:rPr lang="en-AU" dirty="0"/>
              <a:t>The demo video showed how the bot gave a live commentary of a sports match</a:t>
            </a:r>
          </a:p>
          <a:p>
            <a:pPr marL="0" indent="0">
              <a:buNone/>
            </a:pPr>
            <a:endParaRPr lang="en-US" dirty="0"/>
          </a:p>
        </p:txBody>
      </p:sp>
    </p:spTree>
    <p:extLst>
      <p:ext uri="{BB962C8B-B14F-4D97-AF65-F5344CB8AC3E}">
        <p14:creationId xmlns:p14="http://schemas.microsoft.com/office/powerpoint/2010/main" val="27575068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8004-31A3-AD49-8270-478C9C930873}"/>
              </a:ext>
            </a:extLst>
          </p:cNvPr>
          <p:cNvSpPr>
            <a:spLocks noGrp="1"/>
          </p:cNvSpPr>
          <p:nvPr>
            <p:ph type="title"/>
          </p:nvPr>
        </p:nvSpPr>
        <p:spPr/>
        <p:txBody>
          <a:bodyPr/>
          <a:lstStyle/>
          <a:p>
            <a:r>
              <a:rPr lang="en-US" b="1" dirty="0"/>
              <a:t>Cross-lingual disaster-related tweet classification</a:t>
            </a:r>
          </a:p>
        </p:txBody>
      </p:sp>
      <p:sp>
        <p:nvSpPr>
          <p:cNvPr id="3" name="Content Placeholder 2">
            <a:extLst>
              <a:ext uri="{FF2B5EF4-FFF2-40B4-BE49-F238E27FC236}">
                <a16:creationId xmlns:a16="http://schemas.microsoft.com/office/drawing/2014/main" id="{A3354E2A-7DF2-A344-8326-AA6A3F8A715F}"/>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/anthology/2020.acl-srw.39.pdf</a:t>
            </a:r>
          </a:p>
          <a:p>
            <a:r>
              <a:rPr lang="en-US" dirty="0"/>
              <a:t>Interesting insight: There are three requirements for disaster-related tweet analysis: (a) robustness to new events, (b) multi-label capability (reporting an incident, offering help, etc. – all are relevant to a disaster), (c) multilingual</a:t>
            </a:r>
          </a:p>
          <a:p>
            <a:r>
              <a:rPr lang="en-US" dirty="0"/>
              <a:t>English, Spanish, Italian, French</a:t>
            </a:r>
          </a:p>
          <a:p>
            <a:r>
              <a:rPr lang="en-US" dirty="0"/>
              <a:t>(a) Convert each classification tasks to binary labels, (b) If a label is not available for an instance, just skip the prediction when learning the classifier, (c) Manifold </a:t>
            </a:r>
            <a:r>
              <a:rPr lang="en-US" dirty="0" err="1"/>
              <a:t>mixup</a:t>
            </a:r>
            <a:r>
              <a:rPr lang="en-US" dirty="0"/>
              <a:t>: [Interesting]: Create dummy instances as a convex combination of (separately) inputs and outputs; allows increasing datasets using dummy samples</a:t>
            </a:r>
          </a:p>
        </p:txBody>
      </p:sp>
    </p:spTree>
    <p:extLst>
      <p:ext uri="{BB962C8B-B14F-4D97-AF65-F5344CB8AC3E}">
        <p14:creationId xmlns:p14="http://schemas.microsoft.com/office/powerpoint/2010/main" val="2511685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FD23-A363-0F45-B1D2-00D80C628CE1}"/>
              </a:ext>
            </a:extLst>
          </p:cNvPr>
          <p:cNvSpPr>
            <a:spLocks noGrp="1"/>
          </p:cNvSpPr>
          <p:nvPr>
            <p:ph type="title"/>
          </p:nvPr>
        </p:nvSpPr>
        <p:spPr/>
        <p:txBody>
          <a:bodyPr/>
          <a:lstStyle/>
          <a:p>
            <a:r>
              <a:rPr lang="en-US" b="1" dirty="0"/>
              <a:t>Parsing for English written by second language speakers</a:t>
            </a:r>
          </a:p>
        </p:txBody>
      </p:sp>
      <p:sp>
        <p:nvSpPr>
          <p:cNvPr id="3" name="Content Placeholder 2">
            <a:extLst>
              <a:ext uri="{FF2B5EF4-FFF2-40B4-BE49-F238E27FC236}">
                <a16:creationId xmlns:a16="http://schemas.microsoft.com/office/drawing/2014/main" id="{80D65EF2-C1F2-0A4C-912D-E65B6F6B45BD}"/>
              </a:ext>
            </a:extLst>
          </p:cNvPr>
          <p:cNvSpPr>
            <a:spLocks noGrp="1"/>
          </p:cNvSpPr>
          <p:nvPr>
            <p:ph idx="1"/>
          </p:nvPr>
        </p:nvSpPr>
        <p:spPr/>
        <p:txBody>
          <a:bodyPr>
            <a:normAutofit fontScale="92500"/>
          </a:bodyPr>
          <a:lstStyle/>
          <a:p>
            <a:r>
              <a:rPr lang="en-US" dirty="0"/>
              <a:t>https://</a:t>
            </a:r>
            <a:r>
              <a:rPr lang="en-US" dirty="0" err="1"/>
              <a:t>www.aclweb.org</a:t>
            </a:r>
            <a:r>
              <a:rPr lang="en-US" dirty="0"/>
              <a:t>/anthology/2020.acl-main.606.pdf</a:t>
            </a:r>
          </a:p>
          <a:p>
            <a:r>
              <a:rPr lang="en-US" dirty="0"/>
              <a:t>A semantic parser for text written by ESL speakers; the </a:t>
            </a:r>
            <a:r>
              <a:rPr lang="en-US" dirty="0" err="1"/>
              <a:t>tex</a:t>
            </a:r>
            <a:r>
              <a:rPr lang="en-US" dirty="0"/>
              <a:t> </a:t>
            </a:r>
            <a:r>
              <a:rPr lang="en-US" dirty="0" err="1"/>
              <a:t>tcan</a:t>
            </a:r>
            <a:r>
              <a:rPr lang="en-US" dirty="0"/>
              <a:t> potentially contain disfluencies; ”Can English datasets be used?”; “Can grammar correction help parsing?”</a:t>
            </a:r>
          </a:p>
          <a:p>
            <a:r>
              <a:rPr lang="en-US" dirty="0"/>
              <a:t>They experiment with different kinds of parsers including factorization-based parsers (?)</a:t>
            </a:r>
          </a:p>
          <a:p>
            <a:r>
              <a:rPr lang="en-US" dirty="0"/>
              <a:t>They evaluate parsers trained on grammatically correct English sentences</a:t>
            </a:r>
          </a:p>
          <a:p>
            <a:r>
              <a:rPr lang="en-US" dirty="0"/>
              <a:t>Grammar correction helps only to an extent</a:t>
            </a:r>
          </a:p>
          <a:p>
            <a:r>
              <a:rPr lang="en-US" dirty="0"/>
              <a:t>Interestingly, they report performance on nodes, edges separately and, also, overall parsing</a:t>
            </a:r>
          </a:p>
        </p:txBody>
      </p:sp>
    </p:spTree>
    <p:extLst>
      <p:ext uri="{BB962C8B-B14F-4D97-AF65-F5344CB8AC3E}">
        <p14:creationId xmlns:p14="http://schemas.microsoft.com/office/powerpoint/2010/main" val="33636376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A6A3-E66B-9247-9696-E940071A9CF0}"/>
              </a:ext>
            </a:extLst>
          </p:cNvPr>
          <p:cNvSpPr>
            <a:spLocks noGrp="1"/>
          </p:cNvSpPr>
          <p:nvPr>
            <p:ph type="title"/>
          </p:nvPr>
        </p:nvSpPr>
        <p:spPr/>
        <p:txBody>
          <a:bodyPr/>
          <a:lstStyle/>
          <a:p>
            <a:r>
              <a:rPr lang="en-US" b="1" dirty="0"/>
              <a:t>Avoiding unlikely sentences to be generated using ‘unlikelihood’</a:t>
            </a:r>
          </a:p>
        </p:txBody>
      </p:sp>
      <p:sp>
        <p:nvSpPr>
          <p:cNvPr id="3" name="Content Placeholder 2">
            <a:extLst>
              <a:ext uri="{FF2B5EF4-FFF2-40B4-BE49-F238E27FC236}">
                <a16:creationId xmlns:a16="http://schemas.microsoft.com/office/drawing/2014/main" id="{0C62BCB7-B04C-1542-84F8-F9229313C020}"/>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/anthology/2020.acl-main.428.pdf</a:t>
            </a:r>
          </a:p>
          <a:p>
            <a:r>
              <a:rPr lang="en-US" dirty="0"/>
              <a:t>With the help of examples, the speaker shows that generation can result in (a) same phrases being repeatedly generated, (b) generated text being inconsistent with the preceding text (as shown in the output of GPT-2), and (c) bland utterances because only the very common words are likely to be generated</a:t>
            </a:r>
          </a:p>
          <a:p>
            <a:r>
              <a:rPr lang="en-US" dirty="0"/>
              <a:t>They modify the generation objective to explicitly penalize: (A) repeating words that have been generated, (B) words that contradict with words in the context, (C) very common words</a:t>
            </a:r>
          </a:p>
          <a:p>
            <a:r>
              <a:rPr lang="en-US" dirty="0"/>
              <a:t>Evaluation: There is a small degradation in automatic evaluation but a large improvement in human evaluation. Interesting observation. </a:t>
            </a:r>
            <a:r>
              <a:rPr lang="en-US" dirty="0">
                <a:sym typeface="Wingdings" pitchFamily="2" charset="2"/>
              </a:rPr>
              <a:t> </a:t>
            </a:r>
            <a:endParaRPr lang="en-US" dirty="0"/>
          </a:p>
        </p:txBody>
      </p:sp>
    </p:spTree>
    <p:extLst>
      <p:ext uri="{BB962C8B-B14F-4D97-AF65-F5344CB8AC3E}">
        <p14:creationId xmlns:p14="http://schemas.microsoft.com/office/powerpoint/2010/main" val="39267251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3027-E99A-564D-9C94-A91CB0E724F2}"/>
              </a:ext>
            </a:extLst>
          </p:cNvPr>
          <p:cNvSpPr>
            <a:spLocks noGrp="1"/>
          </p:cNvSpPr>
          <p:nvPr>
            <p:ph type="title"/>
          </p:nvPr>
        </p:nvSpPr>
        <p:spPr/>
        <p:txBody>
          <a:bodyPr/>
          <a:lstStyle/>
          <a:p>
            <a:r>
              <a:rPr lang="en-US" b="1" dirty="0"/>
              <a:t>Graph plotting using natural language text</a:t>
            </a:r>
          </a:p>
        </p:txBody>
      </p:sp>
      <p:sp>
        <p:nvSpPr>
          <p:cNvPr id="3" name="Content Placeholder 2">
            <a:extLst>
              <a:ext uri="{FF2B5EF4-FFF2-40B4-BE49-F238E27FC236}">
                <a16:creationId xmlns:a16="http://schemas.microsoft.com/office/drawing/2014/main" id="{0E173697-A363-BF44-877E-851C1EF9A0AA}"/>
              </a:ext>
            </a:extLst>
          </p:cNvPr>
          <p:cNvSpPr>
            <a:spLocks noGrp="1"/>
          </p:cNvSpPr>
          <p:nvPr>
            <p:ph idx="1"/>
          </p:nvPr>
        </p:nvSpPr>
        <p:spPr/>
        <p:txBody>
          <a:bodyPr/>
          <a:lstStyle/>
          <a:p>
            <a:r>
              <a:rPr lang="en-US" dirty="0"/>
              <a:t>https://</a:t>
            </a:r>
            <a:r>
              <a:rPr lang="en-US" dirty="0" err="1"/>
              <a:t>www.aclweb.org</a:t>
            </a:r>
            <a:r>
              <a:rPr lang="en-US" dirty="0"/>
              <a:t>/anthology/2020.acl-main.328.pdf</a:t>
            </a:r>
          </a:p>
          <a:p>
            <a:r>
              <a:rPr lang="en-US" dirty="0"/>
              <a:t>Cool idea. Didn’t see the complete presentation</a:t>
            </a:r>
          </a:p>
          <a:p>
            <a:r>
              <a:rPr lang="en-US" dirty="0"/>
              <a:t>Main goal is to report a dataset of dialogues</a:t>
            </a:r>
          </a:p>
          <a:p>
            <a:r>
              <a:rPr lang="en-US" dirty="0"/>
              <a:t>They view graph plotting text as slot-value (slot: property of a graph, value: a value) </a:t>
            </a:r>
          </a:p>
          <a:p>
            <a:r>
              <a:rPr lang="en-US" dirty="0"/>
              <a:t>Input: Human utterance “Draw a line graph” (and in some cases, the plot generated in the previous step); Output: slot-value pair (“</a:t>
            </a:r>
            <a:r>
              <a:rPr lang="en-US" dirty="0" err="1"/>
              <a:t>graph-type:line</a:t>
            </a:r>
            <a:r>
              <a:rPr lang="en-US" dirty="0"/>
              <a:t>”)</a:t>
            </a:r>
          </a:p>
          <a:p>
            <a:r>
              <a:rPr lang="en-US" dirty="0"/>
              <a:t>seq2seq model to generate responses</a:t>
            </a:r>
          </a:p>
        </p:txBody>
      </p:sp>
    </p:spTree>
    <p:extLst>
      <p:ext uri="{BB962C8B-B14F-4D97-AF65-F5344CB8AC3E}">
        <p14:creationId xmlns:p14="http://schemas.microsoft.com/office/powerpoint/2010/main" val="4026612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F24D6-BD61-C540-9DA1-B2F26DD677B5}"/>
              </a:ext>
            </a:extLst>
          </p:cNvPr>
          <p:cNvSpPr>
            <a:spLocks noGrp="1"/>
          </p:cNvSpPr>
          <p:nvPr>
            <p:ph type="title"/>
          </p:nvPr>
        </p:nvSpPr>
        <p:spPr/>
        <p:txBody>
          <a:bodyPr/>
          <a:lstStyle/>
          <a:p>
            <a:r>
              <a:rPr lang="en-US" b="1" dirty="0"/>
              <a:t>Stance polarity and intensity prediction</a:t>
            </a:r>
          </a:p>
        </p:txBody>
      </p:sp>
      <p:sp>
        <p:nvSpPr>
          <p:cNvPr id="3" name="Content Placeholder 2">
            <a:extLst>
              <a:ext uri="{FF2B5EF4-FFF2-40B4-BE49-F238E27FC236}">
                <a16:creationId xmlns:a16="http://schemas.microsoft.com/office/drawing/2014/main" id="{F349008E-2FFE-C246-B89E-DB087ED8005B}"/>
              </a:ext>
            </a:extLst>
          </p:cNvPr>
          <p:cNvSpPr>
            <a:spLocks noGrp="1"/>
          </p:cNvSpPr>
          <p:nvPr>
            <p:ph idx="1"/>
          </p:nvPr>
        </p:nvSpPr>
        <p:spPr/>
        <p:txBody>
          <a:bodyPr/>
          <a:lstStyle/>
          <a:p>
            <a:r>
              <a:rPr lang="en-US" dirty="0"/>
              <a:t>https://</a:t>
            </a:r>
            <a:r>
              <a:rPr lang="en-US" dirty="0" err="1"/>
              <a:t>www.aclweb.org</a:t>
            </a:r>
            <a:r>
              <a:rPr lang="en-US" dirty="0"/>
              <a:t>/anthology/2020.acl-main.509.pdf</a:t>
            </a:r>
          </a:p>
          <a:p>
            <a:r>
              <a:rPr lang="en-US" dirty="0"/>
              <a:t>Predict stance polarity and intensity can be useful; Simply adding ‘strongly support’/’strongly oppose’ may increase the labels but not provide value</a:t>
            </a:r>
          </a:p>
          <a:p>
            <a:r>
              <a:rPr lang="en-US" dirty="0"/>
              <a:t>They adapt top classifiers in a </a:t>
            </a:r>
            <a:r>
              <a:rPr lang="en-US" dirty="0" err="1"/>
              <a:t>SemEval</a:t>
            </a:r>
            <a:r>
              <a:rPr lang="en-US" dirty="0"/>
              <a:t> 2016 task for stance polarity and intensity detection</a:t>
            </a:r>
          </a:p>
          <a:p>
            <a:r>
              <a:rPr lang="en-US" dirty="0"/>
              <a:t>They show that doing so does not impact performance on stance detection while providing additional information on intensity</a:t>
            </a:r>
          </a:p>
        </p:txBody>
      </p:sp>
    </p:spTree>
    <p:extLst>
      <p:ext uri="{BB962C8B-B14F-4D97-AF65-F5344CB8AC3E}">
        <p14:creationId xmlns:p14="http://schemas.microsoft.com/office/powerpoint/2010/main" val="3102029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3A5A-0A24-EA4A-B1AD-BB2D4103D3DE}"/>
              </a:ext>
            </a:extLst>
          </p:cNvPr>
          <p:cNvSpPr>
            <a:spLocks noGrp="1"/>
          </p:cNvSpPr>
          <p:nvPr>
            <p:ph type="title"/>
          </p:nvPr>
        </p:nvSpPr>
        <p:spPr/>
        <p:txBody>
          <a:bodyPr/>
          <a:lstStyle/>
          <a:p>
            <a:r>
              <a:rPr lang="en-US" b="1" dirty="0" err="1"/>
              <a:t>Saif</a:t>
            </a:r>
            <a:r>
              <a:rPr lang="en-US" b="1" dirty="0"/>
              <a:t> Mohammad’s paper on citation analysis</a:t>
            </a:r>
          </a:p>
        </p:txBody>
      </p:sp>
      <p:sp>
        <p:nvSpPr>
          <p:cNvPr id="3" name="Content Placeholder 2">
            <a:extLst>
              <a:ext uri="{FF2B5EF4-FFF2-40B4-BE49-F238E27FC236}">
                <a16:creationId xmlns:a16="http://schemas.microsoft.com/office/drawing/2014/main" id="{A1173A1E-CFCC-3649-A964-A9CE9A743E04}"/>
              </a:ext>
            </a:extLst>
          </p:cNvPr>
          <p:cNvSpPr>
            <a:spLocks noGrp="1"/>
          </p:cNvSpPr>
          <p:nvPr>
            <p:ph idx="1"/>
          </p:nvPr>
        </p:nvSpPr>
        <p:spPr/>
        <p:txBody>
          <a:bodyPr/>
          <a:lstStyle/>
          <a:p>
            <a:r>
              <a:rPr lang="en-US" dirty="0" err="1"/>
              <a:t>Saif</a:t>
            </a:r>
            <a:r>
              <a:rPr lang="en-US" dirty="0"/>
              <a:t> Mohammad downloaded a dataset of papers and citations from NLP Scholar, Google Scholar and ACL anthology</a:t>
            </a:r>
          </a:p>
          <a:p>
            <a:r>
              <a:rPr lang="en-US" dirty="0"/>
              <a:t>The dataset is available</a:t>
            </a:r>
          </a:p>
          <a:p>
            <a:r>
              <a:rPr lang="en-US" dirty="0"/>
              <a:t>He showed average number of citations, number of papers with citations, etc.</a:t>
            </a:r>
          </a:p>
          <a:p>
            <a:r>
              <a:rPr lang="en-US" dirty="0"/>
              <a:t>6% papers in NLP venues have no citations?</a:t>
            </a:r>
          </a:p>
          <a:p>
            <a:r>
              <a:rPr lang="en-US" dirty="0"/>
              <a:t>Papers with &gt;100 citations are in top 10%</a:t>
            </a:r>
          </a:p>
        </p:txBody>
      </p:sp>
    </p:spTree>
    <p:extLst>
      <p:ext uri="{BB962C8B-B14F-4D97-AF65-F5344CB8AC3E}">
        <p14:creationId xmlns:p14="http://schemas.microsoft.com/office/powerpoint/2010/main" val="5671116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2BC9-F60A-0A47-9A4D-FCB4FD7BDF34}"/>
              </a:ext>
            </a:extLst>
          </p:cNvPr>
          <p:cNvSpPr>
            <a:spLocks noGrp="1"/>
          </p:cNvSpPr>
          <p:nvPr>
            <p:ph type="title"/>
          </p:nvPr>
        </p:nvSpPr>
        <p:spPr/>
        <p:txBody>
          <a:bodyPr/>
          <a:lstStyle/>
          <a:p>
            <a:r>
              <a:rPr lang="en-US" b="1" dirty="0"/>
              <a:t>What BERT is not: Diagnostics for language models</a:t>
            </a:r>
          </a:p>
        </p:txBody>
      </p:sp>
      <p:sp>
        <p:nvSpPr>
          <p:cNvPr id="3" name="Content Placeholder 2">
            <a:extLst>
              <a:ext uri="{FF2B5EF4-FFF2-40B4-BE49-F238E27FC236}">
                <a16:creationId xmlns:a16="http://schemas.microsoft.com/office/drawing/2014/main" id="{71403AD4-EF79-5C40-A9D8-6D49E4099F3D}"/>
              </a:ext>
            </a:extLst>
          </p:cNvPr>
          <p:cNvSpPr>
            <a:spLocks noGrp="1"/>
          </p:cNvSpPr>
          <p:nvPr>
            <p:ph idx="1"/>
          </p:nvPr>
        </p:nvSpPr>
        <p:spPr/>
        <p:txBody>
          <a:bodyPr/>
          <a:lstStyle/>
          <a:p>
            <a:r>
              <a:rPr lang="en-US" dirty="0"/>
              <a:t>https://</a:t>
            </a:r>
            <a:r>
              <a:rPr lang="en-US" dirty="0" err="1"/>
              <a:t>www.mitpressjournals.org</a:t>
            </a:r>
            <a:r>
              <a:rPr lang="en-US" dirty="0"/>
              <a:t>/</a:t>
            </a:r>
            <a:r>
              <a:rPr lang="en-US" dirty="0" err="1"/>
              <a:t>doi</a:t>
            </a:r>
            <a:r>
              <a:rPr lang="en-US" dirty="0"/>
              <a:t>/pdf/10.1162/tacl_a_00298</a:t>
            </a:r>
          </a:p>
          <a:p>
            <a:r>
              <a:rPr lang="en-US" dirty="0"/>
              <a:t>Autocompletion using BERT is done for three datasets: common sense (“I eat with a __”), role inference (“The waiter that the customer ___” versus “The customer that the waiter ___”) and negation (“A Robin is not a ___”)</a:t>
            </a:r>
          </a:p>
          <a:p>
            <a:r>
              <a:rPr lang="en-US" dirty="0"/>
              <a:t>Does well on dataset 1.</a:t>
            </a:r>
          </a:p>
          <a:p>
            <a:r>
              <a:rPr lang="en-US" dirty="0"/>
              <a:t>Does not do well on role inference and negation</a:t>
            </a:r>
          </a:p>
          <a:p>
            <a:r>
              <a:rPr lang="en-US" dirty="0"/>
              <a:t>Paper also includes qualitative analyses</a:t>
            </a:r>
          </a:p>
        </p:txBody>
      </p:sp>
    </p:spTree>
    <p:extLst>
      <p:ext uri="{BB962C8B-B14F-4D97-AF65-F5344CB8AC3E}">
        <p14:creationId xmlns:p14="http://schemas.microsoft.com/office/powerpoint/2010/main" val="3865720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3277-C2DD-4A4F-93F5-76D9DCD08C5F}"/>
              </a:ext>
            </a:extLst>
          </p:cNvPr>
          <p:cNvSpPr>
            <a:spLocks noGrp="1"/>
          </p:cNvSpPr>
          <p:nvPr>
            <p:ph type="title"/>
          </p:nvPr>
        </p:nvSpPr>
        <p:spPr/>
        <p:txBody>
          <a:bodyPr>
            <a:normAutofit/>
          </a:bodyPr>
          <a:lstStyle/>
          <a:p>
            <a:r>
              <a:rPr lang="en-AU" b="1" dirty="0"/>
              <a:t>Toxicity Detection: Does Context Really Matter?</a:t>
            </a:r>
          </a:p>
        </p:txBody>
      </p:sp>
      <p:sp>
        <p:nvSpPr>
          <p:cNvPr id="3" name="Content Placeholder 2">
            <a:extLst>
              <a:ext uri="{FF2B5EF4-FFF2-40B4-BE49-F238E27FC236}">
                <a16:creationId xmlns:a16="http://schemas.microsoft.com/office/drawing/2014/main" id="{98F4C961-67AD-6D42-8379-3BB36363F5D4}"/>
              </a:ext>
            </a:extLst>
          </p:cNvPr>
          <p:cNvSpPr>
            <a:spLocks noGrp="1"/>
          </p:cNvSpPr>
          <p:nvPr>
            <p:ph idx="1"/>
          </p:nvPr>
        </p:nvSpPr>
        <p:spPr/>
        <p:txBody>
          <a:bodyPr>
            <a:normAutofit fontScale="92500" lnSpcReduction="10000"/>
          </a:bodyPr>
          <a:lstStyle/>
          <a:p>
            <a:r>
              <a:rPr lang="en-US" dirty="0"/>
              <a:t>https://</a:t>
            </a:r>
            <a:r>
              <a:rPr lang="en-US" dirty="0" err="1"/>
              <a:t>www.aclweb.org</a:t>
            </a:r>
            <a:r>
              <a:rPr lang="en-US" dirty="0"/>
              <a:t>/anthology/2020.acl-main.396.pdf</a:t>
            </a:r>
          </a:p>
          <a:p>
            <a:r>
              <a:rPr lang="en-US" dirty="0"/>
              <a:t>[Similar to our ACL submission]</a:t>
            </a:r>
          </a:p>
          <a:p>
            <a:r>
              <a:rPr lang="en-US" dirty="0"/>
              <a:t>A comment may be perceived as toxic or non-toxic differently when context (previous comment) is available; Dataset: Wikipedia discussion comments</a:t>
            </a:r>
          </a:p>
          <a:p>
            <a:r>
              <a:rPr lang="en-US" dirty="0"/>
              <a:t>First conduct human studies. The proportion of comments marked as toxic increased when context was provided</a:t>
            </a:r>
          </a:p>
          <a:p>
            <a:r>
              <a:rPr lang="en-US" dirty="0"/>
              <a:t>Classifiers using </a:t>
            </a:r>
            <a:r>
              <a:rPr lang="en-US" dirty="0" err="1"/>
              <a:t>BiLSTM</a:t>
            </a:r>
            <a:r>
              <a:rPr lang="en-US" dirty="0"/>
              <a:t> and BERT were implemented. For each, the context was added in terms of concatenated representations of the source comment. </a:t>
            </a:r>
          </a:p>
          <a:p>
            <a:r>
              <a:rPr lang="en-US" dirty="0"/>
              <a:t>Improvement</a:t>
            </a:r>
          </a:p>
        </p:txBody>
      </p:sp>
    </p:spTree>
    <p:extLst>
      <p:ext uri="{BB962C8B-B14F-4D97-AF65-F5344CB8AC3E}">
        <p14:creationId xmlns:p14="http://schemas.microsoft.com/office/powerpoint/2010/main" val="3307112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E5A9-6B0A-FD48-9AB1-F36ADEF07749}"/>
              </a:ext>
            </a:extLst>
          </p:cNvPr>
          <p:cNvSpPr>
            <a:spLocks noGrp="1"/>
          </p:cNvSpPr>
          <p:nvPr>
            <p:ph type="title"/>
          </p:nvPr>
        </p:nvSpPr>
        <p:spPr/>
        <p:txBody>
          <a:bodyPr>
            <a:normAutofit/>
          </a:bodyPr>
          <a:lstStyle/>
          <a:p>
            <a:r>
              <a:rPr lang="en-AU" b="1" dirty="0"/>
              <a:t>HGCN4MeSH: Hybrid Graph Convolution Network for </a:t>
            </a:r>
            <a:r>
              <a:rPr lang="en-AU" b="1" dirty="0" err="1"/>
              <a:t>MeSH</a:t>
            </a:r>
            <a:r>
              <a:rPr lang="en-AU" b="1" dirty="0"/>
              <a:t> Indexing</a:t>
            </a:r>
            <a:endParaRPr lang="en-US" dirty="0"/>
          </a:p>
        </p:txBody>
      </p:sp>
      <p:sp>
        <p:nvSpPr>
          <p:cNvPr id="3" name="Content Placeholder 2">
            <a:extLst>
              <a:ext uri="{FF2B5EF4-FFF2-40B4-BE49-F238E27FC236}">
                <a16:creationId xmlns:a16="http://schemas.microsoft.com/office/drawing/2014/main" id="{41314A0E-5EA1-0749-8EAA-BA2A48E7160E}"/>
              </a:ext>
            </a:extLst>
          </p:cNvPr>
          <p:cNvSpPr>
            <a:spLocks noGrp="1"/>
          </p:cNvSpPr>
          <p:nvPr>
            <p:ph idx="1"/>
          </p:nvPr>
        </p:nvSpPr>
        <p:spPr/>
        <p:txBody>
          <a:bodyPr/>
          <a:lstStyle/>
          <a:p>
            <a:r>
              <a:rPr lang="en-US" dirty="0"/>
              <a:t>https://</a:t>
            </a:r>
            <a:r>
              <a:rPr lang="en-US" dirty="0" err="1"/>
              <a:t>www.aclweb.org</a:t>
            </a:r>
            <a:r>
              <a:rPr lang="en-US" dirty="0"/>
              <a:t>/anthology/2020.acl-srw.4.pdf</a:t>
            </a:r>
          </a:p>
          <a:p>
            <a:r>
              <a:rPr lang="en-US" dirty="0"/>
              <a:t>Task: </a:t>
            </a:r>
            <a:r>
              <a:rPr lang="en-US" dirty="0" err="1"/>
              <a:t>MesH</a:t>
            </a:r>
            <a:r>
              <a:rPr lang="en-US" dirty="0"/>
              <a:t> indexing of clinical documents</a:t>
            </a:r>
          </a:p>
          <a:p>
            <a:r>
              <a:rPr lang="en-US" dirty="0"/>
              <a:t>They use an adjacency matrix between terms in </a:t>
            </a:r>
            <a:r>
              <a:rPr lang="en-US" dirty="0" err="1"/>
              <a:t>MeSH</a:t>
            </a:r>
            <a:r>
              <a:rPr lang="en-US" dirty="0"/>
              <a:t> index. They then apply graph conv network to obtain a representation. Representation of the title and the abstract of document are obtained. Sigmoid activation to generate a score for document-</a:t>
            </a:r>
            <a:r>
              <a:rPr lang="en-US" dirty="0" err="1"/>
              <a:t>MeSH</a:t>
            </a:r>
            <a:r>
              <a:rPr lang="en-US" dirty="0"/>
              <a:t> term?</a:t>
            </a:r>
          </a:p>
          <a:p>
            <a:r>
              <a:rPr lang="en-US" dirty="0"/>
              <a:t>Novelty: Extract relationship between medical terms in terms of the co occurrence matrix</a:t>
            </a:r>
          </a:p>
        </p:txBody>
      </p:sp>
    </p:spTree>
    <p:extLst>
      <p:ext uri="{BB962C8B-B14F-4D97-AF65-F5344CB8AC3E}">
        <p14:creationId xmlns:p14="http://schemas.microsoft.com/office/powerpoint/2010/main" val="27413237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979A-F51C-4C48-B72E-F194825FA1D9}"/>
              </a:ext>
            </a:extLst>
          </p:cNvPr>
          <p:cNvSpPr>
            <a:spLocks noGrp="1"/>
          </p:cNvSpPr>
          <p:nvPr>
            <p:ph type="title"/>
          </p:nvPr>
        </p:nvSpPr>
        <p:spPr/>
        <p:txBody>
          <a:bodyPr/>
          <a:lstStyle/>
          <a:p>
            <a:r>
              <a:rPr lang="en-US" b="1" dirty="0"/>
              <a:t>Medical Entity Extraction from dialogues</a:t>
            </a:r>
          </a:p>
        </p:txBody>
      </p:sp>
      <p:sp>
        <p:nvSpPr>
          <p:cNvPr id="3" name="Content Placeholder 2">
            <a:extLst>
              <a:ext uri="{FF2B5EF4-FFF2-40B4-BE49-F238E27FC236}">
                <a16:creationId xmlns:a16="http://schemas.microsoft.com/office/drawing/2014/main" id="{0EDF5622-4FDF-2444-A3DD-B88EF3DB2FF5}"/>
              </a:ext>
            </a:extLst>
          </p:cNvPr>
          <p:cNvSpPr>
            <a:spLocks noGrp="1"/>
          </p:cNvSpPr>
          <p:nvPr>
            <p:ph idx="1"/>
          </p:nvPr>
        </p:nvSpPr>
        <p:spPr/>
        <p:txBody>
          <a:bodyPr/>
          <a:lstStyle/>
          <a:p>
            <a:r>
              <a:rPr lang="en-US" dirty="0"/>
              <a:t>https://</a:t>
            </a:r>
            <a:r>
              <a:rPr lang="en-US" dirty="0" err="1"/>
              <a:t>www.aclweb.org</a:t>
            </a:r>
            <a:r>
              <a:rPr lang="en-US" dirty="0"/>
              <a:t>/anthology/2020.acl-main.576.pdf</a:t>
            </a:r>
          </a:p>
          <a:p>
            <a:r>
              <a:rPr lang="en-US" dirty="0"/>
              <a:t>Sliding windows of snippets from medical conversations are labeled with medical entities present in them</a:t>
            </a:r>
          </a:p>
          <a:p>
            <a:r>
              <a:rPr lang="en-US" dirty="0"/>
              <a:t>Utterance encoder and candidate encoder encode the utterances in a dialogue and all candidate entities. A similarity calculator computes relevance. Candidates are scored to produce predictions</a:t>
            </a:r>
          </a:p>
          <a:p>
            <a:r>
              <a:rPr lang="en-US" dirty="0"/>
              <a:t>~1100 dialogues</a:t>
            </a:r>
          </a:p>
        </p:txBody>
      </p:sp>
    </p:spTree>
    <p:extLst>
      <p:ext uri="{BB962C8B-B14F-4D97-AF65-F5344CB8AC3E}">
        <p14:creationId xmlns:p14="http://schemas.microsoft.com/office/powerpoint/2010/main" val="264202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9DEF-3B11-5241-BD74-DD2625BAC669}"/>
              </a:ext>
            </a:extLst>
          </p:cNvPr>
          <p:cNvSpPr>
            <a:spLocks noGrp="1"/>
          </p:cNvSpPr>
          <p:nvPr>
            <p:ph type="title"/>
          </p:nvPr>
        </p:nvSpPr>
        <p:spPr/>
        <p:txBody>
          <a:bodyPr/>
          <a:lstStyle/>
          <a:p>
            <a:r>
              <a:rPr lang="en-US" b="1" dirty="0"/>
              <a:t>Language Model to test linguistic hypotheses</a:t>
            </a:r>
          </a:p>
        </p:txBody>
      </p:sp>
      <p:sp>
        <p:nvSpPr>
          <p:cNvPr id="3" name="Content Placeholder 2">
            <a:extLst>
              <a:ext uri="{FF2B5EF4-FFF2-40B4-BE49-F238E27FC236}">
                <a16:creationId xmlns:a16="http://schemas.microsoft.com/office/drawing/2014/main" id="{CC9AB0A2-02FB-1944-817F-341E0997D3BD}"/>
              </a:ext>
            </a:extLst>
          </p:cNvPr>
          <p:cNvSpPr>
            <a:spLocks noGrp="1"/>
          </p:cNvSpPr>
          <p:nvPr>
            <p:ph idx="1"/>
          </p:nvPr>
        </p:nvSpPr>
        <p:spPr/>
        <p:txBody>
          <a:bodyPr/>
          <a:lstStyle/>
          <a:p>
            <a:r>
              <a:rPr lang="en-AU" dirty="0">
                <a:hlinkClick r:id="rId2"/>
              </a:rPr>
              <a:t>https://virtual.acl2020.org/paper_main.47.html</a:t>
            </a:r>
            <a:endParaRPr lang="en-AU" dirty="0"/>
          </a:p>
          <a:p>
            <a:r>
              <a:rPr lang="en-AU" dirty="0"/>
              <a:t>Study on Japanese text</a:t>
            </a:r>
          </a:p>
          <a:p>
            <a:r>
              <a:rPr lang="en-AU" dirty="0"/>
              <a:t>Language model likelihood is used to verify linguistic hypotheses</a:t>
            </a:r>
          </a:p>
          <a:p>
            <a:r>
              <a:rPr lang="en-AU" dirty="0"/>
              <a:t>They show that it can do as effectively as psychological experiments</a:t>
            </a:r>
          </a:p>
          <a:p>
            <a:r>
              <a:rPr lang="en-AU" dirty="0"/>
              <a:t>Since this can be done in a more cost-effective manner than psychological experiments, it can be useful</a:t>
            </a:r>
          </a:p>
          <a:p>
            <a:endParaRPr lang="en-US" dirty="0"/>
          </a:p>
        </p:txBody>
      </p:sp>
    </p:spTree>
    <p:extLst>
      <p:ext uri="{BB962C8B-B14F-4D97-AF65-F5344CB8AC3E}">
        <p14:creationId xmlns:p14="http://schemas.microsoft.com/office/powerpoint/2010/main" val="32602250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1476-6F51-9E46-976F-29BEEB2B2C3C}"/>
              </a:ext>
            </a:extLst>
          </p:cNvPr>
          <p:cNvSpPr>
            <a:spLocks noGrp="1"/>
          </p:cNvSpPr>
          <p:nvPr>
            <p:ph type="title"/>
          </p:nvPr>
        </p:nvSpPr>
        <p:spPr/>
        <p:txBody>
          <a:bodyPr>
            <a:normAutofit/>
          </a:bodyPr>
          <a:lstStyle/>
          <a:p>
            <a:r>
              <a:rPr lang="en-AU" b="1" dirty="0"/>
              <a:t>Predicting Declension Class from Form and Meaning</a:t>
            </a:r>
            <a:endParaRPr lang="en-US" dirty="0"/>
          </a:p>
        </p:txBody>
      </p:sp>
      <p:sp>
        <p:nvSpPr>
          <p:cNvPr id="3" name="Content Placeholder 2">
            <a:extLst>
              <a:ext uri="{FF2B5EF4-FFF2-40B4-BE49-F238E27FC236}">
                <a16:creationId xmlns:a16="http://schemas.microsoft.com/office/drawing/2014/main" id="{466FEFE9-CD64-0146-9777-1B4426387DE4}"/>
              </a:ext>
            </a:extLst>
          </p:cNvPr>
          <p:cNvSpPr>
            <a:spLocks noGrp="1"/>
          </p:cNvSpPr>
          <p:nvPr>
            <p:ph idx="1"/>
          </p:nvPr>
        </p:nvSpPr>
        <p:spPr/>
        <p:txBody>
          <a:bodyPr/>
          <a:lstStyle/>
          <a:p>
            <a:r>
              <a:rPr lang="en-US" dirty="0"/>
              <a:t>https://</a:t>
            </a:r>
            <a:r>
              <a:rPr lang="en-US" dirty="0" err="1"/>
              <a:t>www.aclweb.org</a:t>
            </a:r>
            <a:r>
              <a:rPr lang="en-US" dirty="0"/>
              <a:t>/anthology/2020.acl-main.597.pdf</a:t>
            </a:r>
          </a:p>
          <a:p>
            <a:r>
              <a:rPr lang="en-US" dirty="0"/>
              <a:t>Declension is a group of words that have the same inflection types</a:t>
            </a:r>
          </a:p>
          <a:p>
            <a:r>
              <a:rPr lang="en-US" dirty="0"/>
              <a:t>Given a word, they use mutual information between different sub-word features to predict declension class</a:t>
            </a:r>
          </a:p>
        </p:txBody>
      </p:sp>
    </p:spTree>
    <p:extLst>
      <p:ext uri="{BB962C8B-B14F-4D97-AF65-F5344CB8AC3E}">
        <p14:creationId xmlns:p14="http://schemas.microsoft.com/office/powerpoint/2010/main" val="9478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77743-FB05-8444-BF8A-B65DF3F80094}"/>
              </a:ext>
            </a:extLst>
          </p:cNvPr>
          <p:cNvSpPr>
            <a:spLocks noGrp="1"/>
          </p:cNvSpPr>
          <p:nvPr>
            <p:ph type="title"/>
          </p:nvPr>
        </p:nvSpPr>
        <p:spPr/>
        <p:txBody>
          <a:bodyPr/>
          <a:lstStyle/>
          <a:p>
            <a:r>
              <a:rPr lang="en-US" b="1" dirty="0"/>
              <a:t>Topic Models + BERT (</a:t>
            </a:r>
            <a:r>
              <a:rPr lang="en-US" b="1" dirty="0" err="1"/>
              <a:t>tBERT</a:t>
            </a:r>
            <a:r>
              <a:rPr lang="en-US" b="1" dirty="0"/>
              <a:t>) for semantic similarity detection</a:t>
            </a:r>
          </a:p>
        </p:txBody>
      </p:sp>
      <p:sp>
        <p:nvSpPr>
          <p:cNvPr id="3" name="Content Placeholder 2">
            <a:extLst>
              <a:ext uri="{FF2B5EF4-FFF2-40B4-BE49-F238E27FC236}">
                <a16:creationId xmlns:a16="http://schemas.microsoft.com/office/drawing/2014/main" id="{E8CD28CB-6C67-B64D-A6EB-C4ABC84852B2}"/>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/anthology/2020.acl-main.630.pdf</a:t>
            </a:r>
          </a:p>
          <a:p>
            <a:r>
              <a:rPr lang="en-US" dirty="0"/>
              <a:t>What? Boolean similarity detection between pairs of sentences</a:t>
            </a:r>
          </a:p>
          <a:p>
            <a:r>
              <a:rPr lang="en-US" dirty="0"/>
              <a:t>How? Combining topic models (LDA) with BERT:</a:t>
            </a:r>
          </a:p>
          <a:p>
            <a:pPr lvl="1"/>
            <a:r>
              <a:rPr lang="en-US" dirty="0"/>
              <a:t>Input the two sentences to BERT. Get representation of the final [CLS] token</a:t>
            </a:r>
          </a:p>
          <a:p>
            <a:pPr lvl="1"/>
            <a:r>
              <a:rPr lang="en-US" dirty="0"/>
              <a:t>Create topic-document distribution vectors over the words of the sentences (computed at the sentence level or the word level)</a:t>
            </a:r>
          </a:p>
          <a:p>
            <a:pPr lvl="1"/>
            <a:r>
              <a:rPr lang="en-US" dirty="0"/>
              <a:t>Concatenate the vectors in the two steps above, add a prediction layer – to predict the output</a:t>
            </a:r>
          </a:p>
          <a:p>
            <a:r>
              <a:rPr lang="en-US" dirty="0" err="1"/>
              <a:t>tBERT</a:t>
            </a:r>
            <a:r>
              <a:rPr lang="en-US" dirty="0"/>
              <a:t> improves over BERT</a:t>
            </a:r>
          </a:p>
          <a:p>
            <a:pPr lvl="1"/>
            <a:r>
              <a:rPr lang="en-US" dirty="0"/>
              <a:t>Ablation study over types of inputs indicates that the gain in F1 is particularly in the case of domain-specific words</a:t>
            </a:r>
          </a:p>
        </p:txBody>
      </p:sp>
    </p:spTree>
    <p:extLst>
      <p:ext uri="{BB962C8B-B14F-4D97-AF65-F5344CB8AC3E}">
        <p14:creationId xmlns:p14="http://schemas.microsoft.com/office/powerpoint/2010/main" val="1393783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F058-6BC7-6F44-9016-320009CDE82E}"/>
              </a:ext>
            </a:extLst>
          </p:cNvPr>
          <p:cNvSpPr>
            <a:spLocks noGrp="1"/>
          </p:cNvSpPr>
          <p:nvPr>
            <p:ph type="title"/>
          </p:nvPr>
        </p:nvSpPr>
        <p:spPr/>
        <p:txBody>
          <a:bodyPr>
            <a:normAutofit/>
          </a:bodyPr>
          <a:lstStyle/>
          <a:p>
            <a:r>
              <a:rPr lang="en-AU" b="1" dirty="0"/>
              <a:t>A Two-Stage Masked LM Method for Term Set Expansion</a:t>
            </a:r>
            <a:endParaRPr lang="en-US" dirty="0"/>
          </a:p>
        </p:txBody>
      </p:sp>
      <p:sp>
        <p:nvSpPr>
          <p:cNvPr id="3" name="Content Placeholder 2">
            <a:extLst>
              <a:ext uri="{FF2B5EF4-FFF2-40B4-BE49-F238E27FC236}">
                <a16:creationId xmlns:a16="http://schemas.microsoft.com/office/drawing/2014/main" id="{2454DE5B-C780-0E46-836B-92AF1D3CC637}"/>
              </a:ext>
            </a:extLst>
          </p:cNvPr>
          <p:cNvSpPr>
            <a:spLocks noGrp="1"/>
          </p:cNvSpPr>
          <p:nvPr>
            <p:ph idx="1"/>
          </p:nvPr>
        </p:nvSpPr>
        <p:spPr/>
        <p:txBody>
          <a:bodyPr/>
          <a:lstStyle/>
          <a:p>
            <a:r>
              <a:rPr lang="en-US" dirty="0"/>
              <a:t>https://</a:t>
            </a:r>
            <a:r>
              <a:rPr lang="en-US" dirty="0" err="1"/>
              <a:t>www.aclweb.org</a:t>
            </a:r>
            <a:r>
              <a:rPr lang="en-US" dirty="0"/>
              <a:t>/anthology/2020.acl-main.610.pdf</a:t>
            </a:r>
          </a:p>
          <a:p>
            <a:r>
              <a:rPr lang="en-US" dirty="0"/>
              <a:t>Input: A Set of words in a seed set {apple, orange}, Output: A set of all words in the set {names of all possible fruits}</a:t>
            </a:r>
          </a:p>
          <a:p>
            <a:r>
              <a:rPr lang="en-US" dirty="0"/>
              <a:t>Approach:</a:t>
            </a:r>
          </a:p>
          <a:p>
            <a:pPr lvl="1"/>
            <a:r>
              <a:rPr lang="en-US" dirty="0"/>
              <a:t>Find indicative patterns in a corpus by extracting common patterns around terms in the seed set</a:t>
            </a:r>
          </a:p>
          <a:p>
            <a:pPr lvl="1"/>
            <a:r>
              <a:rPr lang="en-US" dirty="0"/>
              <a:t>Use a MLM to predict words for a given masked word</a:t>
            </a:r>
          </a:p>
          <a:p>
            <a:pPr lvl="1"/>
            <a:r>
              <a:rPr lang="en-US" dirty="0"/>
              <a:t>MLM also masks the pattern themselves to generate general patterns</a:t>
            </a:r>
          </a:p>
          <a:p>
            <a:r>
              <a:rPr lang="en-US" dirty="0"/>
              <a:t>Contributions: Dataset</a:t>
            </a:r>
          </a:p>
        </p:txBody>
      </p:sp>
    </p:spTree>
    <p:extLst>
      <p:ext uri="{BB962C8B-B14F-4D97-AF65-F5344CB8AC3E}">
        <p14:creationId xmlns:p14="http://schemas.microsoft.com/office/powerpoint/2010/main" val="44172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AB95-A982-3E41-B99F-7A7437911F63}"/>
              </a:ext>
            </a:extLst>
          </p:cNvPr>
          <p:cNvSpPr>
            <a:spLocks noGrp="1"/>
          </p:cNvSpPr>
          <p:nvPr>
            <p:ph type="title"/>
          </p:nvPr>
        </p:nvSpPr>
        <p:spPr/>
        <p:txBody>
          <a:bodyPr/>
          <a:lstStyle/>
          <a:p>
            <a:r>
              <a:rPr lang="en-US" b="1" dirty="0"/>
              <a:t>Day 3</a:t>
            </a:r>
          </a:p>
        </p:txBody>
      </p:sp>
      <p:sp>
        <p:nvSpPr>
          <p:cNvPr id="3" name="Content Placeholder 2">
            <a:extLst>
              <a:ext uri="{FF2B5EF4-FFF2-40B4-BE49-F238E27FC236}">
                <a16:creationId xmlns:a16="http://schemas.microsoft.com/office/drawing/2014/main" id="{55F4A489-6B15-7144-8040-32C5E299803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644659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2AAF-F192-6549-8670-9A56ED664C50}"/>
              </a:ext>
            </a:extLst>
          </p:cNvPr>
          <p:cNvSpPr>
            <a:spLocks noGrp="1"/>
          </p:cNvSpPr>
          <p:nvPr>
            <p:ph type="title"/>
          </p:nvPr>
        </p:nvSpPr>
        <p:spPr/>
        <p:txBody>
          <a:bodyPr/>
          <a:lstStyle/>
          <a:p>
            <a:r>
              <a:rPr lang="en-US" dirty="0"/>
              <a:t>Predicting the focus of negation</a:t>
            </a:r>
          </a:p>
        </p:txBody>
      </p:sp>
      <p:sp>
        <p:nvSpPr>
          <p:cNvPr id="3" name="Content Placeholder 2">
            <a:extLst>
              <a:ext uri="{FF2B5EF4-FFF2-40B4-BE49-F238E27FC236}">
                <a16:creationId xmlns:a16="http://schemas.microsoft.com/office/drawing/2014/main" id="{E7E24AB0-B95B-C349-9C6D-18EAEEB1F22B}"/>
              </a:ext>
            </a:extLst>
          </p:cNvPr>
          <p:cNvSpPr>
            <a:spLocks noGrp="1"/>
          </p:cNvSpPr>
          <p:nvPr>
            <p:ph idx="1"/>
          </p:nvPr>
        </p:nvSpPr>
        <p:spPr/>
        <p:txBody>
          <a:bodyPr/>
          <a:lstStyle/>
          <a:p>
            <a:r>
              <a:rPr lang="en-US" dirty="0"/>
              <a:t>https://</a:t>
            </a:r>
            <a:r>
              <a:rPr lang="en-US" dirty="0" err="1"/>
              <a:t>www.aclweb.org</a:t>
            </a:r>
            <a:r>
              <a:rPr lang="en-US" dirty="0"/>
              <a:t>/anthology/2020.acl-main.743.pdf</a:t>
            </a:r>
          </a:p>
          <a:p>
            <a:r>
              <a:rPr lang="en-US" dirty="0"/>
              <a:t>Focus of negation is the subset of words that the negation affects</a:t>
            </a:r>
          </a:p>
          <a:p>
            <a:r>
              <a:rPr lang="en-US" dirty="0"/>
              <a:t>They present a neural model that concatenates scope embeddings along with word embeddings and predicts the focus</a:t>
            </a:r>
          </a:p>
          <a:p>
            <a:r>
              <a:rPr lang="en-US" dirty="0"/>
              <a:t>They also try to add context (in the form of </a:t>
            </a:r>
            <a:r>
              <a:rPr lang="en-US" dirty="0" err="1"/>
              <a:t>BiLSTM</a:t>
            </a:r>
            <a:r>
              <a:rPr lang="en-US" dirty="0"/>
              <a:t> reps) from previous and next sentence. This context does not help</a:t>
            </a:r>
          </a:p>
          <a:p>
            <a:r>
              <a:rPr lang="en-US" dirty="0"/>
              <a:t>They present a detailed error analysis</a:t>
            </a:r>
          </a:p>
        </p:txBody>
      </p:sp>
    </p:spTree>
    <p:extLst>
      <p:ext uri="{BB962C8B-B14F-4D97-AF65-F5344CB8AC3E}">
        <p14:creationId xmlns:p14="http://schemas.microsoft.com/office/powerpoint/2010/main" val="29494936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2EF9-36F3-2B49-9B10-783F6D944EF3}"/>
              </a:ext>
            </a:extLst>
          </p:cNvPr>
          <p:cNvSpPr>
            <a:spLocks noGrp="1"/>
          </p:cNvSpPr>
          <p:nvPr>
            <p:ph type="title"/>
          </p:nvPr>
        </p:nvSpPr>
        <p:spPr/>
        <p:txBody>
          <a:bodyPr/>
          <a:lstStyle/>
          <a:p>
            <a:r>
              <a:rPr lang="en-US" b="1" dirty="0"/>
              <a:t>R^3: Sarcasm generation</a:t>
            </a:r>
          </a:p>
        </p:txBody>
      </p:sp>
      <p:sp>
        <p:nvSpPr>
          <p:cNvPr id="3" name="Content Placeholder 2">
            <a:extLst>
              <a:ext uri="{FF2B5EF4-FFF2-40B4-BE49-F238E27FC236}">
                <a16:creationId xmlns:a16="http://schemas.microsoft.com/office/drawing/2014/main" id="{BD4E0A9A-DEDD-CE42-B71B-BB42185F2F74}"/>
              </a:ext>
            </a:extLst>
          </p:cNvPr>
          <p:cNvSpPr>
            <a:spLocks noGrp="1"/>
          </p:cNvSpPr>
          <p:nvPr>
            <p:ph idx="1"/>
          </p:nvPr>
        </p:nvSpPr>
        <p:spPr/>
        <p:txBody>
          <a:bodyPr/>
          <a:lstStyle/>
          <a:p>
            <a:r>
              <a:rPr lang="en-US" dirty="0"/>
              <a:t>Three generation components:</a:t>
            </a:r>
          </a:p>
          <a:p>
            <a:endParaRPr lang="en-US" dirty="0"/>
          </a:p>
          <a:p>
            <a:r>
              <a:rPr lang="en-US" dirty="0"/>
              <a:t>Reversal of valence</a:t>
            </a:r>
          </a:p>
          <a:p>
            <a:r>
              <a:rPr lang="en-US" dirty="0"/>
              <a:t>Retaining common sense context</a:t>
            </a:r>
          </a:p>
          <a:p>
            <a:r>
              <a:rPr lang="en-US" dirty="0"/>
              <a:t>Retrieving sentences with least semantic incongruity</a:t>
            </a:r>
          </a:p>
        </p:txBody>
      </p:sp>
    </p:spTree>
    <p:extLst>
      <p:ext uri="{BB962C8B-B14F-4D97-AF65-F5344CB8AC3E}">
        <p14:creationId xmlns:p14="http://schemas.microsoft.com/office/powerpoint/2010/main" val="6841584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D976-AB46-874C-B719-67A24D3BBD4B}"/>
              </a:ext>
            </a:extLst>
          </p:cNvPr>
          <p:cNvSpPr>
            <a:spLocks noGrp="1"/>
          </p:cNvSpPr>
          <p:nvPr>
            <p:ph type="title"/>
          </p:nvPr>
        </p:nvSpPr>
        <p:spPr/>
        <p:txBody>
          <a:bodyPr>
            <a:normAutofit/>
          </a:bodyPr>
          <a:lstStyle/>
          <a:p>
            <a:r>
              <a:rPr lang="en-AU" b="1" dirty="0"/>
              <a:t>Social Biases in NLP Models as Barriers for Persons with Disabilities</a:t>
            </a:r>
            <a:endParaRPr lang="en-US" dirty="0"/>
          </a:p>
        </p:txBody>
      </p:sp>
      <p:sp>
        <p:nvSpPr>
          <p:cNvPr id="3" name="Content Placeholder 2">
            <a:extLst>
              <a:ext uri="{FF2B5EF4-FFF2-40B4-BE49-F238E27FC236}">
                <a16:creationId xmlns:a16="http://schemas.microsoft.com/office/drawing/2014/main" id="{86F6339B-FA11-9A4D-AD5D-FA98F7CFBF55}"/>
              </a:ext>
            </a:extLst>
          </p:cNvPr>
          <p:cNvSpPr>
            <a:spLocks noGrp="1"/>
          </p:cNvSpPr>
          <p:nvPr>
            <p:ph idx="1"/>
          </p:nvPr>
        </p:nvSpPr>
        <p:spPr/>
        <p:txBody>
          <a:bodyPr/>
          <a:lstStyle/>
          <a:p>
            <a:r>
              <a:rPr lang="en-US" dirty="0"/>
              <a:t>https://</a:t>
            </a:r>
            <a:r>
              <a:rPr lang="en-US" dirty="0" err="1"/>
              <a:t>www.aclweb.org</a:t>
            </a:r>
            <a:r>
              <a:rPr lang="en-US" dirty="0"/>
              <a:t>/anthology/2020.acl-main.487.pdf</a:t>
            </a:r>
          </a:p>
          <a:p>
            <a:r>
              <a:rPr lang="en-US" dirty="0"/>
              <a:t>Uses BERT to auto-complete sentences containing descriptions of people with disabilities</a:t>
            </a:r>
          </a:p>
          <a:p>
            <a:r>
              <a:rPr lang="en-US" dirty="0"/>
              <a:t>Then, they perform sentiment analysis of these sentences</a:t>
            </a:r>
          </a:p>
          <a:p>
            <a:r>
              <a:rPr lang="en-US" dirty="0"/>
              <a:t>Around 29% (?) sentences generated by BERT are negative, across different aspects of disabilities</a:t>
            </a:r>
          </a:p>
        </p:txBody>
      </p:sp>
    </p:spTree>
    <p:extLst>
      <p:ext uri="{BB962C8B-B14F-4D97-AF65-F5344CB8AC3E}">
        <p14:creationId xmlns:p14="http://schemas.microsoft.com/office/powerpoint/2010/main" val="24934798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7FD7-408C-FC4B-B0AC-E173F58EFF53}"/>
              </a:ext>
            </a:extLst>
          </p:cNvPr>
          <p:cNvSpPr>
            <a:spLocks noGrp="1"/>
          </p:cNvSpPr>
          <p:nvPr>
            <p:ph type="title"/>
          </p:nvPr>
        </p:nvSpPr>
        <p:spPr/>
        <p:txBody>
          <a:bodyPr/>
          <a:lstStyle/>
          <a:p>
            <a:r>
              <a:rPr lang="en-US" b="1" dirty="0"/>
              <a:t>Plenary session 2: Josh Tenenbaum</a:t>
            </a:r>
          </a:p>
        </p:txBody>
      </p:sp>
      <p:sp>
        <p:nvSpPr>
          <p:cNvPr id="3" name="Content Placeholder 2">
            <a:extLst>
              <a:ext uri="{FF2B5EF4-FFF2-40B4-BE49-F238E27FC236}">
                <a16:creationId xmlns:a16="http://schemas.microsoft.com/office/drawing/2014/main" id="{06DB9AC1-51B3-BA4C-B184-5D16C70EE420}"/>
              </a:ext>
            </a:extLst>
          </p:cNvPr>
          <p:cNvSpPr>
            <a:spLocks noGrp="1"/>
          </p:cNvSpPr>
          <p:nvPr>
            <p:ph idx="1"/>
          </p:nvPr>
        </p:nvSpPr>
        <p:spPr/>
        <p:txBody>
          <a:bodyPr>
            <a:normAutofit fontScale="92500"/>
          </a:bodyPr>
          <a:lstStyle/>
          <a:p>
            <a:r>
              <a:rPr lang="en-AU" b="1" dirty="0"/>
              <a:t>Cognitive and computational building blocks for more human-like language in machines</a:t>
            </a:r>
            <a:endParaRPr lang="en-US" b="1" dirty="0"/>
          </a:p>
          <a:p>
            <a:r>
              <a:rPr lang="en-US" dirty="0"/>
              <a:t>Search for meaning in NLP has resulted in language models, grounding in perception and parse trees</a:t>
            </a:r>
          </a:p>
          <a:p>
            <a:r>
              <a:rPr lang="en-US" dirty="0"/>
              <a:t>He first presented a history of language models – statistical/probabilistic</a:t>
            </a:r>
          </a:p>
          <a:p>
            <a:r>
              <a:rPr lang="en-US" dirty="0"/>
              <a:t>Then, he described recent work in neuroscience where sentences generated by different language models (GPT-2, </a:t>
            </a:r>
            <a:r>
              <a:rPr lang="en-US" dirty="0" err="1"/>
              <a:t>XLNet</a:t>
            </a:r>
            <a:r>
              <a:rPr lang="en-US" dirty="0"/>
              <a:t>, etc.) were shown to people and their brain activity was measured</a:t>
            </a:r>
          </a:p>
          <a:p>
            <a:r>
              <a:rPr lang="en-US" dirty="0"/>
              <a:t>He then presented grounding – which combines image and text to understand ‘meaning’ better</a:t>
            </a:r>
            <a:endParaRPr lang="en-AU" dirty="0"/>
          </a:p>
        </p:txBody>
      </p:sp>
    </p:spTree>
    <p:extLst>
      <p:ext uri="{BB962C8B-B14F-4D97-AF65-F5344CB8AC3E}">
        <p14:creationId xmlns:p14="http://schemas.microsoft.com/office/powerpoint/2010/main" val="222528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5BD2-A654-1B4A-9FBD-119B753BF693}"/>
              </a:ext>
            </a:extLst>
          </p:cNvPr>
          <p:cNvSpPr>
            <a:spLocks noGrp="1"/>
          </p:cNvSpPr>
          <p:nvPr>
            <p:ph type="title"/>
          </p:nvPr>
        </p:nvSpPr>
        <p:spPr/>
        <p:txBody>
          <a:bodyPr/>
          <a:lstStyle/>
          <a:p>
            <a:r>
              <a:rPr lang="en-US" dirty="0"/>
              <a:t>Plenary session (</a:t>
            </a:r>
            <a:r>
              <a:rPr lang="en-US" dirty="0" err="1"/>
              <a:t>Ctd</a:t>
            </a:r>
            <a:r>
              <a:rPr lang="en-US" dirty="0"/>
              <a:t>.)</a:t>
            </a:r>
          </a:p>
        </p:txBody>
      </p:sp>
      <p:sp>
        <p:nvSpPr>
          <p:cNvPr id="3" name="Content Placeholder 2">
            <a:extLst>
              <a:ext uri="{FF2B5EF4-FFF2-40B4-BE49-F238E27FC236}">
                <a16:creationId xmlns:a16="http://schemas.microsoft.com/office/drawing/2014/main" id="{45DB47B7-9565-5D4D-903F-4636458AF502}"/>
              </a:ext>
            </a:extLst>
          </p:cNvPr>
          <p:cNvSpPr>
            <a:spLocks noGrp="1"/>
          </p:cNvSpPr>
          <p:nvPr>
            <p:ph idx="1"/>
          </p:nvPr>
        </p:nvSpPr>
        <p:spPr/>
        <p:txBody>
          <a:bodyPr/>
          <a:lstStyle/>
          <a:p>
            <a:r>
              <a:rPr lang="en-US" dirty="0"/>
              <a:t>Common core knowledge: using experiments involving learning in children, and others involving games</a:t>
            </a:r>
          </a:p>
          <a:p>
            <a:r>
              <a:rPr lang="en-US" dirty="0"/>
              <a:t>Physics is intuitive for people: Can psychology or meaning also be intuitive for computers?</a:t>
            </a:r>
          </a:p>
          <a:p>
            <a:r>
              <a:rPr lang="en-US" dirty="0"/>
              <a:t>Belief models in an AI-agent-style scenario. They look at simulations of people’s movements in a space and infer belief states and desires of people</a:t>
            </a:r>
          </a:p>
          <a:p>
            <a:r>
              <a:rPr lang="en-US" dirty="0"/>
              <a:t>Parsing: He talked about neural parsing – then talked about the relationship between syntax and semantics in child language acquisition</a:t>
            </a:r>
          </a:p>
        </p:txBody>
      </p:sp>
    </p:spTree>
    <p:extLst>
      <p:ext uri="{BB962C8B-B14F-4D97-AF65-F5344CB8AC3E}">
        <p14:creationId xmlns:p14="http://schemas.microsoft.com/office/powerpoint/2010/main" val="24670748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5BD2-A654-1B4A-9FBD-119B753BF693}"/>
              </a:ext>
            </a:extLst>
          </p:cNvPr>
          <p:cNvSpPr>
            <a:spLocks noGrp="1"/>
          </p:cNvSpPr>
          <p:nvPr>
            <p:ph type="title"/>
          </p:nvPr>
        </p:nvSpPr>
        <p:spPr/>
        <p:txBody>
          <a:bodyPr/>
          <a:lstStyle/>
          <a:p>
            <a:r>
              <a:rPr lang="en-US" dirty="0"/>
              <a:t>Plenary session (</a:t>
            </a:r>
            <a:r>
              <a:rPr lang="en-US" dirty="0" err="1"/>
              <a:t>Ctd</a:t>
            </a:r>
            <a:r>
              <a:rPr lang="en-US" dirty="0"/>
              <a:t>.)</a:t>
            </a:r>
          </a:p>
        </p:txBody>
      </p:sp>
      <p:sp>
        <p:nvSpPr>
          <p:cNvPr id="3" name="Content Placeholder 2">
            <a:extLst>
              <a:ext uri="{FF2B5EF4-FFF2-40B4-BE49-F238E27FC236}">
                <a16:creationId xmlns:a16="http://schemas.microsoft.com/office/drawing/2014/main" id="{45DB47B7-9565-5D4D-903F-4636458AF502}"/>
              </a:ext>
            </a:extLst>
          </p:cNvPr>
          <p:cNvSpPr>
            <a:spLocks noGrp="1"/>
          </p:cNvSpPr>
          <p:nvPr>
            <p:ph idx="1"/>
          </p:nvPr>
        </p:nvSpPr>
        <p:spPr/>
        <p:txBody>
          <a:bodyPr/>
          <a:lstStyle/>
          <a:p>
            <a:r>
              <a:rPr lang="en-US" dirty="0"/>
              <a:t>Visual perception and question answering and the role of symbolic systems</a:t>
            </a:r>
          </a:p>
          <a:p>
            <a:r>
              <a:rPr lang="en-US" dirty="0"/>
              <a:t>neuro-symbolic systems can be combined with neural models, etc. for better understanding</a:t>
            </a:r>
          </a:p>
          <a:p>
            <a:r>
              <a:rPr lang="en-US" dirty="0"/>
              <a:t>Possibly, a ‘unified theory of meaning’ will also come to fore</a:t>
            </a:r>
          </a:p>
        </p:txBody>
      </p:sp>
    </p:spTree>
    <p:extLst>
      <p:ext uri="{BB962C8B-B14F-4D97-AF65-F5344CB8AC3E}">
        <p14:creationId xmlns:p14="http://schemas.microsoft.com/office/powerpoint/2010/main" val="1904346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E46E-FF18-8848-ADAD-CB12D3B7CC77}"/>
              </a:ext>
            </a:extLst>
          </p:cNvPr>
          <p:cNvSpPr>
            <a:spLocks noGrp="1"/>
          </p:cNvSpPr>
          <p:nvPr>
            <p:ph type="title"/>
          </p:nvPr>
        </p:nvSpPr>
        <p:spPr/>
        <p:txBody>
          <a:bodyPr/>
          <a:lstStyle/>
          <a:p>
            <a:r>
              <a:rPr lang="en-US" b="1" dirty="0"/>
              <a:t>NLG using few examples</a:t>
            </a:r>
          </a:p>
        </p:txBody>
      </p:sp>
      <p:sp>
        <p:nvSpPr>
          <p:cNvPr id="3" name="Content Placeholder 2">
            <a:extLst>
              <a:ext uri="{FF2B5EF4-FFF2-40B4-BE49-F238E27FC236}">
                <a16:creationId xmlns:a16="http://schemas.microsoft.com/office/drawing/2014/main" id="{7654BE11-CFA3-DB4E-A2D6-622509EEEDCB}"/>
              </a:ext>
            </a:extLst>
          </p:cNvPr>
          <p:cNvSpPr>
            <a:spLocks noGrp="1"/>
          </p:cNvSpPr>
          <p:nvPr>
            <p:ph idx="1"/>
          </p:nvPr>
        </p:nvSpPr>
        <p:spPr/>
        <p:txBody>
          <a:bodyPr/>
          <a:lstStyle/>
          <a:p>
            <a:r>
              <a:rPr lang="en-AU" sz="1800" dirty="0">
                <a:hlinkClick r:id="rId2"/>
              </a:rPr>
              <a:t>https://virtual.acl2020.org/paper_main.18.html</a:t>
            </a:r>
            <a:endParaRPr lang="en-AU" sz="1800" dirty="0"/>
          </a:p>
          <a:p>
            <a:r>
              <a:rPr lang="en-AU" sz="1800" dirty="0"/>
              <a:t>https://</a:t>
            </a:r>
            <a:r>
              <a:rPr lang="en-AU" sz="1800" dirty="0" err="1"/>
              <a:t>www.aclweb.org</a:t>
            </a:r>
            <a:r>
              <a:rPr lang="en-AU" sz="1800" dirty="0"/>
              <a:t>/anthology/2020.acl-main.18.pdf</a:t>
            </a:r>
            <a:endParaRPr lang="en-AU" dirty="0"/>
          </a:p>
          <a:p>
            <a:r>
              <a:rPr lang="en-AU" dirty="0"/>
              <a:t>Why? NLG from structured resources is often pipeline-based. Neural models, in contrast, need a lot of data</a:t>
            </a:r>
          </a:p>
          <a:p>
            <a:r>
              <a:rPr lang="en-AU" dirty="0"/>
              <a:t>What? Their ‘Few shot learning’ idea is to create a few examples from a structured resource (to demonstrate to the model how to pick up examples from the table), and to use a language model to ensure fluency of the larger set of sentences that will be auto-generated</a:t>
            </a:r>
          </a:p>
          <a:p>
            <a:r>
              <a:rPr lang="en-AU" dirty="0"/>
              <a:t>How? A pointer copy switch is added as a layer on the top of language model and table encoder</a:t>
            </a:r>
          </a:p>
          <a:p>
            <a:endParaRPr lang="en-US" dirty="0"/>
          </a:p>
        </p:txBody>
      </p:sp>
    </p:spTree>
    <p:extLst>
      <p:ext uri="{BB962C8B-B14F-4D97-AF65-F5344CB8AC3E}">
        <p14:creationId xmlns:p14="http://schemas.microsoft.com/office/powerpoint/2010/main" val="7216317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E92A-3C10-7F45-A050-9ABAE9E375F7}"/>
              </a:ext>
            </a:extLst>
          </p:cNvPr>
          <p:cNvSpPr>
            <a:spLocks noGrp="1"/>
          </p:cNvSpPr>
          <p:nvPr>
            <p:ph type="title"/>
          </p:nvPr>
        </p:nvSpPr>
        <p:spPr/>
        <p:txBody>
          <a:bodyPr/>
          <a:lstStyle/>
          <a:p>
            <a:r>
              <a:rPr lang="en-US" dirty="0"/>
              <a:t>News Aggregator : Demo by Bloomberg</a:t>
            </a:r>
          </a:p>
        </p:txBody>
      </p:sp>
      <p:sp>
        <p:nvSpPr>
          <p:cNvPr id="3" name="Content Placeholder 2">
            <a:extLst>
              <a:ext uri="{FF2B5EF4-FFF2-40B4-BE49-F238E27FC236}">
                <a16:creationId xmlns:a16="http://schemas.microsoft.com/office/drawing/2014/main" id="{63E63F03-E7F6-994C-885E-860AD52A45BC}"/>
              </a:ext>
            </a:extLst>
          </p:cNvPr>
          <p:cNvSpPr>
            <a:spLocks noGrp="1"/>
          </p:cNvSpPr>
          <p:nvPr>
            <p:ph idx="1"/>
          </p:nvPr>
        </p:nvSpPr>
        <p:spPr/>
        <p:txBody>
          <a:bodyPr/>
          <a:lstStyle/>
          <a:p>
            <a:r>
              <a:rPr lang="en-US" dirty="0"/>
              <a:t>https://</a:t>
            </a:r>
            <a:r>
              <a:rPr lang="en-US" dirty="0" err="1"/>
              <a:t>youtu.be</a:t>
            </a:r>
            <a:r>
              <a:rPr lang="en-US" dirty="0"/>
              <a:t>/2he8Jgmjo9M</a:t>
            </a:r>
          </a:p>
          <a:p>
            <a:r>
              <a:rPr lang="en-US" dirty="0"/>
              <a:t>Interesting analysis: topic model, sentiment, etc.</a:t>
            </a:r>
          </a:p>
          <a:p>
            <a:r>
              <a:rPr lang="en-US" dirty="0"/>
              <a:t>The demo looks quite similar to ESA or SLNSW</a:t>
            </a:r>
          </a:p>
        </p:txBody>
      </p:sp>
    </p:spTree>
    <p:extLst>
      <p:ext uri="{BB962C8B-B14F-4D97-AF65-F5344CB8AC3E}">
        <p14:creationId xmlns:p14="http://schemas.microsoft.com/office/powerpoint/2010/main" val="41908306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6239-E433-F947-AB49-2075253F911E}"/>
              </a:ext>
            </a:extLst>
          </p:cNvPr>
          <p:cNvSpPr>
            <a:spLocks noGrp="1"/>
          </p:cNvSpPr>
          <p:nvPr>
            <p:ph type="title"/>
          </p:nvPr>
        </p:nvSpPr>
        <p:spPr/>
        <p:txBody>
          <a:bodyPr>
            <a:normAutofit/>
          </a:bodyPr>
          <a:lstStyle/>
          <a:p>
            <a:r>
              <a:rPr lang="en-US" b="1" dirty="0"/>
              <a:t>Best paper: </a:t>
            </a:r>
            <a:r>
              <a:rPr lang="en-AU" b="1" dirty="0"/>
              <a:t>Beyond Accuracy: </a:t>
            </a:r>
            <a:r>
              <a:rPr lang="en-AU" b="1" dirty="0" err="1"/>
              <a:t>Behavioral</a:t>
            </a:r>
            <a:r>
              <a:rPr lang="en-AU" b="1" dirty="0"/>
              <a:t> Testing of NLP Models with </a:t>
            </a:r>
            <a:r>
              <a:rPr lang="en-AU" b="1" dirty="0" err="1"/>
              <a:t>CheckList</a:t>
            </a:r>
            <a:endParaRPr lang="en-US" b="1" dirty="0"/>
          </a:p>
        </p:txBody>
      </p:sp>
      <p:sp>
        <p:nvSpPr>
          <p:cNvPr id="3" name="Content Placeholder 2">
            <a:extLst>
              <a:ext uri="{FF2B5EF4-FFF2-40B4-BE49-F238E27FC236}">
                <a16:creationId xmlns:a16="http://schemas.microsoft.com/office/drawing/2014/main" id="{9785CBE6-90AB-2347-8ED6-AB8A3C1BE2EA}"/>
              </a:ext>
            </a:extLst>
          </p:cNvPr>
          <p:cNvSpPr>
            <a:spLocks noGrp="1"/>
          </p:cNvSpPr>
          <p:nvPr>
            <p:ph idx="1"/>
          </p:nvPr>
        </p:nvSpPr>
        <p:spPr/>
        <p:txBody>
          <a:bodyPr>
            <a:normAutofit fontScale="62500" lnSpcReduction="20000"/>
          </a:bodyPr>
          <a:lstStyle/>
          <a:p>
            <a:r>
              <a:rPr lang="pt" dirty="0">
                <a:hlinkClick r:id="rId2"/>
              </a:rPr>
              <a:t>Marco Tulio Ribeiro</a:t>
            </a:r>
            <a:r>
              <a:rPr lang="pt" dirty="0"/>
              <a:t>, </a:t>
            </a:r>
            <a:r>
              <a:rPr lang="pt" dirty="0">
                <a:hlinkClick r:id="rId3"/>
              </a:rPr>
              <a:t>Tongshuang Wu</a:t>
            </a:r>
            <a:r>
              <a:rPr lang="pt" dirty="0"/>
              <a:t>, </a:t>
            </a:r>
            <a:r>
              <a:rPr lang="pt" dirty="0">
                <a:hlinkClick r:id="rId4"/>
              </a:rPr>
              <a:t>Carlos Guestrin</a:t>
            </a:r>
            <a:r>
              <a:rPr lang="pt" dirty="0"/>
              <a:t>, </a:t>
            </a:r>
            <a:r>
              <a:rPr lang="pt" dirty="0">
                <a:hlinkClick r:id="rId5"/>
              </a:rPr>
              <a:t>Sameer Singh</a:t>
            </a:r>
            <a:endParaRPr lang="pt" dirty="0"/>
          </a:p>
          <a:p>
            <a:r>
              <a:rPr lang="en-US" dirty="0"/>
              <a:t>https://</a:t>
            </a:r>
            <a:r>
              <a:rPr lang="en-US" dirty="0" err="1"/>
              <a:t>www.aclweb.org</a:t>
            </a:r>
            <a:r>
              <a:rPr lang="en-US" dirty="0"/>
              <a:t>/anthology/2020.acl-main.442.pdf</a:t>
            </a:r>
          </a:p>
          <a:p>
            <a:r>
              <a:rPr lang="en-US" dirty="0"/>
              <a:t>A checklist to evaluate NLP models beyond metrics such as accuracy</a:t>
            </a:r>
          </a:p>
          <a:p>
            <a:r>
              <a:rPr lang="en-US" dirty="0"/>
              <a:t>Analogous to unit testing, integration testing, the paper reports a checklist for evaluation of NLP models</a:t>
            </a:r>
          </a:p>
          <a:p>
            <a:r>
              <a:rPr lang="en-US" dirty="0"/>
              <a:t>Minimum Functionality Test: (for each expected functionality, say, negation in the case of SA)</a:t>
            </a:r>
          </a:p>
          <a:p>
            <a:r>
              <a:rPr lang="en-US" dirty="0"/>
              <a:t>Invariance test: Check that Replacing words that don’t influence the output label – indeed don’t influence the prediction</a:t>
            </a:r>
          </a:p>
          <a:p>
            <a:r>
              <a:rPr lang="en-US" dirty="0"/>
              <a:t>Directional Expectation test: Check that adding components that increase the ‘strength’ of probability of the output label - indeed does not increase the probability of the incorrect label</a:t>
            </a:r>
          </a:p>
          <a:p>
            <a:r>
              <a:rPr lang="en-US" dirty="0"/>
              <a:t>Then they evaluate commercial Google, MS, and Amazon models – and BERT and </a:t>
            </a:r>
            <a:r>
              <a:rPr lang="en-US" dirty="0" err="1"/>
              <a:t>RoBERTa</a:t>
            </a:r>
            <a:endParaRPr lang="en-US" dirty="0"/>
          </a:p>
          <a:p>
            <a:r>
              <a:rPr lang="en-US" dirty="0"/>
              <a:t>Tasks: Sentiment Analysis, Question Answering</a:t>
            </a:r>
          </a:p>
          <a:p>
            <a:r>
              <a:rPr lang="en-US" dirty="0"/>
              <a:t>They also experimented with testers. Testers could come up with more number of test cases and bugs, as a result of the testing framework</a:t>
            </a:r>
          </a:p>
          <a:p>
            <a:r>
              <a:rPr lang="en-US" dirty="0"/>
              <a:t>Recommendation: Test suites to evaluate more than dataset-wide empirical metrics</a:t>
            </a:r>
          </a:p>
        </p:txBody>
      </p:sp>
    </p:spTree>
    <p:extLst>
      <p:ext uri="{BB962C8B-B14F-4D97-AF65-F5344CB8AC3E}">
        <p14:creationId xmlns:p14="http://schemas.microsoft.com/office/powerpoint/2010/main" val="14083174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3AE2-C5FC-3F44-A9F1-F3988000551F}"/>
              </a:ext>
            </a:extLst>
          </p:cNvPr>
          <p:cNvSpPr>
            <a:spLocks noGrp="1"/>
          </p:cNvSpPr>
          <p:nvPr>
            <p:ph type="title"/>
          </p:nvPr>
        </p:nvSpPr>
        <p:spPr/>
        <p:txBody>
          <a:bodyPr/>
          <a:lstStyle/>
          <a:p>
            <a:r>
              <a:rPr lang="en-US" b="1" dirty="0"/>
              <a:t>Tutorial: Interpretability and analysis in neural NLP</a:t>
            </a:r>
          </a:p>
        </p:txBody>
      </p:sp>
      <p:sp>
        <p:nvSpPr>
          <p:cNvPr id="3" name="Content Placeholder 2">
            <a:extLst>
              <a:ext uri="{FF2B5EF4-FFF2-40B4-BE49-F238E27FC236}">
                <a16:creationId xmlns:a16="http://schemas.microsoft.com/office/drawing/2014/main" id="{6D7386D4-B381-FA4E-A27D-FCF497D0444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332496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A42B-3635-1B4A-A212-33EBC8BB9CB3}"/>
              </a:ext>
            </a:extLst>
          </p:cNvPr>
          <p:cNvSpPr>
            <a:spLocks noGrp="1"/>
          </p:cNvSpPr>
          <p:nvPr>
            <p:ph type="title"/>
          </p:nvPr>
        </p:nvSpPr>
        <p:spPr/>
        <p:txBody>
          <a:bodyPr/>
          <a:lstStyle/>
          <a:p>
            <a:r>
              <a:rPr lang="en-US" b="1" dirty="0"/>
              <a:t>Motivation &amp; Goal of the tutorial</a:t>
            </a:r>
          </a:p>
        </p:txBody>
      </p:sp>
      <p:sp>
        <p:nvSpPr>
          <p:cNvPr id="3" name="Content Placeholder 2">
            <a:extLst>
              <a:ext uri="{FF2B5EF4-FFF2-40B4-BE49-F238E27FC236}">
                <a16:creationId xmlns:a16="http://schemas.microsoft.com/office/drawing/2014/main" id="{A11B9B7C-A74A-6F4B-BCD2-552BCA5C82A4}"/>
              </a:ext>
            </a:extLst>
          </p:cNvPr>
          <p:cNvSpPr>
            <a:spLocks noGrp="1"/>
          </p:cNvSpPr>
          <p:nvPr>
            <p:ph idx="1"/>
          </p:nvPr>
        </p:nvSpPr>
        <p:spPr/>
        <p:txBody>
          <a:bodyPr>
            <a:normAutofit fontScale="92500"/>
          </a:bodyPr>
          <a:lstStyle/>
          <a:p>
            <a:r>
              <a:rPr lang="en-US" dirty="0"/>
              <a:t>Statistical models were easier to </a:t>
            </a:r>
            <a:r>
              <a:rPr lang="en-US" dirty="0" err="1"/>
              <a:t>interprete</a:t>
            </a:r>
            <a:r>
              <a:rPr lang="en-US" dirty="0"/>
              <a:t> than neural models</a:t>
            </a:r>
          </a:p>
          <a:p>
            <a:r>
              <a:rPr lang="en-US" dirty="0"/>
              <a:t>Interpretability can help to:</a:t>
            </a:r>
          </a:p>
          <a:p>
            <a:pPr lvl="1"/>
            <a:r>
              <a:rPr lang="en-US" dirty="0"/>
              <a:t>Explain predictions (particularly important in legal and healthcare settings)</a:t>
            </a:r>
          </a:p>
          <a:p>
            <a:pPr lvl="1"/>
            <a:r>
              <a:rPr lang="en-US" dirty="0"/>
              <a:t>Understand biases in the model</a:t>
            </a:r>
          </a:p>
          <a:p>
            <a:pPr lvl="1"/>
            <a:r>
              <a:rPr lang="en-US" dirty="0"/>
              <a:t>Understand language phenomena</a:t>
            </a:r>
          </a:p>
          <a:p>
            <a:r>
              <a:rPr lang="en-US" dirty="0"/>
              <a:t>Goal:</a:t>
            </a:r>
          </a:p>
          <a:p>
            <a:pPr lvl="1"/>
            <a:r>
              <a:rPr lang="en-US" dirty="0"/>
              <a:t>Understand interpretability tools that are available</a:t>
            </a:r>
          </a:p>
          <a:p>
            <a:pPr lvl="1"/>
            <a:r>
              <a:rPr lang="en-US" dirty="0"/>
              <a:t>Know when to use which tool</a:t>
            </a:r>
          </a:p>
          <a:p>
            <a:pPr lvl="2"/>
            <a:r>
              <a:rPr lang="en-US" b="1" dirty="0"/>
              <a:t>An analysis questionnaire to help one decide: They revisit the questionnaire at the end of every section; What a cool idea</a:t>
            </a:r>
          </a:p>
          <a:p>
            <a:r>
              <a:rPr lang="en-US" dirty="0"/>
              <a:t>Outline: (A) Structural Analyses, (B) </a:t>
            </a:r>
            <a:r>
              <a:rPr lang="en-US" dirty="0" err="1"/>
              <a:t>Behavioural</a:t>
            </a:r>
            <a:r>
              <a:rPr lang="en-US" dirty="0"/>
              <a:t> Analyses, (C) </a:t>
            </a:r>
            <a:r>
              <a:rPr lang="en-US" dirty="0" err="1"/>
              <a:t>Visualisations</a:t>
            </a:r>
            <a:endParaRPr lang="en-US" dirty="0"/>
          </a:p>
        </p:txBody>
      </p:sp>
    </p:spTree>
    <p:extLst>
      <p:ext uri="{BB962C8B-B14F-4D97-AF65-F5344CB8AC3E}">
        <p14:creationId xmlns:p14="http://schemas.microsoft.com/office/powerpoint/2010/main" val="33154865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1ED1-755E-E342-952A-4D609CB1F555}"/>
              </a:ext>
            </a:extLst>
          </p:cNvPr>
          <p:cNvSpPr>
            <a:spLocks noGrp="1"/>
          </p:cNvSpPr>
          <p:nvPr>
            <p:ph type="title"/>
          </p:nvPr>
        </p:nvSpPr>
        <p:spPr/>
        <p:txBody>
          <a:bodyPr/>
          <a:lstStyle/>
          <a:p>
            <a:r>
              <a:rPr lang="en-US" b="1" dirty="0"/>
              <a:t>Structural </a:t>
            </a:r>
            <a:r>
              <a:rPr lang="en-US" b="1" dirty="0" err="1"/>
              <a:t>Analysss</a:t>
            </a:r>
            <a:endParaRPr lang="en-US" b="1" dirty="0"/>
          </a:p>
        </p:txBody>
      </p:sp>
      <p:sp>
        <p:nvSpPr>
          <p:cNvPr id="3" name="Content Placeholder 2">
            <a:extLst>
              <a:ext uri="{FF2B5EF4-FFF2-40B4-BE49-F238E27FC236}">
                <a16:creationId xmlns:a16="http://schemas.microsoft.com/office/drawing/2014/main" id="{ED861241-67A9-6B40-9D4F-433288F6486B}"/>
              </a:ext>
            </a:extLst>
          </p:cNvPr>
          <p:cNvSpPr>
            <a:spLocks noGrp="1"/>
          </p:cNvSpPr>
          <p:nvPr>
            <p:ph idx="1"/>
          </p:nvPr>
        </p:nvSpPr>
        <p:spPr/>
        <p:txBody>
          <a:bodyPr>
            <a:normAutofit fontScale="77500" lnSpcReduction="20000"/>
          </a:bodyPr>
          <a:lstStyle/>
          <a:p>
            <a:pPr marL="0" indent="0">
              <a:buNone/>
            </a:pPr>
            <a:r>
              <a:rPr lang="en-US" dirty="0"/>
              <a:t>Does component A of the model know about the property B? (using a Probing classifier)</a:t>
            </a:r>
          </a:p>
          <a:p>
            <a:r>
              <a:rPr lang="en-US" dirty="0"/>
              <a:t>Annotate the dataset with the property B</a:t>
            </a:r>
          </a:p>
          <a:p>
            <a:r>
              <a:rPr lang="en-US" dirty="0"/>
              <a:t>Train A’ on a part of classifier A, to predict property B</a:t>
            </a:r>
          </a:p>
          <a:p>
            <a:r>
              <a:rPr lang="en-US" dirty="0"/>
              <a:t>Report performance of this classifier A’</a:t>
            </a:r>
          </a:p>
          <a:p>
            <a:r>
              <a:rPr lang="en-US" dirty="0"/>
              <a:t>If h = f(x). Maximize I(</a:t>
            </a:r>
            <a:r>
              <a:rPr lang="en-US" dirty="0" err="1"/>
              <a:t>h,z</a:t>
            </a:r>
            <a:r>
              <a:rPr lang="en-US" dirty="0"/>
              <a:t>) where z is the probing property</a:t>
            </a:r>
          </a:p>
          <a:p>
            <a:r>
              <a:rPr lang="en-US" dirty="0"/>
              <a:t>A summary table for probing classifiers for word embeddings, sentence embeddings, etc.</a:t>
            </a:r>
          </a:p>
          <a:p>
            <a:r>
              <a:rPr lang="en-US" dirty="0"/>
              <a:t>They, then, describe a MT paper that probes for morphological, syntactic and semantic properties</a:t>
            </a:r>
          </a:p>
          <a:p>
            <a:r>
              <a:rPr lang="en-US" dirty="0"/>
              <a:t>They, then, go back to the analysis questionnaire and show situations in which a probing classifier would be used</a:t>
            </a:r>
          </a:p>
          <a:p>
            <a:r>
              <a:rPr lang="en-US" dirty="0"/>
              <a:t>Limitations: (A) Comparison of probing classifiers, (B) Correlation versus causation, etc.</a:t>
            </a:r>
          </a:p>
        </p:txBody>
      </p:sp>
    </p:spTree>
    <p:extLst>
      <p:ext uri="{BB962C8B-B14F-4D97-AF65-F5344CB8AC3E}">
        <p14:creationId xmlns:p14="http://schemas.microsoft.com/office/powerpoint/2010/main" val="25203001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92AA-0D7A-C34A-9C15-08FAFE774A0F}"/>
              </a:ext>
            </a:extLst>
          </p:cNvPr>
          <p:cNvSpPr>
            <a:spLocks noGrp="1"/>
          </p:cNvSpPr>
          <p:nvPr>
            <p:ph type="title"/>
          </p:nvPr>
        </p:nvSpPr>
        <p:spPr/>
        <p:txBody>
          <a:bodyPr/>
          <a:lstStyle/>
          <a:p>
            <a:r>
              <a:rPr lang="en-US" b="1" dirty="0" err="1"/>
              <a:t>Behavioural</a:t>
            </a:r>
            <a:r>
              <a:rPr lang="en-US" b="1" dirty="0"/>
              <a:t> Analyses</a:t>
            </a:r>
          </a:p>
        </p:txBody>
      </p:sp>
      <p:sp>
        <p:nvSpPr>
          <p:cNvPr id="3" name="Content Placeholder 2">
            <a:extLst>
              <a:ext uri="{FF2B5EF4-FFF2-40B4-BE49-F238E27FC236}">
                <a16:creationId xmlns:a16="http://schemas.microsoft.com/office/drawing/2014/main" id="{C02F7800-B7F7-D04C-85B6-8B61862D1BE9}"/>
              </a:ext>
            </a:extLst>
          </p:cNvPr>
          <p:cNvSpPr>
            <a:spLocks noGrp="1"/>
          </p:cNvSpPr>
          <p:nvPr>
            <p:ph idx="1"/>
          </p:nvPr>
        </p:nvSpPr>
        <p:spPr/>
        <p:txBody>
          <a:bodyPr/>
          <a:lstStyle/>
          <a:p>
            <a:r>
              <a:rPr lang="en-US" dirty="0" err="1"/>
              <a:t>Analyse</a:t>
            </a:r>
            <a:r>
              <a:rPr lang="en-US" dirty="0"/>
              <a:t> </a:t>
            </a:r>
            <a:r>
              <a:rPr lang="en-US" dirty="0" err="1"/>
              <a:t>behaviour</a:t>
            </a:r>
            <a:r>
              <a:rPr lang="en-US" dirty="0"/>
              <a:t> using test suites that cover properties we want the model to cover [Sounds very qualitative to me]</a:t>
            </a:r>
          </a:p>
          <a:p>
            <a:r>
              <a:rPr lang="en-US" dirty="0"/>
              <a:t>Only tells us that the model did not solve a task – not beyond that.</a:t>
            </a:r>
          </a:p>
          <a:p>
            <a:r>
              <a:rPr lang="en-US" dirty="0"/>
              <a:t>Typical methods:</a:t>
            </a:r>
          </a:p>
          <a:p>
            <a:pPr lvl="1"/>
            <a:r>
              <a:rPr lang="en-US" dirty="0"/>
              <a:t>Tightly controlled (minimal pairs; counterfactual)</a:t>
            </a:r>
          </a:p>
          <a:p>
            <a:pPr lvl="1"/>
            <a:r>
              <a:rPr lang="en-US" dirty="0"/>
              <a:t>Loosely controlled (phenomenon-driven)</a:t>
            </a:r>
          </a:p>
          <a:p>
            <a:pPr lvl="1"/>
            <a:r>
              <a:rPr lang="en-US" dirty="0"/>
              <a:t>Adversarial examples (can be completely automatic/manual or hybrid)</a:t>
            </a:r>
          </a:p>
        </p:txBody>
      </p:sp>
    </p:spTree>
    <p:extLst>
      <p:ext uri="{BB962C8B-B14F-4D97-AF65-F5344CB8AC3E}">
        <p14:creationId xmlns:p14="http://schemas.microsoft.com/office/powerpoint/2010/main" val="4017700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A985-3619-F24C-BB6C-253237C205DA}"/>
              </a:ext>
            </a:extLst>
          </p:cNvPr>
          <p:cNvSpPr>
            <a:spLocks noGrp="1"/>
          </p:cNvSpPr>
          <p:nvPr>
            <p:ph type="title"/>
          </p:nvPr>
        </p:nvSpPr>
        <p:spPr/>
        <p:txBody>
          <a:bodyPr/>
          <a:lstStyle/>
          <a:p>
            <a:r>
              <a:rPr lang="en-US" b="1" dirty="0" err="1"/>
              <a:t>Visualisation</a:t>
            </a:r>
            <a:endParaRPr lang="en-US" b="1" dirty="0"/>
          </a:p>
        </p:txBody>
      </p:sp>
      <p:sp>
        <p:nvSpPr>
          <p:cNvPr id="3" name="Content Placeholder 2">
            <a:extLst>
              <a:ext uri="{FF2B5EF4-FFF2-40B4-BE49-F238E27FC236}">
                <a16:creationId xmlns:a16="http://schemas.microsoft.com/office/drawing/2014/main" id="{795B7B4A-E84C-824E-B385-9665AD6410A1}"/>
              </a:ext>
            </a:extLst>
          </p:cNvPr>
          <p:cNvSpPr>
            <a:spLocks noGrp="1"/>
          </p:cNvSpPr>
          <p:nvPr>
            <p:ph idx="1"/>
          </p:nvPr>
        </p:nvSpPr>
        <p:spPr/>
        <p:txBody>
          <a:bodyPr/>
          <a:lstStyle/>
          <a:p>
            <a:r>
              <a:rPr lang="en-US" dirty="0"/>
              <a:t>Why? Help to understand layers of the model if the representation is too huge, to understand concepts in the model. Eventually help to decide which of </a:t>
            </a:r>
            <a:r>
              <a:rPr lang="en-US" dirty="0" err="1"/>
              <a:t>behavioural</a:t>
            </a:r>
            <a:r>
              <a:rPr lang="en-US" dirty="0"/>
              <a:t> and structural analyses would be reqd.</a:t>
            </a:r>
          </a:p>
          <a:p>
            <a:r>
              <a:rPr lang="en-US" dirty="0"/>
              <a:t>Typical methods:</a:t>
            </a:r>
          </a:p>
          <a:p>
            <a:pPr lvl="1"/>
            <a:r>
              <a:rPr lang="en-US" dirty="0"/>
              <a:t>2-D plots of embeddings</a:t>
            </a:r>
          </a:p>
          <a:p>
            <a:pPr lvl="1"/>
            <a:r>
              <a:rPr lang="en-US" dirty="0"/>
              <a:t>”What-if analyses”</a:t>
            </a:r>
          </a:p>
          <a:p>
            <a:pPr lvl="1"/>
            <a:r>
              <a:rPr lang="en-US" dirty="0"/>
              <a:t>Attention </a:t>
            </a:r>
            <a:r>
              <a:rPr lang="en-US" dirty="0" err="1"/>
              <a:t>visualisations</a:t>
            </a:r>
            <a:r>
              <a:rPr lang="en-US" dirty="0"/>
              <a:t> &amp; heatmaps</a:t>
            </a:r>
          </a:p>
          <a:p>
            <a:pPr lvl="1"/>
            <a:r>
              <a:rPr lang="en-US" dirty="0"/>
              <a:t>Hands-on for visualization</a:t>
            </a:r>
          </a:p>
          <a:p>
            <a:r>
              <a:rPr lang="en-US" dirty="0"/>
              <a:t>Limitations: Cost-intensive. May not be sufficient on their own.</a:t>
            </a:r>
          </a:p>
        </p:txBody>
      </p:sp>
    </p:spTree>
    <p:extLst>
      <p:ext uri="{BB962C8B-B14F-4D97-AF65-F5344CB8AC3E}">
        <p14:creationId xmlns:p14="http://schemas.microsoft.com/office/powerpoint/2010/main" val="17993601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C197-5411-424C-923F-84B87A943063}"/>
              </a:ext>
            </a:extLst>
          </p:cNvPr>
          <p:cNvSpPr>
            <a:spLocks noGrp="1"/>
          </p:cNvSpPr>
          <p:nvPr>
            <p:ph type="title"/>
          </p:nvPr>
        </p:nvSpPr>
        <p:spPr/>
        <p:txBody>
          <a:bodyPr/>
          <a:lstStyle/>
          <a:p>
            <a:r>
              <a:rPr lang="en-US" b="1" dirty="0"/>
              <a:t>Queer in AI</a:t>
            </a:r>
          </a:p>
        </p:txBody>
      </p:sp>
      <p:sp>
        <p:nvSpPr>
          <p:cNvPr id="3" name="Content Placeholder 2">
            <a:extLst>
              <a:ext uri="{FF2B5EF4-FFF2-40B4-BE49-F238E27FC236}">
                <a16:creationId xmlns:a16="http://schemas.microsoft.com/office/drawing/2014/main" id="{0E274FAE-103F-9147-A9BA-D02374C9557E}"/>
              </a:ext>
            </a:extLst>
          </p:cNvPr>
          <p:cNvSpPr>
            <a:spLocks noGrp="1"/>
          </p:cNvSpPr>
          <p:nvPr>
            <p:ph idx="1"/>
          </p:nvPr>
        </p:nvSpPr>
        <p:spPr/>
        <p:txBody>
          <a:bodyPr/>
          <a:lstStyle/>
          <a:p>
            <a:r>
              <a:rPr lang="en-US" dirty="0"/>
              <a:t>Talk 1: The speaker was a sociologist. The speaker talked about making AI systems more ethical and inclusive</a:t>
            </a:r>
          </a:p>
          <a:p>
            <a:r>
              <a:rPr lang="en-US" dirty="0"/>
              <a:t>Talk 2: The speaker was an academic in a university in Asia. They talked about being an out trans* academic.</a:t>
            </a:r>
          </a:p>
          <a:p>
            <a:r>
              <a:rPr lang="en-US" dirty="0"/>
              <a:t>Breakout rooms: 3 breakout rooms where attendees were split for a discussion for about 10 minutes.</a:t>
            </a:r>
          </a:p>
        </p:txBody>
      </p:sp>
    </p:spTree>
    <p:extLst>
      <p:ext uri="{BB962C8B-B14F-4D97-AF65-F5344CB8AC3E}">
        <p14:creationId xmlns:p14="http://schemas.microsoft.com/office/powerpoint/2010/main" val="83134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A5D10-B379-5345-BBEC-5BF4307829D8}"/>
              </a:ext>
            </a:extLst>
          </p:cNvPr>
          <p:cNvSpPr>
            <a:spLocks noGrp="1"/>
          </p:cNvSpPr>
          <p:nvPr>
            <p:ph type="title"/>
          </p:nvPr>
        </p:nvSpPr>
        <p:spPr/>
        <p:txBody>
          <a:bodyPr/>
          <a:lstStyle/>
          <a:p>
            <a:r>
              <a:rPr lang="en-US" b="1" dirty="0"/>
              <a:t>Predicting depression in screening interviews</a:t>
            </a:r>
          </a:p>
        </p:txBody>
      </p:sp>
      <p:sp>
        <p:nvSpPr>
          <p:cNvPr id="3" name="Content Placeholder 2">
            <a:extLst>
              <a:ext uri="{FF2B5EF4-FFF2-40B4-BE49-F238E27FC236}">
                <a16:creationId xmlns:a16="http://schemas.microsoft.com/office/drawing/2014/main" id="{7D2D9EEB-F82C-5F4B-B85C-D544C548CFED}"/>
              </a:ext>
            </a:extLst>
          </p:cNvPr>
          <p:cNvSpPr>
            <a:spLocks noGrp="1"/>
          </p:cNvSpPr>
          <p:nvPr>
            <p:ph idx="1"/>
          </p:nvPr>
        </p:nvSpPr>
        <p:spPr/>
        <p:txBody>
          <a:bodyPr>
            <a:normAutofit lnSpcReduction="10000"/>
          </a:bodyPr>
          <a:lstStyle/>
          <a:p>
            <a:r>
              <a:rPr lang="en-US" dirty="0"/>
              <a:t>https://</a:t>
            </a:r>
            <a:r>
              <a:rPr lang="en-US" dirty="0" err="1"/>
              <a:t>www.aclweb.org</a:t>
            </a:r>
            <a:r>
              <a:rPr lang="en-US" dirty="0"/>
              <a:t>/anthology/2020.acl-main.2.pdf</a:t>
            </a:r>
          </a:p>
          <a:p>
            <a:r>
              <a:rPr lang="en-US" dirty="0"/>
              <a:t>Predict depression using patient speech transcripts, in the context of interviewer prompts</a:t>
            </a:r>
          </a:p>
          <a:p>
            <a:r>
              <a:rPr lang="en-US" dirty="0"/>
              <a:t>Dataset: Prompt, Response pairs between interviewer and patient. Boolean depression labels for a conversation </a:t>
            </a:r>
          </a:p>
          <a:p>
            <a:r>
              <a:rPr lang="en-US" dirty="0"/>
              <a:t>Response and prompts are converted to vectors; Prompts are multiplied by a vector over a weighted vector of prompt types.  The prompt vector and response vector are concatenated, and a neural model is used to predict a depression label for a conversation.</a:t>
            </a:r>
          </a:p>
          <a:p>
            <a:r>
              <a:rPr lang="en-US" dirty="0"/>
              <a:t>F1 score of 0.44</a:t>
            </a:r>
          </a:p>
        </p:txBody>
      </p:sp>
    </p:spTree>
    <p:extLst>
      <p:ext uri="{BB962C8B-B14F-4D97-AF65-F5344CB8AC3E}">
        <p14:creationId xmlns:p14="http://schemas.microsoft.com/office/powerpoint/2010/main" val="3758854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4439</TotalTime>
  <Words>6042</Words>
  <Application>Microsoft Macintosh PowerPoint</Application>
  <PresentationFormat>Widescreen</PresentationFormat>
  <Paragraphs>460</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Calibri Light</vt:lpstr>
      <vt:lpstr>Office Theme</vt:lpstr>
      <vt:lpstr>ACL 2020</vt:lpstr>
      <vt:lpstr>Key takeaway: Three talks with an overlapping message</vt:lpstr>
      <vt:lpstr>Quick summary of papers</vt:lpstr>
      <vt:lpstr>About the virtual conference setup</vt:lpstr>
      <vt:lpstr>Day 1: Session 1A</vt:lpstr>
      <vt:lpstr>XiaomingBot: A Multilingual News Reporter</vt:lpstr>
      <vt:lpstr>Language Model to test linguistic hypotheses</vt:lpstr>
      <vt:lpstr>NLG using few examples</vt:lpstr>
      <vt:lpstr>Predicting depression in screening interviews</vt:lpstr>
      <vt:lpstr>Sentence acceptability in context</vt:lpstr>
      <vt:lpstr>Day 1: Session 1B</vt:lpstr>
      <vt:lpstr>Predicting Twitter user geolocation</vt:lpstr>
      <vt:lpstr>Usage change of words using word embeddings</vt:lpstr>
      <vt:lpstr>Pun recognition</vt:lpstr>
      <vt:lpstr>Numerical reasoning in language models</vt:lpstr>
      <vt:lpstr>Day 1: Session 2A</vt:lpstr>
      <vt:lpstr>Code-Switching Patterns for NLP Applications: A Case Study of Humour, Sarcasm and Hate Speech Detection </vt:lpstr>
      <vt:lpstr>Generating counter-narratives to hate speech</vt:lpstr>
      <vt:lpstr>Text classification with negative supervision</vt:lpstr>
      <vt:lpstr>Bilingual dictionaries for cross-lingual embeddings</vt:lpstr>
      <vt:lpstr>Day 1: Session 2B</vt:lpstr>
      <vt:lpstr>Twitter stance detection dataset</vt:lpstr>
      <vt:lpstr>Stylistic biases in MT systems</vt:lpstr>
      <vt:lpstr>Day 1: Session 3A</vt:lpstr>
      <vt:lpstr>Prediction time of documents</vt:lpstr>
      <vt:lpstr>Emotion lexicons for 91 languages</vt:lpstr>
      <vt:lpstr>Multi-hypothesis MT evaluation</vt:lpstr>
      <vt:lpstr>Opening Session</vt:lpstr>
      <vt:lpstr>Opening Address</vt:lpstr>
      <vt:lpstr>Presidential Address</vt:lpstr>
      <vt:lpstr>Plenary Address 1: Kathleen Mckeown</vt:lpstr>
      <vt:lpstr>Plenary Address 1: Kathleen Mckeown</vt:lpstr>
      <vt:lpstr>Plenary Address 1: Kathleen Mckeown</vt:lpstr>
      <vt:lpstr>PowerPoint Presentation</vt:lpstr>
      <vt:lpstr>PowerPoint Presentation</vt:lpstr>
      <vt:lpstr>Session 5B</vt:lpstr>
      <vt:lpstr>Weight Poisoning Attacks on Pretrained Models </vt:lpstr>
      <vt:lpstr>Order of adjectives preceding a noun</vt:lpstr>
      <vt:lpstr>Predicting technicality of terms</vt:lpstr>
      <vt:lpstr>MWEs for metaphor detection</vt:lpstr>
      <vt:lpstr>Distillation</vt:lpstr>
      <vt:lpstr>Enabling language models for in-filling</vt:lpstr>
      <vt:lpstr>Session 6A</vt:lpstr>
      <vt:lpstr>Spam detection using active learning</vt:lpstr>
      <vt:lpstr>Give Me Convenience and Give Her Death: Who Should Decide What Uses of NLP are Appropriate, and on What Basis?</vt:lpstr>
      <vt:lpstr>Dependency and POS-based features for aspect-based SA (ABSA)</vt:lpstr>
      <vt:lpstr>Estimating influence of auxiliary tasks for multi-task learning for sequence labeling</vt:lpstr>
      <vt:lpstr>Session 6B</vt:lpstr>
      <vt:lpstr>Relational graph to improve sentiment analysis</vt:lpstr>
      <vt:lpstr>Japanese typo dataset</vt:lpstr>
      <vt:lpstr>Aspect-based SA with sentiment preferences</vt:lpstr>
      <vt:lpstr>Biomedical entity normalization with synonym marginalisation</vt:lpstr>
      <vt:lpstr>Session 7A</vt:lpstr>
      <vt:lpstr>Predicting Bias and trustworthiness of media sites</vt:lpstr>
      <vt:lpstr>Stock prediction using news articles</vt:lpstr>
      <vt:lpstr>GoEmotions: Dataset of Emotions</vt:lpstr>
      <vt:lpstr>Session 10A</vt:lpstr>
      <vt:lpstr>Word embeddings and perceptions about people</vt:lpstr>
      <vt:lpstr>Universal grammar relation extraction using multilingual BERT</vt:lpstr>
      <vt:lpstr>Cross-lingual disaster-related tweet classification</vt:lpstr>
      <vt:lpstr>Parsing for English written by second language speakers</vt:lpstr>
      <vt:lpstr>Avoiding unlikely sentences to be generated using ‘unlikelihood’</vt:lpstr>
      <vt:lpstr>Graph plotting using natural language text</vt:lpstr>
      <vt:lpstr>Stance polarity and intensity prediction</vt:lpstr>
      <vt:lpstr>Saif Mohammad’s paper on citation analysis</vt:lpstr>
      <vt:lpstr>What BERT is not: Diagnostics for language models</vt:lpstr>
      <vt:lpstr>Toxicity Detection: Does Context Really Matter?</vt:lpstr>
      <vt:lpstr>HGCN4MeSH: Hybrid Graph Convolution Network for MeSH Indexing</vt:lpstr>
      <vt:lpstr>Medical Entity Extraction from dialogues</vt:lpstr>
      <vt:lpstr>Predicting Declension Class from Form and Meaning</vt:lpstr>
      <vt:lpstr>Topic Models + BERT (tBERT) for semantic similarity detection</vt:lpstr>
      <vt:lpstr>A Two-Stage Masked LM Method for Term Set Expansion</vt:lpstr>
      <vt:lpstr>Day 3</vt:lpstr>
      <vt:lpstr>Predicting the focus of negation</vt:lpstr>
      <vt:lpstr>R^3: Sarcasm generation</vt:lpstr>
      <vt:lpstr>Social Biases in NLP Models as Barriers for Persons with Disabilities</vt:lpstr>
      <vt:lpstr>Plenary session 2: Josh Tenenbaum</vt:lpstr>
      <vt:lpstr>Plenary session (Ctd.)</vt:lpstr>
      <vt:lpstr>Plenary session (Ctd.)</vt:lpstr>
      <vt:lpstr>News Aggregator : Demo by Bloomberg</vt:lpstr>
      <vt:lpstr>Best paper: Beyond Accuracy: Behavioral Testing of NLP Models with CheckList</vt:lpstr>
      <vt:lpstr>Tutorial: Interpretability and analysis in neural NLP</vt:lpstr>
      <vt:lpstr>Motivation &amp; Goal of the tutorial</vt:lpstr>
      <vt:lpstr>Structural Analysss</vt:lpstr>
      <vt:lpstr>Behavioural Analyses</vt:lpstr>
      <vt:lpstr>Visualisation</vt:lpstr>
      <vt:lpstr>Queer in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Joshi, Aditya (Data61, Marsfield)</dc:creator>
  <cp:lastModifiedBy>Joshi, Aditya (Data61, Marsfield)</cp:lastModifiedBy>
  <cp:revision>180</cp:revision>
  <dcterms:created xsi:type="dcterms:W3CDTF">2020-07-06T05:09:55Z</dcterms:created>
  <dcterms:modified xsi:type="dcterms:W3CDTF">2020-07-09T07:09:33Z</dcterms:modified>
</cp:coreProperties>
</file>