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49ABD9D-2413-4935-B320-BD2E8E7C972F}">
  <a:tblStyle styleId="{549ABD9D-2413-4935-B320-BD2E8E7C972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60915a73c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60915a73c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5fb7e0bc5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5fb7e0bc5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93b7acfcb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93b7acfcb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93b7acfcb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93b7acfcb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93b7acfcb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93b7acfcb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93b7acfcb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93b7acfcb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93b7acfcb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93b7acfcb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93b7acfcb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93b7acfcb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93b7acfcb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93b7acfcb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93b7acfcb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93b7acfcb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93b7acfcb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493b7acfcb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Molecules that perform most of the essential tasks and </a:t>
            </a:r>
            <a:r>
              <a:rPr lang="en" sz="1200">
                <a:solidFill>
                  <a:srgbClr val="202020"/>
                </a:solidFill>
                <a:highlight>
                  <a:srgbClr val="FFFFFF"/>
                </a:highlight>
                <a:latin typeface="Roboto"/>
                <a:ea typeface="Roboto"/>
                <a:cs typeface="Roboto"/>
                <a:sym typeface="Roboto"/>
              </a:rPr>
              <a:t>required for the structure, function, and regulation of the body’s tissues and organs.</a:t>
            </a:r>
            <a:endParaRPr sz="1200">
              <a:solidFill>
                <a:srgbClr val="202020"/>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202020"/>
                </a:solidFill>
                <a:highlight>
                  <a:srgbClr val="FFFFFF"/>
                </a:highlight>
                <a:latin typeface="Roboto"/>
                <a:ea typeface="Roboto"/>
                <a:cs typeface="Roboto"/>
                <a:sym typeface="Roboto"/>
              </a:rPr>
              <a:t>3. They interact with one another to perform cellular and metabolic processes.</a:t>
            </a:r>
            <a:endParaRPr sz="1200">
              <a:solidFill>
                <a:srgbClr val="202020"/>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02020"/>
              </a:solidFill>
              <a:highlight>
                <a:srgbClr val="FFFFFF"/>
              </a:highlight>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93b7acfcb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93b7acfcb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493b7acfcb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493b7acfcb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60915a73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60915a73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460915a73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60915a73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49814db4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49814db4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460915a73c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460915a73c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5fb7e0bc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5fb7e0bc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Electrostatic forces, chemical reactions, covalent  bonds, interaction with water.</a:t>
            </a:r>
            <a:endParaRPr/>
          </a:p>
          <a:p>
            <a:pPr indent="0" lvl="0" marL="0" rtl="0" algn="l">
              <a:spcBef>
                <a:spcPts val="0"/>
              </a:spcBef>
              <a:spcAft>
                <a:spcPts val="0"/>
              </a:spcAft>
              <a:buNone/>
            </a:pPr>
            <a:r>
              <a:rPr lang="en"/>
              <a:t>2. Wrt. cell, organism or subset of any study.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5fb7e0bc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5fb7e0bc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93b7acfcb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93b7acfc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Transcription factor - Protein controlling rate of transcription of genetic information from DNA to RNA.</a:t>
            </a:r>
            <a:endParaRPr/>
          </a:p>
          <a:p>
            <a:pPr indent="0" lvl="0" marL="0" rtl="0" algn="l">
              <a:spcBef>
                <a:spcPts val="0"/>
              </a:spcBef>
              <a:spcAft>
                <a:spcPts val="0"/>
              </a:spcAft>
              <a:buNone/>
            </a:pPr>
            <a:r>
              <a:rPr lang="en"/>
              <a:t>Transcription - copying of a particular sequence of DNA to RNA.</a:t>
            </a:r>
            <a:endParaRPr/>
          </a:p>
          <a:p>
            <a:pPr indent="0" lvl="0" marL="0" rtl="0" algn="l">
              <a:spcBef>
                <a:spcPts val="0"/>
              </a:spcBef>
              <a:spcAft>
                <a:spcPts val="0"/>
              </a:spcAft>
              <a:buNone/>
            </a:pPr>
            <a:r>
              <a:rPr lang="en"/>
              <a:t>Upstream and downstream - relative positioning of genetic code in DNA or RNA.</a:t>
            </a:r>
            <a:endParaRPr/>
          </a:p>
          <a:p>
            <a:pPr indent="0" lvl="0" marL="0" rtl="0" algn="l">
              <a:spcBef>
                <a:spcPts val="0"/>
              </a:spcBef>
              <a:spcAft>
                <a:spcPts val="0"/>
              </a:spcAft>
              <a:buNone/>
            </a:pPr>
            <a:r>
              <a:rPr lang="en"/>
              <a:t>Upstream Activating Sequence - DNA sequence regulating the transcription rate in neighbouring genes.</a:t>
            </a:r>
            <a:endParaRPr/>
          </a:p>
          <a:p>
            <a:pPr indent="0" lvl="0" marL="0" rtl="0" algn="l">
              <a:spcBef>
                <a:spcPts val="0"/>
              </a:spcBef>
              <a:spcAft>
                <a:spcPts val="0"/>
              </a:spcAft>
              <a:buNone/>
            </a:pPr>
            <a:r>
              <a:rPr lang="en"/>
              <a:t>Reporter Gene - Gene attached to another regulatory gene under study (eg. bacteria, plants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Pic - </a:t>
            </a:r>
            <a:endParaRPr/>
          </a:p>
          <a:p>
            <a:pPr indent="0" lvl="0" marL="0" rtl="0" algn="l">
              <a:spcBef>
                <a:spcPts val="0"/>
              </a:spcBef>
              <a:spcAft>
                <a:spcPts val="0"/>
              </a:spcAft>
              <a:buNone/>
            </a:pPr>
            <a:r>
              <a:rPr lang="en">
                <a:solidFill>
                  <a:schemeClr val="dk1"/>
                </a:solidFill>
              </a:rPr>
              <a:t>The </a:t>
            </a:r>
            <a:r>
              <a:rPr i="1" lang="en">
                <a:solidFill>
                  <a:schemeClr val="dk1"/>
                </a:solidFill>
              </a:rPr>
              <a:t>Gal4</a:t>
            </a:r>
            <a:r>
              <a:rPr lang="en">
                <a:solidFill>
                  <a:schemeClr val="dk1"/>
                </a:solidFill>
              </a:rPr>
              <a:t> transcription factor gene produces a two-domain protein (</a:t>
            </a:r>
            <a:r>
              <a:rPr i="1" lang="en">
                <a:solidFill>
                  <a:schemeClr val="dk1"/>
                </a:solidFill>
              </a:rPr>
              <a:t>BD</a:t>
            </a:r>
            <a:r>
              <a:rPr lang="en">
                <a:solidFill>
                  <a:schemeClr val="dk1"/>
                </a:solidFill>
              </a:rPr>
              <a:t> and </a:t>
            </a:r>
            <a:r>
              <a:rPr i="1" lang="en">
                <a:solidFill>
                  <a:schemeClr val="dk1"/>
                </a:solidFill>
              </a:rPr>
              <a:t>AD</a:t>
            </a:r>
            <a:r>
              <a:rPr lang="en">
                <a:solidFill>
                  <a:schemeClr val="dk1"/>
                </a:solidFill>
              </a:rPr>
              <a:t>) essential for transcription of the reporter gene (</a:t>
            </a:r>
            <a:r>
              <a:rPr i="1" lang="en">
                <a:solidFill>
                  <a:schemeClr val="dk1"/>
                </a:solidFill>
              </a:rPr>
              <a:t>LacZ</a:t>
            </a:r>
            <a:r>
              <a:rPr lang="en">
                <a:solidFill>
                  <a:schemeClr val="dk1"/>
                </a:solidFill>
              </a:rPr>
              <a:t>).</a:t>
            </a:r>
            <a:endParaRPr>
              <a:solidFill>
                <a:schemeClr val="dk1"/>
              </a:solidFill>
            </a:endParaRPr>
          </a:p>
          <a:p>
            <a:pPr indent="0" lvl="0" marL="0" rtl="0" algn="l">
              <a:spcBef>
                <a:spcPts val="0"/>
              </a:spcBef>
              <a:spcAft>
                <a:spcPts val="0"/>
              </a:spcAft>
              <a:buNone/>
            </a:pPr>
            <a:r>
              <a:rPr lang="en" sz="1050">
                <a:solidFill>
                  <a:srgbClr val="222222"/>
                </a:solidFill>
                <a:highlight>
                  <a:srgbClr val="FFFFFF"/>
                </a:highlight>
              </a:rPr>
              <a:t>The BD is the </a:t>
            </a:r>
            <a:r>
              <a:rPr lang="en" sz="1050">
                <a:solidFill>
                  <a:srgbClr val="222222"/>
                </a:solidFill>
                <a:highlight>
                  <a:srgbClr val="FFFFFF"/>
                </a:highlight>
              </a:rPr>
              <a:t>domain</a:t>
            </a:r>
            <a:r>
              <a:rPr lang="en" sz="1050">
                <a:solidFill>
                  <a:srgbClr val="222222"/>
                </a:solidFill>
                <a:highlight>
                  <a:srgbClr val="FFFFFF"/>
                </a:highlight>
              </a:rPr>
              <a:t> responsible for binding to the UAS and the AD is the domain responsible for the activation of transcription.</a:t>
            </a:r>
            <a:endParaRPr sz="1050">
              <a:solidFill>
                <a:srgbClr val="222222"/>
              </a:solidFill>
              <a:highlight>
                <a:srgbClr val="FFFFFF"/>
              </a:highlight>
            </a:endParaRPr>
          </a:p>
          <a:p>
            <a:pPr indent="0" lvl="0" marL="0" rtl="0" algn="l">
              <a:spcBef>
                <a:spcPts val="0"/>
              </a:spcBef>
              <a:spcAft>
                <a:spcPts val="0"/>
              </a:spcAft>
              <a:buNone/>
            </a:pPr>
            <a:r>
              <a:rPr lang="en" sz="1050">
                <a:solidFill>
                  <a:srgbClr val="222222"/>
                </a:solidFill>
                <a:highlight>
                  <a:srgbClr val="FFFFFF"/>
                </a:highlight>
              </a:rPr>
              <a:t>When Gal4 interacts with </a:t>
            </a:r>
            <a:r>
              <a:rPr lang="en" sz="1050">
                <a:solidFill>
                  <a:srgbClr val="222222"/>
                </a:solidFill>
                <a:highlight>
                  <a:srgbClr val="FFFFFF"/>
                </a:highlight>
              </a:rPr>
              <a:t>bait and prey separately, there is no activation on the reporter gene (LacZ).</a:t>
            </a:r>
            <a:endParaRPr sz="1050">
              <a:solidFill>
                <a:srgbClr val="222222"/>
              </a:solidFill>
              <a:highlight>
                <a:srgbClr val="FFFFFF"/>
              </a:highlight>
            </a:endParaRPr>
          </a:p>
          <a:p>
            <a:pPr indent="0" lvl="0" marL="0" rtl="0" algn="l">
              <a:spcBef>
                <a:spcPts val="0"/>
              </a:spcBef>
              <a:spcAft>
                <a:spcPts val="0"/>
              </a:spcAft>
              <a:buNone/>
            </a:pPr>
            <a:r>
              <a:rPr lang="en" sz="1050">
                <a:solidFill>
                  <a:srgbClr val="222222"/>
                </a:solidFill>
                <a:highlight>
                  <a:srgbClr val="FFFFFF"/>
                </a:highlight>
              </a:rPr>
              <a:t>However, when Gal4 interacts with the fusion of bait-prey, there is transcription on Lacz.</a:t>
            </a:r>
            <a:endParaRPr sz="1050">
              <a:solidFill>
                <a:srgbClr val="222222"/>
              </a:solidFill>
              <a:highlight>
                <a:srgbClr val="FFFFFF"/>
              </a:highlight>
            </a:endParaRPr>
          </a:p>
          <a:p>
            <a:pPr indent="0" lvl="0" marL="0" rtl="0" algn="l">
              <a:spcBef>
                <a:spcPts val="0"/>
              </a:spcBef>
              <a:spcAft>
                <a:spcPts val="0"/>
              </a:spcAft>
              <a:buNone/>
            </a:pPr>
            <a:r>
              <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5fb7e0bc5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5fb7e0bc5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5fb7e0bc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5fb7e0bc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5fb7e0bc5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5fb7e0bc5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5fb7e0bc5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5fb7e0bc5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 name="Google Shape;14;p2"/>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lstStyle>
            <a:lvl1pPr lvl="0" algn="ctr">
              <a:spcBef>
                <a:spcPts val="480"/>
              </a:spcBef>
              <a:spcAft>
                <a:spcPts val="0"/>
              </a:spcAft>
              <a:buClr>
                <a:srgbClr val="888888"/>
              </a:buClr>
              <a:buSzPts val="2400"/>
              <a:buNone/>
              <a:defRPr>
                <a:solidFill>
                  <a:srgbClr val="888888"/>
                </a:solidFill>
              </a:defRPr>
            </a:lvl1pPr>
            <a:lvl2pPr lvl="1" algn="ctr">
              <a:spcBef>
                <a:spcPts val="480"/>
              </a:spcBef>
              <a:spcAft>
                <a:spcPts val="0"/>
              </a:spcAft>
              <a:buClr>
                <a:srgbClr val="888888"/>
              </a:buClr>
              <a:buSzPts val="24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280"/>
              </a:spcBef>
              <a:spcAft>
                <a:spcPts val="0"/>
              </a:spcAft>
              <a:buClr>
                <a:srgbClr val="888888"/>
              </a:buClr>
              <a:buSzPts val="14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5" name="Google Shape;15;p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9" name="Shape 69"/>
        <p:cNvGrpSpPr/>
        <p:nvPr/>
      </p:nvGrpSpPr>
      <p:grpSpPr>
        <a:xfrm>
          <a:off x="0" y="0"/>
          <a:ext cx="0" cy="0"/>
          <a:chOff x="0" y="0"/>
          <a:chExt cx="0" cy="0"/>
        </a:xfrm>
      </p:grpSpPr>
      <p:sp>
        <p:nvSpPr>
          <p:cNvPr id="70" name="Google Shape;70;p11"/>
          <p:cNvSpPr txBox="1"/>
          <p:nvPr>
            <p:ph type="title"/>
          </p:nvPr>
        </p:nvSpPr>
        <p:spPr>
          <a:xfrm>
            <a:off x="457200" y="675085"/>
            <a:ext cx="8229600" cy="8013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1" name="Google Shape;71;p11"/>
          <p:cNvSpPr txBox="1"/>
          <p:nvPr>
            <p:ph idx="1" type="body"/>
          </p:nvPr>
        </p:nvSpPr>
        <p:spPr>
          <a:xfrm rot="5400000">
            <a:off x="3408150" y="-684000"/>
            <a:ext cx="2327700" cy="82296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2" name="Google Shape;72;p1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12"/>
          <p:cNvSpPr txBox="1"/>
          <p:nvPr>
            <p:ph type="title"/>
          </p:nvPr>
        </p:nvSpPr>
        <p:spPr>
          <a:xfrm rot="5400000">
            <a:off x="5463750" y="1371628"/>
            <a:ext cx="4388700" cy="20574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7" name="Google Shape;77;p12"/>
          <p:cNvSpPr txBox="1"/>
          <p:nvPr>
            <p:ph idx="1" type="body"/>
          </p:nvPr>
        </p:nvSpPr>
        <p:spPr>
          <a:xfrm rot="5400000">
            <a:off x="1272750" y="-609572"/>
            <a:ext cx="4388700" cy="60198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8" name="Google Shape;78;p1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457200" y="675085"/>
            <a:ext cx="8229600" cy="8013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 name="Google Shape;20;p3"/>
          <p:cNvSpPr txBox="1"/>
          <p:nvPr>
            <p:ph idx="1" type="body"/>
          </p:nvPr>
        </p:nvSpPr>
        <p:spPr>
          <a:xfrm>
            <a:off x="457200" y="2266950"/>
            <a:ext cx="8229600" cy="23277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 name="Google Shape;21;p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4" name="Shape 24"/>
        <p:cNvGrpSpPr/>
        <p:nvPr/>
      </p:nvGrpSpPr>
      <p:grpSpPr>
        <a:xfrm>
          <a:off x="0" y="0"/>
          <a:ext cx="0" cy="0"/>
          <a:chOff x="0" y="0"/>
          <a:chExt cx="0" cy="0"/>
        </a:xfrm>
      </p:grpSpPr>
      <p:sp>
        <p:nvSpPr>
          <p:cNvPr id="25" name="Google Shape;25;p4"/>
          <p:cNvSpPr txBox="1"/>
          <p:nvPr>
            <p:ph type="title"/>
          </p:nvPr>
        </p:nvSpPr>
        <p:spPr>
          <a:xfrm>
            <a:off x="722313" y="3305175"/>
            <a:ext cx="7772400" cy="1021500"/>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6" name="Google Shape;26;p4"/>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7" name="Google Shape;27;p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0" name="Shape 30"/>
        <p:cNvGrpSpPr/>
        <p:nvPr/>
      </p:nvGrpSpPr>
      <p:grpSpPr>
        <a:xfrm>
          <a:off x="0" y="0"/>
          <a:ext cx="0" cy="0"/>
          <a:chOff x="0" y="0"/>
          <a:chExt cx="0" cy="0"/>
        </a:xfrm>
      </p:grpSpPr>
      <p:sp>
        <p:nvSpPr>
          <p:cNvPr id="31" name="Google Shape;31;p5"/>
          <p:cNvSpPr txBox="1"/>
          <p:nvPr>
            <p:ph type="title"/>
          </p:nvPr>
        </p:nvSpPr>
        <p:spPr>
          <a:xfrm>
            <a:off x="457200" y="675085"/>
            <a:ext cx="8229600" cy="8013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 name="Google Shape;32;p5"/>
          <p:cNvSpPr txBox="1"/>
          <p:nvPr>
            <p:ph idx="1" type="body"/>
          </p:nvPr>
        </p:nvSpPr>
        <p:spPr>
          <a:xfrm>
            <a:off x="457200" y="1476375"/>
            <a:ext cx="4038600" cy="3118200"/>
          </a:xfrm>
          <a:prstGeom prst="rect">
            <a:avLst/>
          </a:prstGeom>
          <a:noFill/>
          <a:ln>
            <a:noFill/>
          </a:ln>
        </p:spPr>
        <p:txBody>
          <a:bodyPr anchorCtr="0" anchor="t" bIns="45700" lIns="91425" spcFirstLastPara="1" rIns="91425" wrap="square" tIns="45700"/>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2" type="body"/>
          </p:nvPr>
        </p:nvSpPr>
        <p:spPr>
          <a:xfrm>
            <a:off x="4648200" y="1476375"/>
            <a:ext cx="4038600" cy="3118200"/>
          </a:xfrm>
          <a:prstGeom prst="rect">
            <a:avLst/>
          </a:prstGeom>
          <a:noFill/>
          <a:ln>
            <a:noFill/>
          </a:ln>
        </p:spPr>
        <p:txBody>
          <a:bodyPr anchorCtr="0" anchor="t" bIns="45700" lIns="91425" spcFirstLastPara="1" rIns="91425" wrap="square" tIns="45700"/>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4" name="Google Shape;34;p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7" name="Shape 37"/>
        <p:cNvGrpSpPr/>
        <p:nvPr/>
      </p:nvGrpSpPr>
      <p:grpSpPr>
        <a:xfrm>
          <a:off x="0" y="0"/>
          <a:ext cx="0" cy="0"/>
          <a:chOff x="0" y="0"/>
          <a:chExt cx="0" cy="0"/>
        </a:xfrm>
      </p:grpSpPr>
      <p:sp>
        <p:nvSpPr>
          <p:cNvPr id="38" name="Google Shape;38;p6"/>
          <p:cNvSpPr txBox="1"/>
          <p:nvPr>
            <p:ph type="title"/>
          </p:nvPr>
        </p:nvSpPr>
        <p:spPr>
          <a:xfrm>
            <a:off x="457200" y="675085"/>
            <a:ext cx="8229600" cy="8013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6"/>
          <p:cNvSpPr txBox="1"/>
          <p:nvPr>
            <p:ph idx="1" type="body"/>
          </p:nvPr>
        </p:nvSpPr>
        <p:spPr>
          <a:xfrm>
            <a:off x="457200" y="1151335"/>
            <a:ext cx="4040100" cy="479700"/>
          </a:xfrm>
          <a:prstGeom prst="rect">
            <a:avLst/>
          </a:prstGeom>
          <a:noFill/>
          <a:ln>
            <a:noFill/>
          </a:ln>
        </p:spPr>
        <p:txBody>
          <a:bodyPr anchorCtr="0" anchor="b" bIns="45700" lIns="91425" spcFirstLastPara="1" rIns="91425" wrap="square" tIns="45700"/>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0" name="Google Shape;40;p6"/>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1" name="Google Shape;41;p6"/>
          <p:cNvSpPr txBox="1"/>
          <p:nvPr>
            <p:ph idx="3" type="body"/>
          </p:nvPr>
        </p:nvSpPr>
        <p:spPr>
          <a:xfrm>
            <a:off x="4645025" y="1151335"/>
            <a:ext cx="4041900" cy="479700"/>
          </a:xfrm>
          <a:prstGeom prst="rect">
            <a:avLst/>
          </a:prstGeom>
          <a:noFill/>
          <a:ln>
            <a:noFill/>
          </a:ln>
        </p:spPr>
        <p:txBody>
          <a:bodyPr anchorCtr="0" anchor="b" bIns="45700" lIns="91425" spcFirstLastPara="1" rIns="91425" wrap="square" tIns="45700"/>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2" name="Google Shape;42;p6"/>
          <p:cNvSpPr txBox="1"/>
          <p:nvPr>
            <p:ph idx="4" type="body"/>
          </p:nvPr>
        </p:nvSpPr>
        <p:spPr>
          <a:xfrm>
            <a:off x="4645025" y="1631156"/>
            <a:ext cx="4041900" cy="2963400"/>
          </a:xfrm>
          <a:prstGeom prst="rect">
            <a:avLst/>
          </a:prstGeom>
          <a:noFill/>
          <a:ln>
            <a:noFill/>
          </a:ln>
        </p:spPr>
        <p:txBody>
          <a:bodyPr anchorCtr="0" anchor="t" bIns="45700" lIns="91425" spcFirstLastPara="1" rIns="91425" wrap="square" tIns="45700"/>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3" name="Google Shape;43;p6"/>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6" name="Shape 46"/>
        <p:cNvGrpSpPr/>
        <p:nvPr/>
      </p:nvGrpSpPr>
      <p:grpSpPr>
        <a:xfrm>
          <a:off x="0" y="0"/>
          <a:ext cx="0" cy="0"/>
          <a:chOff x="0" y="0"/>
          <a:chExt cx="0" cy="0"/>
        </a:xfrm>
      </p:grpSpPr>
      <p:sp>
        <p:nvSpPr>
          <p:cNvPr id="47" name="Google Shape;47;p7"/>
          <p:cNvSpPr txBox="1"/>
          <p:nvPr>
            <p:ph type="title"/>
          </p:nvPr>
        </p:nvSpPr>
        <p:spPr>
          <a:xfrm>
            <a:off x="457200" y="675085"/>
            <a:ext cx="8229600" cy="8013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8" name="Google Shape;48;p7"/>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1" name="Shape 51"/>
        <p:cNvGrpSpPr/>
        <p:nvPr/>
      </p:nvGrpSpPr>
      <p:grpSpPr>
        <a:xfrm>
          <a:off x="0" y="0"/>
          <a:ext cx="0" cy="0"/>
          <a:chOff x="0" y="0"/>
          <a:chExt cx="0" cy="0"/>
        </a:xfrm>
      </p:grpSpPr>
      <p:sp>
        <p:nvSpPr>
          <p:cNvPr id="52" name="Google Shape;52;p8"/>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5" name="Shape 55"/>
        <p:cNvGrpSpPr/>
        <p:nvPr/>
      </p:nvGrpSpPr>
      <p:grpSpPr>
        <a:xfrm>
          <a:off x="0" y="0"/>
          <a:ext cx="0" cy="0"/>
          <a:chOff x="0" y="0"/>
          <a:chExt cx="0" cy="0"/>
        </a:xfrm>
      </p:grpSpPr>
      <p:sp>
        <p:nvSpPr>
          <p:cNvPr id="56" name="Google Shape;56;p9"/>
          <p:cNvSpPr txBox="1"/>
          <p:nvPr>
            <p:ph type="title"/>
          </p:nvPr>
        </p:nvSpPr>
        <p:spPr>
          <a:xfrm>
            <a:off x="457200" y="204788"/>
            <a:ext cx="3008400" cy="87150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7" name="Google Shape;57;p9"/>
          <p:cNvSpPr txBox="1"/>
          <p:nvPr>
            <p:ph idx="1" type="body"/>
          </p:nvPr>
        </p:nvSpPr>
        <p:spPr>
          <a:xfrm>
            <a:off x="3575050" y="204788"/>
            <a:ext cx="5111700" cy="4389900"/>
          </a:xfrm>
          <a:prstGeom prst="rect">
            <a:avLst/>
          </a:prstGeom>
          <a:noFill/>
          <a:ln>
            <a:noFill/>
          </a:ln>
        </p:spPr>
        <p:txBody>
          <a:bodyPr anchorCtr="0" anchor="t" bIns="45700" lIns="91425" spcFirstLastPara="1" rIns="91425" wrap="square" tIns="45700"/>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8" name="Google Shape;58;p9"/>
          <p:cNvSpPr txBox="1"/>
          <p:nvPr>
            <p:ph idx="2" type="body"/>
          </p:nvPr>
        </p:nvSpPr>
        <p:spPr>
          <a:xfrm>
            <a:off x="457200" y="1076325"/>
            <a:ext cx="3008400" cy="3518400"/>
          </a:xfrm>
          <a:prstGeom prst="rect">
            <a:avLst/>
          </a:prstGeom>
          <a:noFill/>
          <a:ln>
            <a:noFill/>
          </a:ln>
        </p:spPr>
        <p:txBody>
          <a:bodyPr anchorCtr="0" anchor="t" bIns="45700" lIns="91425" spcFirstLastPara="1" rIns="91425" wrap="square" tIns="45700"/>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9" name="Google Shape;59;p9"/>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2" name="Shape 62"/>
        <p:cNvGrpSpPr/>
        <p:nvPr/>
      </p:nvGrpSpPr>
      <p:grpSpPr>
        <a:xfrm>
          <a:off x="0" y="0"/>
          <a:ext cx="0" cy="0"/>
          <a:chOff x="0" y="0"/>
          <a:chExt cx="0" cy="0"/>
        </a:xfrm>
      </p:grpSpPr>
      <p:sp>
        <p:nvSpPr>
          <p:cNvPr id="63" name="Google Shape;63;p10"/>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4" name="Google Shape;64;p10"/>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5" name="Google Shape;65;p10"/>
          <p:cNvSpPr txBox="1"/>
          <p:nvPr>
            <p:ph idx="1" type="body"/>
          </p:nvPr>
        </p:nvSpPr>
        <p:spPr>
          <a:xfrm>
            <a:off x="1792288" y="4025503"/>
            <a:ext cx="5486400" cy="603600"/>
          </a:xfrm>
          <a:prstGeom prst="rect">
            <a:avLst/>
          </a:prstGeom>
          <a:noFill/>
          <a:ln>
            <a:noFill/>
          </a:ln>
        </p:spPr>
        <p:txBody>
          <a:bodyPr anchorCtr="0" anchor="t" bIns="45700" lIns="91425" spcFirstLastPara="1" rIns="91425" wrap="square" tIns="45700"/>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6" name="Google Shape;66;p10"/>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75085"/>
            <a:ext cx="8229600" cy="8013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2266950"/>
            <a:ext cx="8229600" cy="2327700"/>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pic>
        <p:nvPicPr>
          <p:cNvPr id="11" name="Google Shape;11;p1"/>
          <p:cNvPicPr preferRelativeResize="0"/>
          <p:nvPr/>
        </p:nvPicPr>
        <p:blipFill rotWithShape="1">
          <a:blip r:embed="rId1">
            <a:alphaModFix/>
          </a:blip>
          <a:srcRect b="0" l="0" r="0" t="0"/>
          <a:stretch/>
        </p:blipFill>
        <p:spPr>
          <a:xfrm>
            <a:off x="0" y="0"/>
            <a:ext cx="6857998" cy="3429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14.png"/><Relationship Id="rId6"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16.png"/><Relationship Id="rId6"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www.ebi.ac.uk/training/online/course/network-analysis-protein-interaction-data-introduction/protein-protein-interaction-networks" TargetMode="External"/><Relationship Id="rId4" Type="http://schemas.openxmlformats.org/officeDocument/2006/relationships/hyperlink" Target="https://www.researchgate.net/profile/K_M_Taufiqur_Rahman2/publication/261178890_Changes_in_protein_interaction_networks_between_normal_and_cancer_conditions_Total_chaos_or_ordered_disorder/links/00b7d53381a7fbe0f4000000.pdf" TargetMode="External"/><Relationship Id="rId5" Type="http://schemas.openxmlformats.org/officeDocument/2006/relationships/hyperlink" Target="https://www.ncbi.nlm.nih.gov/pmc/articles/PMC3531279/pdf/pcbi.1002819.pdf" TargetMode="External"/><Relationship Id="rId6" Type="http://schemas.openxmlformats.org/officeDocument/2006/relationships/hyperlink" Target="http://www.iaees.org/publications/journals/nb/articles/2013-3(1)/2-Islam-Abstract.as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pic>
        <p:nvPicPr>
          <p:cNvPr id="85" name="Google Shape;85;p13"/>
          <p:cNvPicPr preferRelativeResize="0"/>
          <p:nvPr/>
        </p:nvPicPr>
        <p:blipFill>
          <a:blip r:embed="rId3">
            <a:alphaModFix/>
          </a:blip>
          <a:stretch>
            <a:fillRect/>
          </a:stretch>
        </p:blipFill>
        <p:spPr>
          <a:xfrm>
            <a:off x="0" y="0"/>
            <a:ext cx="6990325"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457200" y="675085"/>
            <a:ext cx="8229600" cy="801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Transitivity</a:t>
            </a:r>
            <a:endParaRPr/>
          </a:p>
        </p:txBody>
      </p:sp>
      <p:sp>
        <p:nvSpPr>
          <p:cNvPr id="142" name="Google Shape;142;p22"/>
          <p:cNvSpPr txBox="1"/>
          <p:nvPr>
            <p:ph idx="1" type="body"/>
          </p:nvPr>
        </p:nvSpPr>
        <p:spPr>
          <a:xfrm>
            <a:off x="457200" y="1583675"/>
            <a:ext cx="8229600" cy="2327700"/>
          </a:xfrm>
          <a:prstGeom prst="rect">
            <a:avLst/>
          </a:prstGeom>
        </p:spPr>
        <p:txBody>
          <a:bodyPr anchorCtr="0" anchor="t" bIns="45700" lIns="91425" spcFirstLastPara="1" rIns="91425" wrap="square" tIns="45700">
            <a:noAutofit/>
          </a:bodyPr>
          <a:lstStyle/>
          <a:p>
            <a:pPr indent="-317500" lvl="0" marL="457200" rtl="0" algn="l">
              <a:spcBef>
                <a:spcPts val="360"/>
              </a:spcBef>
              <a:spcAft>
                <a:spcPts val="0"/>
              </a:spcAft>
              <a:buSzPts val="1400"/>
              <a:buChar char="•"/>
            </a:pPr>
            <a:r>
              <a:rPr lang="en" sz="1400">
                <a:solidFill>
                  <a:srgbClr val="222222"/>
                </a:solidFill>
                <a:highlight>
                  <a:srgbClr val="FFFFFF"/>
                </a:highlight>
              </a:rPr>
              <a:t>The </a:t>
            </a:r>
            <a:r>
              <a:rPr b="1" lang="en" sz="1400">
                <a:solidFill>
                  <a:srgbClr val="222222"/>
                </a:solidFill>
                <a:highlight>
                  <a:srgbClr val="FFFFFF"/>
                </a:highlight>
              </a:rPr>
              <a:t>transitivity</a:t>
            </a:r>
            <a:r>
              <a:rPr lang="en" sz="1400">
                <a:solidFill>
                  <a:srgbClr val="222222"/>
                </a:solidFill>
                <a:highlight>
                  <a:srgbClr val="FFFFFF"/>
                </a:highlight>
              </a:rPr>
              <a:t> or </a:t>
            </a:r>
            <a:r>
              <a:rPr b="1" lang="en" sz="1400">
                <a:solidFill>
                  <a:srgbClr val="222222"/>
                </a:solidFill>
                <a:highlight>
                  <a:srgbClr val="FFFFFF"/>
                </a:highlight>
              </a:rPr>
              <a:t>clustering coefficient</a:t>
            </a:r>
            <a:r>
              <a:rPr lang="en" sz="1400">
                <a:solidFill>
                  <a:srgbClr val="222222"/>
                </a:solidFill>
                <a:highlight>
                  <a:srgbClr val="FFFFFF"/>
                </a:highlight>
              </a:rPr>
              <a:t> of a network is a measure of the tendency of the nodes to cluster together. High transitivity means that the network contains communities or groups of nodes that are densely connected internally. “the friends of my friends are my friends”</a:t>
            </a:r>
            <a:endParaRPr sz="1400">
              <a:solidFill>
                <a:srgbClr val="222222"/>
              </a:solidFill>
              <a:highlight>
                <a:srgbClr val="FFFFFF"/>
              </a:highlight>
            </a:endParaRPr>
          </a:p>
          <a:p>
            <a:pPr indent="0" lvl="0" marL="457200" rtl="0" algn="l">
              <a:spcBef>
                <a:spcPts val="360"/>
              </a:spcBef>
              <a:spcAft>
                <a:spcPts val="0"/>
              </a:spcAft>
              <a:buNone/>
            </a:pPr>
            <a:r>
              <a:t/>
            </a:r>
            <a:endParaRPr sz="1400">
              <a:solidFill>
                <a:srgbClr val="222222"/>
              </a:solidFill>
              <a:highlight>
                <a:srgbClr val="FFFFFF"/>
              </a:highlight>
            </a:endParaRPr>
          </a:p>
          <a:p>
            <a:pPr indent="-317500" lvl="0" marL="457200" rtl="0" algn="l">
              <a:spcBef>
                <a:spcPts val="360"/>
              </a:spcBef>
              <a:spcAft>
                <a:spcPts val="0"/>
              </a:spcAft>
              <a:buClr>
                <a:srgbClr val="222222"/>
              </a:buClr>
              <a:buSzPts val="1400"/>
              <a:buChar char="•"/>
            </a:pPr>
            <a:r>
              <a:rPr lang="en" sz="1400">
                <a:solidFill>
                  <a:srgbClr val="222222"/>
                </a:solidFill>
                <a:highlight>
                  <a:srgbClr val="FFFFFF"/>
                </a:highlight>
              </a:rPr>
              <a:t>In Biology these communities or clusters reflect functional modules and protein complexes </a:t>
            </a:r>
            <a:endParaRPr sz="1400">
              <a:solidFill>
                <a:srgbClr val="222222"/>
              </a:solidFill>
              <a:highlight>
                <a:srgbClr val="FFFFFF"/>
              </a:highlight>
            </a:endParaRPr>
          </a:p>
          <a:p>
            <a:pPr indent="0" lvl="0" marL="457200" rtl="0" algn="l">
              <a:spcBef>
                <a:spcPts val="360"/>
              </a:spcBef>
              <a:spcAft>
                <a:spcPts val="0"/>
              </a:spcAft>
              <a:buNone/>
            </a:pPr>
            <a:r>
              <a:t/>
            </a:r>
            <a:endParaRPr sz="1400">
              <a:solidFill>
                <a:srgbClr val="222222"/>
              </a:solidFill>
              <a:highlight>
                <a:srgbClr val="FFFFFF"/>
              </a:highlight>
            </a:endParaRPr>
          </a:p>
          <a:p>
            <a:pPr indent="-317500" lvl="0" marL="457200" rtl="0" algn="l">
              <a:spcBef>
                <a:spcPts val="360"/>
              </a:spcBef>
              <a:spcAft>
                <a:spcPts val="0"/>
              </a:spcAft>
              <a:buClr>
                <a:srgbClr val="222222"/>
              </a:buClr>
              <a:buSzPts val="1400"/>
              <a:buChar char="•"/>
            </a:pPr>
            <a:r>
              <a:rPr b="1" lang="en" sz="1400">
                <a:solidFill>
                  <a:srgbClr val="222222"/>
                </a:solidFill>
                <a:highlight>
                  <a:srgbClr val="FFFFFF"/>
                </a:highlight>
              </a:rPr>
              <a:t>Protein complexes</a:t>
            </a:r>
            <a:r>
              <a:rPr lang="en" sz="1400">
                <a:solidFill>
                  <a:srgbClr val="222222"/>
                </a:solidFill>
                <a:highlight>
                  <a:srgbClr val="FFFFFF"/>
                </a:highlight>
              </a:rPr>
              <a:t> can be considered a type of module in which proteins are interacting with each other in a stable manner</a:t>
            </a:r>
            <a:endParaRPr sz="1400">
              <a:solidFill>
                <a:srgbClr val="222222"/>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457200" y="675085"/>
            <a:ext cx="8229600" cy="801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Applications of PPINs</a:t>
            </a:r>
            <a:endParaRPr/>
          </a:p>
        </p:txBody>
      </p:sp>
      <p:sp>
        <p:nvSpPr>
          <p:cNvPr id="148" name="Google Shape;148;p23"/>
          <p:cNvSpPr txBox="1"/>
          <p:nvPr>
            <p:ph idx="1" type="body"/>
          </p:nvPr>
        </p:nvSpPr>
        <p:spPr>
          <a:xfrm>
            <a:off x="457200" y="2266950"/>
            <a:ext cx="8229600" cy="23277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Study Virus Pathogenesis (</a:t>
            </a:r>
            <a:r>
              <a:rPr lang="en" sz="1800">
                <a:highlight>
                  <a:srgbClr val="FFFFFF"/>
                </a:highlight>
                <a:latin typeface="Times New Roman"/>
                <a:ea typeface="Times New Roman"/>
                <a:cs typeface="Times New Roman"/>
                <a:sym typeface="Times New Roman"/>
              </a:rPr>
              <a:t>Epstein-Barr Virus Pathogenesis</a:t>
            </a:r>
            <a:r>
              <a:rPr lang="en"/>
              <a:t>)</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
              <a:t>Cancer Detection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457200" y="675085"/>
            <a:ext cx="8229600" cy="801300"/>
          </a:xfrm>
          <a:prstGeom prst="rect">
            <a:avLst/>
          </a:prstGeom>
        </p:spPr>
        <p:txBody>
          <a:bodyPr anchorCtr="0" anchor="ctr" bIns="45700" lIns="91425" spcFirstLastPara="1" rIns="91425" wrap="square" tIns="45700">
            <a:noAutofit/>
          </a:bodyPr>
          <a:lstStyle/>
          <a:p>
            <a:pPr indent="457200" lvl="0" marL="1828800" rtl="0" algn="l">
              <a:spcBef>
                <a:spcPts val="0"/>
              </a:spcBef>
              <a:spcAft>
                <a:spcPts val="0"/>
              </a:spcAft>
              <a:buNone/>
            </a:pPr>
            <a:r>
              <a:rPr lang="en" sz="3000">
                <a:highlight>
                  <a:srgbClr val="FFFFFF"/>
                </a:highlight>
                <a:latin typeface="Times New Roman"/>
                <a:ea typeface="Times New Roman"/>
                <a:cs typeface="Times New Roman"/>
                <a:sym typeface="Times New Roman"/>
              </a:rPr>
              <a:t>EBV Pathogenesis </a:t>
            </a:r>
            <a:endParaRPr sz="3000"/>
          </a:p>
        </p:txBody>
      </p:sp>
      <p:sp>
        <p:nvSpPr>
          <p:cNvPr id="154" name="Google Shape;154;p24"/>
          <p:cNvSpPr txBox="1"/>
          <p:nvPr>
            <p:ph idx="1" type="body"/>
          </p:nvPr>
        </p:nvSpPr>
        <p:spPr>
          <a:xfrm>
            <a:off x="457200" y="1666875"/>
            <a:ext cx="8229600" cy="2327700"/>
          </a:xfrm>
          <a:prstGeom prst="rect">
            <a:avLst/>
          </a:prstGeom>
        </p:spPr>
        <p:txBody>
          <a:bodyPr anchorCtr="0" anchor="t" bIns="45700" lIns="91425" spcFirstLastPara="1" rIns="91425" wrap="square" tIns="45700">
            <a:noAutofit/>
          </a:bodyPr>
          <a:lstStyle/>
          <a:p>
            <a:pPr indent="-381000" lvl="0" marL="457200" rtl="0" algn="l">
              <a:spcBef>
                <a:spcPts val="360"/>
              </a:spcBef>
              <a:spcAft>
                <a:spcPts val="0"/>
              </a:spcAft>
              <a:buSzPts val="2400"/>
              <a:buChar char="•"/>
            </a:pPr>
            <a:r>
              <a:rPr lang="en">
                <a:highlight>
                  <a:srgbClr val="FFFFFF"/>
                </a:highlight>
                <a:latin typeface="Times New Roman"/>
                <a:ea typeface="Times New Roman"/>
                <a:cs typeface="Times New Roman"/>
                <a:sym typeface="Times New Roman"/>
              </a:rPr>
              <a:t>EBV (</a:t>
            </a:r>
            <a:r>
              <a:rPr lang="en" sz="1800">
                <a:highlight>
                  <a:schemeClr val="lt1"/>
                </a:highlight>
                <a:latin typeface="Times New Roman"/>
                <a:ea typeface="Times New Roman"/>
                <a:cs typeface="Times New Roman"/>
                <a:sym typeface="Times New Roman"/>
              </a:rPr>
              <a:t>Epstein-Barr Virus </a:t>
            </a:r>
            <a:r>
              <a:rPr lang="en">
                <a:highlight>
                  <a:srgbClr val="FFFFFF"/>
                </a:highlight>
                <a:latin typeface="Times New Roman"/>
                <a:ea typeface="Times New Roman"/>
                <a:cs typeface="Times New Roman"/>
                <a:sym typeface="Times New Roman"/>
              </a:rPr>
              <a:t>) is a member of the herpesvirus family and one of the most common human viruses.(~95 % Adults infected in USA)</a:t>
            </a:r>
            <a:endParaRPr>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highlight>
                  <a:srgbClr val="FFFFFF"/>
                </a:highlight>
                <a:latin typeface="Times New Roman"/>
                <a:ea typeface="Times New Roman"/>
                <a:cs typeface="Times New Roman"/>
                <a:sym typeface="Times New Roman"/>
              </a:rPr>
              <a:t>We took the dataset of EBV-Human PPI and processed it using Cytoscape for visualization.</a:t>
            </a:r>
            <a:endParaRPr>
              <a:highlight>
                <a:srgbClr val="FFFFFF"/>
              </a:highlight>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457200" y="428622"/>
            <a:ext cx="8229600" cy="1047600"/>
          </a:xfrm>
          <a:prstGeom prst="rect">
            <a:avLst/>
          </a:prstGeom>
        </p:spPr>
        <p:txBody>
          <a:bodyPr anchorCtr="0" anchor="ctr" bIns="45700" lIns="91425" spcFirstLastPara="1" rIns="91425" wrap="square" tIns="45700">
            <a:noAutofit/>
          </a:bodyPr>
          <a:lstStyle/>
          <a:p>
            <a:pPr indent="457200" lvl="0" marL="1828800" rtl="0" algn="l">
              <a:spcBef>
                <a:spcPts val="0"/>
              </a:spcBef>
              <a:spcAft>
                <a:spcPts val="0"/>
              </a:spcAft>
              <a:buClr>
                <a:schemeClr val="dk1"/>
              </a:buClr>
              <a:buSzPts val="1100"/>
              <a:buFont typeface="Arial"/>
              <a:buNone/>
            </a:pPr>
            <a:r>
              <a:rPr lang="en" sz="3000">
                <a:highlight>
                  <a:srgbClr val="FFFFFF"/>
                </a:highlight>
                <a:latin typeface="Times New Roman"/>
                <a:ea typeface="Times New Roman"/>
                <a:cs typeface="Times New Roman"/>
                <a:sym typeface="Times New Roman"/>
              </a:rPr>
              <a:t>EBV Pathogenesis </a:t>
            </a:r>
            <a:endParaRPr/>
          </a:p>
        </p:txBody>
      </p:sp>
      <p:sp>
        <p:nvSpPr>
          <p:cNvPr id="160" name="Google Shape;160;p25"/>
          <p:cNvSpPr txBox="1"/>
          <p:nvPr>
            <p:ph idx="1" type="body"/>
          </p:nvPr>
        </p:nvSpPr>
        <p:spPr>
          <a:xfrm>
            <a:off x="295275" y="1441225"/>
            <a:ext cx="8391600" cy="3750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457200" rtl="0" algn="l">
              <a:spcBef>
                <a:spcPts val="360"/>
              </a:spcBef>
              <a:spcAft>
                <a:spcPts val="0"/>
              </a:spcAft>
              <a:buNone/>
            </a:pPr>
            <a:r>
              <a:rPr lang="en" sz="1000"/>
              <a:t>*Red Nodes : EBV Proteins</a:t>
            </a:r>
            <a:endParaRPr sz="1000"/>
          </a:p>
          <a:p>
            <a:pPr indent="0" lvl="0" marL="0" rtl="0" algn="l">
              <a:spcBef>
                <a:spcPts val="360"/>
              </a:spcBef>
              <a:spcAft>
                <a:spcPts val="0"/>
              </a:spcAft>
              <a:buNone/>
            </a:pPr>
            <a:r>
              <a:t/>
            </a:r>
            <a:endParaRPr/>
          </a:p>
        </p:txBody>
      </p:sp>
      <p:pic>
        <p:nvPicPr>
          <p:cNvPr id="161" name="Google Shape;161;p25"/>
          <p:cNvPicPr preferRelativeResize="0"/>
          <p:nvPr/>
        </p:nvPicPr>
        <p:blipFill>
          <a:blip r:embed="rId3">
            <a:alphaModFix/>
          </a:blip>
          <a:stretch>
            <a:fillRect/>
          </a:stretch>
        </p:blipFill>
        <p:spPr>
          <a:xfrm>
            <a:off x="1201825" y="1343025"/>
            <a:ext cx="5998151" cy="300037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457200" y="675085"/>
            <a:ext cx="8229600" cy="801300"/>
          </a:xfrm>
          <a:prstGeom prst="rect">
            <a:avLst/>
          </a:prstGeom>
        </p:spPr>
        <p:txBody>
          <a:bodyPr anchorCtr="0" anchor="ctr" bIns="45700" lIns="91425" spcFirstLastPara="1" rIns="91425" wrap="square" tIns="45700">
            <a:noAutofit/>
          </a:bodyPr>
          <a:lstStyle/>
          <a:p>
            <a:pPr indent="457200" lvl="0" marL="1828800" rtl="0" algn="l">
              <a:spcBef>
                <a:spcPts val="0"/>
              </a:spcBef>
              <a:spcAft>
                <a:spcPts val="0"/>
              </a:spcAft>
              <a:buClr>
                <a:schemeClr val="dk1"/>
              </a:buClr>
              <a:buSzPts val="1100"/>
              <a:buFont typeface="Arial"/>
              <a:buNone/>
            </a:pPr>
            <a:r>
              <a:rPr lang="en" sz="3000">
                <a:highlight>
                  <a:srgbClr val="FFFFFF"/>
                </a:highlight>
                <a:latin typeface="Times New Roman"/>
                <a:ea typeface="Times New Roman"/>
                <a:cs typeface="Times New Roman"/>
                <a:sym typeface="Times New Roman"/>
              </a:rPr>
              <a:t>EBV Pathogenesis </a:t>
            </a:r>
            <a:endParaRPr/>
          </a:p>
        </p:txBody>
      </p:sp>
      <p:sp>
        <p:nvSpPr>
          <p:cNvPr id="167" name="Google Shape;167;p26"/>
          <p:cNvSpPr txBox="1"/>
          <p:nvPr>
            <p:ph idx="1" type="body"/>
          </p:nvPr>
        </p:nvSpPr>
        <p:spPr>
          <a:xfrm>
            <a:off x="457200" y="1861325"/>
            <a:ext cx="8229600" cy="23277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sz="1800"/>
              <a:t>There were 112 Human and 40 EBV Unique proteins</a:t>
            </a:r>
            <a:endParaRPr sz="1800"/>
          </a:p>
          <a:p>
            <a:pPr indent="-342900" lvl="0" marL="457200" rtl="0" algn="l">
              <a:spcBef>
                <a:spcPts val="1000"/>
              </a:spcBef>
              <a:spcAft>
                <a:spcPts val="0"/>
              </a:spcAft>
              <a:buSzPts val="1800"/>
              <a:buChar char="•"/>
            </a:pPr>
            <a:r>
              <a:rPr lang="en" sz="1800"/>
              <a:t>Total Edges : 173</a:t>
            </a:r>
            <a:endParaRPr sz="1800"/>
          </a:p>
          <a:p>
            <a:pPr indent="-342900" lvl="0" marL="457200" rtl="0" algn="l">
              <a:spcBef>
                <a:spcPts val="1000"/>
              </a:spcBef>
              <a:spcAft>
                <a:spcPts val="0"/>
              </a:spcAft>
              <a:buSzPts val="1800"/>
              <a:buChar char="•"/>
            </a:pPr>
            <a:r>
              <a:rPr lang="en" sz="1800"/>
              <a:t>24 multi targeted human proteins (interact with &gt;1 EBV)</a:t>
            </a:r>
            <a:endParaRPr sz="1800"/>
          </a:p>
          <a:p>
            <a:pPr indent="-342900" lvl="0" marL="457200" rtl="0" algn="l">
              <a:spcBef>
                <a:spcPts val="1000"/>
              </a:spcBef>
              <a:spcAft>
                <a:spcPts val="0"/>
              </a:spcAft>
              <a:buSzPts val="1800"/>
              <a:buChar char="•"/>
            </a:pPr>
            <a:r>
              <a:rPr lang="en" sz="1800"/>
              <a:t>Multi </a:t>
            </a:r>
            <a:r>
              <a:rPr lang="en" sz="1800"/>
              <a:t>Targeted</a:t>
            </a:r>
            <a:r>
              <a:rPr lang="en" sz="1800"/>
              <a:t> human proteins are crucial for Virus Life Cycle metabolism and thus can be used for further analysis.(ET-HPs : EBV Targeted Human Proteins)</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457200" y="675085"/>
            <a:ext cx="8229600" cy="801300"/>
          </a:xfrm>
          <a:prstGeom prst="rect">
            <a:avLst/>
          </a:prstGeom>
        </p:spPr>
        <p:txBody>
          <a:bodyPr anchorCtr="0" anchor="ctr" bIns="45700" lIns="91425" spcFirstLastPara="1" rIns="91425" wrap="square" tIns="45700">
            <a:noAutofit/>
          </a:bodyPr>
          <a:lstStyle/>
          <a:p>
            <a:pPr indent="457200" lvl="0" marL="1828800" rtl="0" algn="l">
              <a:spcBef>
                <a:spcPts val="0"/>
              </a:spcBef>
              <a:spcAft>
                <a:spcPts val="0"/>
              </a:spcAft>
              <a:buClr>
                <a:schemeClr val="dk1"/>
              </a:buClr>
              <a:buSzPts val="1100"/>
              <a:buFont typeface="Arial"/>
              <a:buNone/>
            </a:pPr>
            <a:r>
              <a:rPr lang="en" sz="3000">
                <a:highlight>
                  <a:srgbClr val="FFFFFF"/>
                </a:highlight>
                <a:latin typeface="Times New Roman"/>
                <a:ea typeface="Times New Roman"/>
                <a:cs typeface="Times New Roman"/>
                <a:sym typeface="Times New Roman"/>
              </a:rPr>
              <a:t>EBV Pathogenesis </a:t>
            </a:r>
            <a:endParaRPr/>
          </a:p>
        </p:txBody>
      </p:sp>
      <p:sp>
        <p:nvSpPr>
          <p:cNvPr id="173" name="Google Shape;173;p27"/>
          <p:cNvSpPr txBox="1"/>
          <p:nvPr>
            <p:ph idx="1" type="body"/>
          </p:nvPr>
        </p:nvSpPr>
        <p:spPr>
          <a:xfrm>
            <a:off x="457200" y="1743275"/>
            <a:ext cx="8229600" cy="28515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sz="1800"/>
              <a:t>The average degree of ET-HPs(~15) significantly larger than other human proteins(~6) and thus are hub proteins.</a:t>
            </a:r>
            <a:endParaRPr sz="1800"/>
          </a:p>
          <a:p>
            <a:pPr indent="0" lvl="0" marL="457200" rtl="0" algn="l">
              <a:spcBef>
                <a:spcPts val="1000"/>
              </a:spcBef>
              <a:spcAft>
                <a:spcPts val="0"/>
              </a:spcAft>
              <a:buNone/>
            </a:pPr>
            <a:r>
              <a:t/>
            </a:r>
            <a:endParaRPr sz="1800"/>
          </a:p>
          <a:p>
            <a:pPr indent="-342900" lvl="0" marL="457200" rtl="0" algn="l">
              <a:spcBef>
                <a:spcPts val="1000"/>
              </a:spcBef>
              <a:spcAft>
                <a:spcPts val="0"/>
              </a:spcAft>
              <a:buSzPts val="1800"/>
              <a:buChar char="•"/>
            </a:pPr>
            <a:r>
              <a:rPr lang="en" sz="1800"/>
              <a:t>EBV targets ET-HPs as they are key for </a:t>
            </a:r>
            <a:r>
              <a:rPr lang="en" sz="1800"/>
              <a:t>human</a:t>
            </a:r>
            <a:r>
              <a:rPr lang="en" sz="1800"/>
              <a:t> metabolism and are highly interconnected to maximize efficiency of biological processes. This choice of proteins is best for virus so that it can hijack host metabolism and use it for its own survival.</a:t>
            </a:r>
            <a:endParaRPr sz="1800"/>
          </a:p>
          <a:p>
            <a:pPr indent="0" lvl="0" marL="0" rtl="0" algn="l">
              <a:spcBef>
                <a:spcPts val="360"/>
              </a:spcBef>
              <a:spcAft>
                <a:spcPts val="0"/>
              </a:spcAft>
              <a:buNone/>
            </a:pPr>
            <a:r>
              <a:t/>
            </a:r>
            <a:endParaRPr sz="1200">
              <a:solidFill>
                <a:srgbClr val="008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457200" y="675085"/>
            <a:ext cx="8229600" cy="801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Cancer Detection</a:t>
            </a:r>
            <a:endParaRPr/>
          </a:p>
        </p:txBody>
      </p:sp>
      <p:sp>
        <p:nvSpPr>
          <p:cNvPr id="179" name="Google Shape;179;p28"/>
          <p:cNvSpPr txBox="1"/>
          <p:nvPr>
            <p:ph idx="1" type="body"/>
          </p:nvPr>
        </p:nvSpPr>
        <p:spPr>
          <a:xfrm>
            <a:off x="457200" y="1628775"/>
            <a:ext cx="8229600" cy="23277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In cancer genomic mutations result in alteration of PPINs.</a:t>
            </a:r>
            <a:endParaRPr/>
          </a:p>
          <a:p>
            <a:pPr indent="-342900" lvl="0" marL="457200" rtl="0" algn="l">
              <a:spcBef>
                <a:spcPts val="360"/>
              </a:spcBef>
              <a:spcAft>
                <a:spcPts val="0"/>
              </a:spcAft>
              <a:buSzPts val="1800"/>
              <a:buChar char="•"/>
            </a:pPr>
            <a:r>
              <a:rPr lang="en"/>
              <a:t>Hence study of molecular interactions is beneficial to have an insight on regular and cancerous patterns.</a:t>
            </a:r>
            <a:endParaRPr/>
          </a:p>
          <a:p>
            <a:pPr indent="-342900" lvl="0" marL="457200" rtl="0" algn="l">
              <a:spcBef>
                <a:spcPts val="1000"/>
              </a:spcBef>
              <a:spcAft>
                <a:spcPts val="0"/>
              </a:spcAft>
              <a:buSzPts val="1800"/>
              <a:buChar char="•"/>
            </a:pPr>
            <a:r>
              <a:rPr lang="en"/>
              <a:t>We studied structural differences between normal and cancerous protein interactions in Bone tissue by using various graph theoretical concepts and parameters. </a:t>
            </a:r>
            <a:endParaRPr/>
          </a:p>
          <a:p>
            <a:pPr indent="0" lvl="0" marL="0" rtl="0" algn="l">
              <a:spcBef>
                <a:spcPts val="36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457200" y="675085"/>
            <a:ext cx="8229600" cy="801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Experiment</a:t>
            </a:r>
            <a:endParaRPr/>
          </a:p>
        </p:txBody>
      </p:sp>
      <p:sp>
        <p:nvSpPr>
          <p:cNvPr id="185" name="Google Shape;185;p29"/>
          <p:cNvSpPr txBox="1"/>
          <p:nvPr>
            <p:ph idx="1" type="body"/>
          </p:nvPr>
        </p:nvSpPr>
        <p:spPr>
          <a:xfrm>
            <a:off x="457200" y="1476375"/>
            <a:ext cx="8229600" cy="25467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Collected raw dataset for proteins found in human bone tissue.</a:t>
            </a:r>
            <a:endParaRPr/>
          </a:p>
          <a:p>
            <a:pPr indent="-342900" lvl="0" marL="457200" rtl="0" algn="l">
              <a:spcBef>
                <a:spcPts val="0"/>
              </a:spcBef>
              <a:spcAft>
                <a:spcPts val="0"/>
              </a:spcAft>
              <a:buSzPts val="1800"/>
              <a:buChar char="•"/>
            </a:pPr>
            <a:r>
              <a:rPr lang="en"/>
              <a:t>Preprocessed the raw data to identify the interacting proteins in Normal and Cancerous Bone tissues.</a:t>
            </a:r>
            <a:endParaRPr/>
          </a:p>
          <a:p>
            <a:pPr indent="-342900" lvl="0" marL="457200" rtl="0" algn="l">
              <a:spcBef>
                <a:spcPts val="0"/>
              </a:spcBef>
              <a:spcAft>
                <a:spcPts val="0"/>
              </a:spcAft>
              <a:buSzPts val="1800"/>
              <a:buChar char="•"/>
            </a:pPr>
            <a:r>
              <a:rPr lang="en"/>
              <a:t>Transformed the processed data to construct PPIN graph (using Python)</a:t>
            </a:r>
            <a:endParaRPr/>
          </a:p>
          <a:p>
            <a:pPr indent="-342900" lvl="0" marL="457200" rtl="0" algn="l">
              <a:spcBef>
                <a:spcPts val="0"/>
              </a:spcBef>
              <a:spcAft>
                <a:spcPts val="0"/>
              </a:spcAft>
              <a:buSzPts val="1800"/>
              <a:buChar char="•"/>
            </a:pPr>
            <a:r>
              <a:rPr lang="en"/>
              <a:t>Computed various graph parameters to figure out the distinguishing factors betwen normal and cancerous bone PPINs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457200" y="675085"/>
            <a:ext cx="8229600" cy="801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Results</a:t>
            </a:r>
            <a:endParaRPr/>
          </a:p>
        </p:txBody>
      </p:sp>
      <p:pic>
        <p:nvPicPr>
          <p:cNvPr id="191" name="Google Shape;191;p30"/>
          <p:cNvPicPr preferRelativeResize="0"/>
          <p:nvPr/>
        </p:nvPicPr>
        <p:blipFill>
          <a:blip r:embed="rId3">
            <a:alphaModFix/>
          </a:blip>
          <a:stretch>
            <a:fillRect/>
          </a:stretch>
        </p:blipFill>
        <p:spPr>
          <a:xfrm>
            <a:off x="142875" y="1819275"/>
            <a:ext cx="4219574" cy="2819400"/>
          </a:xfrm>
          <a:prstGeom prst="rect">
            <a:avLst/>
          </a:prstGeom>
          <a:noFill/>
          <a:ln>
            <a:noFill/>
          </a:ln>
        </p:spPr>
      </p:pic>
      <p:pic>
        <p:nvPicPr>
          <p:cNvPr id="192" name="Google Shape;192;p30"/>
          <p:cNvPicPr preferRelativeResize="0"/>
          <p:nvPr/>
        </p:nvPicPr>
        <p:blipFill>
          <a:blip r:embed="rId4">
            <a:alphaModFix/>
          </a:blip>
          <a:stretch>
            <a:fillRect/>
          </a:stretch>
        </p:blipFill>
        <p:spPr>
          <a:xfrm>
            <a:off x="4762500" y="1943100"/>
            <a:ext cx="4086226" cy="2571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pic>
        <p:nvPicPr>
          <p:cNvPr id="197" name="Google Shape;197;p31"/>
          <p:cNvPicPr preferRelativeResize="0"/>
          <p:nvPr/>
        </p:nvPicPr>
        <p:blipFill>
          <a:blip r:embed="rId3">
            <a:alphaModFix/>
          </a:blip>
          <a:stretch>
            <a:fillRect/>
          </a:stretch>
        </p:blipFill>
        <p:spPr>
          <a:xfrm>
            <a:off x="520342" y="485200"/>
            <a:ext cx="2862608" cy="2146950"/>
          </a:xfrm>
          <a:prstGeom prst="rect">
            <a:avLst/>
          </a:prstGeom>
          <a:noFill/>
          <a:ln>
            <a:noFill/>
          </a:ln>
        </p:spPr>
      </p:pic>
      <p:pic>
        <p:nvPicPr>
          <p:cNvPr id="198" name="Google Shape;198;p31"/>
          <p:cNvPicPr preferRelativeResize="0"/>
          <p:nvPr/>
        </p:nvPicPr>
        <p:blipFill>
          <a:blip r:embed="rId4">
            <a:alphaModFix/>
          </a:blip>
          <a:stretch>
            <a:fillRect/>
          </a:stretch>
        </p:blipFill>
        <p:spPr>
          <a:xfrm>
            <a:off x="4576055" y="2816025"/>
            <a:ext cx="3006669" cy="2146950"/>
          </a:xfrm>
          <a:prstGeom prst="rect">
            <a:avLst/>
          </a:prstGeom>
          <a:noFill/>
          <a:ln>
            <a:noFill/>
          </a:ln>
        </p:spPr>
      </p:pic>
      <p:pic>
        <p:nvPicPr>
          <p:cNvPr id="199" name="Google Shape;199;p31"/>
          <p:cNvPicPr preferRelativeResize="0"/>
          <p:nvPr/>
        </p:nvPicPr>
        <p:blipFill>
          <a:blip r:embed="rId5">
            <a:alphaModFix/>
          </a:blip>
          <a:stretch>
            <a:fillRect/>
          </a:stretch>
        </p:blipFill>
        <p:spPr>
          <a:xfrm>
            <a:off x="520350" y="2773625"/>
            <a:ext cx="3252675" cy="2231774"/>
          </a:xfrm>
          <a:prstGeom prst="rect">
            <a:avLst/>
          </a:prstGeom>
          <a:noFill/>
          <a:ln>
            <a:noFill/>
          </a:ln>
        </p:spPr>
      </p:pic>
      <p:pic>
        <p:nvPicPr>
          <p:cNvPr id="200" name="Google Shape;200;p31"/>
          <p:cNvPicPr preferRelativeResize="0"/>
          <p:nvPr/>
        </p:nvPicPr>
        <p:blipFill>
          <a:blip r:embed="rId6">
            <a:alphaModFix/>
          </a:blip>
          <a:stretch>
            <a:fillRect/>
          </a:stretch>
        </p:blipFill>
        <p:spPr>
          <a:xfrm>
            <a:off x="4453050" y="376525"/>
            <a:ext cx="3252675" cy="2439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ctrTitle"/>
          </p:nvPr>
        </p:nvSpPr>
        <p:spPr>
          <a:xfrm>
            <a:off x="575500" y="505844"/>
            <a:ext cx="7772400" cy="1102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What are proteins??</a:t>
            </a:r>
            <a:endParaRPr/>
          </a:p>
        </p:txBody>
      </p:sp>
      <p:sp>
        <p:nvSpPr>
          <p:cNvPr id="91" name="Google Shape;91;p14"/>
          <p:cNvSpPr txBox="1"/>
          <p:nvPr>
            <p:ph idx="1" type="subTitle"/>
          </p:nvPr>
        </p:nvSpPr>
        <p:spPr>
          <a:xfrm>
            <a:off x="753900" y="1608350"/>
            <a:ext cx="7959900" cy="2859000"/>
          </a:xfrm>
          <a:prstGeom prst="rect">
            <a:avLst/>
          </a:prstGeom>
        </p:spPr>
        <p:txBody>
          <a:bodyPr anchorCtr="0" anchor="t" bIns="45700" lIns="91425" spcFirstLastPara="1" rIns="91425" wrap="square" tIns="45700">
            <a:noAutofit/>
          </a:bodyPr>
          <a:lstStyle/>
          <a:p>
            <a:pPr indent="-381000" lvl="0" marL="457200" rtl="0" algn="l">
              <a:lnSpc>
                <a:spcPct val="150000"/>
              </a:lnSpc>
              <a:spcBef>
                <a:spcPts val="480"/>
              </a:spcBef>
              <a:spcAft>
                <a:spcPts val="0"/>
              </a:spcAft>
              <a:buClr>
                <a:srgbClr val="000000"/>
              </a:buClr>
              <a:buSzPts val="2400"/>
              <a:buChar char="●"/>
            </a:pPr>
            <a:r>
              <a:rPr lang="en">
                <a:solidFill>
                  <a:srgbClr val="000000"/>
                </a:solidFill>
              </a:rPr>
              <a:t>Large, complex molecules.</a:t>
            </a:r>
            <a:endParaRPr>
              <a:solidFill>
                <a:srgbClr val="000000"/>
              </a:solidFill>
            </a:endParaRPr>
          </a:p>
          <a:p>
            <a:pPr indent="-381000" lvl="0" marL="457200" rtl="0" algn="l">
              <a:lnSpc>
                <a:spcPct val="150000"/>
              </a:lnSpc>
              <a:spcBef>
                <a:spcPts val="0"/>
              </a:spcBef>
              <a:spcAft>
                <a:spcPts val="0"/>
              </a:spcAft>
              <a:buClr>
                <a:srgbClr val="000000"/>
              </a:buClr>
              <a:buSzPts val="2400"/>
              <a:buChar char="●"/>
            </a:pPr>
            <a:r>
              <a:rPr lang="en">
                <a:solidFill>
                  <a:srgbClr val="000000"/>
                </a:solidFill>
              </a:rPr>
              <a:t>Eg. Enzymes, antibodies, 4EP1.</a:t>
            </a:r>
            <a:endParaRPr>
              <a:solidFill>
                <a:srgbClr val="000000"/>
              </a:solidFill>
            </a:endParaRPr>
          </a:p>
          <a:p>
            <a:pPr indent="-381000" lvl="0" marL="457200" rtl="0" algn="l">
              <a:lnSpc>
                <a:spcPct val="150000"/>
              </a:lnSpc>
              <a:spcBef>
                <a:spcPts val="0"/>
              </a:spcBef>
              <a:spcAft>
                <a:spcPts val="0"/>
              </a:spcAft>
              <a:buClr>
                <a:srgbClr val="000000"/>
              </a:buClr>
              <a:buSzPts val="2400"/>
              <a:buChar char="●"/>
            </a:pPr>
            <a:r>
              <a:rPr lang="en">
                <a:solidFill>
                  <a:srgbClr val="000000"/>
                </a:solidFill>
              </a:rPr>
              <a:t>Do not function in isolation.</a:t>
            </a:r>
            <a:endParaRPr>
              <a:solidFill>
                <a:srgbClr val="000000"/>
              </a:solidFill>
            </a:endParaRPr>
          </a:p>
          <a:p>
            <a:pPr indent="-381000" lvl="0" marL="457200" rtl="0" algn="l">
              <a:lnSpc>
                <a:spcPct val="150000"/>
              </a:lnSpc>
              <a:spcBef>
                <a:spcPts val="0"/>
              </a:spcBef>
              <a:spcAft>
                <a:spcPts val="0"/>
              </a:spcAft>
              <a:buClr>
                <a:srgbClr val="000000"/>
              </a:buClr>
              <a:buSzPts val="2400"/>
              <a:buChar char="●"/>
            </a:pPr>
            <a:r>
              <a:rPr lang="en">
                <a:solidFill>
                  <a:srgbClr val="000000"/>
                </a:solidFill>
              </a:rPr>
              <a:t>Mutation in proteins causes diseases.</a:t>
            </a:r>
            <a:endParaRPr>
              <a:solidFill>
                <a:srgbClr val="000000"/>
              </a:solidFill>
            </a:endParaRPr>
          </a:p>
          <a:p>
            <a:pPr indent="-381000" lvl="0" marL="457200" rtl="0" algn="l">
              <a:spcBef>
                <a:spcPts val="0"/>
              </a:spcBef>
              <a:spcAft>
                <a:spcPts val="0"/>
              </a:spcAft>
              <a:buClr>
                <a:srgbClr val="000000"/>
              </a:buClr>
              <a:buSzPts val="2400"/>
              <a:buChar char="●"/>
            </a:pPr>
            <a:r>
              <a:rPr lang="en">
                <a:solidFill>
                  <a:srgbClr val="000000"/>
                </a:solidFill>
              </a:rPr>
              <a:t>Interactions can explain molecular basis which can help study prevention, diagnosis and treatment.</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pic>
        <p:nvPicPr>
          <p:cNvPr id="205" name="Google Shape;205;p32"/>
          <p:cNvPicPr preferRelativeResize="0"/>
          <p:nvPr/>
        </p:nvPicPr>
        <p:blipFill>
          <a:blip r:embed="rId3">
            <a:alphaModFix/>
          </a:blip>
          <a:stretch>
            <a:fillRect/>
          </a:stretch>
        </p:blipFill>
        <p:spPr>
          <a:xfrm>
            <a:off x="496175" y="515875"/>
            <a:ext cx="3079026" cy="2237100"/>
          </a:xfrm>
          <a:prstGeom prst="rect">
            <a:avLst/>
          </a:prstGeom>
          <a:noFill/>
          <a:ln>
            <a:noFill/>
          </a:ln>
        </p:spPr>
      </p:pic>
      <p:pic>
        <p:nvPicPr>
          <p:cNvPr id="206" name="Google Shape;206;p32"/>
          <p:cNvPicPr preferRelativeResize="0"/>
          <p:nvPr/>
        </p:nvPicPr>
        <p:blipFill>
          <a:blip r:embed="rId4">
            <a:alphaModFix/>
          </a:blip>
          <a:stretch>
            <a:fillRect/>
          </a:stretch>
        </p:blipFill>
        <p:spPr>
          <a:xfrm>
            <a:off x="4781025" y="552188"/>
            <a:ext cx="3037850" cy="2164475"/>
          </a:xfrm>
          <a:prstGeom prst="rect">
            <a:avLst/>
          </a:prstGeom>
          <a:noFill/>
          <a:ln>
            <a:noFill/>
          </a:ln>
        </p:spPr>
      </p:pic>
      <p:pic>
        <p:nvPicPr>
          <p:cNvPr id="207" name="Google Shape;207;p32"/>
          <p:cNvPicPr preferRelativeResize="0"/>
          <p:nvPr/>
        </p:nvPicPr>
        <p:blipFill>
          <a:blip r:embed="rId5">
            <a:alphaModFix/>
          </a:blip>
          <a:stretch>
            <a:fillRect/>
          </a:stretch>
        </p:blipFill>
        <p:spPr>
          <a:xfrm>
            <a:off x="499934" y="2819450"/>
            <a:ext cx="3071504" cy="2164450"/>
          </a:xfrm>
          <a:prstGeom prst="rect">
            <a:avLst/>
          </a:prstGeom>
          <a:noFill/>
          <a:ln>
            <a:noFill/>
          </a:ln>
        </p:spPr>
      </p:pic>
      <p:pic>
        <p:nvPicPr>
          <p:cNvPr id="208" name="Google Shape;208;p32"/>
          <p:cNvPicPr preferRelativeResize="0"/>
          <p:nvPr/>
        </p:nvPicPr>
        <p:blipFill>
          <a:blip r:embed="rId6">
            <a:alphaModFix/>
          </a:blip>
          <a:stretch>
            <a:fillRect/>
          </a:stretch>
        </p:blipFill>
        <p:spPr>
          <a:xfrm>
            <a:off x="4781025" y="2840650"/>
            <a:ext cx="3148826" cy="2122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457200" y="675085"/>
            <a:ext cx="8229600" cy="801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Hub Proteins (Degree Centrality)</a:t>
            </a:r>
            <a:endParaRPr/>
          </a:p>
        </p:txBody>
      </p:sp>
      <p:graphicFrame>
        <p:nvGraphicFramePr>
          <p:cNvPr id="214" name="Google Shape;214;p33"/>
          <p:cNvGraphicFramePr/>
          <p:nvPr/>
        </p:nvGraphicFramePr>
        <p:xfrm>
          <a:off x="840325" y="1929275"/>
          <a:ext cx="3000000" cy="3000000"/>
        </p:xfrm>
        <a:graphic>
          <a:graphicData uri="http://schemas.openxmlformats.org/drawingml/2006/table">
            <a:tbl>
              <a:tblPr>
                <a:noFill/>
                <a:tableStyleId>{549ABD9D-2413-4935-B320-BD2E8E7C972F}</a:tableStyleId>
              </a:tblPr>
              <a:tblGrid>
                <a:gridCol w="3619500"/>
                <a:gridCol w="3619500"/>
              </a:tblGrid>
              <a:tr h="381000">
                <a:tc>
                  <a:txBody>
                    <a:bodyPr>
                      <a:noAutofit/>
                    </a:bodyPr>
                    <a:lstStyle/>
                    <a:p>
                      <a:pPr indent="0" lvl="0" marL="0" rtl="0" algn="ctr">
                        <a:spcBef>
                          <a:spcPts val="0"/>
                        </a:spcBef>
                        <a:spcAft>
                          <a:spcPts val="0"/>
                        </a:spcAft>
                        <a:buNone/>
                      </a:pPr>
                      <a:r>
                        <a:rPr b="1" lang="en"/>
                        <a:t>Normal Bone</a:t>
                      </a:r>
                      <a:endParaRPr b="1"/>
                    </a:p>
                  </a:txBody>
                  <a:tcPr marT="91425" marB="91425" marR="91425" marL="91425"/>
                </a:tc>
                <a:tc>
                  <a:txBody>
                    <a:bodyPr>
                      <a:noAutofit/>
                    </a:bodyPr>
                    <a:lstStyle/>
                    <a:p>
                      <a:pPr indent="0" lvl="0" marL="0" rtl="0" algn="ctr">
                        <a:spcBef>
                          <a:spcPts val="0"/>
                        </a:spcBef>
                        <a:spcAft>
                          <a:spcPts val="0"/>
                        </a:spcAft>
                        <a:buNone/>
                      </a:pPr>
                      <a:r>
                        <a:rPr b="1" lang="en"/>
                        <a:t>Cancer Bone</a:t>
                      </a:r>
                      <a:endParaRPr b="1"/>
                    </a:p>
                  </a:txBody>
                  <a:tcPr marT="91425" marB="91425" marR="91425" marL="91425"/>
                </a:tc>
              </a:tr>
              <a:tr h="381000">
                <a:tc>
                  <a:txBody>
                    <a:bodyPr>
                      <a:noAutofit/>
                    </a:bodyPr>
                    <a:lstStyle/>
                    <a:p>
                      <a:pPr indent="0" lvl="0" marL="0" rtl="0" algn="ctr">
                        <a:spcBef>
                          <a:spcPts val="0"/>
                        </a:spcBef>
                        <a:spcAft>
                          <a:spcPts val="0"/>
                        </a:spcAft>
                        <a:buNone/>
                      </a:pPr>
                      <a:r>
                        <a:rPr lang="en"/>
                        <a:t>SMAD3 - 40</a:t>
                      </a:r>
                      <a:endParaRPr/>
                    </a:p>
                  </a:txBody>
                  <a:tcPr marT="91425" marB="91425" marR="91425" marL="91425"/>
                </a:tc>
                <a:tc>
                  <a:txBody>
                    <a:bodyPr>
                      <a:noAutofit/>
                    </a:bodyPr>
                    <a:lstStyle/>
                    <a:p>
                      <a:pPr indent="0" lvl="0" marL="0" rtl="0" algn="ctr">
                        <a:spcBef>
                          <a:spcPts val="0"/>
                        </a:spcBef>
                        <a:spcAft>
                          <a:spcPts val="0"/>
                        </a:spcAft>
                        <a:buNone/>
                      </a:pPr>
                      <a:r>
                        <a:rPr lang="en"/>
                        <a:t>STAT1 - 66</a:t>
                      </a:r>
                      <a:endParaRPr/>
                    </a:p>
                  </a:txBody>
                  <a:tcPr marT="91425" marB="91425" marR="91425" marL="91425"/>
                </a:tc>
              </a:tr>
              <a:tr h="381000">
                <a:tc>
                  <a:txBody>
                    <a:bodyPr>
                      <a:noAutofit/>
                    </a:bodyPr>
                    <a:lstStyle/>
                    <a:p>
                      <a:pPr indent="0" lvl="0" marL="0" rtl="0" algn="ctr">
                        <a:spcBef>
                          <a:spcPts val="0"/>
                        </a:spcBef>
                        <a:spcAft>
                          <a:spcPts val="0"/>
                        </a:spcAft>
                        <a:buNone/>
                      </a:pPr>
                      <a:r>
                        <a:rPr lang="en"/>
                        <a:t>FYN - 38</a:t>
                      </a:r>
                      <a:endParaRPr/>
                    </a:p>
                  </a:txBody>
                  <a:tcPr marT="91425" marB="91425" marR="91425" marL="91425"/>
                </a:tc>
                <a:tc>
                  <a:txBody>
                    <a:bodyPr>
                      <a:noAutofit/>
                    </a:bodyPr>
                    <a:lstStyle/>
                    <a:p>
                      <a:pPr indent="0" lvl="0" marL="0" rtl="0" algn="ctr">
                        <a:spcBef>
                          <a:spcPts val="0"/>
                        </a:spcBef>
                        <a:spcAft>
                          <a:spcPts val="0"/>
                        </a:spcAft>
                        <a:buNone/>
                      </a:pPr>
                      <a:r>
                        <a:rPr lang="en"/>
                        <a:t>FYN - 63</a:t>
                      </a:r>
                      <a:endParaRPr/>
                    </a:p>
                  </a:txBody>
                  <a:tcPr marT="91425" marB="91425" marR="91425" marL="91425"/>
                </a:tc>
              </a:tr>
              <a:tr h="381000">
                <a:tc>
                  <a:txBody>
                    <a:bodyPr>
                      <a:noAutofit/>
                    </a:bodyPr>
                    <a:lstStyle/>
                    <a:p>
                      <a:pPr indent="0" lvl="0" marL="0" rtl="0" algn="ctr">
                        <a:spcBef>
                          <a:spcPts val="0"/>
                        </a:spcBef>
                        <a:spcAft>
                          <a:spcPts val="0"/>
                        </a:spcAft>
                        <a:buNone/>
                      </a:pPr>
                      <a:r>
                        <a:rPr lang="en"/>
                        <a:t>ERK1 - 32</a:t>
                      </a:r>
                      <a:endParaRPr/>
                    </a:p>
                  </a:txBody>
                  <a:tcPr marT="91425" marB="91425" marR="91425" marL="91425"/>
                </a:tc>
                <a:tc>
                  <a:txBody>
                    <a:bodyPr>
                      <a:noAutofit/>
                    </a:bodyPr>
                    <a:lstStyle/>
                    <a:p>
                      <a:pPr indent="0" lvl="0" marL="0" rtl="0" algn="ctr">
                        <a:spcBef>
                          <a:spcPts val="0"/>
                        </a:spcBef>
                        <a:spcAft>
                          <a:spcPts val="0"/>
                        </a:spcAft>
                        <a:buNone/>
                      </a:pPr>
                      <a:r>
                        <a:rPr lang="en"/>
                        <a:t>SMAD3 -63</a:t>
                      </a:r>
                      <a:endParaRPr/>
                    </a:p>
                  </a:txBody>
                  <a:tcPr marT="91425" marB="91425" marR="91425" marL="91425"/>
                </a:tc>
              </a:tr>
              <a:tr h="381000">
                <a:tc>
                  <a:txBody>
                    <a:bodyPr>
                      <a:noAutofit/>
                    </a:bodyPr>
                    <a:lstStyle/>
                    <a:p>
                      <a:pPr indent="0" lvl="0" marL="0" rtl="0" algn="ctr">
                        <a:spcBef>
                          <a:spcPts val="0"/>
                        </a:spcBef>
                        <a:spcAft>
                          <a:spcPts val="0"/>
                        </a:spcAft>
                        <a:buNone/>
                      </a:pPr>
                      <a:r>
                        <a:rPr lang="en"/>
                        <a:t>HDAC1 - 35</a:t>
                      </a:r>
                      <a:endParaRPr/>
                    </a:p>
                  </a:txBody>
                  <a:tcPr marT="91425" marB="91425" marR="91425" marL="91425"/>
                </a:tc>
                <a:tc>
                  <a:txBody>
                    <a:bodyPr>
                      <a:noAutofit/>
                    </a:bodyPr>
                    <a:lstStyle/>
                    <a:p>
                      <a:pPr indent="0" lvl="0" marL="0" rtl="0" algn="ctr">
                        <a:spcBef>
                          <a:spcPts val="0"/>
                        </a:spcBef>
                        <a:spcAft>
                          <a:spcPts val="0"/>
                        </a:spcAft>
                        <a:buNone/>
                      </a:pPr>
                      <a:r>
                        <a:rPr lang="en"/>
                        <a:t>STAT5B - 50</a:t>
                      </a:r>
                      <a:endParaRPr/>
                    </a:p>
                  </a:txBody>
                  <a:tcPr marT="91425" marB="91425" marR="91425" marL="91425"/>
                </a:tc>
              </a:tr>
              <a:tr h="381000">
                <a:tc>
                  <a:txBody>
                    <a:bodyPr>
                      <a:noAutofit/>
                    </a:bodyPr>
                    <a:lstStyle/>
                    <a:p>
                      <a:pPr indent="0" lvl="0" marL="0" rtl="0" algn="ctr">
                        <a:spcBef>
                          <a:spcPts val="0"/>
                        </a:spcBef>
                        <a:spcAft>
                          <a:spcPts val="0"/>
                        </a:spcAft>
                        <a:buNone/>
                      </a:pPr>
                      <a:r>
                        <a:rPr lang="en"/>
                        <a:t>RELA - 28</a:t>
                      </a:r>
                      <a:endParaRPr/>
                    </a:p>
                  </a:txBody>
                  <a:tcPr marT="91425" marB="91425" marR="91425" marL="91425"/>
                </a:tc>
                <a:tc>
                  <a:txBody>
                    <a:bodyPr>
                      <a:noAutofit/>
                    </a:bodyPr>
                    <a:lstStyle/>
                    <a:p>
                      <a:pPr indent="0" lvl="0" marL="0" rtl="0" algn="ctr">
                        <a:spcBef>
                          <a:spcPts val="0"/>
                        </a:spcBef>
                        <a:spcAft>
                          <a:spcPts val="0"/>
                        </a:spcAft>
                        <a:buNone/>
                      </a:pPr>
                      <a:r>
                        <a:rPr lang="en"/>
                        <a:t>ERK1 - 50</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457200" y="675085"/>
            <a:ext cx="8229600" cy="801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Betweenness Centrality (Key Proteins)</a:t>
            </a:r>
            <a:endParaRPr/>
          </a:p>
        </p:txBody>
      </p:sp>
      <p:graphicFrame>
        <p:nvGraphicFramePr>
          <p:cNvPr id="220" name="Google Shape;220;p34"/>
          <p:cNvGraphicFramePr/>
          <p:nvPr/>
        </p:nvGraphicFramePr>
        <p:xfrm>
          <a:off x="840325" y="1929275"/>
          <a:ext cx="3000000" cy="3000000"/>
        </p:xfrm>
        <a:graphic>
          <a:graphicData uri="http://schemas.openxmlformats.org/drawingml/2006/table">
            <a:tbl>
              <a:tblPr>
                <a:noFill/>
                <a:tableStyleId>{549ABD9D-2413-4935-B320-BD2E8E7C972F}</a:tableStyleId>
              </a:tblPr>
              <a:tblGrid>
                <a:gridCol w="3619500"/>
                <a:gridCol w="3619500"/>
              </a:tblGrid>
              <a:tr h="381000">
                <a:tc>
                  <a:txBody>
                    <a:bodyPr>
                      <a:noAutofit/>
                    </a:bodyPr>
                    <a:lstStyle/>
                    <a:p>
                      <a:pPr indent="0" lvl="0" marL="0" rtl="0" algn="ctr">
                        <a:spcBef>
                          <a:spcPts val="0"/>
                        </a:spcBef>
                        <a:spcAft>
                          <a:spcPts val="0"/>
                        </a:spcAft>
                        <a:buNone/>
                      </a:pPr>
                      <a:r>
                        <a:rPr b="1" lang="en"/>
                        <a:t>Normal Bone</a:t>
                      </a:r>
                      <a:endParaRPr b="1"/>
                    </a:p>
                  </a:txBody>
                  <a:tcPr marT="91425" marB="91425" marR="91425" marL="91425"/>
                </a:tc>
                <a:tc>
                  <a:txBody>
                    <a:bodyPr>
                      <a:noAutofit/>
                    </a:bodyPr>
                    <a:lstStyle/>
                    <a:p>
                      <a:pPr indent="0" lvl="0" marL="0" rtl="0" algn="ctr">
                        <a:spcBef>
                          <a:spcPts val="0"/>
                        </a:spcBef>
                        <a:spcAft>
                          <a:spcPts val="0"/>
                        </a:spcAft>
                        <a:buNone/>
                      </a:pPr>
                      <a:r>
                        <a:rPr b="1" lang="en"/>
                        <a:t>Cancer Bone</a:t>
                      </a:r>
                      <a:endParaRPr b="1"/>
                    </a:p>
                  </a:txBody>
                  <a:tcPr marT="91425" marB="91425" marR="91425" marL="91425"/>
                </a:tc>
              </a:tr>
              <a:tr h="381000">
                <a:tc>
                  <a:txBody>
                    <a:bodyPr>
                      <a:noAutofit/>
                    </a:bodyPr>
                    <a:lstStyle/>
                    <a:p>
                      <a:pPr indent="0" lvl="0" marL="0" rtl="0" algn="ctr">
                        <a:spcBef>
                          <a:spcPts val="0"/>
                        </a:spcBef>
                        <a:spcAft>
                          <a:spcPts val="0"/>
                        </a:spcAft>
                        <a:buNone/>
                      </a:pPr>
                      <a:r>
                        <a:rPr lang="en"/>
                        <a:t>HDAC1</a:t>
                      </a:r>
                      <a:r>
                        <a:rPr lang="en"/>
                        <a:t> - </a:t>
                      </a:r>
                      <a:r>
                        <a:rPr lang="en"/>
                        <a:t>0.1426</a:t>
                      </a:r>
                      <a:endParaRPr/>
                    </a:p>
                  </a:txBody>
                  <a:tcPr marT="91425" marB="91425" marR="91425" marL="91425"/>
                </a:tc>
                <a:tc>
                  <a:txBody>
                    <a:bodyPr>
                      <a:noAutofit/>
                    </a:bodyPr>
                    <a:lstStyle/>
                    <a:p>
                      <a:pPr indent="0" lvl="0" marL="0" rtl="0" algn="ctr">
                        <a:spcBef>
                          <a:spcPts val="0"/>
                        </a:spcBef>
                        <a:spcAft>
                          <a:spcPts val="0"/>
                        </a:spcAft>
                        <a:buNone/>
                      </a:pPr>
                      <a:r>
                        <a:rPr lang="en"/>
                        <a:t>SMAD3</a:t>
                      </a:r>
                      <a:r>
                        <a:rPr lang="en"/>
                        <a:t> - </a:t>
                      </a:r>
                      <a:r>
                        <a:rPr lang="en"/>
                        <a:t>0.0936</a:t>
                      </a:r>
                      <a:endParaRPr/>
                    </a:p>
                  </a:txBody>
                  <a:tcPr marT="91425" marB="91425" marR="91425" marL="91425"/>
                </a:tc>
              </a:tr>
              <a:tr h="381000">
                <a:tc>
                  <a:txBody>
                    <a:bodyPr>
                      <a:noAutofit/>
                    </a:bodyPr>
                    <a:lstStyle/>
                    <a:p>
                      <a:pPr indent="0" lvl="0" marL="0" rtl="0" algn="ctr">
                        <a:spcBef>
                          <a:spcPts val="0"/>
                        </a:spcBef>
                        <a:spcAft>
                          <a:spcPts val="0"/>
                        </a:spcAft>
                        <a:buNone/>
                      </a:pPr>
                      <a:r>
                        <a:rPr lang="en"/>
                        <a:t>CTNNB1</a:t>
                      </a:r>
                      <a:r>
                        <a:rPr lang="en"/>
                        <a:t> - </a:t>
                      </a:r>
                      <a:r>
                        <a:rPr lang="en"/>
                        <a:t>0.1329</a:t>
                      </a:r>
                      <a:endParaRPr/>
                    </a:p>
                  </a:txBody>
                  <a:tcPr marT="91425" marB="91425" marR="91425" marL="91425"/>
                </a:tc>
                <a:tc>
                  <a:txBody>
                    <a:bodyPr>
                      <a:noAutofit/>
                    </a:bodyPr>
                    <a:lstStyle/>
                    <a:p>
                      <a:pPr indent="0" lvl="0" marL="0" rtl="0" algn="ctr">
                        <a:spcBef>
                          <a:spcPts val="0"/>
                        </a:spcBef>
                        <a:spcAft>
                          <a:spcPts val="0"/>
                        </a:spcAft>
                        <a:buNone/>
                      </a:pPr>
                      <a:r>
                        <a:rPr lang="en"/>
                        <a:t>FYN - 0.0703</a:t>
                      </a:r>
                      <a:endParaRPr/>
                    </a:p>
                  </a:txBody>
                  <a:tcPr marT="91425" marB="91425" marR="91425" marL="91425"/>
                </a:tc>
              </a:tr>
              <a:tr h="381000">
                <a:tc>
                  <a:txBody>
                    <a:bodyPr>
                      <a:noAutofit/>
                    </a:bodyPr>
                    <a:lstStyle/>
                    <a:p>
                      <a:pPr indent="0" lvl="0" marL="0" rtl="0" algn="ctr">
                        <a:spcBef>
                          <a:spcPts val="0"/>
                        </a:spcBef>
                        <a:spcAft>
                          <a:spcPts val="0"/>
                        </a:spcAft>
                        <a:buNone/>
                      </a:pPr>
                      <a:r>
                        <a:rPr lang="en"/>
                        <a:t>SMAD3</a:t>
                      </a:r>
                      <a:r>
                        <a:rPr lang="en"/>
                        <a:t> - </a:t>
                      </a:r>
                      <a:r>
                        <a:rPr lang="en"/>
                        <a:t>0.1323</a:t>
                      </a:r>
                      <a:endParaRPr/>
                    </a:p>
                  </a:txBody>
                  <a:tcPr marT="91425" marB="91425" marR="91425" marL="91425"/>
                </a:tc>
                <a:tc>
                  <a:txBody>
                    <a:bodyPr>
                      <a:noAutofit/>
                    </a:bodyPr>
                    <a:lstStyle/>
                    <a:p>
                      <a:pPr indent="0" lvl="0" marL="0" rtl="0" algn="ctr">
                        <a:spcBef>
                          <a:spcPts val="0"/>
                        </a:spcBef>
                        <a:spcAft>
                          <a:spcPts val="0"/>
                        </a:spcAft>
                        <a:buNone/>
                      </a:pPr>
                      <a:r>
                        <a:rPr lang="en"/>
                        <a:t>HDAC1</a:t>
                      </a:r>
                      <a:r>
                        <a:rPr lang="en"/>
                        <a:t> - 0.0630</a:t>
                      </a:r>
                      <a:endParaRPr/>
                    </a:p>
                  </a:txBody>
                  <a:tcPr marT="91425" marB="91425" marR="91425" marL="91425"/>
                </a:tc>
              </a:tr>
              <a:tr h="381000">
                <a:tc>
                  <a:txBody>
                    <a:bodyPr>
                      <a:noAutofit/>
                    </a:bodyPr>
                    <a:lstStyle/>
                    <a:p>
                      <a:pPr indent="0" lvl="0" marL="0" rtl="0" algn="ctr">
                        <a:spcBef>
                          <a:spcPts val="0"/>
                        </a:spcBef>
                        <a:spcAft>
                          <a:spcPts val="0"/>
                        </a:spcAft>
                        <a:buNone/>
                      </a:pPr>
                      <a:r>
                        <a:rPr lang="en"/>
                        <a:t>FYN</a:t>
                      </a:r>
                      <a:r>
                        <a:rPr lang="en"/>
                        <a:t> - </a:t>
                      </a:r>
                      <a:r>
                        <a:rPr lang="en"/>
                        <a:t>0.1201</a:t>
                      </a:r>
                      <a:endParaRPr/>
                    </a:p>
                  </a:txBody>
                  <a:tcPr marT="91425" marB="91425" marR="91425" marL="91425"/>
                </a:tc>
                <a:tc>
                  <a:txBody>
                    <a:bodyPr>
                      <a:noAutofit/>
                    </a:bodyPr>
                    <a:lstStyle/>
                    <a:p>
                      <a:pPr indent="0" lvl="0" marL="0" rtl="0" algn="ctr">
                        <a:spcBef>
                          <a:spcPts val="0"/>
                        </a:spcBef>
                        <a:spcAft>
                          <a:spcPts val="0"/>
                        </a:spcAft>
                        <a:buNone/>
                      </a:pPr>
                      <a:r>
                        <a:rPr lang="en"/>
                        <a:t>CTNNB1</a:t>
                      </a:r>
                      <a:r>
                        <a:rPr lang="en"/>
                        <a:t> - </a:t>
                      </a:r>
                      <a:r>
                        <a:rPr lang="en"/>
                        <a:t>0.0601</a:t>
                      </a:r>
                      <a:endParaRPr/>
                    </a:p>
                  </a:txBody>
                  <a:tcPr marT="91425" marB="91425" marR="91425" marL="91425"/>
                </a:tc>
              </a:tr>
              <a:tr h="381000">
                <a:tc>
                  <a:txBody>
                    <a:bodyPr>
                      <a:noAutofit/>
                    </a:bodyPr>
                    <a:lstStyle/>
                    <a:p>
                      <a:pPr indent="0" lvl="0" marL="0" rtl="0" algn="ctr">
                        <a:spcBef>
                          <a:spcPts val="0"/>
                        </a:spcBef>
                        <a:spcAft>
                          <a:spcPts val="0"/>
                        </a:spcAft>
                        <a:buNone/>
                      </a:pPr>
                      <a:r>
                        <a:rPr lang="en"/>
                        <a:t>ERK1</a:t>
                      </a:r>
                      <a:r>
                        <a:rPr lang="en"/>
                        <a:t> - </a:t>
                      </a:r>
                      <a:r>
                        <a:rPr lang="en"/>
                        <a:t>0.0993</a:t>
                      </a:r>
                      <a:endParaRPr/>
                    </a:p>
                  </a:txBody>
                  <a:tcPr marT="91425" marB="91425" marR="91425" marL="91425"/>
                </a:tc>
                <a:tc>
                  <a:txBody>
                    <a:bodyPr>
                      <a:noAutofit/>
                    </a:bodyPr>
                    <a:lstStyle/>
                    <a:p>
                      <a:pPr indent="0" lvl="0" marL="0" rtl="0" algn="ctr">
                        <a:spcBef>
                          <a:spcPts val="0"/>
                        </a:spcBef>
                        <a:spcAft>
                          <a:spcPts val="0"/>
                        </a:spcAft>
                        <a:buNone/>
                      </a:pPr>
                      <a:r>
                        <a:rPr lang="en"/>
                        <a:t>STAT5B</a:t>
                      </a:r>
                      <a:r>
                        <a:rPr lang="en"/>
                        <a:t> - </a:t>
                      </a:r>
                      <a:r>
                        <a:rPr lang="en"/>
                        <a:t>0.0561</a:t>
                      </a:r>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457200" y="675085"/>
            <a:ext cx="8229600" cy="801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Closeness Centrality (Key Proteins)</a:t>
            </a:r>
            <a:endParaRPr/>
          </a:p>
        </p:txBody>
      </p:sp>
      <p:graphicFrame>
        <p:nvGraphicFramePr>
          <p:cNvPr id="226" name="Google Shape;226;p35"/>
          <p:cNvGraphicFramePr/>
          <p:nvPr/>
        </p:nvGraphicFramePr>
        <p:xfrm>
          <a:off x="840325" y="1929275"/>
          <a:ext cx="3000000" cy="3000000"/>
        </p:xfrm>
        <a:graphic>
          <a:graphicData uri="http://schemas.openxmlformats.org/drawingml/2006/table">
            <a:tbl>
              <a:tblPr>
                <a:noFill/>
                <a:tableStyleId>{549ABD9D-2413-4935-B320-BD2E8E7C972F}</a:tableStyleId>
              </a:tblPr>
              <a:tblGrid>
                <a:gridCol w="3619500"/>
                <a:gridCol w="3619500"/>
              </a:tblGrid>
              <a:tr h="381000">
                <a:tc>
                  <a:txBody>
                    <a:bodyPr>
                      <a:noAutofit/>
                    </a:bodyPr>
                    <a:lstStyle/>
                    <a:p>
                      <a:pPr indent="0" lvl="0" marL="0" rtl="0" algn="ctr">
                        <a:spcBef>
                          <a:spcPts val="0"/>
                        </a:spcBef>
                        <a:spcAft>
                          <a:spcPts val="0"/>
                        </a:spcAft>
                        <a:buNone/>
                      </a:pPr>
                      <a:r>
                        <a:rPr b="1" lang="en"/>
                        <a:t>Normal Bone</a:t>
                      </a:r>
                      <a:endParaRPr b="1"/>
                    </a:p>
                  </a:txBody>
                  <a:tcPr marT="91425" marB="91425" marR="91425" marL="91425"/>
                </a:tc>
                <a:tc>
                  <a:txBody>
                    <a:bodyPr>
                      <a:noAutofit/>
                    </a:bodyPr>
                    <a:lstStyle/>
                    <a:p>
                      <a:pPr indent="0" lvl="0" marL="0" rtl="0" algn="ctr">
                        <a:spcBef>
                          <a:spcPts val="0"/>
                        </a:spcBef>
                        <a:spcAft>
                          <a:spcPts val="0"/>
                        </a:spcAft>
                        <a:buNone/>
                      </a:pPr>
                      <a:r>
                        <a:rPr b="1" lang="en"/>
                        <a:t>Cancer Bone</a:t>
                      </a:r>
                      <a:endParaRPr b="1"/>
                    </a:p>
                  </a:txBody>
                  <a:tcPr marT="91425" marB="91425" marR="91425" marL="91425"/>
                </a:tc>
              </a:tr>
              <a:tr h="381000">
                <a:tc>
                  <a:txBody>
                    <a:bodyPr>
                      <a:noAutofit/>
                    </a:bodyPr>
                    <a:lstStyle/>
                    <a:p>
                      <a:pPr indent="0" lvl="0" marL="0" rtl="0" algn="ctr">
                        <a:spcBef>
                          <a:spcPts val="0"/>
                        </a:spcBef>
                        <a:spcAft>
                          <a:spcPts val="0"/>
                        </a:spcAft>
                        <a:buNone/>
                      </a:pPr>
                      <a:r>
                        <a:rPr lang="en"/>
                        <a:t>4EBP1 - 0.3026</a:t>
                      </a:r>
                      <a:endParaRPr/>
                    </a:p>
                  </a:txBody>
                  <a:tcPr marT="91425" marB="91425" marR="91425" marL="91425"/>
                </a:tc>
                <a:tc>
                  <a:txBody>
                    <a:bodyPr>
                      <a:noAutofit/>
                    </a:bodyPr>
                    <a:lstStyle/>
                    <a:p>
                      <a:pPr indent="0" lvl="0" marL="0" rtl="0" algn="ctr">
                        <a:spcBef>
                          <a:spcPts val="0"/>
                        </a:spcBef>
                        <a:spcAft>
                          <a:spcPts val="0"/>
                        </a:spcAft>
                        <a:buNone/>
                      </a:pPr>
                      <a:r>
                        <a:rPr lang="en"/>
                        <a:t>4EBP1 - 0.3196</a:t>
                      </a:r>
                      <a:endParaRPr/>
                    </a:p>
                  </a:txBody>
                  <a:tcPr marT="91425" marB="91425" marR="91425" marL="91425"/>
                </a:tc>
              </a:tr>
              <a:tr h="381000">
                <a:tc>
                  <a:txBody>
                    <a:bodyPr>
                      <a:noAutofit/>
                    </a:bodyPr>
                    <a:lstStyle/>
                    <a:p>
                      <a:pPr indent="0" lvl="0" marL="0" rtl="0" algn="ctr">
                        <a:spcBef>
                          <a:spcPts val="0"/>
                        </a:spcBef>
                        <a:spcAft>
                          <a:spcPts val="0"/>
                        </a:spcAft>
                        <a:buNone/>
                      </a:pPr>
                      <a:r>
                        <a:rPr lang="en"/>
                        <a:t>AKT1 - 0.3797</a:t>
                      </a:r>
                      <a:endParaRPr/>
                    </a:p>
                  </a:txBody>
                  <a:tcPr marT="91425" marB="91425" marR="91425" marL="91425"/>
                </a:tc>
                <a:tc>
                  <a:txBody>
                    <a:bodyPr>
                      <a:noAutofit/>
                    </a:bodyPr>
                    <a:lstStyle/>
                    <a:p>
                      <a:pPr indent="0" lvl="0" marL="0" rtl="0" algn="ctr">
                        <a:spcBef>
                          <a:spcPts val="0"/>
                        </a:spcBef>
                        <a:spcAft>
                          <a:spcPts val="0"/>
                        </a:spcAft>
                        <a:buNone/>
                      </a:pPr>
                      <a:r>
                        <a:rPr lang="en"/>
                        <a:t>AKT1 - 0.3954</a:t>
                      </a:r>
                      <a:endParaRPr/>
                    </a:p>
                  </a:txBody>
                  <a:tcPr marT="91425" marB="91425" marR="91425" marL="91425"/>
                </a:tc>
              </a:tr>
              <a:tr h="381000">
                <a:tc>
                  <a:txBody>
                    <a:bodyPr>
                      <a:noAutofit/>
                    </a:bodyPr>
                    <a:lstStyle/>
                    <a:p>
                      <a:pPr indent="0" lvl="0" marL="0" rtl="0" algn="ctr">
                        <a:spcBef>
                          <a:spcPts val="0"/>
                        </a:spcBef>
                        <a:spcAft>
                          <a:spcPts val="0"/>
                        </a:spcAft>
                        <a:buNone/>
                      </a:pPr>
                      <a:r>
                        <a:rPr lang="en"/>
                        <a:t>CCND1 - 0.3827</a:t>
                      </a:r>
                      <a:endParaRPr/>
                    </a:p>
                  </a:txBody>
                  <a:tcPr marT="91425" marB="91425" marR="91425" marL="91425"/>
                </a:tc>
                <a:tc>
                  <a:txBody>
                    <a:bodyPr>
                      <a:noAutofit/>
                    </a:bodyPr>
                    <a:lstStyle/>
                    <a:p>
                      <a:pPr indent="0" lvl="0" marL="0" rtl="0" algn="ctr">
                        <a:spcBef>
                          <a:spcPts val="0"/>
                        </a:spcBef>
                        <a:spcAft>
                          <a:spcPts val="0"/>
                        </a:spcAft>
                        <a:buNone/>
                      </a:pPr>
                      <a:r>
                        <a:rPr lang="en"/>
                        <a:t>CCND1 - 0.3867</a:t>
                      </a:r>
                      <a:endParaRPr/>
                    </a:p>
                  </a:txBody>
                  <a:tcPr marT="91425" marB="91425" marR="91425" marL="91425"/>
                </a:tc>
              </a:tr>
              <a:tr h="381000">
                <a:tc>
                  <a:txBody>
                    <a:bodyPr>
                      <a:noAutofit/>
                    </a:bodyPr>
                    <a:lstStyle/>
                    <a:p>
                      <a:pPr indent="0" lvl="0" marL="0" rtl="0" algn="ctr">
                        <a:spcBef>
                          <a:spcPts val="0"/>
                        </a:spcBef>
                        <a:spcAft>
                          <a:spcPts val="0"/>
                        </a:spcAft>
                        <a:buNone/>
                      </a:pPr>
                      <a:r>
                        <a:rPr lang="en"/>
                        <a:t>14-3-3-zeta - 0.3485</a:t>
                      </a:r>
                      <a:endParaRPr/>
                    </a:p>
                  </a:txBody>
                  <a:tcPr marT="91425" marB="91425" marR="91425" marL="91425"/>
                </a:tc>
                <a:tc>
                  <a:txBody>
                    <a:bodyPr>
                      <a:noAutofit/>
                    </a:bodyPr>
                    <a:lstStyle/>
                    <a:p>
                      <a:pPr indent="0" lvl="0" marL="0" rtl="0" algn="ctr">
                        <a:spcBef>
                          <a:spcPts val="0"/>
                        </a:spcBef>
                        <a:spcAft>
                          <a:spcPts val="0"/>
                        </a:spcAft>
                        <a:buNone/>
                      </a:pPr>
                      <a:r>
                        <a:rPr lang="en"/>
                        <a:t>MAPK14 - 0.4156</a:t>
                      </a:r>
                      <a:endParaRPr/>
                    </a:p>
                  </a:txBody>
                  <a:tcPr marT="91425" marB="91425" marR="91425" marL="91425"/>
                </a:tc>
              </a:tr>
              <a:tr h="381000">
                <a:tc>
                  <a:txBody>
                    <a:bodyPr>
                      <a:noAutofit/>
                    </a:bodyPr>
                    <a:lstStyle/>
                    <a:p>
                      <a:pPr indent="0" lvl="0" marL="0" rtl="0" algn="ctr">
                        <a:spcBef>
                          <a:spcPts val="0"/>
                        </a:spcBef>
                        <a:spcAft>
                          <a:spcPts val="0"/>
                        </a:spcAft>
                        <a:buNone/>
                      </a:pPr>
                      <a:r>
                        <a:rPr lang="en"/>
                        <a:t>CSNK1A1 - 0.3046</a:t>
                      </a:r>
                      <a:endParaRPr/>
                    </a:p>
                  </a:txBody>
                  <a:tcPr marT="91425" marB="91425" marR="91425" marL="91425"/>
                </a:tc>
                <a:tc>
                  <a:txBody>
                    <a:bodyPr>
                      <a:noAutofit/>
                    </a:bodyPr>
                    <a:lstStyle/>
                    <a:p>
                      <a:pPr indent="0" lvl="0" marL="0" rtl="0" algn="ctr">
                        <a:spcBef>
                          <a:spcPts val="0"/>
                        </a:spcBef>
                        <a:spcAft>
                          <a:spcPts val="0"/>
                        </a:spcAft>
                        <a:buNone/>
                      </a:pPr>
                      <a:r>
                        <a:rPr lang="en"/>
                        <a:t>TFDP1 - 0.2829</a:t>
                      </a:r>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457200" y="477635"/>
            <a:ext cx="8229600" cy="801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Conclusion</a:t>
            </a:r>
            <a:endParaRPr/>
          </a:p>
        </p:txBody>
      </p:sp>
      <p:sp>
        <p:nvSpPr>
          <p:cNvPr id="232" name="Google Shape;232;p36"/>
          <p:cNvSpPr txBox="1"/>
          <p:nvPr>
            <p:ph idx="1" type="body"/>
          </p:nvPr>
        </p:nvSpPr>
        <p:spPr>
          <a:xfrm>
            <a:off x="457200" y="1278925"/>
            <a:ext cx="8229600" cy="2478900"/>
          </a:xfrm>
          <a:prstGeom prst="rect">
            <a:avLst/>
          </a:prstGeom>
        </p:spPr>
        <p:txBody>
          <a:bodyPr anchorCtr="0" anchor="t" bIns="45700" lIns="91425" spcFirstLastPara="1" rIns="91425" wrap="square" tIns="45700">
            <a:noAutofit/>
          </a:bodyPr>
          <a:lstStyle/>
          <a:p>
            <a:pPr indent="-304800" lvl="0" marL="457200" rtl="0" algn="l">
              <a:spcBef>
                <a:spcPts val="1000"/>
              </a:spcBef>
              <a:spcAft>
                <a:spcPts val="0"/>
              </a:spcAft>
              <a:buSzPts val="1200"/>
              <a:buChar char="•"/>
            </a:pPr>
            <a:r>
              <a:rPr lang="en" sz="1200"/>
              <a:t>Cancerous bone’s PPINs are more denser than that of normal bone’s.</a:t>
            </a:r>
            <a:endParaRPr sz="1200"/>
          </a:p>
          <a:p>
            <a:pPr indent="-304800" lvl="0" marL="457200" rtl="0" algn="l">
              <a:spcBef>
                <a:spcPts val="1000"/>
              </a:spcBef>
              <a:spcAft>
                <a:spcPts val="0"/>
              </a:spcAft>
              <a:buSzPts val="1200"/>
              <a:buChar char="•"/>
            </a:pPr>
            <a:r>
              <a:rPr lang="en" sz="1200"/>
              <a:t>Cancerous networks have significantly more edges and more nodes than normal networks. This concurs with the fact that more and more proteins get expressed in cancerous tissues due to genetic mutations and there is a multifold increase in their interactions.</a:t>
            </a:r>
            <a:endParaRPr sz="1200"/>
          </a:p>
          <a:p>
            <a:pPr indent="-304800" lvl="0" marL="457200" rtl="0" algn="l">
              <a:spcBef>
                <a:spcPts val="1000"/>
              </a:spcBef>
              <a:spcAft>
                <a:spcPts val="0"/>
              </a:spcAft>
              <a:buSzPts val="1200"/>
              <a:buChar char="•"/>
            </a:pPr>
            <a:r>
              <a:rPr lang="en" sz="1200"/>
              <a:t>The clustering coefficient  was  also  found  higher  in  cancerous  tissues  than  in  normal  tissues  and  so  was  the average number of neighbours</a:t>
            </a:r>
            <a:endParaRPr sz="1200"/>
          </a:p>
          <a:p>
            <a:pPr indent="-304800" lvl="0" marL="457200" rtl="0" algn="l">
              <a:spcBef>
                <a:spcPts val="1000"/>
              </a:spcBef>
              <a:spcAft>
                <a:spcPts val="0"/>
              </a:spcAft>
              <a:buSzPts val="1200"/>
              <a:buChar char="•"/>
            </a:pPr>
            <a:r>
              <a:rPr lang="en" sz="1200"/>
              <a:t>The high degree proteins(hub) were also significantly higher in cancerous  networks.   This  may  be  attributed  to  the  growth  of  cancer  tumor  where  rapid  and uncontrollable cell division leads to expression of more proteins which is undesirable.</a:t>
            </a:r>
            <a:endParaRPr sz="1200"/>
          </a:p>
          <a:p>
            <a:pPr indent="-304800" lvl="0" marL="457200" rtl="0" algn="l">
              <a:spcBef>
                <a:spcPts val="1000"/>
              </a:spcBef>
              <a:spcAft>
                <a:spcPts val="0"/>
              </a:spcAft>
              <a:buSzPts val="1200"/>
              <a:buChar char="•"/>
            </a:pPr>
            <a:r>
              <a:rPr lang="en" sz="1200"/>
              <a:t>Therefore these  parameters  can  be  used  as  distinguishing  factors  for  cancerous  and  normal  bone  tissues and can be used as a way to detect cancer to some degree</a:t>
            </a:r>
            <a:endParaRPr sz="1200"/>
          </a:p>
          <a:p>
            <a:pPr indent="-304800" lvl="0" marL="457200" rtl="0" algn="l">
              <a:spcBef>
                <a:spcPts val="1000"/>
              </a:spcBef>
              <a:spcAft>
                <a:spcPts val="0"/>
              </a:spcAft>
              <a:buSzPts val="1200"/>
              <a:buChar char="•"/>
            </a:pPr>
            <a:r>
              <a:rPr lang="en" sz="1200"/>
              <a:t>The  proteins  having  higher centrality measures are important from the therapeutic point of view. These proteins lie on signal transduction  path  and  control  the  information  flow.Thus  these  proteins  are  important  proteins in signalling pathways and can be used as new drug targets for research in advanced cancer treatments</a:t>
            </a:r>
            <a:endParaRPr sz="1200"/>
          </a:p>
          <a:p>
            <a:pPr indent="0" lvl="0" marL="457200" rtl="0" algn="l">
              <a:spcBef>
                <a:spcPts val="0"/>
              </a:spcBef>
              <a:spcAft>
                <a:spcPts val="0"/>
              </a:spcAft>
              <a:buNone/>
            </a:pPr>
            <a:r>
              <a:t/>
            </a:r>
            <a:endParaRPr sz="950"/>
          </a:p>
          <a:p>
            <a:pPr indent="0" lvl="0" marL="0" rtl="0" algn="l">
              <a:spcBef>
                <a:spcPts val="36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457200" y="476585"/>
            <a:ext cx="8229600" cy="801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References</a:t>
            </a:r>
            <a:endParaRPr/>
          </a:p>
        </p:txBody>
      </p:sp>
      <p:sp>
        <p:nvSpPr>
          <p:cNvPr id="238" name="Google Shape;238;p37"/>
          <p:cNvSpPr txBox="1"/>
          <p:nvPr>
            <p:ph idx="1" type="body"/>
          </p:nvPr>
        </p:nvSpPr>
        <p:spPr>
          <a:xfrm>
            <a:off x="457200" y="1216825"/>
            <a:ext cx="8229600" cy="3015900"/>
          </a:xfrm>
          <a:prstGeom prst="rect">
            <a:avLst/>
          </a:prstGeom>
        </p:spPr>
        <p:txBody>
          <a:bodyPr anchorCtr="0" anchor="t" bIns="45700" lIns="91425" spcFirstLastPara="1" rIns="91425" wrap="square" tIns="45700">
            <a:noAutofit/>
          </a:bodyPr>
          <a:lstStyle/>
          <a:p>
            <a:pPr indent="-342900" lvl="0" marL="457200" rtl="0" algn="just">
              <a:lnSpc>
                <a:spcPct val="115000"/>
              </a:lnSpc>
              <a:spcBef>
                <a:spcPts val="360"/>
              </a:spcBef>
              <a:spcAft>
                <a:spcPts val="0"/>
              </a:spcAft>
              <a:buSzPts val="1800"/>
              <a:buChar char="•"/>
            </a:pPr>
            <a:r>
              <a:rPr lang="en" u="sng">
                <a:solidFill>
                  <a:schemeClr val="hlink"/>
                </a:solidFill>
                <a:hlinkClick r:id="rId3"/>
              </a:rPr>
              <a:t>Protein-protein interaction networks.</a:t>
            </a:r>
            <a:endParaRPr/>
          </a:p>
          <a:p>
            <a:pPr indent="-342900" lvl="0" marL="457200" rtl="0" algn="just">
              <a:lnSpc>
                <a:spcPct val="115000"/>
              </a:lnSpc>
              <a:spcBef>
                <a:spcPts val="0"/>
              </a:spcBef>
              <a:spcAft>
                <a:spcPts val="0"/>
              </a:spcAft>
              <a:buSzPts val="1800"/>
              <a:buChar char="•"/>
            </a:pPr>
            <a:r>
              <a:rPr lang="en" u="sng">
                <a:solidFill>
                  <a:schemeClr val="hlink"/>
                </a:solidFill>
                <a:hlinkClick r:id="rId4"/>
              </a:rPr>
              <a:t>Changes in protein interaction networks between normal and cancer conditions: Total chaos or ordered disorder? </a:t>
            </a:r>
            <a:endParaRPr/>
          </a:p>
          <a:p>
            <a:pPr indent="-342900" lvl="0" marL="457200" rtl="0" algn="just">
              <a:lnSpc>
                <a:spcPct val="115000"/>
              </a:lnSpc>
              <a:spcBef>
                <a:spcPts val="0"/>
              </a:spcBef>
              <a:spcAft>
                <a:spcPts val="0"/>
              </a:spcAft>
              <a:buSzPts val="1800"/>
              <a:buChar char="•"/>
            </a:pPr>
            <a:r>
              <a:rPr lang="en" u="sng">
                <a:solidFill>
                  <a:schemeClr val="hlink"/>
                </a:solidFill>
                <a:hlinkClick r:id="rId5"/>
              </a:rPr>
              <a:t>Protein interactions and disease.</a:t>
            </a:r>
            <a:endParaRPr/>
          </a:p>
          <a:p>
            <a:pPr indent="-342900" lvl="0" marL="457200" rtl="0" algn="just">
              <a:spcBef>
                <a:spcPts val="0"/>
              </a:spcBef>
              <a:spcAft>
                <a:spcPts val="0"/>
              </a:spcAft>
              <a:buSzPts val="1800"/>
              <a:buChar char="•"/>
            </a:pPr>
            <a:r>
              <a:rPr lang="en" u="sng">
                <a:solidFill>
                  <a:schemeClr val="hlink"/>
                </a:solidFill>
                <a:hlinkClick r:id="rId6"/>
              </a:rPr>
              <a:t>Dataset.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ctrTitle"/>
          </p:nvPr>
        </p:nvSpPr>
        <p:spPr>
          <a:xfrm>
            <a:off x="685800" y="726194"/>
            <a:ext cx="7772400" cy="1102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Protein-Protein Interactions (PPI)</a:t>
            </a:r>
            <a:endParaRPr/>
          </a:p>
        </p:txBody>
      </p:sp>
      <p:sp>
        <p:nvSpPr>
          <p:cNvPr id="97" name="Google Shape;97;p15"/>
          <p:cNvSpPr txBox="1"/>
          <p:nvPr>
            <p:ph idx="1" type="subTitle"/>
          </p:nvPr>
        </p:nvSpPr>
        <p:spPr>
          <a:xfrm>
            <a:off x="776700" y="1959000"/>
            <a:ext cx="7772400" cy="2261700"/>
          </a:xfrm>
          <a:prstGeom prst="rect">
            <a:avLst/>
          </a:prstGeom>
        </p:spPr>
        <p:txBody>
          <a:bodyPr anchorCtr="0" anchor="t" bIns="45700" lIns="91425" spcFirstLastPara="1" rIns="91425" wrap="square" tIns="45700">
            <a:noAutofit/>
          </a:bodyPr>
          <a:lstStyle/>
          <a:p>
            <a:pPr indent="-381000" lvl="0" marL="457200" rtl="0" algn="just">
              <a:lnSpc>
                <a:spcPct val="150000"/>
              </a:lnSpc>
              <a:spcBef>
                <a:spcPts val="480"/>
              </a:spcBef>
              <a:spcAft>
                <a:spcPts val="0"/>
              </a:spcAft>
              <a:buClr>
                <a:srgbClr val="000000"/>
              </a:buClr>
              <a:buSzPts val="2400"/>
              <a:buChar char="●"/>
            </a:pPr>
            <a:r>
              <a:rPr lang="en">
                <a:solidFill>
                  <a:srgbClr val="000000"/>
                </a:solidFill>
              </a:rPr>
              <a:t>Physical interactions between proteins.</a:t>
            </a:r>
            <a:endParaRPr>
              <a:solidFill>
                <a:srgbClr val="000000"/>
              </a:solidFill>
            </a:endParaRPr>
          </a:p>
          <a:p>
            <a:pPr indent="-381000" lvl="0" marL="457200" rtl="0" algn="just">
              <a:lnSpc>
                <a:spcPct val="150000"/>
              </a:lnSpc>
              <a:spcBef>
                <a:spcPts val="0"/>
              </a:spcBef>
              <a:spcAft>
                <a:spcPts val="0"/>
              </a:spcAft>
              <a:buClr>
                <a:srgbClr val="000000"/>
              </a:buClr>
              <a:buSzPts val="2400"/>
              <a:buChar char="●"/>
            </a:pPr>
            <a:r>
              <a:rPr lang="en">
                <a:solidFill>
                  <a:srgbClr val="000000"/>
                </a:solidFill>
              </a:rPr>
              <a:t>Interactome - totality of all PPIs.</a:t>
            </a:r>
            <a:endParaRPr>
              <a:solidFill>
                <a:srgbClr val="000000"/>
              </a:solidFill>
            </a:endParaRPr>
          </a:p>
          <a:p>
            <a:pPr indent="-381000" lvl="0" marL="457200" rtl="0" algn="just">
              <a:lnSpc>
                <a:spcPct val="150000"/>
              </a:lnSpc>
              <a:spcBef>
                <a:spcPts val="0"/>
              </a:spcBef>
              <a:spcAft>
                <a:spcPts val="0"/>
              </a:spcAft>
              <a:buClr>
                <a:srgbClr val="000000"/>
              </a:buClr>
              <a:buSzPts val="2400"/>
              <a:buChar char="●"/>
            </a:pPr>
            <a:r>
              <a:rPr lang="en">
                <a:solidFill>
                  <a:srgbClr val="000000"/>
                </a:solidFill>
              </a:rPr>
              <a:t>Aberrations might lead to diseases.</a:t>
            </a:r>
            <a:endParaRPr>
              <a:solidFill>
                <a:srgbClr val="000000"/>
              </a:solidFill>
            </a:endParaRPr>
          </a:p>
          <a:p>
            <a:pPr indent="-381000" lvl="0" marL="457200" rtl="0" algn="just">
              <a:spcBef>
                <a:spcPts val="0"/>
              </a:spcBef>
              <a:spcAft>
                <a:spcPts val="0"/>
              </a:spcAft>
              <a:buClr>
                <a:srgbClr val="000000"/>
              </a:buClr>
              <a:buSzPts val="2400"/>
              <a:buChar char="●"/>
            </a:pPr>
            <a:r>
              <a:rPr lang="en">
                <a:solidFill>
                  <a:srgbClr val="000000"/>
                </a:solidFill>
              </a:rPr>
              <a:t>Eg. Congenital heart disease, Alzheimer’s</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ctrTitle"/>
          </p:nvPr>
        </p:nvSpPr>
        <p:spPr>
          <a:xfrm>
            <a:off x="685800" y="605369"/>
            <a:ext cx="7772400" cy="1102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PPI Networks (PPINs)</a:t>
            </a:r>
            <a:endParaRPr/>
          </a:p>
        </p:txBody>
      </p:sp>
      <p:sp>
        <p:nvSpPr>
          <p:cNvPr id="103" name="Google Shape;103;p16"/>
          <p:cNvSpPr txBox="1"/>
          <p:nvPr>
            <p:ph idx="1" type="subTitle"/>
          </p:nvPr>
        </p:nvSpPr>
        <p:spPr>
          <a:xfrm>
            <a:off x="733550" y="1707875"/>
            <a:ext cx="7724700" cy="2521500"/>
          </a:xfrm>
          <a:prstGeom prst="rect">
            <a:avLst/>
          </a:prstGeom>
        </p:spPr>
        <p:txBody>
          <a:bodyPr anchorCtr="0" anchor="t" bIns="45700" lIns="91425" spcFirstLastPara="1" rIns="91425" wrap="square" tIns="45700">
            <a:noAutofit/>
          </a:bodyPr>
          <a:lstStyle/>
          <a:p>
            <a:pPr indent="-381000" lvl="0" marL="457200" rtl="0" algn="just">
              <a:lnSpc>
                <a:spcPct val="150000"/>
              </a:lnSpc>
              <a:spcBef>
                <a:spcPts val="480"/>
              </a:spcBef>
              <a:spcAft>
                <a:spcPts val="0"/>
              </a:spcAft>
              <a:buClr>
                <a:srgbClr val="000000"/>
              </a:buClr>
              <a:buSzPts val="2400"/>
              <a:buChar char="●"/>
            </a:pPr>
            <a:r>
              <a:rPr lang="en">
                <a:solidFill>
                  <a:srgbClr val="000000"/>
                </a:solidFill>
              </a:rPr>
              <a:t>Mathematical representations of the interactions.</a:t>
            </a:r>
            <a:endParaRPr>
              <a:solidFill>
                <a:srgbClr val="000000"/>
              </a:solidFill>
            </a:endParaRPr>
          </a:p>
          <a:p>
            <a:pPr indent="-381000" lvl="0" marL="457200" rtl="0" algn="just">
              <a:spcBef>
                <a:spcPts val="0"/>
              </a:spcBef>
              <a:spcAft>
                <a:spcPts val="0"/>
              </a:spcAft>
              <a:buClr>
                <a:srgbClr val="000000"/>
              </a:buClr>
              <a:buSzPts val="2400"/>
              <a:buChar char="●"/>
            </a:pPr>
            <a:r>
              <a:rPr lang="en">
                <a:solidFill>
                  <a:srgbClr val="000000"/>
                </a:solidFill>
              </a:rPr>
              <a:t>Undirected graph : Nodes represent interacting</a:t>
            </a:r>
            <a:r>
              <a:rPr lang="en">
                <a:solidFill>
                  <a:srgbClr val="000000"/>
                </a:solidFill>
              </a:rPr>
              <a:t> </a:t>
            </a:r>
            <a:r>
              <a:rPr lang="en">
                <a:solidFill>
                  <a:srgbClr val="000000"/>
                </a:solidFill>
              </a:rPr>
              <a:t>proteins and Edges represent the interaction.</a:t>
            </a:r>
            <a:endParaRPr>
              <a:solidFill>
                <a:srgbClr val="000000"/>
              </a:solidFill>
            </a:endParaRPr>
          </a:p>
          <a:p>
            <a:pPr indent="-381000" lvl="0" marL="457200" rtl="0" algn="just">
              <a:spcBef>
                <a:spcPts val="1000"/>
              </a:spcBef>
              <a:spcAft>
                <a:spcPts val="0"/>
              </a:spcAft>
              <a:buClr>
                <a:srgbClr val="000000"/>
              </a:buClr>
              <a:buSzPts val="2400"/>
              <a:buChar char="●"/>
            </a:pPr>
            <a:r>
              <a:rPr lang="en">
                <a:solidFill>
                  <a:srgbClr val="000000"/>
                </a:solidFill>
              </a:rPr>
              <a:t>Experimental identification of PPIs:</a:t>
            </a:r>
            <a:endParaRPr>
              <a:solidFill>
                <a:srgbClr val="000000"/>
              </a:solidFill>
            </a:endParaRPr>
          </a:p>
          <a:p>
            <a:pPr indent="-381000" lvl="1" marL="914400" rtl="0" algn="just">
              <a:spcBef>
                <a:spcPts val="0"/>
              </a:spcBef>
              <a:spcAft>
                <a:spcPts val="0"/>
              </a:spcAft>
              <a:buClr>
                <a:srgbClr val="000000"/>
              </a:buClr>
              <a:buSzPts val="2400"/>
              <a:buChar char="○"/>
            </a:pPr>
            <a:r>
              <a:rPr lang="en">
                <a:solidFill>
                  <a:srgbClr val="000000"/>
                </a:solidFill>
              </a:rPr>
              <a:t>Biophysical Methods (</a:t>
            </a:r>
            <a:r>
              <a:rPr lang="en">
                <a:solidFill>
                  <a:srgbClr val="000000"/>
                </a:solidFill>
              </a:rPr>
              <a:t>X Ray</a:t>
            </a:r>
            <a:r>
              <a:rPr lang="en">
                <a:solidFill>
                  <a:srgbClr val="000000"/>
                </a:solidFill>
              </a:rPr>
              <a:t> </a:t>
            </a:r>
            <a:r>
              <a:rPr lang="en">
                <a:solidFill>
                  <a:srgbClr val="000000"/>
                </a:solidFill>
              </a:rPr>
              <a:t>Crystallography</a:t>
            </a:r>
            <a:r>
              <a:rPr lang="en">
                <a:solidFill>
                  <a:srgbClr val="000000"/>
                </a:solidFill>
              </a:rPr>
              <a:t>)</a:t>
            </a:r>
            <a:endParaRPr>
              <a:solidFill>
                <a:srgbClr val="000000"/>
              </a:solidFill>
            </a:endParaRPr>
          </a:p>
          <a:p>
            <a:pPr indent="-381000" lvl="1" marL="914400" rtl="0" algn="just">
              <a:spcBef>
                <a:spcPts val="0"/>
              </a:spcBef>
              <a:spcAft>
                <a:spcPts val="0"/>
              </a:spcAft>
              <a:buClr>
                <a:srgbClr val="000000"/>
              </a:buClr>
              <a:buSzPts val="2400"/>
              <a:buChar char="○"/>
            </a:pPr>
            <a:r>
              <a:rPr lang="en">
                <a:solidFill>
                  <a:srgbClr val="000000"/>
                </a:solidFill>
              </a:rPr>
              <a:t>Automated High Throughput Methods (Y2H-widely used)</a:t>
            </a:r>
            <a:endParaRPr>
              <a:solidFill>
                <a:srgbClr val="000000"/>
              </a:solidFill>
            </a:endParaRPr>
          </a:p>
        </p:txBody>
      </p:sp>
      <p:pic>
        <p:nvPicPr>
          <p:cNvPr id="104" name="Google Shape;104;p16"/>
          <p:cNvPicPr preferRelativeResize="0"/>
          <p:nvPr/>
        </p:nvPicPr>
        <p:blipFill>
          <a:blip r:embed="rId3">
            <a:alphaModFix/>
          </a:blip>
          <a:stretch>
            <a:fillRect/>
          </a:stretch>
        </p:blipFill>
        <p:spPr>
          <a:xfrm>
            <a:off x="341425" y="785325"/>
            <a:ext cx="2074975" cy="1001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ctrTitle"/>
          </p:nvPr>
        </p:nvSpPr>
        <p:spPr>
          <a:xfrm>
            <a:off x="685800" y="156219"/>
            <a:ext cx="7772400" cy="1102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Yeast Two-Hybrid (Y2H)</a:t>
            </a:r>
            <a:endParaRPr/>
          </a:p>
        </p:txBody>
      </p:sp>
      <p:sp>
        <p:nvSpPr>
          <p:cNvPr id="110" name="Google Shape;110;p17"/>
          <p:cNvSpPr txBox="1"/>
          <p:nvPr>
            <p:ph idx="1" type="subTitle"/>
          </p:nvPr>
        </p:nvSpPr>
        <p:spPr>
          <a:xfrm>
            <a:off x="234450" y="1634850"/>
            <a:ext cx="3648900" cy="2650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
                <a:solidFill>
                  <a:srgbClr val="000000"/>
                </a:solidFill>
              </a:rPr>
              <a:t>Binding of </a:t>
            </a:r>
            <a:r>
              <a:rPr lang="en">
                <a:solidFill>
                  <a:srgbClr val="FF0000"/>
                </a:solidFill>
              </a:rPr>
              <a:t>transcription factor</a:t>
            </a:r>
            <a:r>
              <a:rPr lang="en">
                <a:solidFill>
                  <a:srgbClr val="000000"/>
                </a:solidFill>
              </a:rPr>
              <a:t> to an </a:t>
            </a:r>
            <a:r>
              <a:rPr lang="en">
                <a:solidFill>
                  <a:srgbClr val="0000FF"/>
                </a:solidFill>
              </a:rPr>
              <a:t>upstream</a:t>
            </a:r>
            <a:r>
              <a:rPr lang="en">
                <a:solidFill>
                  <a:srgbClr val="000000"/>
                </a:solidFill>
              </a:rPr>
              <a:t> </a:t>
            </a:r>
            <a:r>
              <a:rPr lang="en">
                <a:solidFill>
                  <a:srgbClr val="FF0000"/>
                </a:solidFill>
              </a:rPr>
              <a:t>activating sequence</a:t>
            </a:r>
            <a:r>
              <a:rPr lang="en">
                <a:solidFill>
                  <a:srgbClr val="000000"/>
                </a:solidFill>
              </a:rPr>
              <a:t> leading to activation of </a:t>
            </a:r>
            <a:r>
              <a:rPr lang="en">
                <a:solidFill>
                  <a:srgbClr val="0000FF"/>
                </a:solidFill>
              </a:rPr>
              <a:t>downstream</a:t>
            </a:r>
            <a:r>
              <a:rPr lang="en">
                <a:solidFill>
                  <a:srgbClr val="000000"/>
                </a:solidFill>
              </a:rPr>
              <a:t> </a:t>
            </a:r>
            <a:r>
              <a:rPr lang="en">
                <a:solidFill>
                  <a:srgbClr val="FF0000"/>
                </a:solidFill>
              </a:rPr>
              <a:t>reporter gene</a:t>
            </a:r>
            <a:r>
              <a:rPr lang="en">
                <a:solidFill>
                  <a:srgbClr val="000000"/>
                </a:solidFill>
              </a:rPr>
              <a:t>.</a:t>
            </a:r>
            <a:endParaRPr>
              <a:solidFill>
                <a:srgbClr val="000000"/>
              </a:solidFill>
            </a:endParaRPr>
          </a:p>
          <a:p>
            <a:pPr indent="0" lvl="0" marL="0" rtl="0" algn="just">
              <a:spcBef>
                <a:spcPts val="480"/>
              </a:spcBef>
              <a:spcAft>
                <a:spcPts val="0"/>
              </a:spcAft>
              <a:buNone/>
            </a:pPr>
            <a:r>
              <a:t/>
            </a:r>
            <a:endParaRPr>
              <a:solidFill>
                <a:srgbClr val="000000"/>
              </a:solidFill>
            </a:endParaRPr>
          </a:p>
          <a:p>
            <a:pPr indent="0" lvl="0" marL="0" rtl="0" algn="l">
              <a:spcBef>
                <a:spcPts val="480"/>
              </a:spcBef>
              <a:spcAft>
                <a:spcPts val="0"/>
              </a:spcAft>
              <a:buNone/>
            </a:pPr>
            <a:r>
              <a:rPr lang="en" sz="800">
                <a:solidFill>
                  <a:srgbClr val="000000"/>
                </a:solidFill>
              </a:rPr>
              <a:t>By Anna - Own work, CC BY-SA 3.0, https://commons.wikimedia.org/w/index.php?curid=2890233</a:t>
            </a:r>
            <a:endParaRPr sz="800">
              <a:solidFill>
                <a:srgbClr val="000000"/>
              </a:solidFill>
            </a:endParaRPr>
          </a:p>
        </p:txBody>
      </p:sp>
      <p:pic>
        <p:nvPicPr>
          <p:cNvPr id="111" name="Google Shape;111;p17"/>
          <p:cNvPicPr preferRelativeResize="0"/>
          <p:nvPr/>
        </p:nvPicPr>
        <p:blipFill>
          <a:blip r:embed="rId3">
            <a:alphaModFix/>
          </a:blip>
          <a:stretch>
            <a:fillRect/>
          </a:stretch>
        </p:blipFill>
        <p:spPr>
          <a:xfrm>
            <a:off x="4889818" y="984000"/>
            <a:ext cx="3328507" cy="4159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ctrTitle"/>
          </p:nvPr>
        </p:nvSpPr>
        <p:spPr>
          <a:xfrm>
            <a:off x="457200" y="838619"/>
            <a:ext cx="7772400" cy="1102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600"/>
              <a:t>Properties of PPINs</a:t>
            </a:r>
            <a:endParaRPr sz="3600"/>
          </a:p>
        </p:txBody>
      </p:sp>
      <p:sp>
        <p:nvSpPr>
          <p:cNvPr id="117" name="Google Shape;117;p18"/>
          <p:cNvSpPr txBox="1"/>
          <p:nvPr>
            <p:ph idx="4294967295" type="body"/>
          </p:nvPr>
        </p:nvSpPr>
        <p:spPr>
          <a:xfrm>
            <a:off x="457200" y="2266950"/>
            <a:ext cx="8229600" cy="23277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en"/>
              <a:t>Small World Effect</a:t>
            </a:r>
            <a:endParaRPr/>
          </a:p>
          <a:p>
            <a:pPr indent="-381000" lvl="0" marL="457200" rtl="0" algn="l">
              <a:spcBef>
                <a:spcPts val="0"/>
              </a:spcBef>
              <a:spcAft>
                <a:spcPts val="0"/>
              </a:spcAft>
              <a:buSzPts val="2400"/>
              <a:buChar char="•"/>
            </a:pPr>
            <a:r>
              <a:rPr lang="en"/>
              <a:t>Scale Free Networks</a:t>
            </a:r>
            <a:endParaRPr/>
          </a:p>
          <a:p>
            <a:pPr indent="-381000" lvl="0" marL="457200" rtl="0" algn="l">
              <a:spcBef>
                <a:spcPts val="0"/>
              </a:spcBef>
              <a:spcAft>
                <a:spcPts val="0"/>
              </a:spcAft>
              <a:buSzPts val="2400"/>
              <a:buChar char="•"/>
            </a:pPr>
            <a:r>
              <a:rPr lang="en"/>
              <a:t>Transitivity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457200" y="751285"/>
            <a:ext cx="8229600" cy="801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Small World Effect</a:t>
            </a:r>
            <a:endParaRPr/>
          </a:p>
        </p:txBody>
      </p:sp>
      <p:sp>
        <p:nvSpPr>
          <p:cNvPr id="123" name="Google Shape;123;p19"/>
          <p:cNvSpPr txBox="1"/>
          <p:nvPr>
            <p:ph idx="1" type="body"/>
          </p:nvPr>
        </p:nvSpPr>
        <p:spPr>
          <a:xfrm>
            <a:off x="457200" y="1669075"/>
            <a:ext cx="8229600" cy="2327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b="1" sz="1800"/>
          </a:p>
          <a:p>
            <a:pPr indent="-317500" lvl="0" marL="457200" rtl="0" algn="l">
              <a:spcBef>
                <a:spcPts val="360"/>
              </a:spcBef>
              <a:spcAft>
                <a:spcPts val="0"/>
              </a:spcAft>
              <a:buClr>
                <a:srgbClr val="222222"/>
              </a:buClr>
              <a:buSzPts val="1400"/>
              <a:buChar char="•"/>
            </a:pPr>
            <a:r>
              <a:rPr lang="en" sz="1400">
                <a:solidFill>
                  <a:srgbClr val="222222"/>
                </a:solidFill>
                <a:highlight>
                  <a:srgbClr val="FFFFFF"/>
                </a:highlight>
              </a:rPr>
              <a:t>Protein-protein interaction networks show a small world effect : There is great connectivity between proteins.The network’s diameter is small no matter how big the network is.</a:t>
            </a:r>
            <a:endParaRPr sz="1400">
              <a:solidFill>
                <a:srgbClr val="222222"/>
              </a:solidFill>
              <a:highlight>
                <a:srgbClr val="FFFFFF"/>
              </a:highlight>
            </a:endParaRPr>
          </a:p>
          <a:p>
            <a:pPr indent="0" lvl="0" marL="457200" rtl="0" algn="l">
              <a:spcBef>
                <a:spcPts val="360"/>
              </a:spcBef>
              <a:spcAft>
                <a:spcPts val="0"/>
              </a:spcAft>
              <a:buNone/>
            </a:pPr>
            <a:r>
              <a:t/>
            </a:r>
            <a:endParaRPr sz="1400">
              <a:solidFill>
                <a:srgbClr val="222222"/>
              </a:solidFill>
              <a:highlight>
                <a:srgbClr val="FFFFFF"/>
              </a:highlight>
            </a:endParaRPr>
          </a:p>
          <a:p>
            <a:pPr indent="-317500" lvl="0" marL="457200" rtl="0" algn="l">
              <a:spcBef>
                <a:spcPts val="360"/>
              </a:spcBef>
              <a:spcAft>
                <a:spcPts val="0"/>
              </a:spcAft>
              <a:buClr>
                <a:srgbClr val="222222"/>
              </a:buClr>
              <a:buSzPts val="1400"/>
              <a:buChar char="•"/>
            </a:pPr>
            <a:r>
              <a:rPr lang="en" sz="1400">
                <a:solidFill>
                  <a:srgbClr val="222222"/>
                </a:solidFill>
                <a:highlight>
                  <a:srgbClr val="FFFFFF"/>
                </a:highlight>
              </a:rPr>
              <a:t>Biological consequences :It allows for an efficient and quick flow of signals within the network.</a:t>
            </a:r>
            <a:endParaRPr sz="1400">
              <a:solidFill>
                <a:srgbClr val="222222"/>
              </a:solidFill>
              <a:highlight>
                <a:srgbClr val="FFFFFF"/>
              </a:highlight>
            </a:endParaRPr>
          </a:p>
          <a:p>
            <a:pPr indent="0" lvl="0" marL="457200" rtl="0" algn="l">
              <a:spcBef>
                <a:spcPts val="360"/>
              </a:spcBef>
              <a:spcAft>
                <a:spcPts val="0"/>
              </a:spcAft>
              <a:buNone/>
            </a:pPr>
            <a:r>
              <a:t/>
            </a:r>
            <a:endParaRPr sz="1400">
              <a:solidFill>
                <a:srgbClr val="222222"/>
              </a:solidFill>
              <a:highlight>
                <a:srgbClr val="FFFFFF"/>
              </a:highlight>
            </a:endParaRPr>
          </a:p>
          <a:p>
            <a:pPr indent="-317500" lvl="0" marL="457200" rtl="0" algn="l">
              <a:spcBef>
                <a:spcPts val="360"/>
              </a:spcBef>
              <a:spcAft>
                <a:spcPts val="0"/>
              </a:spcAft>
              <a:buClr>
                <a:srgbClr val="222222"/>
              </a:buClr>
              <a:buSzPts val="1400"/>
              <a:buChar char="•"/>
            </a:pPr>
            <a:r>
              <a:rPr b="1" lang="en" sz="1400">
                <a:solidFill>
                  <a:srgbClr val="222222"/>
                </a:solidFill>
                <a:highlight>
                  <a:srgbClr val="FFFFFF"/>
                </a:highlight>
              </a:rPr>
              <a:t>If the network is so tightly connected, why don't perturbations in a single gene or protein have dramatic consequences for the network?</a:t>
            </a:r>
            <a:endParaRPr b="1" sz="1400">
              <a:solidFill>
                <a:srgbClr val="222222"/>
              </a:solidFill>
              <a:highlight>
                <a:srgbClr val="FFFFFF"/>
              </a:highlight>
            </a:endParaRPr>
          </a:p>
          <a:p>
            <a:pPr indent="0" lvl="0" marL="457200" rtl="0" algn="l">
              <a:spcBef>
                <a:spcPts val="360"/>
              </a:spcBef>
              <a:spcAft>
                <a:spcPts val="0"/>
              </a:spcAft>
              <a:buNone/>
            </a:pPr>
            <a:r>
              <a:rPr lang="en" sz="1400">
                <a:solidFill>
                  <a:srgbClr val="222222"/>
                </a:solidFill>
                <a:highlight>
                  <a:srgbClr val="FFFFFF"/>
                </a:highlight>
              </a:rPr>
              <a:t>Biological systems are extremely robust to cope with a relatively high amount of perturbations in single genes/proteins. How ? Another important property : Scale Free Network</a:t>
            </a:r>
            <a:endParaRPr sz="1400">
              <a:solidFill>
                <a:srgbClr val="222222"/>
              </a:solidFill>
              <a:highlight>
                <a:srgbClr val="FFFFFF"/>
              </a:highlight>
            </a:endParaRPr>
          </a:p>
        </p:txBody>
      </p:sp>
      <p:pic>
        <p:nvPicPr>
          <p:cNvPr id="124" name="Google Shape;124;p19"/>
          <p:cNvPicPr preferRelativeResize="0"/>
          <p:nvPr/>
        </p:nvPicPr>
        <p:blipFill>
          <a:blip r:embed="rId3">
            <a:alphaModFix/>
          </a:blip>
          <a:stretch>
            <a:fillRect/>
          </a:stretch>
        </p:blipFill>
        <p:spPr>
          <a:xfrm>
            <a:off x="550375" y="377800"/>
            <a:ext cx="1746175" cy="1628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457200" y="675085"/>
            <a:ext cx="8229600" cy="801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Scale Free Networks</a:t>
            </a:r>
            <a:endParaRPr/>
          </a:p>
        </p:txBody>
      </p:sp>
      <p:sp>
        <p:nvSpPr>
          <p:cNvPr id="130" name="Google Shape;130;p20"/>
          <p:cNvSpPr txBox="1"/>
          <p:nvPr>
            <p:ph idx="1" type="body"/>
          </p:nvPr>
        </p:nvSpPr>
        <p:spPr>
          <a:xfrm>
            <a:off x="457200" y="1407900"/>
            <a:ext cx="8229600" cy="23277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sz="1200">
                <a:solidFill>
                  <a:srgbClr val="222222"/>
                </a:solidFill>
                <a:highlight>
                  <a:srgbClr val="FFFFFF"/>
                </a:highlight>
              </a:rPr>
              <a:t>Protein-protein interaction networks are scale-free networks which means that the  majority of nodes (proteins) in these networks have only a few connections to other nodes, whereas some nodes (</a:t>
            </a:r>
            <a:r>
              <a:rPr b="1" lang="en" sz="1200">
                <a:solidFill>
                  <a:srgbClr val="222222"/>
                </a:solidFill>
                <a:highlight>
                  <a:srgbClr val="FFFFFF"/>
                </a:highlight>
              </a:rPr>
              <a:t>hubs</a:t>
            </a:r>
            <a:r>
              <a:rPr lang="en" sz="1200">
                <a:solidFill>
                  <a:srgbClr val="222222"/>
                </a:solidFill>
                <a:highlight>
                  <a:srgbClr val="FFFFFF"/>
                </a:highlight>
              </a:rPr>
              <a:t>) are connected to many other nodes in the network (High degree). This property has some major biological implications :</a:t>
            </a:r>
            <a:endParaRPr sz="1200">
              <a:solidFill>
                <a:srgbClr val="222222"/>
              </a:solidFill>
              <a:highlight>
                <a:srgbClr val="FFFFFF"/>
              </a:highlight>
            </a:endParaRPr>
          </a:p>
          <a:p>
            <a:pPr indent="0" lvl="0" marL="0" rtl="0" algn="l">
              <a:spcBef>
                <a:spcPts val="360"/>
              </a:spcBef>
              <a:spcAft>
                <a:spcPts val="0"/>
              </a:spcAft>
              <a:buNone/>
            </a:pPr>
            <a:r>
              <a:t/>
            </a:r>
            <a:endParaRPr sz="1200">
              <a:solidFill>
                <a:srgbClr val="222222"/>
              </a:solidFill>
              <a:highlight>
                <a:srgbClr val="FFFFFF"/>
              </a:highlight>
            </a:endParaRPr>
          </a:p>
          <a:p>
            <a:pPr indent="457200" lvl="0" marL="0" rtl="0" algn="l">
              <a:lnSpc>
                <a:spcPct val="160000"/>
              </a:lnSpc>
              <a:spcBef>
                <a:spcPts val="0"/>
              </a:spcBef>
              <a:spcAft>
                <a:spcPts val="0"/>
              </a:spcAft>
              <a:buNone/>
            </a:pPr>
            <a:r>
              <a:rPr b="1" lang="en" sz="1200">
                <a:solidFill>
                  <a:srgbClr val="222222"/>
                </a:solidFill>
              </a:rPr>
              <a:t>Stability</a:t>
            </a:r>
            <a:endParaRPr b="1" sz="1200">
              <a:solidFill>
                <a:srgbClr val="222222"/>
              </a:solidFill>
            </a:endParaRPr>
          </a:p>
          <a:p>
            <a:pPr indent="-304800" lvl="1" marL="914400" rtl="0" algn="l">
              <a:lnSpc>
                <a:spcPct val="160000"/>
              </a:lnSpc>
              <a:spcBef>
                <a:spcPts val="0"/>
              </a:spcBef>
              <a:spcAft>
                <a:spcPts val="0"/>
              </a:spcAft>
              <a:buClr>
                <a:srgbClr val="222222"/>
              </a:buClr>
              <a:buSzPts val="1200"/>
              <a:buChar char="●"/>
            </a:pPr>
            <a:r>
              <a:rPr lang="en" sz="1200">
                <a:solidFill>
                  <a:srgbClr val="222222"/>
                </a:solidFill>
              </a:rPr>
              <a:t>If failure / infection occur at random, and the vast majority of proteins are those with a small degree of connectivity, hence the  likelihood that a hub would be affected is small.</a:t>
            </a:r>
            <a:endParaRPr sz="1200">
              <a:solidFill>
                <a:srgbClr val="222222"/>
              </a:solidFill>
            </a:endParaRPr>
          </a:p>
          <a:p>
            <a:pPr indent="-304800" lvl="1" marL="914400" rtl="0" algn="l">
              <a:lnSpc>
                <a:spcPct val="160000"/>
              </a:lnSpc>
              <a:spcBef>
                <a:spcPts val="0"/>
              </a:spcBef>
              <a:spcAft>
                <a:spcPts val="0"/>
              </a:spcAft>
              <a:buClr>
                <a:srgbClr val="222222"/>
              </a:buClr>
              <a:buSzPts val="1200"/>
              <a:buChar char="●"/>
            </a:pPr>
            <a:r>
              <a:rPr lang="en" sz="1200">
                <a:solidFill>
                  <a:srgbClr val="222222"/>
                </a:solidFill>
              </a:rPr>
              <a:t>If a hub-failure occurs, the network will generally not lose its connectedness, due to the presence of other hubs.</a:t>
            </a:r>
            <a:endParaRPr sz="1200">
              <a:solidFill>
                <a:srgbClr val="222222"/>
              </a:solidFill>
            </a:endParaRPr>
          </a:p>
          <a:p>
            <a:pPr indent="0" lvl="0" marL="457200" rtl="0" algn="l">
              <a:lnSpc>
                <a:spcPct val="160000"/>
              </a:lnSpc>
              <a:spcBef>
                <a:spcPts val="0"/>
              </a:spcBef>
              <a:spcAft>
                <a:spcPts val="0"/>
              </a:spcAft>
              <a:buNone/>
            </a:pPr>
            <a:r>
              <a:rPr b="1" lang="en" sz="1200">
                <a:solidFill>
                  <a:srgbClr val="222222"/>
                </a:solidFill>
              </a:rPr>
              <a:t>Vulnerable to targeted attack</a:t>
            </a:r>
            <a:endParaRPr b="1" sz="1200">
              <a:solidFill>
                <a:srgbClr val="222222"/>
              </a:solidFill>
            </a:endParaRPr>
          </a:p>
          <a:p>
            <a:pPr indent="-304800" lvl="1" marL="914400" rtl="0" algn="l">
              <a:lnSpc>
                <a:spcPct val="160000"/>
              </a:lnSpc>
              <a:spcBef>
                <a:spcPts val="0"/>
              </a:spcBef>
              <a:spcAft>
                <a:spcPts val="0"/>
              </a:spcAft>
              <a:buClr>
                <a:srgbClr val="222222"/>
              </a:buClr>
              <a:buSzPts val="1200"/>
              <a:buChar char="●"/>
            </a:pPr>
            <a:r>
              <a:rPr lang="en" sz="1200">
                <a:solidFill>
                  <a:srgbClr val="222222"/>
                </a:solidFill>
              </a:rPr>
              <a:t>If we lose a few major hubs from the network, the network is turned into a set of rather isolated graphs.</a:t>
            </a:r>
            <a:endParaRPr sz="1200">
              <a:solidFill>
                <a:srgbClr val="222222"/>
              </a:solidFill>
            </a:endParaRPr>
          </a:p>
          <a:p>
            <a:pPr indent="-304800" lvl="1" marL="914400" rtl="0" algn="l">
              <a:lnSpc>
                <a:spcPct val="160000"/>
              </a:lnSpc>
              <a:spcBef>
                <a:spcPts val="0"/>
              </a:spcBef>
              <a:spcAft>
                <a:spcPts val="0"/>
              </a:spcAft>
              <a:buClr>
                <a:srgbClr val="222222"/>
              </a:buClr>
              <a:buSzPts val="1200"/>
              <a:buChar char="●"/>
            </a:pPr>
            <a:r>
              <a:rPr lang="en" sz="1200">
                <a:solidFill>
                  <a:srgbClr val="222222"/>
                </a:solidFill>
              </a:rPr>
              <a:t>Hubs proteins are enriched with essential/lethal genes.Many cancer-linked proteins are hub proteins.</a:t>
            </a:r>
            <a:endParaRPr sz="1200">
              <a:solidFill>
                <a:srgbClr val="222222"/>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457200" y="675085"/>
            <a:ext cx="8229600" cy="801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 Degree Distribution in PPIN</a:t>
            </a:r>
            <a:endParaRPr/>
          </a:p>
        </p:txBody>
      </p:sp>
      <p:pic>
        <p:nvPicPr>
          <p:cNvPr id="136" name="Google Shape;136;p21"/>
          <p:cNvPicPr preferRelativeResize="0"/>
          <p:nvPr/>
        </p:nvPicPr>
        <p:blipFill>
          <a:blip r:embed="rId3">
            <a:alphaModFix/>
          </a:blip>
          <a:stretch>
            <a:fillRect/>
          </a:stretch>
        </p:blipFill>
        <p:spPr>
          <a:xfrm>
            <a:off x="1951025" y="1338050"/>
            <a:ext cx="4933325" cy="3700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CStateU-horizontal-left-logo">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