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5.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25"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26"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28"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9"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30"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31"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33"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34"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35" name="" descr=""/>
          <p:cNvPicPr/>
          <p:nvPr/>
        </p:nvPicPr>
        <p:blipFill>
          <a:blip r:embed="rId2"/>
          <a:stretch>
            <a:fillRect/>
          </a:stretch>
        </p:blipFill>
        <p:spPr>
          <a:xfrm>
            <a:off x="2292480" y="1768680"/>
            <a:ext cx="5494680" cy="4384080"/>
          </a:xfrm>
          <a:prstGeom prst="rect">
            <a:avLst/>
          </a:prstGeom>
          <a:ln>
            <a:noFill/>
          </a:ln>
        </p:spPr>
      </p:pic>
      <p:pic>
        <p:nvPicPr>
          <p:cNvPr id="36" name="" descr=""/>
          <p:cNvPicPr/>
          <p:nvPr/>
        </p:nvPicPr>
        <p:blipFill>
          <a:blip r:embed="rId3"/>
          <a:stretch>
            <a:fillRect/>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41" name="PlaceHolder 2"/>
          <p:cNvSpPr>
            <a:spLocks noGrp="1"/>
          </p:cNvSpPr>
          <p:nvPr>
            <p:ph type="subTitle"/>
          </p:nvPr>
        </p:nvSpPr>
        <p:spPr>
          <a:xfrm>
            <a:off x="504000" y="1768680"/>
            <a:ext cx="9072000" cy="43844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43"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45"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46"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301320"/>
            <a:ext cx="9072000" cy="58507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50"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51"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52"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4" name="PlaceHolder 2"/>
          <p:cNvSpPr>
            <a:spLocks noGrp="1"/>
          </p:cNvSpPr>
          <p:nvPr>
            <p:ph type="subTitle"/>
          </p:nvPr>
        </p:nvSpPr>
        <p:spPr>
          <a:xfrm>
            <a:off x="504000" y="1768680"/>
            <a:ext cx="9072000" cy="43844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54"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55"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56"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58"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59"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60"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62"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63"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65"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66"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67"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68"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70"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71"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72" name="" descr=""/>
          <p:cNvPicPr/>
          <p:nvPr/>
        </p:nvPicPr>
        <p:blipFill>
          <a:blip r:embed="rId2"/>
          <a:stretch>
            <a:fillRect/>
          </a:stretch>
        </p:blipFill>
        <p:spPr>
          <a:xfrm>
            <a:off x="2292480" y="1768680"/>
            <a:ext cx="5494680" cy="4384080"/>
          </a:xfrm>
          <a:prstGeom prst="rect">
            <a:avLst/>
          </a:prstGeom>
          <a:ln>
            <a:noFill/>
          </a:ln>
        </p:spPr>
      </p:pic>
      <p:pic>
        <p:nvPicPr>
          <p:cNvPr id="73" name="" descr=""/>
          <p:cNvPicPr/>
          <p:nvPr/>
        </p:nvPicPr>
        <p:blipFill>
          <a:blip r:embed="rId3"/>
          <a:stretch>
            <a:fillRect/>
          </a:stretch>
        </p:blipFill>
        <p:spPr>
          <a:xfrm>
            <a:off x="2292480" y="1768680"/>
            <a:ext cx="5494680" cy="438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6"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8"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9"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2000" cy="58507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3"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4"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15"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7"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8"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9"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21"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2"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3"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0" name="" descr=""/>
          <p:cNvPicPr/>
          <p:nvPr/>
        </p:nvPicPr>
        <p:blipFill>
          <a:blip r:embed="rId2"/>
          <a:stretch>
            <a:fillRect/>
          </a:stretch>
        </p:blipFill>
        <p:spPr>
          <a:xfrm>
            <a:off x="720" y="720"/>
            <a:ext cx="10077840" cy="7557840"/>
          </a:xfrm>
          <a:prstGeom prst="rect">
            <a:avLst/>
          </a:prstGeom>
          <a:ln>
            <a:noFill/>
          </a:ln>
        </p:spPr>
      </p:pic>
      <p:sp>
        <p:nvSpPr>
          <p:cNvPr id="1" name="PlaceHolder 1"/>
          <p:cNvSpPr>
            <a:spLocks noGrp="1"/>
          </p:cNvSpPr>
          <p:nvPr>
            <p:ph type="title"/>
          </p:nvPr>
        </p:nvSpPr>
        <p:spPr>
          <a:xfrm>
            <a:off x="504000" y="301320"/>
            <a:ext cx="9072000" cy="1261800"/>
          </a:xfrm>
          <a:prstGeom prst="rect">
            <a:avLst/>
          </a:prstGeom>
        </p:spPr>
        <p:txBody>
          <a:bodyPr lIns="0" rIns="0" tIns="0" bIns="0" anchor="ctr"/>
          <a:p>
            <a:pPr algn="ctr"/>
            <a:r>
              <a:rPr lang="en-US" sz="4400">
                <a:latin typeface="Arial"/>
              </a:rPr>
              <a:t>Click to edit the title text format</a:t>
            </a:r>
            <a:endParaRPr/>
          </a:p>
        </p:txBody>
      </p:sp>
      <p:sp>
        <p:nvSpPr>
          <p:cNvPr id="2"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7" name="" descr=""/>
          <p:cNvPicPr/>
          <p:nvPr/>
        </p:nvPicPr>
        <p:blipFill>
          <a:blip r:embed="rId2"/>
          <a:stretch>
            <a:fillRect/>
          </a:stretch>
        </p:blipFill>
        <p:spPr>
          <a:xfrm>
            <a:off x="720" y="720"/>
            <a:ext cx="10077840" cy="7557840"/>
          </a:xfrm>
          <a:prstGeom prst="rect">
            <a:avLst/>
          </a:prstGeom>
          <a:ln>
            <a:noFill/>
          </a:ln>
        </p:spPr>
      </p:pic>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r>
              <a:rPr lang="en-US" sz="4400">
                <a:latin typeface="Arial"/>
              </a:rPr>
              <a:t>Click to edit the title text format</a:t>
            </a:r>
            <a:endParaRPr/>
          </a:p>
        </p:txBody>
      </p:sp>
      <p:sp>
        <p:nvSpPr>
          <p:cNvPr id="39"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4" name="CustomShape 1"/>
          <p:cNvSpPr/>
          <p:nvPr/>
        </p:nvSpPr>
        <p:spPr>
          <a:xfrm>
            <a:off x="504000" y="576000"/>
            <a:ext cx="7198200" cy="718200"/>
          </a:xfrm>
          <a:prstGeom prst="rect">
            <a:avLst/>
          </a:prstGeom>
          <a:noFill/>
          <a:ln>
            <a:noFill/>
          </a:ln>
        </p:spPr>
        <p:txBody>
          <a:bodyPr lIns="0" rIns="0" tIns="0" bIns="0" anchor="ctr"/>
          <a:p>
            <a:r>
              <a:rPr lang="en-US" sz="3600">
                <a:latin typeface="Arial"/>
              </a:rPr>
              <a:t>Capstone Project Review</a:t>
            </a:r>
            <a:endParaRPr/>
          </a:p>
        </p:txBody>
      </p:sp>
      <p:sp>
        <p:nvSpPr>
          <p:cNvPr id="75" name="CustomShape 2"/>
          <p:cNvSpPr/>
          <p:nvPr/>
        </p:nvSpPr>
        <p:spPr>
          <a:xfrm>
            <a:off x="504000" y="1800000"/>
            <a:ext cx="9070200" cy="4382640"/>
          </a:xfrm>
          <a:prstGeom prst="rect">
            <a:avLst/>
          </a:prstGeom>
          <a:noFill/>
          <a:ln>
            <a:noFill/>
          </a:ln>
        </p:spPr>
        <p:txBody>
          <a:bodyPr lIns="0" rIns="0" tIns="0" bIns="0" anchor="ctr"/>
          <a:p>
            <a:pPr algn="ctr">
              <a:lnSpc>
                <a:spcPct val="100000"/>
              </a:lnSpc>
            </a:pPr>
            <a:r>
              <a:rPr lang="en-US" sz="3200">
                <a:latin typeface="Arial"/>
              </a:rPr>
              <a:t>2D Map generating Bot</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CustomShape 1"/>
          <p:cNvSpPr/>
          <p:nvPr/>
        </p:nvSpPr>
        <p:spPr>
          <a:xfrm>
            <a:off x="504000" y="576000"/>
            <a:ext cx="7198200" cy="718200"/>
          </a:xfrm>
          <a:prstGeom prst="rect">
            <a:avLst/>
          </a:prstGeom>
          <a:noFill/>
          <a:ln>
            <a:noFill/>
          </a:ln>
        </p:spPr>
        <p:txBody>
          <a:bodyPr lIns="0" rIns="0" tIns="0" bIns="0" anchor="ctr"/>
          <a:p>
            <a:r>
              <a:rPr b="1" lang="en-US" sz="4400">
                <a:solidFill>
                  <a:srgbClr val="000000"/>
                </a:solidFill>
                <a:latin typeface="Arial"/>
                <a:ea typeface="Droid Sans Fallback"/>
              </a:rPr>
              <a:t>Hardware Requirements</a:t>
            </a:r>
            <a:endParaRPr/>
          </a:p>
        </p:txBody>
      </p:sp>
      <p:sp>
        <p:nvSpPr>
          <p:cNvPr id="93" name="CustomShape 2"/>
          <p:cNvSpPr/>
          <p:nvPr/>
        </p:nvSpPr>
        <p:spPr>
          <a:xfrm>
            <a:off x="504000" y="1800000"/>
            <a:ext cx="9070200" cy="4382640"/>
          </a:xfrm>
          <a:prstGeom prst="rect">
            <a:avLst/>
          </a:prstGeom>
          <a:noFill/>
          <a:ln>
            <a:noFill/>
          </a:ln>
        </p:spPr>
        <p:txBody>
          <a:bodyPr lIns="0" rIns="0" tIns="0" bIns="0"/>
          <a:p>
            <a:r>
              <a:rPr lang="en-US" sz="2600">
                <a:latin typeface="Arial"/>
              </a:rPr>
              <a:t>1. Raspberry Pi</a:t>
            </a:r>
            <a:endParaRPr/>
          </a:p>
          <a:p>
            <a:r>
              <a:rPr lang="en-US" sz="2600">
                <a:latin typeface="Arial"/>
              </a:rPr>
              <a:t>2. Robot Chassis.</a:t>
            </a:r>
            <a:endParaRPr/>
          </a:p>
          <a:p>
            <a:r>
              <a:rPr lang="en-US" sz="2600">
                <a:latin typeface="Arial"/>
              </a:rPr>
              <a:t>3. Motors</a:t>
            </a:r>
            <a:endParaRPr/>
          </a:p>
          <a:p>
            <a:r>
              <a:rPr lang="en-US" sz="2600">
                <a:latin typeface="Arial"/>
              </a:rPr>
              <a:t>4. Motor Driver.</a:t>
            </a:r>
            <a:endParaRPr/>
          </a:p>
          <a:p>
            <a:r>
              <a:rPr lang="en-US" sz="2600">
                <a:latin typeface="Arial"/>
              </a:rPr>
              <a:t>5. Wifi Module. </a:t>
            </a:r>
            <a:endParaRPr/>
          </a:p>
          <a:p>
            <a:r>
              <a:rPr lang="en-US" sz="2600">
                <a:latin typeface="Arial"/>
              </a:rPr>
              <a:t>6. Sonar sensor.</a:t>
            </a:r>
            <a:endParaRPr/>
          </a:p>
          <a:p>
            <a:r>
              <a:rPr lang="en-US" sz="2600">
                <a:latin typeface="Arial"/>
              </a:rPr>
              <a:t>7.GPS/IPS</a:t>
            </a:r>
            <a:endParaRPr/>
          </a:p>
          <a:p>
            <a:r>
              <a:rPr lang="en-US" sz="2600">
                <a:latin typeface="Arial"/>
              </a:rPr>
              <a:t>8.Jumper Cables</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CustomShape 1"/>
          <p:cNvSpPr/>
          <p:nvPr/>
        </p:nvSpPr>
        <p:spPr>
          <a:xfrm>
            <a:off x="504000" y="576000"/>
            <a:ext cx="7198200" cy="718200"/>
          </a:xfrm>
          <a:prstGeom prst="rect">
            <a:avLst/>
          </a:prstGeom>
          <a:noFill/>
          <a:ln>
            <a:noFill/>
          </a:ln>
        </p:spPr>
        <p:txBody>
          <a:bodyPr lIns="0" rIns="0" tIns="0" bIns="0" anchor="ctr"/>
          <a:p>
            <a:r>
              <a:rPr b="1" lang="en-US" sz="4400">
                <a:solidFill>
                  <a:srgbClr val="000000"/>
                </a:solidFill>
                <a:latin typeface="Arial"/>
                <a:ea typeface="Droid Sans Fallback"/>
              </a:rPr>
              <a:t>Software requirements</a:t>
            </a:r>
            <a:endParaRPr/>
          </a:p>
        </p:txBody>
      </p:sp>
      <p:sp>
        <p:nvSpPr>
          <p:cNvPr id="95" name="CustomShape 2"/>
          <p:cNvSpPr/>
          <p:nvPr/>
        </p:nvSpPr>
        <p:spPr>
          <a:xfrm>
            <a:off x="504000" y="1800000"/>
            <a:ext cx="9070200" cy="4382640"/>
          </a:xfrm>
          <a:prstGeom prst="rect">
            <a:avLst/>
          </a:prstGeom>
          <a:noFill/>
          <a:ln>
            <a:noFill/>
          </a:ln>
        </p:spPr>
        <p:txBody>
          <a:bodyPr lIns="0" rIns="0" tIns="0" bIns="0"/>
          <a:p>
            <a:r>
              <a:rPr lang="en-US" sz="2600">
                <a:latin typeface="Arial"/>
              </a:rPr>
              <a:t>1. Raspbian OS.(Jessie or Wheezy)</a:t>
            </a:r>
            <a:endParaRPr/>
          </a:p>
          <a:p>
            <a:r>
              <a:rPr lang="en-US" sz="2600">
                <a:latin typeface="Arial"/>
              </a:rPr>
              <a:t>2. Python(2.7 or higher)</a:t>
            </a:r>
            <a:endParaRPr/>
          </a:p>
          <a:p>
            <a:r>
              <a:rPr lang="en-US" sz="2600">
                <a:latin typeface="Arial"/>
              </a:rPr>
              <a:t>3. Text Editor (Sublime Text) for Programming/Debugging</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CustomShape 1"/>
          <p:cNvSpPr/>
          <p:nvPr/>
        </p:nvSpPr>
        <p:spPr>
          <a:xfrm>
            <a:off x="504000" y="576000"/>
            <a:ext cx="7198200" cy="718560"/>
          </a:xfrm>
          <a:prstGeom prst="rect">
            <a:avLst/>
          </a:prstGeom>
          <a:noFill/>
          <a:ln>
            <a:noFill/>
          </a:ln>
        </p:spPr>
        <p:txBody>
          <a:bodyPr lIns="0" rIns="0" tIns="0" bIns="0" anchor="ctr"/>
          <a:p>
            <a:pPr algn="ctr">
              <a:lnSpc>
                <a:spcPct val="100000"/>
              </a:lnSpc>
            </a:pPr>
            <a:r>
              <a:rPr b="1" lang="en-US" sz="4400">
                <a:latin typeface="Arial"/>
              </a:rPr>
              <a:t>Timeline</a:t>
            </a:r>
            <a:endParaRPr/>
          </a:p>
        </p:txBody>
      </p:sp>
      <p:pic>
        <p:nvPicPr>
          <p:cNvPr id="97" name="" descr=""/>
          <p:cNvPicPr/>
          <p:nvPr/>
        </p:nvPicPr>
        <p:blipFill>
          <a:blip r:embed="rId1"/>
          <a:stretch>
            <a:fillRect/>
          </a:stretch>
        </p:blipFill>
        <p:spPr>
          <a:xfrm>
            <a:off x="567360" y="1869840"/>
            <a:ext cx="8666640" cy="4438080"/>
          </a:xfrm>
          <a:prstGeom prst="rect">
            <a:avLst/>
          </a:prstGeom>
          <a:ln>
            <a:noFill/>
          </a:ln>
        </p:spPr>
      </p:pic>
      <p:sp>
        <p:nvSpPr>
          <p:cNvPr id="98" name="CustomShape 2"/>
          <p:cNvSpPr/>
          <p:nvPr/>
        </p:nvSpPr>
        <p:spPr>
          <a:xfrm>
            <a:off x="587520" y="6492240"/>
            <a:ext cx="8555040" cy="288720"/>
          </a:xfrm>
          <a:prstGeom prst="rect">
            <a:avLst/>
          </a:prstGeom>
          <a:noFill/>
          <a:ln>
            <a:noFill/>
          </a:ln>
        </p:spPr>
        <p:txBody>
          <a:bodyPr lIns="90000" rIns="90000" tIns="45000" bIns="45000"/>
          <a:p>
            <a:r>
              <a:rPr lang="en-US" sz="1400">
                <a:latin typeface="Arial"/>
              </a:rPr>
              <a:t>Timeline made using : http://www.readwritethink.org/files/resources/interactives/timeline_2/</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CustomShape 1"/>
          <p:cNvSpPr/>
          <p:nvPr/>
        </p:nvSpPr>
        <p:spPr>
          <a:xfrm>
            <a:off x="504000" y="576000"/>
            <a:ext cx="7198200" cy="718200"/>
          </a:xfrm>
          <a:prstGeom prst="rect">
            <a:avLst/>
          </a:prstGeom>
          <a:noFill/>
          <a:ln>
            <a:noFill/>
          </a:ln>
        </p:spPr>
        <p:txBody>
          <a:bodyPr lIns="0" rIns="0" tIns="0" bIns="0" anchor="ctr"/>
          <a:p>
            <a:r>
              <a:rPr b="1" lang="en-US" sz="4400">
                <a:solidFill>
                  <a:srgbClr val="000000"/>
                </a:solidFill>
                <a:latin typeface="Arial"/>
                <a:ea typeface="Droid Sans Fallback"/>
              </a:rPr>
              <a:t>Literature Survey</a:t>
            </a:r>
            <a:endParaRPr/>
          </a:p>
        </p:txBody>
      </p:sp>
      <p:sp>
        <p:nvSpPr>
          <p:cNvPr id="100" name="CustomShape 2"/>
          <p:cNvSpPr/>
          <p:nvPr/>
        </p:nvSpPr>
        <p:spPr>
          <a:xfrm>
            <a:off x="504000" y="1769040"/>
            <a:ext cx="9069840" cy="4382640"/>
          </a:xfrm>
          <a:prstGeom prst="rect">
            <a:avLst/>
          </a:prstGeom>
          <a:noFill/>
          <a:ln>
            <a:noFill/>
          </a:ln>
        </p:spPr>
        <p:txBody>
          <a:bodyPr lIns="0" rIns="0" tIns="0" bIns="0"/>
          <a:p>
            <a:r>
              <a:rPr lang="en-US" sz="2600">
                <a:latin typeface="Arial"/>
              </a:rPr>
              <a:t>1. Enable ipv6 in pi</a:t>
            </a:r>
            <a:endParaRPr/>
          </a:p>
          <a:p>
            <a:r>
              <a:rPr lang="en-US" sz="2600">
                <a:latin typeface="Arial"/>
              </a:rPr>
              <a:t>http://weblog.aklmedia.nl/tag/raspberry-pi/</a:t>
            </a:r>
            <a:endParaRPr/>
          </a:p>
          <a:p>
            <a:endParaRPr/>
          </a:p>
          <a:p>
            <a:r>
              <a:rPr lang="en-US" sz="2600">
                <a:latin typeface="Arial"/>
              </a:rPr>
              <a:t>2. Raspberry PI Camera Module</a:t>
            </a:r>
            <a:endParaRPr/>
          </a:p>
          <a:p>
            <a:r>
              <a:rPr lang="en-US" sz="2600">
                <a:latin typeface="Arial"/>
              </a:rPr>
              <a:t>http://picamera.readthedocs.org/en/release-1.10/</a:t>
            </a:r>
            <a:endParaRPr/>
          </a:p>
          <a:p>
            <a:r>
              <a:rPr lang="en-US" sz="2600">
                <a:latin typeface="Arial"/>
              </a:rPr>
              <a:t>Python library for interfacing Pi camera. It can also record the stream to a file and stream it on a network.  </a:t>
            </a:r>
            <a:endParaRPr/>
          </a:p>
          <a:p>
            <a:r>
              <a:rPr lang="en-US" sz="2600">
                <a:latin typeface="Arial"/>
              </a:rPr>
              <a:t>Ref Video:</a:t>
            </a:r>
            <a:endParaRPr/>
          </a:p>
          <a:p>
            <a:r>
              <a:rPr lang="en-US" sz="2600">
                <a:latin typeface="Arial"/>
              </a:rPr>
              <a:t>https://www.youtube.com/watch?v=T8T6S5eFpqE</a:t>
            </a:r>
            <a:endParaRPr/>
          </a:p>
          <a:p>
            <a:r>
              <a:rPr lang="en-US" sz="2600">
                <a:latin typeface="Arial"/>
              </a:rPr>
              <a:t>Blog Post: http://thepihut.com/blogs/raspberry-pi-tutorials/16021420-how-to-install-use-the-raspberry-pi-camera</a:t>
            </a:r>
            <a:endParaRPr/>
          </a:p>
          <a:p>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CustomShape 1"/>
          <p:cNvSpPr/>
          <p:nvPr/>
        </p:nvSpPr>
        <p:spPr>
          <a:xfrm>
            <a:off x="504000" y="301320"/>
            <a:ext cx="9069840" cy="1260360"/>
          </a:xfrm>
          <a:prstGeom prst="rect">
            <a:avLst/>
          </a:prstGeom>
          <a:noFill/>
          <a:ln>
            <a:noFill/>
          </a:ln>
        </p:spPr>
        <p:txBody>
          <a:bodyPr lIns="0" rIns="0" tIns="0" bIns="0" anchor="ctr"/>
          <a:p>
            <a:r>
              <a:rPr b="1" lang="en-US" sz="4400">
                <a:solidFill>
                  <a:srgbClr val="000000"/>
                </a:solidFill>
                <a:latin typeface="Arial"/>
                <a:ea typeface="Droid Sans Fallback"/>
              </a:rPr>
              <a:t>Literature Survey</a:t>
            </a:r>
            <a:endParaRPr/>
          </a:p>
        </p:txBody>
      </p:sp>
      <p:sp>
        <p:nvSpPr>
          <p:cNvPr id="102" name="CustomShape 2"/>
          <p:cNvSpPr/>
          <p:nvPr/>
        </p:nvSpPr>
        <p:spPr>
          <a:xfrm>
            <a:off x="504000" y="1769040"/>
            <a:ext cx="9069840" cy="4382640"/>
          </a:xfrm>
          <a:prstGeom prst="rect">
            <a:avLst/>
          </a:prstGeom>
          <a:noFill/>
          <a:ln>
            <a:noFill/>
          </a:ln>
        </p:spPr>
        <p:txBody>
          <a:bodyPr lIns="0" rIns="0" tIns="0" bIns="0"/>
          <a:p>
            <a:r>
              <a:rPr lang="en-US" sz="2600">
                <a:latin typeface="Arial"/>
              </a:rPr>
              <a:t>3. Localisation of Bot</a:t>
            </a:r>
            <a:endParaRPr/>
          </a:p>
          <a:p>
            <a:endParaRPr/>
          </a:p>
          <a:p>
            <a:r>
              <a:rPr lang="en-US" sz="2600">
                <a:latin typeface="Arial"/>
              </a:rPr>
              <a:t>http://rossum.sourceforge.net/papers/Localization/PosPosterv4.pdf</a:t>
            </a:r>
            <a:endParaRPr/>
          </a:p>
          <a:p>
            <a:endParaRPr/>
          </a:p>
          <a:p>
            <a:r>
              <a:rPr lang="en-US" sz="2600">
                <a:latin typeface="Arial"/>
              </a:rPr>
              <a:t>https://www.diva-portal.org/smash/get/diva2:8964/FULLTEXT01.pdf</a:t>
            </a:r>
            <a:endParaRPr/>
          </a:p>
          <a:p>
            <a:endParaRPr/>
          </a:p>
          <a:p>
            <a:r>
              <a:rPr lang="en-US" sz="2600">
                <a:latin typeface="Arial"/>
              </a:rPr>
              <a:t>http://www.negenborn.net/kal_loc/thesis.pdf</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CustomShape 1"/>
          <p:cNvSpPr/>
          <p:nvPr/>
        </p:nvSpPr>
        <p:spPr>
          <a:xfrm>
            <a:off x="504000" y="576000"/>
            <a:ext cx="7198200" cy="718200"/>
          </a:xfrm>
          <a:prstGeom prst="rect">
            <a:avLst/>
          </a:prstGeom>
          <a:noFill/>
          <a:ln>
            <a:noFill/>
          </a:ln>
        </p:spPr>
        <p:txBody>
          <a:bodyPr lIns="0" rIns="0" tIns="0" bIns="0" anchor="ctr"/>
          <a:p>
            <a:r>
              <a:rPr b="1" lang="en-US" sz="4400">
                <a:solidFill>
                  <a:srgbClr val="000000"/>
                </a:solidFill>
                <a:latin typeface="Arial"/>
                <a:ea typeface="Droid Sans Fallback"/>
              </a:rPr>
              <a:t>Literature Survey</a:t>
            </a:r>
            <a:endParaRPr/>
          </a:p>
        </p:txBody>
      </p:sp>
      <p:sp>
        <p:nvSpPr>
          <p:cNvPr id="104" name="CustomShape 2"/>
          <p:cNvSpPr/>
          <p:nvPr/>
        </p:nvSpPr>
        <p:spPr>
          <a:xfrm>
            <a:off x="504000" y="1769040"/>
            <a:ext cx="9069840" cy="4382640"/>
          </a:xfrm>
          <a:prstGeom prst="rect">
            <a:avLst/>
          </a:prstGeom>
          <a:noFill/>
          <a:ln>
            <a:noFill/>
          </a:ln>
        </p:spPr>
        <p:txBody>
          <a:bodyPr lIns="0" rIns="0" tIns="0" bIns="0"/>
          <a:p>
            <a:r>
              <a:rPr lang="en-US" sz="2600">
                <a:latin typeface="Arial"/>
              </a:rPr>
              <a:t>4. Setup your pi</a:t>
            </a:r>
            <a:endParaRPr/>
          </a:p>
          <a:p>
            <a:endParaRPr/>
          </a:p>
          <a:p>
            <a:r>
              <a:rPr lang="en-US" sz="2600">
                <a:latin typeface="Arial"/>
              </a:rPr>
              <a:t>http://raspberrypi.stackexchange.com/questions/7261/how-to-set-my-raspberry-pi-to-boot-into-the-gui</a:t>
            </a:r>
            <a:endParaRPr/>
          </a:p>
          <a:p>
            <a:endParaRPr/>
          </a:p>
          <a:p>
            <a:r>
              <a:rPr lang="en-US" sz="2600">
                <a:latin typeface="Arial"/>
              </a:rPr>
              <a:t>5. Working with GPS</a:t>
            </a:r>
            <a:endParaRPr/>
          </a:p>
          <a:p>
            <a:r>
              <a:rPr lang="en-US" sz="2600">
                <a:latin typeface="Arial"/>
              </a:rPr>
              <a:t>http://blog.retep.org/2012/06/18/getting-gps-to-work-on-a-raspberry-pi/</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CustomShape 1"/>
          <p:cNvSpPr/>
          <p:nvPr/>
        </p:nvSpPr>
        <p:spPr>
          <a:xfrm>
            <a:off x="504000" y="576000"/>
            <a:ext cx="7198200" cy="718200"/>
          </a:xfrm>
          <a:prstGeom prst="rect">
            <a:avLst/>
          </a:prstGeom>
          <a:noFill/>
          <a:ln>
            <a:noFill/>
          </a:ln>
        </p:spPr>
        <p:txBody>
          <a:bodyPr lIns="0" rIns="0" tIns="0" bIns="0" anchor="ctr"/>
          <a:p>
            <a:r>
              <a:rPr lang="en-US" sz="3600">
                <a:latin typeface="Arial"/>
              </a:rPr>
              <a:t>Components</a:t>
            </a:r>
            <a:r>
              <a:rPr lang="en-US" sz="3600">
                <a:latin typeface="Arial"/>
              </a:rPr>
              <a:t>	</a:t>
            </a:r>
            <a:endParaRPr/>
          </a:p>
        </p:txBody>
      </p:sp>
      <p:sp>
        <p:nvSpPr>
          <p:cNvPr id="106" name="CustomShape 2"/>
          <p:cNvSpPr/>
          <p:nvPr/>
        </p:nvSpPr>
        <p:spPr>
          <a:xfrm>
            <a:off x="504000" y="1769040"/>
            <a:ext cx="9069840" cy="4382640"/>
          </a:xfrm>
          <a:prstGeom prst="rect">
            <a:avLst/>
          </a:prstGeom>
          <a:noFill/>
          <a:ln>
            <a:noFill/>
          </a:ln>
        </p:spPr>
        <p:txBody>
          <a:bodyPr lIns="0" rIns="0" tIns="0" bIns="0"/>
          <a:p>
            <a:pPr>
              <a:lnSpc>
                <a:spcPct val="100000"/>
              </a:lnSpc>
              <a:buSzPct val="45000"/>
              <a:buFont typeface="StarSymbol"/>
              <a:buChar char="l"/>
            </a:pPr>
            <a:r>
              <a:rPr lang="en-US" sz="2600">
                <a:latin typeface="Arial"/>
              </a:rPr>
              <a:t>Components have been purchased from Potentiallabs.com</a:t>
            </a:r>
            <a:endParaRPr/>
          </a:p>
          <a:p>
            <a:pPr>
              <a:lnSpc>
                <a:spcPct val="100000"/>
              </a:lnSpc>
              <a:buSzPct val="45000"/>
              <a:buFont typeface="StarSymbol"/>
              <a:buChar char="l"/>
            </a:pPr>
            <a:r>
              <a:rPr lang="en-US" sz="2600">
                <a:latin typeface="Arial"/>
              </a:rPr>
              <a:t>Robot Kit : </a:t>
            </a:r>
            <a:r>
              <a:rPr lang="en-US" sz="3200">
                <a:solidFill>
                  <a:srgbClr val="000000"/>
                </a:solidFill>
                <a:latin typeface="Arial"/>
                <a:ea typeface="Droid Sans Fallback"/>
              </a:rPr>
              <a:t>http://potentiallabs.com/cart/buy-raspberry-pi-robotic-kit-online-hyderabad-india?search=Robot%20kit</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6" name="CustomShape 1"/>
          <p:cNvSpPr/>
          <p:nvPr/>
        </p:nvSpPr>
        <p:spPr>
          <a:xfrm>
            <a:off x="504000" y="576000"/>
            <a:ext cx="7198200" cy="718200"/>
          </a:xfrm>
          <a:prstGeom prst="rect">
            <a:avLst/>
          </a:prstGeom>
          <a:noFill/>
          <a:ln>
            <a:noFill/>
          </a:ln>
        </p:spPr>
        <p:txBody>
          <a:bodyPr lIns="0" rIns="0" tIns="0" bIns="0" anchor="ctr"/>
          <a:p>
            <a:r>
              <a:rPr lang="en-US" sz="3600">
                <a:latin typeface="Arial"/>
              </a:rPr>
              <a:t>Members</a:t>
            </a:r>
            <a:endParaRPr/>
          </a:p>
        </p:txBody>
      </p:sp>
      <p:sp>
        <p:nvSpPr>
          <p:cNvPr id="77" name="CustomShape 2"/>
          <p:cNvSpPr/>
          <p:nvPr/>
        </p:nvSpPr>
        <p:spPr>
          <a:xfrm>
            <a:off x="504000" y="1800000"/>
            <a:ext cx="9070200" cy="4382640"/>
          </a:xfrm>
          <a:prstGeom prst="rect">
            <a:avLst/>
          </a:prstGeom>
          <a:noFill/>
          <a:ln>
            <a:noFill/>
          </a:ln>
        </p:spPr>
        <p:txBody>
          <a:bodyPr lIns="0" rIns="0" tIns="0" bIns="0"/>
          <a:p>
            <a:pPr>
              <a:lnSpc>
                <a:spcPct val="100000"/>
              </a:lnSpc>
              <a:buSzPct val="45000"/>
              <a:buFont typeface="StarSymbol"/>
              <a:buChar char="l"/>
            </a:pPr>
            <a:r>
              <a:rPr lang="en-US" sz="2600">
                <a:latin typeface="Arial"/>
              </a:rPr>
              <a:t>Racherla Prabhat (12BCE1013)</a:t>
            </a:r>
            <a:endParaRPr/>
          </a:p>
          <a:p>
            <a:pPr>
              <a:lnSpc>
                <a:spcPct val="100000"/>
              </a:lnSpc>
              <a:buSzPct val="45000"/>
              <a:buFont typeface="StarSymbol"/>
              <a:buChar char="l"/>
            </a:pPr>
            <a:r>
              <a:rPr lang="en-US" sz="2600">
                <a:latin typeface="Arial"/>
              </a:rPr>
              <a:t>Aditya Karnam (12BCE1061)</a:t>
            </a:r>
            <a:endParaRPr/>
          </a:p>
          <a:p>
            <a:pPr>
              <a:lnSpc>
                <a:spcPct val="100000"/>
              </a:lnSpc>
              <a:buSzPct val="45000"/>
              <a:buFont typeface="StarSymbol"/>
              <a:buChar char="l"/>
            </a:pPr>
            <a:r>
              <a:rPr lang="en-US" sz="2600">
                <a:latin typeface="Arial"/>
              </a:rPr>
              <a:t>Pratik Kapasi (12BCE1049)</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CustomShape 1"/>
          <p:cNvSpPr/>
          <p:nvPr/>
        </p:nvSpPr>
        <p:spPr>
          <a:xfrm>
            <a:off x="504000" y="576000"/>
            <a:ext cx="7198200" cy="718200"/>
          </a:xfrm>
          <a:prstGeom prst="rect">
            <a:avLst/>
          </a:prstGeom>
          <a:noFill/>
          <a:ln>
            <a:noFill/>
          </a:ln>
        </p:spPr>
        <p:txBody>
          <a:bodyPr lIns="0" rIns="0" tIns="0" bIns="0" anchor="ctr"/>
          <a:p>
            <a:r>
              <a:rPr b="1" lang="en-US" sz="4400">
                <a:solidFill>
                  <a:srgbClr val="000000"/>
                </a:solidFill>
                <a:latin typeface="Arial"/>
                <a:ea typeface="Droid Sans Fallback"/>
              </a:rPr>
              <a:t>Problem Statement</a:t>
            </a:r>
            <a:endParaRPr/>
          </a:p>
        </p:txBody>
      </p:sp>
      <p:sp>
        <p:nvSpPr>
          <p:cNvPr id="79" name="CustomShape 2"/>
          <p:cNvSpPr/>
          <p:nvPr/>
        </p:nvSpPr>
        <p:spPr>
          <a:xfrm>
            <a:off x="504000" y="1769040"/>
            <a:ext cx="9069840" cy="4382640"/>
          </a:xfrm>
          <a:prstGeom prst="rect">
            <a:avLst/>
          </a:prstGeom>
          <a:noFill/>
          <a:ln>
            <a:noFill/>
          </a:ln>
        </p:spPr>
        <p:txBody>
          <a:bodyPr lIns="0" rIns="0" tIns="0" bIns="0"/>
          <a:p>
            <a:pPr algn="just">
              <a:lnSpc>
                <a:spcPct val="100000"/>
              </a:lnSpc>
            </a:pPr>
            <a:r>
              <a:rPr lang="en-US" sz="2600">
                <a:latin typeface="Arial"/>
              </a:rPr>
              <a:t>The vision behind this project is to map an unknown environment into our systems, where physical human access is not feasible. </a:t>
            </a:r>
            <a:endParaRPr/>
          </a:p>
          <a:p>
            <a:pPr algn="just">
              <a:lnSpc>
                <a:spcPct val="100000"/>
              </a:lnSpc>
            </a:pPr>
            <a:endParaRPr/>
          </a:p>
          <a:p>
            <a:pPr algn="just">
              <a:lnSpc>
                <a:spcPct val="100000"/>
              </a:lnSpc>
            </a:pPr>
            <a:r>
              <a:rPr lang="en-US" sz="2600">
                <a:latin typeface="Arial"/>
              </a:rPr>
              <a:t>In day to day life, we can send the bot first into a building where we are not sure of the surroundings. Once the bot does a clean sweep of the entire place we will have a basic 2D  layout of the entire place, then we can better decide which paths to take and which to avoid to for possible dangers.</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CustomShape 1"/>
          <p:cNvSpPr/>
          <p:nvPr/>
        </p:nvSpPr>
        <p:spPr>
          <a:xfrm>
            <a:off x="504000" y="576000"/>
            <a:ext cx="7198200" cy="718200"/>
          </a:xfrm>
          <a:prstGeom prst="rect">
            <a:avLst/>
          </a:prstGeom>
          <a:noFill/>
          <a:ln>
            <a:noFill/>
          </a:ln>
        </p:spPr>
        <p:txBody>
          <a:bodyPr lIns="0" rIns="0" tIns="0" bIns="0" anchor="ctr"/>
          <a:p>
            <a:r>
              <a:rPr lang="en-US" sz="3600">
                <a:latin typeface="Arial"/>
              </a:rPr>
              <a:t>Problem Statement</a:t>
            </a:r>
            <a:endParaRPr/>
          </a:p>
        </p:txBody>
      </p:sp>
      <p:sp>
        <p:nvSpPr>
          <p:cNvPr id="81" name="CustomShape 2"/>
          <p:cNvSpPr/>
          <p:nvPr/>
        </p:nvSpPr>
        <p:spPr>
          <a:xfrm>
            <a:off x="504000" y="1769040"/>
            <a:ext cx="9069840" cy="4382640"/>
          </a:xfrm>
          <a:prstGeom prst="rect">
            <a:avLst/>
          </a:prstGeom>
          <a:noFill/>
          <a:ln>
            <a:noFill/>
          </a:ln>
        </p:spPr>
        <p:txBody>
          <a:bodyPr lIns="0" rIns="0" tIns="0" bIns="0"/>
          <a:p>
            <a:pPr algn="just">
              <a:lnSpc>
                <a:spcPct val="100000"/>
              </a:lnSpc>
            </a:pPr>
            <a:r>
              <a:rPr lang="en-US" sz="2500">
                <a:latin typeface="Arial"/>
              </a:rPr>
              <a:t>For example, assume a building is attacked by terrorist, and army people have no knowledge of the blueprint of the building. They don't know where the stairs are, how many rooms are there, what lies behind every door and other such minute details that may be of use to them to evacuate the building, save the hostage or kill the extremists. So they can send this bot surreptitiously, get the blueprint, then plan a rescue operation on the basis of it.</a:t>
            </a:r>
            <a:endParaRPr/>
          </a:p>
          <a:p>
            <a:pPr algn="just">
              <a:lnSpc>
                <a:spcPct val="100000"/>
              </a:lnSpc>
            </a:pPr>
            <a:r>
              <a:rPr lang="en-US" sz="2500">
                <a:latin typeface="Arial"/>
              </a:rPr>
              <a:t>One more place where we can use an advanced version of this bot, that a bot that is capable of giving us 3D map i.e with the help of image processing if we can give generate such maps , then such bots can be used in caves or archaeological sites where we are not sure what we will find inside, is it safe to enter like that.</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CustomShape 1"/>
          <p:cNvSpPr/>
          <p:nvPr/>
        </p:nvSpPr>
        <p:spPr>
          <a:xfrm>
            <a:off x="504000" y="576000"/>
            <a:ext cx="7198200" cy="718200"/>
          </a:xfrm>
          <a:prstGeom prst="rect">
            <a:avLst/>
          </a:prstGeom>
          <a:noFill/>
          <a:ln>
            <a:noFill/>
          </a:ln>
        </p:spPr>
        <p:txBody>
          <a:bodyPr lIns="0" rIns="0" tIns="0" bIns="0" anchor="ctr"/>
          <a:p>
            <a:r>
              <a:rPr b="1" lang="en-US" sz="4400">
                <a:solidFill>
                  <a:srgbClr val="000000"/>
                </a:solidFill>
                <a:latin typeface="Arial"/>
                <a:ea typeface="Droid Sans Fallback"/>
              </a:rPr>
              <a:t>Working</a:t>
            </a:r>
            <a:endParaRPr/>
          </a:p>
        </p:txBody>
      </p:sp>
      <p:sp>
        <p:nvSpPr>
          <p:cNvPr id="83" name="CustomShape 2"/>
          <p:cNvSpPr/>
          <p:nvPr/>
        </p:nvSpPr>
        <p:spPr>
          <a:xfrm>
            <a:off x="504000" y="1800000"/>
            <a:ext cx="9070200" cy="4382640"/>
          </a:xfrm>
          <a:prstGeom prst="rect">
            <a:avLst/>
          </a:prstGeom>
          <a:noFill/>
          <a:ln>
            <a:noFill/>
          </a:ln>
        </p:spPr>
        <p:txBody>
          <a:bodyPr lIns="0" rIns="0" tIns="0" bIns="0"/>
          <a:p>
            <a:pPr algn="just">
              <a:lnSpc>
                <a:spcPct val="100000"/>
              </a:lnSpc>
            </a:pPr>
            <a:r>
              <a:rPr lang="en-US" sz="2800">
                <a:solidFill>
                  <a:srgbClr val="000000"/>
                </a:solidFill>
                <a:latin typeface="Arial"/>
                <a:ea typeface="Droid Sans Fallback"/>
              </a:rPr>
              <a:t>We will access the robot remotely through ssh and run our scripts over it and control the motion of the bot. The robot consists of ultrasonic sensor, which we will be used to calculate the distance between the robot and the obstacles around it. Further the robot consist of motor driver and motor to facilitate the motion. Last but not the least. We will have GPS which will give us the coordinates of the bot which will in turn be reduced and mapped into real world desktop environment with scaled mapping. Each point will be plotted on regular intervals to get a smooth path of the robot going through the known/unknown areas.</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CustomShape 1"/>
          <p:cNvSpPr/>
          <p:nvPr/>
        </p:nvSpPr>
        <p:spPr>
          <a:xfrm>
            <a:off x="504000" y="576000"/>
            <a:ext cx="7198200" cy="718200"/>
          </a:xfrm>
          <a:prstGeom prst="rect">
            <a:avLst/>
          </a:prstGeom>
          <a:noFill/>
          <a:ln>
            <a:noFill/>
          </a:ln>
        </p:spPr>
        <p:txBody>
          <a:bodyPr lIns="0" rIns="0" tIns="0" bIns="0" anchor="ctr"/>
          <a:p>
            <a:r>
              <a:rPr b="1" lang="en-US" sz="4400">
                <a:solidFill>
                  <a:srgbClr val="000000"/>
                </a:solidFill>
                <a:latin typeface="Arial"/>
                <a:ea typeface="Droid Sans Fallback"/>
              </a:rPr>
              <a:t>Requirements Analysis</a:t>
            </a:r>
            <a:endParaRPr/>
          </a:p>
        </p:txBody>
      </p:sp>
      <p:sp>
        <p:nvSpPr>
          <p:cNvPr id="85" name="CustomShape 2"/>
          <p:cNvSpPr/>
          <p:nvPr/>
        </p:nvSpPr>
        <p:spPr>
          <a:xfrm>
            <a:off x="504000" y="1769040"/>
            <a:ext cx="9069840" cy="4382640"/>
          </a:xfrm>
          <a:prstGeom prst="rect">
            <a:avLst/>
          </a:prstGeom>
          <a:noFill/>
          <a:ln>
            <a:noFill/>
          </a:ln>
        </p:spPr>
        <p:txBody>
          <a:bodyPr lIns="0" rIns="0" tIns="0" bIns="0"/>
          <a:p>
            <a:pPr algn="just">
              <a:lnSpc>
                <a:spcPct val="100000"/>
              </a:lnSpc>
            </a:pPr>
            <a:r>
              <a:rPr lang="en-US" sz="2600">
                <a:latin typeface="Arial"/>
              </a:rPr>
              <a:t>In keeping mind the working of the project our requirements comprises of hardware and software parts. We will be  needing a some kind of processor that can transfer the command our code to the hardware. </a:t>
            </a:r>
            <a:endParaRPr/>
          </a:p>
          <a:p>
            <a:pPr algn="just">
              <a:lnSpc>
                <a:spcPct val="100000"/>
              </a:lnSpc>
            </a:pPr>
            <a:endParaRPr/>
          </a:p>
          <a:p>
            <a:pPr algn="just">
              <a:lnSpc>
                <a:spcPct val="100000"/>
              </a:lnSpc>
            </a:pPr>
            <a:r>
              <a:rPr lang="en-US" sz="2600">
                <a:latin typeface="Arial"/>
              </a:rPr>
              <a:t>So after a lot of literature survey we have decided to use Raspberry pi. Every member of our team has 1 1/2 – 2 years of experience in Linux, and since Pi runs Linux(wheezy) we have decided to use it as our processor. Also Pi working temperature ranges from 0 to 70 degree Celsius which adds to our advantages since the bot can be in any environment. </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CustomShape 1"/>
          <p:cNvSpPr/>
          <p:nvPr/>
        </p:nvSpPr>
        <p:spPr>
          <a:xfrm>
            <a:off x="504000" y="576000"/>
            <a:ext cx="7198200" cy="718200"/>
          </a:xfrm>
          <a:prstGeom prst="rect">
            <a:avLst/>
          </a:prstGeom>
          <a:noFill/>
          <a:ln>
            <a:noFill/>
          </a:ln>
        </p:spPr>
        <p:txBody>
          <a:bodyPr lIns="0" rIns="0" tIns="0" bIns="0" anchor="ctr"/>
          <a:p>
            <a:r>
              <a:rPr b="1" lang="en-US" sz="4400">
                <a:solidFill>
                  <a:srgbClr val="000000"/>
                </a:solidFill>
                <a:latin typeface="Arial"/>
                <a:ea typeface="Droid Sans Fallback"/>
              </a:rPr>
              <a:t>Requirements Analysis</a:t>
            </a:r>
            <a:endParaRPr/>
          </a:p>
        </p:txBody>
      </p:sp>
      <p:sp>
        <p:nvSpPr>
          <p:cNvPr id="87" name="CustomShape 2"/>
          <p:cNvSpPr/>
          <p:nvPr/>
        </p:nvSpPr>
        <p:spPr>
          <a:xfrm>
            <a:off x="504000" y="1800000"/>
            <a:ext cx="9070200" cy="4382640"/>
          </a:xfrm>
          <a:prstGeom prst="rect">
            <a:avLst/>
          </a:prstGeom>
          <a:noFill/>
          <a:ln>
            <a:noFill/>
          </a:ln>
        </p:spPr>
        <p:txBody>
          <a:bodyPr lIns="0" rIns="0" tIns="0" bIns="0"/>
          <a:p>
            <a:pPr algn="just">
              <a:lnSpc>
                <a:spcPct val="100000"/>
              </a:lnSpc>
              <a:buSzPct val="45000"/>
              <a:buFont typeface="StarSymbol"/>
              <a:buChar char="l"/>
            </a:pPr>
            <a:r>
              <a:rPr lang="en-US" sz="2600">
                <a:latin typeface="Arial"/>
              </a:rPr>
              <a:t>We are using Raspberry Pi Model 2 for our project. Since it runs on a Broadcom 900MHz chipset coupled with 1GB of RAM it gives us enough power to process the multiple hardware components in less time.</a:t>
            </a:r>
            <a:endParaRPr/>
          </a:p>
          <a:p>
            <a:pPr algn="just">
              <a:lnSpc>
                <a:spcPct val="100000"/>
              </a:lnSpc>
            </a:pPr>
            <a:endParaRPr/>
          </a:p>
          <a:p>
            <a:pPr algn="just">
              <a:lnSpc>
                <a:spcPct val="100000"/>
              </a:lnSpc>
              <a:buSzPct val="45000"/>
              <a:buFont typeface="StarSymbol"/>
              <a:buChar char="l"/>
            </a:pPr>
            <a:r>
              <a:rPr lang="en-US" sz="2600">
                <a:latin typeface="Arial"/>
              </a:rPr>
              <a:t>We are using Ultrasonic Sensor HC-SR04 Distance Detector which provides 2cm - 400cm non-contact measurement function, the ranging accuracy can reach to 3mm.</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CustomShape 1"/>
          <p:cNvSpPr/>
          <p:nvPr/>
        </p:nvSpPr>
        <p:spPr>
          <a:xfrm>
            <a:off x="504000" y="576000"/>
            <a:ext cx="7198200" cy="718200"/>
          </a:xfrm>
          <a:prstGeom prst="rect">
            <a:avLst/>
          </a:prstGeom>
          <a:noFill/>
          <a:ln>
            <a:noFill/>
          </a:ln>
        </p:spPr>
        <p:txBody>
          <a:bodyPr lIns="0" rIns="0" tIns="0" bIns="0" anchor="ctr"/>
          <a:p>
            <a:r>
              <a:rPr b="1" lang="en-US" sz="4400">
                <a:solidFill>
                  <a:srgbClr val="000000"/>
                </a:solidFill>
                <a:latin typeface="Arial"/>
                <a:ea typeface="Droid Sans Fallback"/>
              </a:rPr>
              <a:t>Standards Used</a:t>
            </a:r>
            <a:endParaRPr/>
          </a:p>
        </p:txBody>
      </p:sp>
      <p:sp>
        <p:nvSpPr>
          <p:cNvPr id="89" name="CustomShape 2"/>
          <p:cNvSpPr/>
          <p:nvPr/>
        </p:nvSpPr>
        <p:spPr>
          <a:xfrm>
            <a:off x="504000" y="1800000"/>
            <a:ext cx="9070200" cy="4382640"/>
          </a:xfrm>
          <a:prstGeom prst="rect">
            <a:avLst/>
          </a:prstGeom>
          <a:noFill/>
          <a:ln>
            <a:noFill/>
          </a:ln>
        </p:spPr>
        <p:txBody>
          <a:bodyPr lIns="0" rIns="0" tIns="0" bIns="0"/>
          <a:p>
            <a:pPr algn="just">
              <a:lnSpc>
                <a:spcPct val="100000"/>
              </a:lnSpc>
            </a:pPr>
            <a:r>
              <a:rPr lang="en-US" sz="2600">
                <a:latin typeface="Arial"/>
              </a:rPr>
              <a:t>IEEE Standard for IoT</a:t>
            </a:r>
            <a:endParaRPr/>
          </a:p>
          <a:p>
            <a:pPr algn="just">
              <a:lnSpc>
                <a:spcPct val="100000"/>
              </a:lnSpc>
            </a:pPr>
            <a:endParaRPr/>
          </a:p>
          <a:p>
            <a:pPr algn="just">
              <a:lnSpc>
                <a:spcPct val="100000"/>
              </a:lnSpc>
            </a:pPr>
            <a:r>
              <a:rPr lang="en-US" sz="2600">
                <a:latin typeface="Arial"/>
              </a:rPr>
              <a:t>We will be using IPv6 based communication with the Raspberry PI in compliance to the IEEE standards and Networking Standards.</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 name="CustomShape 1"/>
          <p:cNvSpPr/>
          <p:nvPr/>
        </p:nvSpPr>
        <p:spPr>
          <a:xfrm>
            <a:off x="504000" y="576000"/>
            <a:ext cx="7198200" cy="718200"/>
          </a:xfrm>
          <a:prstGeom prst="rect">
            <a:avLst/>
          </a:prstGeom>
          <a:noFill/>
          <a:ln>
            <a:noFill/>
          </a:ln>
        </p:spPr>
        <p:txBody>
          <a:bodyPr lIns="0" rIns="0" tIns="0" bIns="0" anchor="ctr"/>
          <a:p>
            <a:r>
              <a:rPr b="1" lang="en-US" sz="4400">
                <a:solidFill>
                  <a:srgbClr val="000000"/>
                </a:solidFill>
                <a:latin typeface="Arial"/>
                <a:ea typeface="Droid Sans Fallback"/>
              </a:rPr>
              <a:t>Realistic Constraints</a:t>
            </a:r>
            <a:endParaRPr/>
          </a:p>
        </p:txBody>
      </p:sp>
      <p:sp>
        <p:nvSpPr>
          <p:cNvPr id="91" name="CustomShape 2"/>
          <p:cNvSpPr/>
          <p:nvPr/>
        </p:nvSpPr>
        <p:spPr>
          <a:xfrm>
            <a:off x="504000" y="1800000"/>
            <a:ext cx="9070200" cy="4382640"/>
          </a:xfrm>
          <a:prstGeom prst="rect">
            <a:avLst/>
          </a:prstGeom>
          <a:noFill/>
          <a:ln>
            <a:noFill/>
          </a:ln>
        </p:spPr>
        <p:txBody>
          <a:bodyPr lIns="0" rIns="0" tIns="0" bIns="0"/>
          <a:p>
            <a:pPr algn="just">
              <a:lnSpc>
                <a:spcPct val="100000"/>
              </a:lnSpc>
            </a:pPr>
            <a:r>
              <a:rPr lang="en-US" sz="2600">
                <a:latin typeface="Arial"/>
              </a:rPr>
              <a:t>Constraints include efficient performance of the bot with low latency and high performance GPS sensing and mapping.</a:t>
            </a:r>
            <a:endParaRPr/>
          </a:p>
          <a:p>
            <a:pPr algn="just">
              <a:lnSpc>
                <a:spcPct val="100000"/>
              </a:lnSpc>
            </a:pPr>
            <a:endParaRPr/>
          </a:p>
          <a:p>
            <a:pPr algn="just">
              <a:lnSpc>
                <a:spcPct val="100000"/>
              </a:lnSpc>
            </a:pPr>
            <a:r>
              <a:rPr lang="en-US" sz="2600">
                <a:latin typeface="Arial"/>
              </a:rPr>
              <a:t>The robot hardware is a low cost product. Since we are using Raspberry PI and rugged plastic for the prototype the cost of building the robot would be less. A realtime cost of the product can be expected around 5000-6000 Rs.</a:t>
            </a:r>
            <a:endParaRPr/>
          </a:p>
          <a:p>
            <a:pPr algn="just">
              <a:lnSpc>
                <a:spcPct val="100000"/>
              </a:lnSpc>
            </a:pPr>
            <a:endParaRPr/>
          </a:p>
          <a:p>
            <a:pPr algn="just">
              <a:lnSpc>
                <a:spcPct val="100000"/>
              </a:lnSpc>
            </a:pPr>
            <a:r>
              <a:rPr lang="en-US" sz="2600">
                <a:latin typeface="Arial"/>
              </a:rPr>
              <a:t>Since the bot will be sent into unknown environments the working temperature might also affect the performance and efficiency. But the working range of Pi generally range from 0 to 70 degrees Celsius it is fair to be used in any environment.  </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