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E796A-1622-4400-BE37-62FB7EEFD14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08FBF8-3AF2-4810-AEE6-2258B35BF38D}">
      <dgm:prSet/>
      <dgm:spPr/>
      <dgm:t>
        <a:bodyPr/>
        <a:lstStyle/>
        <a:p>
          <a:r>
            <a:rPr lang="en-US"/>
            <a:t>Through this project we got to work on a real - world ovarian cancer data</a:t>
          </a:r>
        </a:p>
      </dgm:t>
    </dgm:pt>
    <dgm:pt modelId="{DA146895-F5A0-4994-88A9-EFC74500D3F3}" cxnId="{B6E3FC69-FB1E-42ED-948E-6B81D663A6A3}" type="parTrans">
      <dgm:prSet/>
      <dgm:spPr/>
      <dgm:t>
        <a:bodyPr/>
        <a:lstStyle/>
        <a:p>
          <a:endParaRPr lang="en-US"/>
        </a:p>
      </dgm:t>
    </dgm:pt>
    <dgm:pt modelId="{8C18C564-0436-43FF-9282-2B0111CCDAD9}" cxnId="{B6E3FC69-FB1E-42ED-948E-6B81D663A6A3}" type="sibTrans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2A81CF7-FCAD-4430-AAC3-C677CF679CFF}">
      <dgm:prSet/>
      <dgm:spPr/>
      <dgm:t>
        <a:bodyPr/>
        <a:lstStyle/>
        <a:p>
          <a:r>
            <a:rPr lang="en-US"/>
            <a:t>Process, Analyze and Transform the data as per the problem requirement</a:t>
          </a:r>
        </a:p>
      </dgm:t>
    </dgm:pt>
    <dgm:pt modelId="{81EC7F1A-0D4D-4CAE-ABA3-8B70817D15FC}" cxnId="{57A4D175-E251-4C30-9D21-49DFAC81FA2D}" type="parTrans">
      <dgm:prSet/>
      <dgm:spPr/>
      <dgm:t>
        <a:bodyPr/>
        <a:lstStyle/>
        <a:p>
          <a:endParaRPr lang="en-US"/>
        </a:p>
      </dgm:t>
    </dgm:pt>
    <dgm:pt modelId="{E561350E-00E3-4F77-BE9C-85843BA0F903}" cxnId="{57A4D175-E251-4C30-9D21-49DFAC81FA2D}" type="sibTrans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D88EE05-1F8D-4598-98A5-BE8FCB56E89D}">
      <dgm:prSet/>
      <dgm:spPr/>
      <dgm:t>
        <a:bodyPr/>
        <a:lstStyle/>
        <a:p>
          <a:r>
            <a:rPr lang="en-US"/>
            <a:t>Build predictive models based on the data with good accuracy</a:t>
          </a:r>
        </a:p>
      </dgm:t>
    </dgm:pt>
    <dgm:pt modelId="{6E7F6DE5-FBBC-4152-A2E9-D817237264AF}" cxnId="{5D48B6FA-D661-42C5-9E1F-48F2660E3B28}" type="parTrans">
      <dgm:prSet/>
      <dgm:spPr/>
      <dgm:t>
        <a:bodyPr/>
        <a:lstStyle/>
        <a:p>
          <a:endParaRPr lang="en-US"/>
        </a:p>
      </dgm:t>
    </dgm:pt>
    <dgm:pt modelId="{2ECC087E-B0F0-4964-A063-0D1EA3411697}" cxnId="{5D48B6FA-D661-42C5-9E1F-48F2660E3B28}" type="sibTrans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BB18503-F27A-48A5-973D-E2AA822BD048}">
      <dgm:prSet/>
      <dgm:spPr/>
      <dgm:t>
        <a:bodyPr/>
        <a:lstStyle/>
        <a:p>
          <a:r>
            <a:rPr lang="en-US"/>
            <a:t>Compared the models and suggested an optimal algorithm for the problem solution</a:t>
          </a:r>
        </a:p>
      </dgm:t>
    </dgm:pt>
    <dgm:pt modelId="{F1C0BB46-0D3C-45C4-9F9A-88351DA98B6B}" cxnId="{139BC3F5-ECF8-46C7-B977-1F56B2F9C43D}" type="parTrans">
      <dgm:prSet/>
      <dgm:spPr/>
      <dgm:t>
        <a:bodyPr/>
        <a:lstStyle/>
        <a:p>
          <a:endParaRPr lang="en-US"/>
        </a:p>
      </dgm:t>
    </dgm:pt>
    <dgm:pt modelId="{BE4DD2CB-E768-4DBD-8ACC-F5761A06722B}" cxnId="{139BC3F5-ECF8-46C7-B977-1F56B2F9C43D}" type="sibTrans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D4A20BC-30A7-4EE6-B4DC-37E941E25E0A}" type="pres">
      <dgm:prSet presAssocID="{EDBE796A-1622-4400-BE37-62FB7EEFD14C}" presName="Name0" presStyleCnt="0">
        <dgm:presLayoutVars>
          <dgm:animLvl val="lvl"/>
          <dgm:resizeHandles val="exact"/>
        </dgm:presLayoutVars>
      </dgm:prSet>
      <dgm:spPr/>
    </dgm:pt>
    <dgm:pt modelId="{922FD5A8-0E1A-4255-8466-BF5538481CD7}" type="pres">
      <dgm:prSet presAssocID="{4208FBF8-3AF2-4810-AEE6-2258B35BF38D}" presName="compositeNode" presStyleCnt="0">
        <dgm:presLayoutVars>
          <dgm:bulletEnabled val="1"/>
        </dgm:presLayoutVars>
      </dgm:prSet>
      <dgm:spPr/>
    </dgm:pt>
    <dgm:pt modelId="{46FCDECE-F5D2-44F0-839C-9A960AA63FA4}" type="pres">
      <dgm:prSet presAssocID="{4208FBF8-3AF2-4810-AEE6-2258B35BF38D}" presName="bgRect" presStyleLbl="alignNode1" presStyleIdx="0" presStyleCnt="4"/>
      <dgm:spPr/>
    </dgm:pt>
    <dgm:pt modelId="{6F515885-783B-4A56-9BFD-9ACA37A8B121}" type="pres">
      <dgm:prSet presAssocID="{8C18C564-0436-43FF-9282-2B0111CCDAD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744DF00-FAC3-4F24-8644-1D3B2ADB5F3C}" type="pres">
      <dgm:prSet presAssocID="{4208FBF8-3AF2-4810-AEE6-2258B35BF38D}" presName="nodeRect" presStyleLbl="alignNode1" presStyleIdx="0" presStyleCnt="4">
        <dgm:presLayoutVars>
          <dgm:bulletEnabled val="1"/>
        </dgm:presLayoutVars>
      </dgm:prSet>
      <dgm:spPr/>
    </dgm:pt>
    <dgm:pt modelId="{A6E2019D-53A4-484E-96C5-4FDEB61AD7DB}" type="pres">
      <dgm:prSet presAssocID="{8C18C564-0436-43FF-9282-2B0111CCDAD9}" presName="sibTrans" presStyleCnt="0"/>
      <dgm:spPr/>
    </dgm:pt>
    <dgm:pt modelId="{12F01E04-5F70-4E53-A8F5-F920E9D2AF52}" type="pres">
      <dgm:prSet presAssocID="{92A81CF7-FCAD-4430-AAC3-C677CF679CFF}" presName="compositeNode" presStyleCnt="0">
        <dgm:presLayoutVars>
          <dgm:bulletEnabled val="1"/>
        </dgm:presLayoutVars>
      </dgm:prSet>
      <dgm:spPr/>
    </dgm:pt>
    <dgm:pt modelId="{D63D8864-05EF-40D7-A089-B0759D0E2C83}" type="pres">
      <dgm:prSet presAssocID="{92A81CF7-FCAD-4430-AAC3-C677CF679CFF}" presName="bgRect" presStyleLbl="alignNode1" presStyleIdx="1" presStyleCnt="4"/>
      <dgm:spPr/>
    </dgm:pt>
    <dgm:pt modelId="{8EADF119-F0A3-4F43-B2D4-AF71EC5182F3}" type="pres">
      <dgm:prSet presAssocID="{E561350E-00E3-4F77-BE9C-85843BA0F90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EB6D372-B109-4DBE-A29D-AC898A9B7695}" type="pres">
      <dgm:prSet presAssocID="{92A81CF7-FCAD-4430-AAC3-C677CF679CFF}" presName="nodeRect" presStyleLbl="alignNode1" presStyleIdx="1" presStyleCnt="4">
        <dgm:presLayoutVars>
          <dgm:bulletEnabled val="1"/>
        </dgm:presLayoutVars>
      </dgm:prSet>
      <dgm:spPr/>
    </dgm:pt>
    <dgm:pt modelId="{8A97E213-CD95-4A6B-9165-388E57F252BC}" type="pres">
      <dgm:prSet presAssocID="{E561350E-00E3-4F77-BE9C-85843BA0F903}" presName="sibTrans" presStyleCnt="0"/>
      <dgm:spPr/>
    </dgm:pt>
    <dgm:pt modelId="{B6D2A87D-AC44-4F6B-AC23-C9BBFE198E5F}" type="pres">
      <dgm:prSet presAssocID="{3D88EE05-1F8D-4598-98A5-BE8FCB56E89D}" presName="compositeNode" presStyleCnt="0">
        <dgm:presLayoutVars>
          <dgm:bulletEnabled val="1"/>
        </dgm:presLayoutVars>
      </dgm:prSet>
      <dgm:spPr/>
    </dgm:pt>
    <dgm:pt modelId="{BF961712-F4BE-4709-9510-D33D00B2C64E}" type="pres">
      <dgm:prSet presAssocID="{3D88EE05-1F8D-4598-98A5-BE8FCB56E89D}" presName="bgRect" presStyleLbl="alignNode1" presStyleIdx="2" presStyleCnt="4"/>
      <dgm:spPr/>
    </dgm:pt>
    <dgm:pt modelId="{11F9DDAA-34A2-4D74-93F3-96DD56E8FC84}" type="pres">
      <dgm:prSet presAssocID="{2ECC087E-B0F0-4964-A063-0D1EA341169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02C323B-22CD-4E21-8C9B-9E829A0E653A}" type="pres">
      <dgm:prSet presAssocID="{3D88EE05-1F8D-4598-98A5-BE8FCB56E89D}" presName="nodeRect" presStyleLbl="alignNode1" presStyleIdx="2" presStyleCnt="4">
        <dgm:presLayoutVars>
          <dgm:bulletEnabled val="1"/>
        </dgm:presLayoutVars>
      </dgm:prSet>
      <dgm:spPr/>
    </dgm:pt>
    <dgm:pt modelId="{2AC374CA-966E-4618-BE4A-C4A6B66AEC60}" type="pres">
      <dgm:prSet presAssocID="{2ECC087E-B0F0-4964-A063-0D1EA3411697}" presName="sibTrans" presStyleCnt="0"/>
      <dgm:spPr/>
    </dgm:pt>
    <dgm:pt modelId="{3CCAB922-91B6-4127-9F93-30E95F5BB35B}" type="pres">
      <dgm:prSet presAssocID="{BBB18503-F27A-48A5-973D-E2AA822BD048}" presName="compositeNode" presStyleCnt="0">
        <dgm:presLayoutVars>
          <dgm:bulletEnabled val="1"/>
        </dgm:presLayoutVars>
      </dgm:prSet>
      <dgm:spPr/>
    </dgm:pt>
    <dgm:pt modelId="{EEC5FDCA-F1C1-43D1-A49E-E407D90F461E}" type="pres">
      <dgm:prSet presAssocID="{BBB18503-F27A-48A5-973D-E2AA822BD048}" presName="bgRect" presStyleLbl="alignNode1" presStyleIdx="3" presStyleCnt="4"/>
      <dgm:spPr/>
    </dgm:pt>
    <dgm:pt modelId="{E247DBF9-0954-48CE-A1BD-71AE07D38335}" type="pres">
      <dgm:prSet presAssocID="{BE4DD2CB-E768-4DBD-8ACC-F5761A06722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CCEB423-7F72-4255-9E7D-F4D67DB0A041}" type="pres">
      <dgm:prSet presAssocID="{BBB18503-F27A-48A5-973D-E2AA822BD04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EE0E208-D010-4B98-8C3C-0782E81A54AC}" type="presOf" srcId="{2ECC087E-B0F0-4964-A063-0D1EA3411697}" destId="{11F9DDAA-34A2-4D74-93F3-96DD56E8FC84}" srcOrd="0" destOrd="0" presId="urn:microsoft.com/office/officeart/2016/7/layout/LinearBlockProcessNumbered"/>
    <dgm:cxn modelId="{EBF13E27-9FB2-47E1-987B-34B4DF52E735}" type="presOf" srcId="{92A81CF7-FCAD-4430-AAC3-C677CF679CFF}" destId="{CEB6D372-B109-4DBE-A29D-AC898A9B7695}" srcOrd="1" destOrd="0" presId="urn:microsoft.com/office/officeart/2016/7/layout/LinearBlockProcessNumbered"/>
    <dgm:cxn modelId="{7CE6D72D-147A-4C65-828F-BB7F27BA885C}" type="presOf" srcId="{EDBE796A-1622-4400-BE37-62FB7EEFD14C}" destId="{9D4A20BC-30A7-4EE6-B4DC-37E941E25E0A}" srcOrd="0" destOrd="0" presId="urn:microsoft.com/office/officeart/2016/7/layout/LinearBlockProcessNumbered"/>
    <dgm:cxn modelId="{09D86942-E18F-487A-AAE6-EBFA6B83325D}" type="presOf" srcId="{92A81CF7-FCAD-4430-AAC3-C677CF679CFF}" destId="{D63D8864-05EF-40D7-A089-B0759D0E2C83}" srcOrd="0" destOrd="0" presId="urn:microsoft.com/office/officeart/2016/7/layout/LinearBlockProcessNumbered"/>
    <dgm:cxn modelId="{0FD20867-DDBC-45D7-9944-30AD3763AECA}" type="presOf" srcId="{E561350E-00E3-4F77-BE9C-85843BA0F903}" destId="{8EADF119-F0A3-4F43-B2D4-AF71EC5182F3}" srcOrd="0" destOrd="0" presId="urn:microsoft.com/office/officeart/2016/7/layout/LinearBlockProcessNumbered"/>
    <dgm:cxn modelId="{B6E3FC69-FB1E-42ED-948E-6B81D663A6A3}" srcId="{EDBE796A-1622-4400-BE37-62FB7EEFD14C}" destId="{4208FBF8-3AF2-4810-AEE6-2258B35BF38D}" srcOrd="0" destOrd="0" parTransId="{DA146895-F5A0-4994-88A9-EFC74500D3F3}" sibTransId="{8C18C564-0436-43FF-9282-2B0111CCDAD9}"/>
    <dgm:cxn modelId="{C6AD9770-BDA9-4E52-AA97-29E3F826432A}" type="presOf" srcId="{3D88EE05-1F8D-4598-98A5-BE8FCB56E89D}" destId="{BF961712-F4BE-4709-9510-D33D00B2C64E}" srcOrd="0" destOrd="0" presId="urn:microsoft.com/office/officeart/2016/7/layout/LinearBlockProcessNumbered"/>
    <dgm:cxn modelId="{FB465B52-FBC1-4493-85AD-E7C211E840CC}" type="presOf" srcId="{8C18C564-0436-43FF-9282-2B0111CCDAD9}" destId="{6F515885-783B-4A56-9BFD-9ACA37A8B121}" srcOrd="0" destOrd="0" presId="urn:microsoft.com/office/officeart/2016/7/layout/LinearBlockProcessNumbered"/>
    <dgm:cxn modelId="{57A4D175-E251-4C30-9D21-49DFAC81FA2D}" srcId="{EDBE796A-1622-4400-BE37-62FB7EEFD14C}" destId="{92A81CF7-FCAD-4430-AAC3-C677CF679CFF}" srcOrd="1" destOrd="0" parTransId="{81EC7F1A-0D4D-4CAE-ABA3-8B70817D15FC}" sibTransId="{E561350E-00E3-4F77-BE9C-85843BA0F903}"/>
    <dgm:cxn modelId="{919D9F7A-5C91-4FFC-BE70-C581F229E634}" type="presOf" srcId="{BE4DD2CB-E768-4DBD-8ACC-F5761A06722B}" destId="{E247DBF9-0954-48CE-A1BD-71AE07D38335}" srcOrd="0" destOrd="0" presId="urn:microsoft.com/office/officeart/2016/7/layout/LinearBlockProcessNumbered"/>
    <dgm:cxn modelId="{9FB6D5A4-C75D-4A5B-A76B-2C94AEA4D582}" type="presOf" srcId="{3D88EE05-1F8D-4598-98A5-BE8FCB56E89D}" destId="{702C323B-22CD-4E21-8C9B-9E829A0E653A}" srcOrd="1" destOrd="0" presId="urn:microsoft.com/office/officeart/2016/7/layout/LinearBlockProcessNumbered"/>
    <dgm:cxn modelId="{23D9FDC7-7440-480E-ACC1-C945C7AEEBEC}" type="presOf" srcId="{4208FBF8-3AF2-4810-AEE6-2258B35BF38D}" destId="{5744DF00-FAC3-4F24-8644-1D3B2ADB5F3C}" srcOrd="1" destOrd="0" presId="urn:microsoft.com/office/officeart/2016/7/layout/LinearBlockProcessNumbered"/>
    <dgm:cxn modelId="{30384DE5-5FA4-43D1-AC25-CBC9A37413E0}" type="presOf" srcId="{BBB18503-F27A-48A5-973D-E2AA822BD048}" destId="{2CCEB423-7F72-4255-9E7D-F4D67DB0A041}" srcOrd="1" destOrd="0" presId="urn:microsoft.com/office/officeart/2016/7/layout/LinearBlockProcessNumbered"/>
    <dgm:cxn modelId="{F2D229EE-9E03-4356-A824-65AB77E9C147}" type="presOf" srcId="{BBB18503-F27A-48A5-973D-E2AA822BD048}" destId="{EEC5FDCA-F1C1-43D1-A49E-E407D90F461E}" srcOrd="0" destOrd="0" presId="urn:microsoft.com/office/officeart/2016/7/layout/LinearBlockProcessNumbered"/>
    <dgm:cxn modelId="{139BC3F5-ECF8-46C7-B977-1F56B2F9C43D}" srcId="{EDBE796A-1622-4400-BE37-62FB7EEFD14C}" destId="{BBB18503-F27A-48A5-973D-E2AA822BD048}" srcOrd="3" destOrd="0" parTransId="{F1C0BB46-0D3C-45C4-9F9A-88351DA98B6B}" sibTransId="{BE4DD2CB-E768-4DBD-8ACC-F5761A06722B}"/>
    <dgm:cxn modelId="{62F889F7-892D-43BF-B8FF-81DFF09B9F14}" type="presOf" srcId="{4208FBF8-3AF2-4810-AEE6-2258B35BF38D}" destId="{46FCDECE-F5D2-44F0-839C-9A960AA63FA4}" srcOrd="0" destOrd="0" presId="urn:microsoft.com/office/officeart/2016/7/layout/LinearBlockProcessNumbered"/>
    <dgm:cxn modelId="{5D48B6FA-D661-42C5-9E1F-48F2660E3B28}" srcId="{EDBE796A-1622-4400-BE37-62FB7EEFD14C}" destId="{3D88EE05-1F8D-4598-98A5-BE8FCB56E89D}" srcOrd="2" destOrd="0" parTransId="{6E7F6DE5-FBBC-4152-A2E9-D817237264AF}" sibTransId="{2ECC087E-B0F0-4964-A063-0D1EA3411697}"/>
    <dgm:cxn modelId="{97CEDAEF-CDB9-4185-86F0-08B7885471C9}" type="presParOf" srcId="{9D4A20BC-30A7-4EE6-B4DC-37E941E25E0A}" destId="{922FD5A8-0E1A-4255-8466-BF5538481CD7}" srcOrd="0" destOrd="0" presId="urn:microsoft.com/office/officeart/2016/7/layout/LinearBlockProcessNumbered"/>
    <dgm:cxn modelId="{0CA63482-E7E8-42D4-811A-1EBB1DA62D4C}" type="presParOf" srcId="{922FD5A8-0E1A-4255-8466-BF5538481CD7}" destId="{46FCDECE-F5D2-44F0-839C-9A960AA63FA4}" srcOrd="0" destOrd="0" presId="urn:microsoft.com/office/officeart/2016/7/layout/LinearBlockProcessNumbered"/>
    <dgm:cxn modelId="{4A821580-3267-49F8-ABFE-E104A6A6D853}" type="presParOf" srcId="{922FD5A8-0E1A-4255-8466-BF5538481CD7}" destId="{6F515885-783B-4A56-9BFD-9ACA37A8B121}" srcOrd="1" destOrd="0" presId="urn:microsoft.com/office/officeart/2016/7/layout/LinearBlockProcessNumbered"/>
    <dgm:cxn modelId="{CB102127-DE51-4FD1-BDBF-1C764F0ED560}" type="presParOf" srcId="{922FD5A8-0E1A-4255-8466-BF5538481CD7}" destId="{5744DF00-FAC3-4F24-8644-1D3B2ADB5F3C}" srcOrd="2" destOrd="0" presId="urn:microsoft.com/office/officeart/2016/7/layout/LinearBlockProcessNumbered"/>
    <dgm:cxn modelId="{3323E2A1-C79B-47D9-80A9-A72AEC769C2F}" type="presParOf" srcId="{9D4A20BC-30A7-4EE6-B4DC-37E941E25E0A}" destId="{A6E2019D-53A4-484E-96C5-4FDEB61AD7DB}" srcOrd="1" destOrd="0" presId="urn:microsoft.com/office/officeart/2016/7/layout/LinearBlockProcessNumbered"/>
    <dgm:cxn modelId="{D4BE73F7-A8C3-4F74-B750-C3B12C876623}" type="presParOf" srcId="{9D4A20BC-30A7-4EE6-B4DC-37E941E25E0A}" destId="{12F01E04-5F70-4E53-A8F5-F920E9D2AF52}" srcOrd="2" destOrd="0" presId="urn:microsoft.com/office/officeart/2016/7/layout/LinearBlockProcessNumbered"/>
    <dgm:cxn modelId="{A0B137AC-18FD-4E9C-8817-6C9434DE41D5}" type="presParOf" srcId="{12F01E04-5F70-4E53-A8F5-F920E9D2AF52}" destId="{D63D8864-05EF-40D7-A089-B0759D0E2C83}" srcOrd="0" destOrd="0" presId="urn:microsoft.com/office/officeart/2016/7/layout/LinearBlockProcessNumbered"/>
    <dgm:cxn modelId="{3F6D5D7A-72D9-4A40-8E6B-C273D1C6BB89}" type="presParOf" srcId="{12F01E04-5F70-4E53-A8F5-F920E9D2AF52}" destId="{8EADF119-F0A3-4F43-B2D4-AF71EC5182F3}" srcOrd="1" destOrd="0" presId="urn:microsoft.com/office/officeart/2016/7/layout/LinearBlockProcessNumbered"/>
    <dgm:cxn modelId="{74D1BD48-6658-4196-8049-12E5080EE31E}" type="presParOf" srcId="{12F01E04-5F70-4E53-A8F5-F920E9D2AF52}" destId="{CEB6D372-B109-4DBE-A29D-AC898A9B7695}" srcOrd="2" destOrd="0" presId="urn:microsoft.com/office/officeart/2016/7/layout/LinearBlockProcessNumbered"/>
    <dgm:cxn modelId="{A3116BAE-F360-4B23-A122-A2B7283BF6AE}" type="presParOf" srcId="{9D4A20BC-30A7-4EE6-B4DC-37E941E25E0A}" destId="{8A97E213-CD95-4A6B-9165-388E57F252BC}" srcOrd="3" destOrd="0" presId="urn:microsoft.com/office/officeart/2016/7/layout/LinearBlockProcessNumbered"/>
    <dgm:cxn modelId="{5CBB5F0B-FCC9-478A-934F-9AF525865B32}" type="presParOf" srcId="{9D4A20BC-30A7-4EE6-B4DC-37E941E25E0A}" destId="{B6D2A87D-AC44-4F6B-AC23-C9BBFE198E5F}" srcOrd="4" destOrd="0" presId="urn:microsoft.com/office/officeart/2016/7/layout/LinearBlockProcessNumbered"/>
    <dgm:cxn modelId="{02EC8410-5A32-48C8-8D95-9E46AEBB0A9D}" type="presParOf" srcId="{B6D2A87D-AC44-4F6B-AC23-C9BBFE198E5F}" destId="{BF961712-F4BE-4709-9510-D33D00B2C64E}" srcOrd="0" destOrd="0" presId="urn:microsoft.com/office/officeart/2016/7/layout/LinearBlockProcessNumbered"/>
    <dgm:cxn modelId="{D15D169B-C523-4063-BAB6-F71709F52D5F}" type="presParOf" srcId="{B6D2A87D-AC44-4F6B-AC23-C9BBFE198E5F}" destId="{11F9DDAA-34A2-4D74-93F3-96DD56E8FC84}" srcOrd="1" destOrd="0" presId="urn:microsoft.com/office/officeart/2016/7/layout/LinearBlockProcessNumbered"/>
    <dgm:cxn modelId="{CD359D63-442C-4F21-8E9D-26662FBB8D71}" type="presParOf" srcId="{B6D2A87D-AC44-4F6B-AC23-C9BBFE198E5F}" destId="{702C323B-22CD-4E21-8C9B-9E829A0E653A}" srcOrd="2" destOrd="0" presId="urn:microsoft.com/office/officeart/2016/7/layout/LinearBlockProcessNumbered"/>
    <dgm:cxn modelId="{801BD9D5-1A47-45CD-AEC0-C564F2CA05FB}" type="presParOf" srcId="{9D4A20BC-30A7-4EE6-B4DC-37E941E25E0A}" destId="{2AC374CA-966E-4618-BE4A-C4A6B66AEC60}" srcOrd="5" destOrd="0" presId="urn:microsoft.com/office/officeart/2016/7/layout/LinearBlockProcessNumbered"/>
    <dgm:cxn modelId="{D0B8E718-8BC2-4593-8F0C-D13665DD73CB}" type="presParOf" srcId="{9D4A20BC-30A7-4EE6-B4DC-37E941E25E0A}" destId="{3CCAB922-91B6-4127-9F93-30E95F5BB35B}" srcOrd="6" destOrd="0" presId="urn:microsoft.com/office/officeart/2016/7/layout/LinearBlockProcessNumbered"/>
    <dgm:cxn modelId="{BCEFDF58-EFDB-4A2E-8A16-E2D701636E95}" type="presParOf" srcId="{3CCAB922-91B6-4127-9F93-30E95F5BB35B}" destId="{EEC5FDCA-F1C1-43D1-A49E-E407D90F461E}" srcOrd="0" destOrd="0" presId="urn:microsoft.com/office/officeart/2016/7/layout/LinearBlockProcessNumbered"/>
    <dgm:cxn modelId="{5064D0C9-AFFC-488E-9F0F-8B3FDF922DF8}" type="presParOf" srcId="{3CCAB922-91B6-4127-9F93-30E95F5BB35B}" destId="{E247DBF9-0954-48CE-A1BD-71AE07D38335}" srcOrd="1" destOrd="0" presId="urn:microsoft.com/office/officeart/2016/7/layout/LinearBlockProcessNumbered"/>
    <dgm:cxn modelId="{1F52A4B0-E8DE-4F80-8A7E-56F3DDFB8813}" type="presParOf" srcId="{3CCAB922-91B6-4127-9F93-30E95F5BB35B}" destId="{2CCEB423-7F72-4255-9E7D-F4D67DB0A0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27829" cy="4192805"/>
        <a:chOff x="0" y="0"/>
        <a:chExt cx="10927829" cy="4192805"/>
      </a:xfrm>
    </dsp:grpSpPr>
    <dsp:sp modelId="{46FCDECE-F5D2-44F0-839C-9A960AA63FA4}">
      <dsp:nvSpPr>
        <dsp:cNvPr id="3" name="Rectangles 2"/>
        <dsp:cNvSpPr/>
      </dsp:nvSpPr>
      <dsp:spPr bwMode="white">
        <a:xfrm>
          <a:off x="0" y="0"/>
          <a:ext cx="2577318" cy="4192805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577318" cy="4192805"/>
      </dsp:txXfrm>
    </dsp:sp>
    <dsp:sp modelId="{D63D8864-05EF-40D7-A089-B0759D0E2C83}">
      <dsp:nvSpPr>
        <dsp:cNvPr id="6" name="Rectangles 5"/>
        <dsp:cNvSpPr/>
      </dsp:nvSpPr>
      <dsp:spPr bwMode="white">
        <a:xfrm>
          <a:off x="2783504" y="0"/>
          <a:ext cx="2577318" cy="4192805"/>
        </a:xfrm>
        <a:prstGeom prst="rect">
          <a:avLst/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783504" y="0"/>
        <a:ext cx="2577318" cy="4192805"/>
      </dsp:txXfrm>
    </dsp:sp>
    <dsp:sp modelId="{BF961712-F4BE-4709-9510-D33D00B2C64E}">
      <dsp:nvSpPr>
        <dsp:cNvPr id="9" name="Rectangles 8"/>
        <dsp:cNvSpPr/>
      </dsp:nvSpPr>
      <dsp:spPr bwMode="white">
        <a:xfrm>
          <a:off x="5567007" y="0"/>
          <a:ext cx="2577318" cy="4192805"/>
        </a:xfrm>
        <a:prstGeom prst="rect">
          <a:avLst/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5567007" y="0"/>
        <a:ext cx="2577318" cy="4192805"/>
      </dsp:txXfrm>
    </dsp:sp>
    <dsp:sp modelId="{EEC5FDCA-F1C1-43D1-A49E-E407D90F461E}">
      <dsp:nvSpPr>
        <dsp:cNvPr id="12" name="Rectangles 11"/>
        <dsp:cNvSpPr/>
      </dsp:nvSpPr>
      <dsp:spPr bwMode="white">
        <a:xfrm>
          <a:off x="8350511" y="0"/>
          <a:ext cx="2577318" cy="4192805"/>
        </a:xfrm>
        <a:prstGeom prst="rect">
          <a:avLst/>
        </a:prstGeom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8350511" y="0"/>
        <a:ext cx="2577318" cy="4192805"/>
      </dsp:txXfrm>
    </dsp:sp>
    <dsp:sp modelId="{6F515885-783B-4A56-9BFD-9ACA37A8B121}">
      <dsp:nvSpPr>
        <dsp:cNvPr id="4" name="Rectangles 3"/>
        <dsp:cNvSpPr/>
      </dsp:nvSpPr>
      <dsp:spPr bwMode="white">
        <a:xfrm>
          <a:off x="0" y="0"/>
          <a:ext cx="2577318" cy="1677122"/>
        </a:xfrm>
        <a:prstGeom prst="rect">
          <a:avLst/>
        </a:prstGeom>
        <a:noFill/>
        <a:ln>
          <a:noFill/>
        </a:ln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165100" rIns="254581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01</a:t>
          </a:r>
        </a:p>
      </dsp:txBody>
      <dsp:txXfrm>
        <a:off x="0" y="0"/>
        <a:ext cx="2577318" cy="1677122"/>
      </dsp:txXfrm>
    </dsp:sp>
    <dsp:sp modelId="{5744DF00-FAC3-4F24-8644-1D3B2ADB5F3C}">
      <dsp:nvSpPr>
        <dsp:cNvPr id="5" name="Rectangles 4"/>
        <dsp:cNvSpPr/>
      </dsp:nvSpPr>
      <dsp:spPr bwMode="white">
        <a:xfrm>
          <a:off x="0" y="1677122"/>
          <a:ext cx="2577318" cy="2515683"/>
        </a:xfrm>
        <a:prstGeom prst="rect">
          <a:avLst/>
        </a:prstGeom>
        <a:noFill/>
        <a:ln>
          <a:noFill/>
        </a:ln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0" rIns="254581" bIns="33020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Through this project we got to work on a real - world ovarian cancer data</a:t>
          </a:r>
        </a:p>
      </dsp:txBody>
      <dsp:txXfrm>
        <a:off x="0" y="1677122"/>
        <a:ext cx="2577318" cy="2515683"/>
      </dsp:txXfrm>
    </dsp:sp>
    <dsp:sp modelId="{8EADF119-F0A3-4F43-B2D4-AF71EC5182F3}">
      <dsp:nvSpPr>
        <dsp:cNvPr id="7" name="Rectangles 6"/>
        <dsp:cNvSpPr/>
      </dsp:nvSpPr>
      <dsp:spPr bwMode="white">
        <a:xfrm>
          <a:off x="2783504" y="0"/>
          <a:ext cx="2577318" cy="1677122"/>
        </a:xfrm>
        <a:prstGeom prst="rect">
          <a:avLst/>
        </a:prstGeom>
        <a:noFill/>
        <a:ln>
          <a:noFill/>
        </a:ln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165100" rIns="254581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02</a:t>
          </a:r>
        </a:p>
      </dsp:txBody>
      <dsp:txXfrm>
        <a:off x="2783504" y="0"/>
        <a:ext cx="2577318" cy="1677122"/>
      </dsp:txXfrm>
    </dsp:sp>
    <dsp:sp modelId="{CEB6D372-B109-4DBE-A29D-AC898A9B7695}">
      <dsp:nvSpPr>
        <dsp:cNvPr id="8" name="Rectangles 7"/>
        <dsp:cNvSpPr/>
      </dsp:nvSpPr>
      <dsp:spPr bwMode="white">
        <a:xfrm>
          <a:off x="2783504" y="1677122"/>
          <a:ext cx="2577318" cy="2515683"/>
        </a:xfrm>
        <a:prstGeom prst="rect">
          <a:avLst/>
        </a:prstGeom>
        <a:noFill/>
        <a:ln>
          <a:noFill/>
        </a:ln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0" rIns="254581" bIns="33020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Process, Analyze and Transform the data as per the problem requirement</a:t>
          </a:r>
        </a:p>
      </dsp:txBody>
      <dsp:txXfrm>
        <a:off x="2783504" y="1677122"/>
        <a:ext cx="2577318" cy="2515683"/>
      </dsp:txXfrm>
    </dsp:sp>
    <dsp:sp modelId="{11F9DDAA-34A2-4D74-93F3-96DD56E8FC84}">
      <dsp:nvSpPr>
        <dsp:cNvPr id="10" name="Rectangles 9"/>
        <dsp:cNvSpPr/>
      </dsp:nvSpPr>
      <dsp:spPr bwMode="white">
        <a:xfrm>
          <a:off x="5567007" y="0"/>
          <a:ext cx="2577318" cy="1677122"/>
        </a:xfrm>
        <a:prstGeom prst="rect">
          <a:avLst/>
        </a:prstGeom>
        <a:noFill/>
        <a:ln>
          <a:noFill/>
        </a:ln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165100" rIns="254581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03</a:t>
          </a:r>
        </a:p>
      </dsp:txBody>
      <dsp:txXfrm>
        <a:off x="5567007" y="0"/>
        <a:ext cx="2577318" cy="1677122"/>
      </dsp:txXfrm>
    </dsp:sp>
    <dsp:sp modelId="{702C323B-22CD-4E21-8C9B-9E829A0E653A}">
      <dsp:nvSpPr>
        <dsp:cNvPr id="11" name="Rectangles 10"/>
        <dsp:cNvSpPr/>
      </dsp:nvSpPr>
      <dsp:spPr bwMode="white">
        <a:xfrm>
          <a:off x="5567007" y="1677122"/>
          <a:ext cx="2577318" cy="2515683"/>
        </a:xfrm>
        <a:prstGeom prst="rect">
          <a:avLst/>
        </a:prstGeom>
        <a:noFill/>
        <a:ln>
          <a:noFill/>
        </a:ln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0" rIns="254581" bIns="33020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Build predictive models based on the data with good accuracy</a:t>
          </a:r>
        </a:p>
      </dsp:txBody>
      <dsp:txXfrm>
        <a:off x="5567007" y="1677122"/>
        <a:ext cx="2577318" cy="2515683"/>
      </dsp:txXfrm>
    </dsp:sp>
    <dsp:sp modelId="{E247DBF9-0954-48CE-A1BD-71AE07D38335}">
      <dsp:nvSpPr>
        <dsp:cNvPr id="13" name="Rectangles 12"/>
        <dsp:cNvSpPr/>
      </dsp:nvSpPr>
      <dsp:spPr bwMode="white">
        <a:xfrm>
          <a:off x="8350511" y="0"/>
          <a:ext cx="2577318" cy="1677122"/>
        </a:xfrm>
        <a:prstGeom prst="rect">
          <a:avLst/>
        </a:prstGeom>
        <a:noFill/>
        <a:ln>
          <a:noFill/>
        </a:ln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165100" rIns="254581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04</a:t>
          </a:r>
        </a:p>
      </dsp:txBody>
      <dsp:txXfrm>
        <a:off x="8350511" y="0"/>
        <a:ext cx="2577318" cy="1677122"/>
      </dsp:txXfrm>
    </dsp:sp>
    <dsp:sp modelId="{2CCEB423-7F72-4255-9E7D-F4D67DB0A041}">
      <dsp:nvSpPr>
        <dsp:cNvPr id="14" name="Rectangles 13"/>
        <dsp:cNvSpPr/>
      </dsp:nvSpPr>
      <dsp:spPr bwMode="white">
        <a:xfrm>
          <a:off x="8350511" y="1677122"/>
          <a:ext cx="2577318" cy="2515683"/>
        </a:xfrm>
        <a:prstGeom prst="rect">
          <a:avLst/>
        </a:prstGeom>
        <a:noFill/>
        <a:ln>
          <a:noFill/>
        </a:ln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254581" tIns="0" rIns="254581" bIns="33020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Compared the models and suggested an optimal algorithm for the problem solution</a:t>
          </a:r>
        </a:p>
      </dsp:txBody>
      <dsp:txXfrm>
        <a:off x="8350511" y="1677122"/>
        <a:ext cx="2577318" cy="251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ww.kaggle.com/datasets/yoshifumimiya/6-ovarian-cancer-datasets/?select=GSE18520.csv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colab.research.google.com/drive/11SXILh8eREX4YOSE_Z9uwYk7X5sWHhW0#scrollTo=xIc0K0HKh0tq" TargetMode="External"/><Relationship Id="rId6" Type="http://schemas.openxmlformats.org/officeDocument/2006/relationships/hyperlink" Target="https://colab.research.google.com/drive/11SXILh8eREX4YOSE_Z9uwYk7X5sWHhW0#scrollTo=dT6qsB_uhl6H" TargetMode="External"/><Relationship Id="rId5" Type="http://schemas.openxmlformats.org/officeDocument/2006/relationships/hyperlink" Target="https://colab.research.google.com/drive/11SXILh8eREX4YOSE_Z9uwYk7X5sWHhW0#scrollTo=QuPsdk33hXAi" TargetMode="External"/><Relationship Id="rId4" Type="http://schemas.openxmlformats.org/officeDocument/2006/relationships/hyperlink" Target="https://colab.research.google.com/drive/11SXILh8eREX4YOSE_Z9uwYk7X5sWHhW0#scrollTo=fE2PqdDKhHQ7" TargetMode="External"/><Relationship Id="rId3" Type="http://schemas.openxmlformats.org/officeDocument/2006/relationships/hyperlink" Target="https://colab.research.google.com/drive/11SXILh8eREX4YOSE_Z9uwYk7X5sWHhW0#scrollTo=IYx1yux4g1_0" TargetMode="External"/><Relationship Id="rId2" Type="http://schemas.openxmlformats.org/officeDocument/2006/relationships/hyperlink" Target="https://colab.research.google.com/drive/11SXILh8eREX4YOSE_Z9uwYk7X5sWHhW0#scrollTo=nrUbmdUTgrl1" TargetMode="External"/><Relationship Id="rId1" Type="http://schemas.openxmlformats.org/officeDocument/2006/relationships/hyperlink" Target="https://colab.research.google.com/drive/11SXILh8eREX4YOSE_Z9uwYk7X5sWHhW0#scrollTo=GIBY2qNCgT4C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1SXILh8eREX4YOSE_Z9uwYk7X5sWHhW0#scrollTo=NvzQmansGpJi" TargetMode="External"/><Relationship Id="rId4" Type="http://schemas.openxmlformats.org/officeDocument/2006/relationships/hyperlink" Target="https://colab.research.google.com/drive/11SXILh8eREX4YOSE_Z9uwYk7X5sWHhW0#scrollTo=fM1weRJFtCJq" TargetMode="External"/><Relationship Id="rId3" Type="http://schemas.openxmlformats.org/officeDocument/2006/relationships/hyperlink" Target="https://colab.research.google.com/drive/11SXILh8eREX4YOSE_Z9uwYk7X5sWHhW0#scrollTo=4j6F10y5LKVq" TargetMode="External"/><Relationship Id="rId2" Type="http://schemas.openxmlformats.org/officeDocument/2006/relationships/hyperlink" Target="https://colab.research.google.com/drive/11SXILh8eREX4YOSE_Z9uwYk7X5sWHhW0#scrollTo=O5A2HmFzAM5O" TargetMode="Externa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ample being pipetted into a petri dish"/>
          <p:cNvPicPr>
            <a:picLocks noChangeAspect="1"/>
          </p:cNvPicPr>
          <p:nvPr/>
        </p:nvPicPr>
        <p:blipFill rotWithShape="1">
          <a:blip r:embed="rId1"/>
          <a:srcRect t="9091" r="14105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 panose="020F0302020204030204"/>
              </a:rPr>
              <a:t>Ovarian Cancer Detection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INFO 6105 Group 18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Aditya Kanala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Maruti Rayalacheruvu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 panose="020F0302020204030204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!!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 panose="020F0302020204030204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u="sng">
                <a:latin typeface="Times New Roman" panose="02020603050405020304"/>
                <a:cs typeface="Calibri" panose="020F0502020204030204"/>
              </a:rPr>
              <a:t>Background</a:t>
            </a:r>
            <a:endParaRPr lang="en-US" sz="1800" b="1" u="sng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endParaRPr lang="en-US" sz="80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Calibri" panose="020F0502020204030204"/>
              </a:rPr>
              <a:t>As the name suggests, this is a cancer that originates in the ovaries. </a:t>
            </a:r>
            <a:r>
              <a:rPr lang="en-US" sz="1200">
                <a:latin typeface="Times New Roman" panose="02020603050405020304"/>
                <a:cs typeface="Times New Roman" panose="02020603050405020304"/>
              </a:rPr>
              <a:t>This form of cancer is challenging to detect in its preliminary stages due to a lack of specific symptoms. As a result, it often goes unnoticed until it reaches an advanced stage</a:t>
            </a:r>
            <a:endParaRPr lang="en-US" sz="1200">
              <a:latin typeface="Times New Roman" panose="02020603050405020304"/>
              <a:cs typeface="Calibri" panose="020F0502020204030204"/>
            </a:endParaRPr>
          </a:p>
          <a:p>
            <a:r>
              <a:rPr lang="en-US" sz="1800" b="1" u="sng">
                <a:latin typeface="Times New Roman" panose="02020603050405020304"/>
                <a:cs typeface="Times New Roman" panose="02020603050405020304"/>
              </a:rPr>
              <a:t>Motivation</a:t>
            </a:r>
            <a:endParaRPr lang="en-US" sz="1800" b="1" u="sng">
              <a:latin typeface="Times New Roman" panose="02020603050405020304"/>
              <a:cs typeface="Times New Roman" panose="02020603050405020304"/>
            </a:endParaRPr>
          </a:p>
          <a:p>
            <a:pPr lvl="1">
              <a:buFont typeface="Courier New" panose="02070309020205020404" pitchFamily="34" charset="0"/>
              <a:buChar char="o"/>
            </a:pPr>
            <a:endParaRPr lang="en-US" sz="800">
              <a:latin typeface="Times New Roman" panose="02020603050405020304"/>
              <a:cs typeface="Times New Roman" panose="020206030504050203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Choosing ovarian cancer as a data science project presents a compelling opportunity to make a meaningful impact on healthcare.</a:t>
            </a:r>
            <a:endParaRPr lang="en-US" sz="1200"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Several motivations such as Enhancing Early Detection, Comprehensive Data Exploration, Machine Learning for Detection helped us drive the selection of this project</a:t>
            </a:r>
            <a:endParaRPr lang="en-US" sz="120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1800" b="1" u="sng">
                <a:latin typeface="Times New Roman" panose="02020603050405020304"/>
                <a:cs typeface="Times New Roman" panose="02020603050405020304"/>
              </a:rPr>
              <a:t>Goal</a:t>
            </a:r>
            <a:endParaRPr lang="en-US" sz="1800" b="1" u="sng">
              <a:latin typeface="Times New Roman" panose="02020603050405020304"/>
              <a:cs typeface="Times New Roman" panose="02020603050405020304"/>
            </a:endParaRPr>
          </a:p>
          <a:p>
            <a:pPr lvl="1">
              <a:buFont typeface="Courier New" panose="02070309020205020404" pitchFamily="34" charset="0"/>
              <a:buChar char="o"/>
            </a:pPr>
            <a:endParaRPr lang="en-US" sz="800">
              <a:latin typeface="Times New Roman" panose="02020603050405020304"/>
              <a:cs typeface="Times New Roman" panose="020206030504050203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The main objective is to develop sophisticated predictive models and data-driven tools capable of accurately detecting the group of ovarian cancer. These models will focus on a comprehensive analysis of gene composition, including nuanced aspects such as gene expression levels and gene nomenclature.</a:t>
            </a:r>
            <a:endParaRPr lang="en-US" sz="1200">
              <a:latin typeface="Times New Roman" panose="02020603050405020304"/>
              <a:cs typeface="Calibri" panose="020F0502020204030204"/>
            </a:endParaRPr>
          </a:p>
          <a:p>
            <a:pPr marL="0" indent="0">
              <a:buNone/>
            </a:pPr>
            <a:endParaRPr lang="en-US"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4" descr="Solution dispensed using electronic pipette"/>
          <p:cNvPicPr>
            <a:picLocks noChangeAspect="1"/>
          </p:cNvPicPr>
          <p:nvPr/>
        </p:nvPicPr>
        <p:blipFill rotWithShape="1">
          <a:blip r:embed="rId1"/>
          <a:srcRect l="3943" r="29306" b="-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4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 panose="020F0302020204030204"/>
              </a:rPr>
              <a:t>Methodology</a:t>
            </a:r>
            <a:endParaRPr lang="en-US" sz="5400"/>
          </a:p>
        </p:txBody>
      </p:sp>
      <p:pic>
        <p:nvPicPr>
          <p:cNvPr id="5" name="Picture 4" descr="Light bulb on yellow background with sketched light beams and cord"/>
          <p:cNvPicPr>
            <a:picLocks noChangeAspect="1"/>
          </p:cNvPicPr>
          <p:nvPr/>
        </p:nvPicPr>
        <p:blipFill rotWithShape="1">
          <a:blip r:embed="rId1"/>
          <a:srcRect l="50272" r="7948" b="3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/>
                <a:cs typeface="Calibri" panose="020F0502020204030204"/>
              </a:rPr>
              <a:t>The methodology consists of 4 parts</a:t>
            </a:r>
            <a:endParaRPr lang="en-US" sz="2000">
              <a:latin typeface="Times New Roman" panose="020206030504050203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Times New Roman" panose="02020603050405020304"/>
                <a:cs typeface="Calibri" panose="020F0502020204030204"/>
              </a:rPr>
              <a:t>Data Collection</a:t>
            </a:r>
            <a:endParaRPr lang="en-US" sz="160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The main objective is to gather relevant datasets essential for the analysis or problem at hand</a:t>
            </a:r>
            <a:endParaRPr lang="en-US" sz="12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Times New Roman" panose="02020603050405020304"/>
                <a:cs typeface="Calibri" panose="020F0502020204030204"/>
              </a:rPr>
              <a:t>Exploratory Data Analysis (EDA)</a:t>
            </a:r>
            <a:endParaRPr lang="en-US" sz="160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The collected data is analyzed and visualized to gain insights and understand the underlying patterns</a:t>
            </a:r>
            <a:endParaRPr lang="en-US" sz="12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Times New Roman" panose="02020603050405020304"/>
                <a:cs typeface="Times New Roman" panose="02020603050405020304"/>
              </a:rPr>
              <a:t>Feature Engineering and Preprocessing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It involves transforming or creating new features from the existing ones or handle the existing data to enhance the predictive power of the model.</a:t>
            </a:r>
            <a:endParaRPr lang="en-US" sz="12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Times New Roman" panose="02020603050405020304"/>
                <a:cs typeface="Times New Roman" panose="02020603050405020304"/>
              </a:rPr>
              <a:t>Model Building and Evaluation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200">
                <a:latin typeface="Times New Roman" panose="02020603050405020304"/>
                <a:cs typeface="Times New Roman" panose="02020603050405020304"/>
              </a:rPr>
              <a:t>The machine learning models are developed based on the preprocessed dataset by selecting the appropriate algorithms that align with the problem</a:t>
            </a:r>
            <a:endParaRPr lang="en-US"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Step 1 – Data Collection</a:t>
            </a:r>
            <a:endParaRPr lang="en-US" sz="3400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Used the Ovarian Cancer Data from the Kaggle database.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  <a:hlinkClick r:id="rId1"/>
              </a:rPr>
              <a:t>Data Set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Loaded multiple CSV files using pandas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Dynamically named </a:t>
            </a:r>
            <a:r>
              <a:rPr lang="en-US" sz="1400" err="1">
                <a:latin typeface="Times New Roman" panose="02020603050405020304"/>
                <a:cs typeface="Times New Roman" panose="02020603050405020304"/>
              </a:rPr>
              <a:t>DataFrames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for each file, ensuring standardized syntax by renaming the first column to 'gene.'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Picture Placeholder 13" descr="A screenshot of a computer cod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256" y="694399"/>
            <a:ext cx="5138928" cy="2389601"/>
          </a:xfrm>
          <a:prstGeom prst="rect">
            <a:avLst/>
          </a:prstGeom>
        </p:spPr>
      </p:pic>
      <p:pic>
        <p:nvPicPr>
          <p:cNvPr id="16" name="Picture 15" descr="A screenshot of a graph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637918"/>
            <a:ext cx="5138928" cy="2325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Step 2 – Exploratory Data Analysis (EDA)</a:t>
            </a:r>
            <a:endParaRPr lang="en-US" sz="280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68296"/>
            <a:ext cx="3721608" cy="3502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Explored unique gene group values in each Data Frame, providing insights into the diversity of gene types 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Detected and rectified anomalies ('</a:t>
            </a:r>
            <a:r>
              <a:rPr lang="en-US" sz="1400" dirty="0" err="1">
                <a:latin typeface="Times New Roman" panose="02020603050405020304"/>
                <a:cs typeface="Times New Roman" panose="02020603050405020304"/>
              </a:rPr>
              <a:t>cler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 cell' to 'clear cell').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Identified and dropped a row related to the 'adeno' group, ensuring data integrity.</a:t>
            </a:r>
            <a:endParaRPr lang="en-US" sz="1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Picture 8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7797" y="4076955"/>
            <a:ext cx="3248351" cy="1494241"/>
          </a:xfrm>
          <a:prstGeom prst="rect">
            <a:avLst/>
          </a:prstGeom>
        </p:spPr>
      </p:pic>
      <p:pic>
        <p:nvPicPr>
          <p:cNvPr id="7" name="Content Placeholder 6" descr="A screenshot of a computer cod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090" y="1364341"/>
            <a:ext cx="3547176" cy="1555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76" y="3205076"/>
            <a:ext cx="3166193" cy="2549323"/>
          </a:xfrm>
          <a:prstGeom prst="rect">
            <a:avLst/>
          </a:prstGeom>
        </p:spPr>
      </p:pic>
      <p:pic>
        <p:nvPicPr>
          <p:cNvPr id="8" name="Picture 7" descr="A close-up of a white background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503" y="1714624"/>
            <a:ext cx="3031705" cy="776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 – Feature Engineering and Preprocessing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6297233" y="1168341"/>
            <a:ext cx="4771607" cy="482195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Data Preprocessing</a:t>
            </a:r>
            <a:endParaRPr lang="en-US" sz="1300" b="1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Converted all the categorical data to numerical values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Grouped all the genes with same names for a given gene type and then inner joined all the data frames.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563C1">
                    <a:alpha val="80000"/>
                  </a:srgbClr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Data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Transformation</a:t>
            </a:r>
            <a:endParaRPr lang="en-US" sz="1300" b="1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Transposed data so that the target is in a column rather than a row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563C1">
                    <a:alpha val="80000"/>
                  </a:srgbClr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Data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Visualizations</a:t>
            </a:r>
            <a:endParaRPr lang="en-US" sz="1300" b="1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Plotted multiple visualizations for better understanding of the data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563C1">
                    <a:alpha val="80000"/>
                  </a:srgbClr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Data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Splitting</a:t>
            </a:r>
            <a:endParaRPr lang="en-US" sz="1300" b="1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Split the data into train and test with a test size of 20%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Feature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Scaling</a:t>
            </a:r>
            <a:endParaRPr lang="en-US" sz="1300" b="1" dirty="0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Applied Standard Scaling (Z-Score normalization) to the data to ensure all the features contribute equally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Principal Component Analysis (PCA)</a:t>
            </a:r>
            <a:endParaRPr lang="en-US" sz="1300" b="1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Plotted a graph to know the optimal number of dimensions for dimensionality reduction and transformed the data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Oversampling of Imbalanced </a:t>
            </a:r>
            <a:r>
              <a:rPr lang="en-US" sz="1300" b="1" dirty="0">
                <a:solidFill>
                  <a:schemeClr val="accent5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Data</a:t>
            </a:r>
            <a:endParaRPr lang="en-US" sz="1300" b="1" dirty="0">
              <a:solidFill>
                <a:schemeClr val="accent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Addressed imbalanced data using Synthetic Minority Oversampling technique in both the test and train data</a:t>
            </a:r>
            <a:endParaRPr lang="en-US" sz="13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Char char="•"/>
            </a:pPr>
            <a:endParaRPr lang="en-US" sz="13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Calibri" panose="020F0502020204030204"/>
            </a:endParaRPr>
          </a:p>
        </p:txBody>
      </p:sp>
      <p:sp>
        <p:nvSpPr>
          <p:cNvPr id="49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34636" y="6046695"/>
            <a:ext cx="5604434" cy="598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100" b="1" dirty="0"/>
              <a:t>Note:    </a:t>
            </a:r>
            <a:endParaRPr lang="en-US" sz="1100" dirty="0"/>
          </a:p>
          <a:p>
            <a:r>
              <a:rPr lang="en-US" sz="1100" b="1" dirty="0"/>
              <a:t>* Each model has been clearly explained in the report for proper understanding *</a:t>
            </a:r>
            <a:endParaRPr lang="en-US" sz="1100" dirty="0"/>
          </a:p>
          <a:p>
            <a:r>
              <a:rPr lang="en-US" sz="1100" b="1" dirty="0"/>
              <a:t>* The above model headings redirects you to the notebook to specific functionality *</a:t>
            </a:r>
            <a:endParaRPr lang="en-US" sz="1100" b="1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>
                <a:cs typeface="Calibri Light" panose="020F0302020204030204"/>
              </a:rPr>
              <a:t>Step 4 – Model Prediction</a:t>
            </a:r>
            <a:endParaRPr lang="en-US" sz="3200"/>
          </a:p>
        </p:txBody>
      </p:sp>
      <p:pic>
        <p:nvPicPr>
          <p:cNvPr id="5" name="Picture 4" descr="Graph on document with pen"/>
          <p:cNvPicPr>
            <a:picLocks noChangeAspect="1"/>
          </p:cNvPicPr>
          <p:nvPr/>
        </p:nvPicPr>
        <p:blipFill rotWithShape="1">
          <a:blip r:embed="rId1"/>
          <a:srcRect l="20227" r="6175" b="-3"/>
          <a:stretch>
            <a:fillRect/>
          </a:stretch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 panose="020F0502020204030204"/>
                <a:hlinkClick r:id="rId2"/>
              </a:rPr>
              <a:t>K – Nearest Neighbours</a:t>
            </a:r>
            <a:endParaRPr lang="en-US" sz="2000">
              <a:cs typeface="Calibri" panose="020F0502020204030204"/>
            </a:endParaRPr>
          </a:p>
          <a:p>
            <a:r>
              <a:rPr lang="en-US" sz="2000" dirty="0">
                <a:cs typeface="Calibri" panose="020F0502020204030204"/>
                <a:hlinkClick r:id="rId3"/>
              </a:rPr>
              <a:t>XGBoost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cs typeface="Calibri" panose="020F0502020204030204"/>
                <a:hlinkClick r:id="rId4"/>
              </a:rPr>
              <a:t>Decision Tree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  <a:hlinkClick r:id="rId5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0459" y="5919694"/>
            <a:ext cx="4588435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100" b="1" dirty="0"/>
              <a:t>Note:  </a:t>
            </a:r>
            <a:endParaRPr lang="en-US" sz="1100" b="1" dirty="0"/>
          </a:p>
          <a:p>
            <a:r>
              <a:rPr lang="en-US" sz="1100" b="1" dirty="0"/>
              <a:t>* Each model has been clearly explained in the report for proper understanding *</a:t>
            </a:r>
            <a:endParaRPr lang="en-US" sz="1100" b="1" dirty="0"/>
          </a:p>
          <a:p>
            <a:r>
              <a:rPr lang="en-US" sz="1100" b="1" dirty="0">
                <a:cs typeface="Calibri" panose="020F0502020204030204"/>
              </a:rPr>
              <a:t>* The above model headings redirects you to the notebook where the model has been trained *</a:t>
            </a:r>
            <a:endParaRPr lang="en-US" sz="1100" b="1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 of cells"/>
          <p:cNvPicPr>
            <a:picLocks noChangeAspect="1"/>
          </p:cNvPicPr>
          <p:nvPr/>
        </p:nvPicPr>
        <p:blipFill rotWithShape="1">
          <a:blip r:embed="rId1"/>
          <a:srcRect l="21599" r="28457" b="-2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 panose="020F0302020204030204"/>
              </a:rPr>
              <a:t>Description of the Dataset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latin typeface="Times New Roman" panose="02020603050405020304"/>
                <a:cs typeface="Calibri" panose="020F0502020204030204"/>
              </a:rPr>
              <a:t>The dataset contains several types of tumors, gene names, tumor groups and expression levels.</a:t>
            </a:r>
            <a:endParaRPr lang="en-US" sz="140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endParaRPr lang="en-US" sz="1400" b="1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400" b="1" dirty="0">
                <a:latin typeface="Times New Roman" panose="02020603050405020304"/>
                <a:cs typeface="Calibri" panose="020F0502020204030204"/>
              </a:rPr>
              <a:t>Tumors </a:t>
            </a:r>
            <a:r>
              <a:rPr lang="en-US" sz="1400" dirty="0">
                <a:latin typeface="Times New Roman" panose="02020603050405020304"/>
                <a:cs typeface="Calibri" panose="020F0502020204030204"/>
              </a:rPr>
              <a:t>– Represented in Alphanumeric format, GSM-(XXXX). Each GSM entry in the database is a different type of tumor obtained from experiment data.</a:t>
            </a:r>
            <a:endParaRPr lang="en-US" sz="1400" dirty="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400" b="1" dirty="0">
                <a:latin typeface="Times New Roman" panose="02020603050405020304"/>
                <a:cs typeface="Calibri" panose="020F0502020204030204"/>
              </a:rPr>
              <a:t>Gene Names </a:t>
            </a:r>
            <a:r>
              <a:rPr lang="en-US" sz="1400" dirty="0">
                <a:latin typeface="Times New Roman" panose="02020603050405020304"/>
                <a:cs typeface="Calibri" panose="020F0502020204030204"/>
              </a:rPr>
              <a:t>- Alphanumeric symbols or labels used to identify and refer to specific genes</a:t>
            </a:r>
            <a:endParaRPr lang="en-US" sz="1400" dirty="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400" b="1" dirty="0">
                <a:latin typeface="Times New Roman" panose="02020603050405020304"/>
                <a:cs typeface="Calibri" panose="020F0502020204030204"/>
              </a:rPr>
              <a:t>Tumor Groups </a:t>
            </a:r>
            <a:r>
              <a:rPr lang="en-US" sz="1400" dirty="0">
                <a:latin typeface="Times New Roman" panose="02020603050405020304"/>
                <a:cs typeface="Calibri" panose="020F0502020204030204"/>
              </a:rPr>
              <a:t>- Endometrioid, serous, mucinous, and clear cell are different subtypes of epithelial ovarian cancer</a:t>
            </a:r>
            <a:endParaRPr lang="en-US" sz="1400" dirty="0">
              <a:latin typeface="Times New Roman" panose="020206030504050203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400" b="1" dirty="0">
                <a:latin typeface="Times New Roman" panose="02020603050405020304"/>
                <a:cs typeface="Calibri" panose="020F0502020204030204"/>
              </a:rPr>
              <a:t>Expression Levels </a:t>
            </a:r>
            <a:r>
              <a:rPr lang="en-US" sz="1400" dirty="0">
                <a:latin typeface="Times New Roman" panose="02020603050405020304"/>
                <a:cs typeface="Calibri" panose="020F0502020204030204"/>
              </a:rPr>
              <a:t>- Represent the amount of gene expression (e.g., mRNA levels) in the samples within the group</a:t>
            </a:r>
            <a:endParaRPr lang="en-US" sz="1400" dirty="0">
              <a:latin typeface="Times New Roman" panose="020206030504050203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Result and Analysis</a:t>
            </a:r>
            <a:endParaRPr lang="en-US" sz="440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Created an interactive bar chart comparing the accuracies and F1 scores of different machine learning models.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We found KNN to be the most optimal algorithm considering the overall test accuracy and the F-1 scores in the classification report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Content Placeholder 6" descr="A table with numbers and symbol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0705" y="690867"/>
            <a:ext cx="5246416" cy="2342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29" y="3643422"/>
            <a:ext cx="5769356" cy="2697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4263</Words>
  <Application>WPS Presentation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Times New Roman</vt:lpstr>
      <vt:lpstr>Courier New</vt:lpstr>
      <vt:lpstr>Microsoft YaHei</vt:lpstr>
      <vt:lpstr>Arial Unicode MS</vt:lpstr>
      <vt:lpstr>Calibri</vt:lpstr>
      <vt:lpstr>office theme</vt:lpstr>
      <vt:lpstr>Ovarian Cancer Detection</vt:lpstr>
      <vt:lpstr>Introduction</vt:lpstr>
      <vt:lpstr>Methodology</vt:lpstr>
      <vt:lpstr>Step 1 – Data Collection</vt:lpstr>
      <vt:lpstr>Step 2 – Exploratory Data Analysis (EDA)</vt:lpstr>
      <vt:lpstr>Step 3 – Feature Engineering and Preprocessing</vt:lpstr>
      <vt:lpstr>Step 4 – Model Prediction</vt:lpstr>
      <vt:lpstr>Description of the Dataset</vt:lpstr>
      <vt:lpstr>Result and Analysis</vt:lpstr>
      <vt:lpstr>Conclusion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adity</cp:lastModifiedBy>
  <cp:revision>326</cp:revision>
  <dcterms:created xsi:type="dcterms:W3CDTF">2023-12-10T17:18:00Z</dcterms:created>
  <dcterms:modified xsi:type="dcterms:W3CDTF">2023-12-11T00:10:02Z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7290C852364D42A293BC299CC73769D3_12</vt:lpwstr>
  </property>
  <property fmtid="{D5CDD505-2E9C-101B-9397-08002B2CF9AE}" pid="3" name="KSOProductBuildVer">
    <vt:lpwstr>1033-12.2.0.13359</vt:lpwstr>
  </property>
</Properties>
</file>