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57" r:id="rId5"/>
    <p:sldId id="267" r:id="rId6"/>
    <p:sldId id="260" r:id="rId7"/>
    <p:sldId id="276" r:id="rId8"/>
    <p:sldId id="268" r:id="rId9"/>
    <p:sldId id="286" r:id="rId10"/>
    <p:sldId id="287" r:id="rId11"/>
    <p:sldId id="288" r:id="rId12"/>
    <p:sldId id="289" r:id="rId13"/>
    <p:sldId id="282" r:id="rId14"/>
    <p:sldId id="266" r:id="rId15"/>
    <p:sldId id="279" r:id="rId16"/>
    <p:sldId id="263" r:id="rId17"/>
    <p:sldId id="277" r:id="rId18"/>
    <p:sldId id="281" r:id="rId19"/>
    <p:sldId id="280" r:id="rId20"/>
    <p:sldId id="273" r:id="rId21"/>
    <p:sldId id="274" r:id="rId22"/>
    <p:sldId id="275" r:id="rId23"/>
    <p:sldId id="305" r:id="rId24"/>
    <p:sldId id="306" r:id="rId25"/>
    <p:sldId id="291" r:id="rId26"/>
    <p:sldId id="292" r:id="rId27"/>
    <p:sldId id="293" r:id="rId28"/>
    <p:sldId id="269" r:id="rId29"/>
    <p:sldId id="290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68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Target Audience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Fast &amp; Reliable Delivery</c:v>
                </c:pt>
                <c:pt idx="1">
                  <c:v>Variety of Choices</c:v>
                </c:pt>
                <c:pt idx="2">
                  <c:v>15 - 65 years of age</c:v>
                </c:pt>
                <c:pt idx="3">
                  <c:v>Online Shoppers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Colors</a:t>
          </a:r>
        </a:p>
      </dgm:t>
    </dgm:pt>
    <dgm:pt modelId="{92DFCBC7-BC14-4697-8ECD-BF0D5B1EDA3B}" cxnId="{7D461F02-AB37-447A-AC6B-D31C4D2EC6A9}" type="parTrans">
      <dgm:prSet/>
      <dgm:spPr/>
      <dgm:t>
        <a:bodyPr/>
        <a:lstStyle/>
        <a:p>
          <a:endParaRPr lang="en-US"/>
        </a:p>
      </dgm:t>
    </dgm:pt>
    <dgm:pt modelId="{87E3C0DB-7BEE-424E-8E11-B838D238D595}" cxnId="{7D461F02-AB37-447A-AC6B-D31C4D2EC6A9}" type="sibTrans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White – For the panel background, text on buttons</a:t>
          </a:r>
        </a:p>
      </dgm:t>
    </dgm:pt>
    <dgm:pt modelId="{83BE74EF-FAB4-45A2-BBED-7CD5259AB210}" cxnId="{FFD8B471-C98F-4DB5-8DE3-2AB7E896ADD5}" type="parTrans">
      <dgm:prSet/>
      <dgm:spPr/>
      <dgm:t>
        <a:bodyPr/>
        <a:lstStyle/>
        <a:p>
          <a:endParaRPr lang="en-US"/>
        </a:p>
      </dgm:t>
    </dgm:pt>
    <dgm:pt modelId="{B4F34DE2-2DAE-4F88-8C78-BD8892EBF4FF}" cxnId="{FFD8B471-C98F-4DB5-8DE3-2AB7E896ADD5}" type="sibTrans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Blue – For the panels, logo and button background</a:t>
          </a:r>
        </a:p>
      </dgm:t>
    </dgm:pt>
    <dgm:pt modelId="{81FE7DB1-4BFC-4407-80A9-E5514E94C61D}" cxnId="{FAC3D40F-8E66-452D-9CA4-C2871F2D10EF}" type="parTrans">
      <dgm:prSet/>
      <dgm:spPr/>
      <dgm:t>
        <a:bodyPr/>
        <a:lstStyle/>
        <a:p>
          <a:endParaRPr lang="en-US"/>
        </a:p>
      </dgm:t>
    </dgm:pt>
    <dgm:pt modelId="{4B66B839-1910-459B-92B2-14846EBA7A70}" cxnId="{FAC3D40F-8E66-452D-9CA4-C2871F2D10EF}" type="sibTrans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Shapes</a:t>
          </a:r>
        </a:p>
      </dgm:t>
    </dgm:pt>
    <dgm:pt modelId="{5337D229-E330-4525-B0FA-14EC5A80604A}" cxnId="{32AA6160-4426-4C4D-93AE-E2F474E37AD9}" type="parTrans">
      <dgm:prSet/>
      <dgm:spPr/>
      <dgm:t>
        <a:bodyPr/>
        <a:lstStyle/>
        <a:p>
          <a:endParaRPr lang="en-US"/>
        </a:p>
      </dgm:t>
    </dgm:pt>
    <dgm:pt modelId="{C056AC5D-B04E-4376-A1CB-3EAB7BE5AF5B}" cxnId="{32AA6160-4426-4C4D-93AE-E2F474E37AD9}" type="sibTrans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Rectangle – For Frames, Components, text fields</a:t>
          </a:r>
        </a:p>
      </dgm:t>
    </dgm:pt>
    <dgm:pt modelId="{7A9FC291-2B6A-4475-8B09-917F9F09E3AB}" cxnId="{C6E7222A-5F84-456A-9806-D51868FAF8A9}" type="parTrans">
      <dgm:prSet/>
      <dgm:spPr/>
      <dgm:t>
        <a:bodyPr/>
        <a:lstStyle/>
        <a:p>
          <a:endParaRPr lang="en-US"/>
        </a:p>
      </dgm:t>
    </dgm:pt>
    <dgm:pt modelId="{4B87F32C-3630-48F2-9114-4262C0BEEA9E}" cxnId="{C6E7222A-5F84-456A-9806-D51868FAF8A9}" type="sibTrans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Rounded Rectangle – For all the buttons</a:t>
          </a:r>
        </a:p>
      </dgm:t>
    </dgm:pt>
    <dgm:pt modelId="{B5FA6CF0-E0A0-46A0-93C9-B722B31A8A9C}" cxnId="{78E3C3B3-FD19-41A6-A9CC-BB3375A6FF81}" type="parTrans">
      <dgm:prSet/>
      <dgm:spPr/>
      <dgm:t>
        <a:bodyPr/>
        <a:lstStyle/>
        <a:p>
          <a:endParaRPr lang="en-US"/>
        </a:p>
      </dgm:t>
    </dgm:pt>
    <dgm:pt modelId="{F3C03C29-D7FF-4D61-8D75-8B75B2F589EC}" cxnId="{78E3C3B3-FD19-41A6-A9CC-BB3375A6FF81}" type="sibTrans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Properties</a:t>
          </a:r>
        </a:p>
      </dgm:t>
    </dgm:pt>
    <dgm:pt modelId="{E3D139E0-5DC2-4F8E-9F8F-B3F0EBCD4689}" cxnId="{102D6D4D-90C9-40F4-A001-35DCC329B127}" type="parTrans">
      <dgm:prSet/>
      <dgm:spPr/>
      <dgm:t>
        <a:bodyPr/>
        <a:lstStyle/>
        <a:p>
          <a:endParaRPr lang="en-US"/>
        </a:p>
      </dgm:t>
    </dgm:pt>
    <dgm:pt modelId="{FF80E1BA-0D6F-4EE8-9640-892A5897DBCD}" cxnId="{102D6D4D-90C9-40F4-A001-35DCC329B127}" type="sibTrans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Dimension – 390 x 844</a:t>
          </a:r>
        </a:p>
      </dgm:t>
    </dgm:pt>
    <dgm:pt modelId="{7E2ED2D1-AFF4-4DED-BB53-30A310825CE2}" cxnId="{A6FB3C49-AB75-4315-BB6B-886AA454F16F}" type="parTrans">
      <dgm:prSet/>
      <dgm:spPr/>
      <dgm:t>
        <a:bodyPr/>
        <a:lstStyle/>
        <a:p>
          <a:endParaRPr lang="en-US"/>
        </a:p>
      </dgm:t>
    </dgm:pt>
    <dgm:pt modelId="{417BDEF2-191B-4000-BDE8-D3D22A51FCF3}" cxnId="{A6FB3C49-AB75-4315-BB6B-886AA454F16F}" type="sibTrans">
      <dgm:prSet/>
      <dgm:spPr/>
      <dgm:t>
        <a:bodyPr/>
        <a:lstStyle/>
        <a:p>
          <a:endParaRPr lang="en-US"/>
        </a:p>
      </dgm:t>
    </dgm:pt>
    <dgm:pt modelId="{C613CED6-2AC0-4154-BB01-99EAD67C8970}">
      <dgm:prSet phldrT="[Text]"/>
      <dgm:spPr/>
      <dgm:t>
        <a:bodyPr/>
        <a:lstStyle/>
        <a:p>
          <a:r>
            <a:rPr lang="en-US" dirty="0"/>
            <a:t>Black – Text field inside the application</a:t>
          </a:r>
        </a:p>
      </dgm:t>
    </dgm:pt>
    <dgm:pt modelId="{ADAD2D3C-FF2B-4C17-AAC3-2F7485782C90}" cxnId="{DC573D9C-7A8A-431F-AA82-FAC52E01EBF2}" type="parTrans">
      <dgm:prSet/>
      <dgm:spPr/>
      <dgm:t>
        <a:bodyPr/>
        <a:lstStyle/>
        <a:p>
          <a:endParaRPr lang="en-US"/>
        </a:p>
      </dgm:t>
    </dgm:pt>
    <dgm:pt modelId="{5E1C6638-9110-4911-9EB7-C514A7339BA2}" cxnId="{DC573D9C-7A8A-431F-AA82-FAC52E01EBF2}" type="sibTrans">
      <dgm:prSet/>
      <dgm:spPr/>
      <dgm:t>
        <a:bodyPr/>
        <a:lstStyle/>
        <a:p>
          <a:endParaRPr lang="en-US"/>
        </a:p>
      </dgm:t>
    </dgm:pt>
    <dgm:pt modelId="{8D19A26E-11CA-47A3-A824-F47759781A84}">
      <dgm:prSet phldrT="[Text]"/>
      <dgm:spPr/>
      <dgm:t>
        <a:bodyPr/>
        <a:lstStyle/>
        <a:p>
          <a:r>
            <a:rPr lang="en-US" dirty="0"/>
            <a:t>Meaningful Material Colors – Blue and White</a:t>
          </a:r>
        </a:p>
      </dgm:t>
    </dgm:pt>
    <dgm:pt modelId="{B90C9D45-10A1-44B3-908D-D874F7ED6774}" cxnId="{6DBE7D8D-7595-47C4-A2C1-9BF79387EF98}" type="parTrans">
      <dgm:prSet/>
      <dgm:spPr/>
      <dgm:t>
        <a:bodyPr/>
        <a:lstStyle/>
        <a:p>
          <a:endParaRPr lang="en-US"/>
        </a:p>
      </dgm:t>
    </dgm:pt>
    <dgm:pt modelId="{0A3857B4-1589-4FA4-8C00-B7A7FCE99163}" cxnId="{6DBE7D8D-7595-47C4-A2C1-9BF79387EF98}" type="sibTrans">
      <dgm:prSet/>
      <dgm:spPr/>
      <dgm:t>
        <a:bodyPr/>
        <a:lstStyle/>
        <a:p>
          <a:endParaRPr lang="en-US"/>
        </a:p>
      </dgm:t>
    </dgm:pt>
    <dgm:pt modelId="{1AAFCCA1-5770-4313-919F-759D536C385B}">
      <dgm:prSet phldrT="[Text]"/>
      <dgm:spPr/>
      <dgm:t>
        <a:bodyPr/>
        <a:lstStyle/>
        <a:p>
          <a:r>
            <a:rPr lang="en-US" dirty="0"/>
            <a:t>Font –Inter, Alata, Poppins </a:t>
          </a:r>
        </a:p>
      </dgm:t>
    </dgm:pt>
    <dgm:pt modelId="{4ED9E5CA-33C9-4E5F-9AAC-E12640FE846F}" cxnId="{788B40C6-05E3-4A7A-84E4-A1FD5E978B88}" type="parTrans">
      <dgm:prSet/>
      <dgm:spPr/>
      <dgm:t>
        <a:bodyPr/>
        <a:lstStyle/>
        <a:p>
          <a:endParaRPr lang="en-US"/>
        </a:p>
      </dgm:t>
    </dgm:pt>
    <dgm:pt modelId="{57992D54-56B5-4B83-9E2C-E9E9BDE38EC8}" cxnId="{788B40C6-05E3-4A7A-84E4-A1FD5E978B88}" type="sibTrans">
      <dgm:prSet/>
      <dgm:spPr/>
      <dgm:t>
        <a:bodyPr/>
        <a:lstStyle/>
        <a:p>
          <a:endParaRPr lang="en-US"/>
        </a:p>
      </dgm:t>
    </dgm:pt>
    <dgm:pt modelId="{4AF46300-9DFF-4BA2-9CFB-65096062B508}">
      <dgm:prSet phldrT="[Text]"/>
      <dgm:spPr/>
      <dgm:t>
        <a:bodyPr/>
        <a:lstStyle/>
        <a:p>
          <a:r>
            <a:rPr lang="en-US" dirty="0"/>
            <a:t>Navigation – Forward and Lateral</a:t>
          </a:r>
        </a:p>
      </dgm:t>
    </dgm:pt>
    <dgm:pt modelId="{419F794C-30CD-4E7C-B889-271264C5FCEC}" cxnId="{D47D5CF3-8E86-4846-A160-F97E9B71897D}" type="parTrans">
      <dgm:prSet/>
      <dgm:spPr/>
      <dgm:t>
        <a:bodyPr/>
        <a:lstStyle/>
        <a:p>
          <a:endParaRPr lang="en-US"/>
        </a:p>
      </dgm:t>
    </dgm:pt>
    <dgm:pt modelId="{19FD7A20-59EB-4885-A8BE-E863035F5FAA}" cxnId="{D47D5CF3-8E86-4846-A160-F97E9B71897D}" type="sibTrans">
      <dgm:prSet/>
      <dgm:spPr/>
      <dgm:t>
        <a:bodyPr/>
        <a:lstStyle/>
        <a:p>
          <a:endParaRPr lang="en-US"/>
        </a:p>
      </dgm:t>
    </dgm:pt>
    <dgm:pt modelId="{6EC66BC1-6658-439C-9E96-2D28E57AEAAF}">
      <dgm:prSet phldrT="[Text]"/>
      <dgm:spPr/>
      <dgm:t>
        <a:bodyPr/>
        <a:lstStyle/>
        <a:p>
          <a:r>
            <a:rPr lang="en-US" dirty="0"/>
            <a:t>Iconography – Icons and Vectors and Images from Google.</a:t>
          </a:r>
        </a:p>
      </dgm:t>
    </dgm:pt>
    <dgm:pt modelId="{ACEB263F-C101-445B-9BEE-D52663DEBDDF}" cxnId="{993E7CA0-9758-4C5E-8CED-B67F009F0059}" type="parTrans">
      <dgm:prSet/>
      <dgm:spPr/>
      <dgm:t>
        <a:bodyPr/>
        <a:lstStyle/>
        <a:p>
          <a:endParaRPr lang="en-US"/>
        </a:p>
      </dgm:t>
    </dgm:pt>
    <dgm:pt modelId="{45A84AFA-73B3-412C-B548-17B479D84D45}" cxnId="{993E7CA0-9758-4C5E-8CED-B67F009F0059}" type="sibTrans">
      <dgm:prSet/>
      <dgm:spPr/>
      <dgm:t>
        <a:bodyPr/>
        <a:lstStyle/>
        <a:p>
          <a:endParaRPr lang="en-US"/>
        </a:p>
      </dgm:t>
    </dgm:pt>
    <dgm:pt modelId="{5AA8FD54-2700-48C0-9E1B-12ABD88AB9A4}">
      <dgm:prSet phldrT="[Text]"/>
      <dgm:spPr/>
      <dgm:t>
        <a:bodyPr/>
        <a:lstStyle/>
        <a:p>
          <a:r>
            <a:rPr lang="en-US" dirty="0"/>
            <a:t>Plugins – Material Design Icons, Icon8, Illustrations, </a:t>
          </a:r>
          <a:r>
            <a:rPr lang="en-US" dirty="0" err="1"/>
            <a:t>Iconduck</a:t>
          </a:r>
          <a:endParaRPr lang="en-US" dirty="0"/>
        </a:p>
      </dgm:t>
    </dgm:pt>
    <dgm:pt modelId="{02A5E194-40F6-4AFE-B003-A6FB8960BCCE}" cxnId="{E7A6B448-C96D-429A-9266-45BB76014690}" type="parTrans">
      <dgm:prSet/>
      <dgm:spPr/>
      <dgm:t>
        <a:bodyPr/>
        <a:lstStyle/>
        <a:p>
          <a:endParaRPr lang="en-US"/>
        </a:p>
      </dgm:t>
    </dgm:pt>
    <dgm:pt modelId="{F9C34820-E631-45DF-B537-70F375167A02}" cxnId="{E7A6B448-C96D-429A-9266-45BB76014690}" type="sibTrans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4FAFB526-A509-4B4A-A6DC-D236501D6D72}" type="presOf" srcId="{C613CED6-2AC0-4154-BB01-99EAD67C8970}" destId="{CD5F6E02-AD43-4E7A-935B-DDF5D6C74800}" srcOrd="0" destOrd="2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E7A6B448-C96D-429A-9266-45BB76014690}" srcId="{CC6B7442-0B72-4EF2-9F13-1325B51AFF9F}" destId="{5AA8FD54-2700-48C0-9E1B-12ABD88AB9A4}" srcOrd="5" destOrd="0" parTransId="{02A5E194-40F6-4AFE-B003-A6FB8960BCCE}" sibTransId="{F9C34820-E631-45DF-B537-70F375167A02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1B00171-4744-4C25-BE7E-6CAE102A0A43}" type="presOf" srcId="{8D19A26E-11CA-47A3-A824-F47759781A84}" destId="{08B7B17B-8600-44B0-B235-389E5D71D804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EE474452-E5DC-41E3-A7D3-82EBE4AB68FC}" type="presOf" srcId="{4AF46300-9DFF-4BA2-9CFB-65096062B508}" destId="{08B7B17B-8600-44B0-B235-389E5D71D804}" srcOrd="0" destOrd="3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6DBE7D8D-7595-47C4-A2C1-9BF79387EF98}" srcId="{CC6B7442-0B72-4EF2-9F13-1325B51AFF9F}" destId="{8D19A26E-11CA-47A3-A824-F47759781A84}" srcOrd="1" destOrd="0" parTransId="{B90C9D45-10A1-44B3-908D-D874F7ED6774}" sibTransId="{0A3857B4-1589-4FA4-8C00-B7A7FCE99163}"/>
    <dgm:cxn modelId="{DC573D9C-7A8A-431F-AA82-FAC52E01EBF2}" srcId="{477D14C5-CED9-4CFC-B338-DFB0C8090B9F}" destId="{C613CED6-2AC0-4154-BB01-99EAD67C8970}" srcOrd="2" destOrd="0" parTransId="{ADAD2D3C-FF2B-4C17-AAC3-2F7485782C90}" sibTransId="{5E1C6638-9110-4911-9EB7-C514A7339BA2}"/>
    <dgm:cxn modelId="{993E7CA0-9758-4C5E-8CED-B67F009F0059}" srcId="{CC6B7442-0B72-4EF2-9F13-1325B51AFF9F}" destId="{6EC66BC1-6658-439C-9E96-2D28E57AEAAF}" srcOrd="4" destOrd="0" parTransId="{ACEB263F-C101-445B-9BEE-D52663DEBDDF}" sibTransId="{45A84AFA-73B3-412C-B548-17B479D84D45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E1535BB3-48C5-45F2-85A1-463A213A0C04}" type="presOf" srcId="{6EC66BC1-6658-439C-9E96-2D28E57AEAAF}" destId="{08B7B17B-8600-44B0-B235-389E5D71D804}" srcOrd="0" destOrd="4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75AEB2B6-3E98-4370-A398-E3CB669615E5}" type="presOf" srcId="{1AAFCCA1-5770-4313-919F-759D536C385B}" destId="{08B7B17B-8600-44B0-B235-389E5D71D804}" srcOrd="0" destOrd="2" presId="urn:microsoft.com/office/officeart/2005/8/layout/vList2"/>
    <dgm:cxn modelId="{540271BD-0C7A-444E-8F4E-714DD597F152}" type="presOf" srcId="{5AA8FD54-2700-48C0-9E1B-12ABD88AB9A4}" destId="{08B7B17B-8600-44B0-B235-389E5D71D804}" srcOrd="0" destOrd="5" presId="urn:microsoft.com/office/officeart/2005/8/layout/vList2"/>
    <dgm:cxn modelId="{788B40C6-05E3-4A7A-84E4-A1FD5E978B88}" srcId="{CC6B7442-0B72-4EF2-9F13-1325B51AFF9F}" destId="{1AAFCCA1-5770-4313-919F-759D536C385B}" srcOrd="2" destOrd="0" parTransId="{4ED9E5CA-33C9-4E5F-9AAC-E12640FE846F}" sibTransId="{57992D54-56B5-4B83-9E2C-E9E9BDE38EC8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D47D5CF3-8E86-4846-A160-F97E9B71897D}" srcId="{CC6B7442-0B72-4EF2-9F13-1325B51AFF9F}" destId="{4AF46300-9DFF-4BA2-9CFB-65096062B508}" srcOrd="3" destOrd="0" parTransId="{419F794C-30CD-4E7C-B889-271264C5FCEC}" sibTransId="{19FD7A20-59EB-4885-A8BE-E863035F5FAA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419599" cy="4267200"/>
        <a:chOff x="0" y="0"/>
        <a:chExt cx="4419599" cy="4267200"/>
      </a:xfrm>
    </dsp:grpSpPr>
    <dsp:sp modelId="{A9DD881E-A532-414B-870C-8ADE2076F78C}">
      <dsp:nvSpPr>
        <dsp:cNvPr id="3" name="Rounded Rectangle 2"/>
        <dsp:cNvSpPr/>
      </dsp:nvSpPr>
      <dsp:spPr bwMode="white">
        <a:xfrm>
          <a:off x="0" y="33655"/>
          <a:ext cx="4419599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Colors</a:t>
          </a:r>
        </a:p>
      </dsp:txBody>
      <dsp:txXfrm>
        <a:off x="0" y="33655"/>
        <a:ext cx="4419599" cy="433070"/>
      </dsp:txXfrm>
    </dsp:sp>
    <dsp:sp modelId="{CD5F6E02-AD43-4E7A-935B-DDF5D6C74800}">
      <dsp:nvSpPr>
        <dsp:cNvPr id="4" name="Rectangles 3"/>
        <dsp:cNvSpPr/>
      </dsp:nvSpPr>
      <dsp:spPr bwMode="white">
        <a:xfrm>
          <a:off x="0" y="466725"/>
          <a:ext cx="4419599" cy="7366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White – For the panel background, text on buttons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Blue – For the panels, logo and button background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Black – Text field inside the application</a:t>
          </a:r>
          <a:endParaRPr>
            <a:solidFill>
              <a:schemeClr val="tx1"/>
            </a:solidFill>
          </a:endParaRPr>
        </a:p>
      </dsp:txBody>
      <dsp:txXfrm>
        <a:off x="0" y="466725"/>
        <a:ext cx="4419599" cy="736600"/>
      </dsp:txXfrm>
    </dsp:sp>
    <dsp:sp modelId="{81203336-F3DE-4B3A-BCF4-0F68C23AC2BB}">
      <dsp:nvSpPr>
        <dsp:cNvPr id="5" name="Rounded Rectangle 4"/>
        <dsp:cNvSpPr/>
      </dsp:nvSpPr>
      <dsp:spPr bwMode="white">
        <a:xfrm>
          <a:off x="0" y="1203325"/>
          <a:ext cx="4419599" cy="43307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Shapes</a:t>
          </a:r>
        </a:p>
      </dsp:txBody>
      <dsp:txXfrm>
        <a:off x="0" y="1203325"/>
        <a:ext cx="4419599" cy="433070"/>
      </dsp:txXfrm>
    </dsp:sp>
    <dsp:sp modelId="{782956A5-ADC8-4959-B856-589B9D9B9635}">
      <dsp:nvSpPr>
        <dsp:cNvPr id="6" name="Rectangles 5"/>
        <dsp:cNvSpPr/>
      </dsp:nvSpPr>
      <dsp:spPr bwMode="white">
        <a:xfrm>
          <a:off x="0" y="1636395"/>
          <a:ext cx="4419599" cy="4902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Rectangle – For Frames, Components, text fields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Rounded Rectangle – For all the buttons</a:t>
          </a:r>
          <a:endParaRPr>
            <a:solidFill>
              <a:schemeClr val="tx1"/>
            </a:solidFill>
          </a:endParaRPr>
        </a:p>
      </dsp:txBody>
      <dsp:txXfrm>
        <a:off x="0" y="1636395"/>
        <a:ext cx="4419599" cy="490220"/>
      </dsp:txXfrm>
    </dsp:sp>
    <dsp:sp modelId="{D64CB5D5-837D-47FC-9E42-A26D800BC695}">
      <dsp:nvSpPr>
        <dsp:cNvPr id="7" name="Rounded Rectangle 6"/>
        <dsp:cNvSpPr/>
      </dsp:nvSpPr>
      <dsp:spPr bwMode="white">
        <a:xfrm>
          <a:off x="0" y="2126615"/>
          <a:ext cx="4419599" cy="433070"/>
        </a:xfrm>
        <a:prstGeom prst="roundRect">
          <a:avLst/>
        </a:prstGeom>
        <a:solidFill>
          <a:schemeClr val="accent2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Properties</a:t>
          </a:r>
        </a:p>
      </dsp:txBody>
      <dsp:txXfrm>
        <a:off x="0" y="2126615"/>
        <a:ext cx="4419599" cy="433070"/>
      </dsp:txXfrm>
    </dsp:sp>
    <dsp:sp modelId="{08B7B17B-8600-44B0-B235-389E5D71D804}">
      <dsp:nvSpPr>
        <dsp:cNvPr id="8" name="Rectangles 7"/>
        <dsp:cNvSpPr/>
      </dsp:nvSpPr>
      <dsp:spPr bwMode="white">
        <a:xfrm>
          <a:off x="0" y="2559685"/>
          <a:ext cx="4419599" cy="16738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Dimension – 390 x 844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Meaningful Material Colors – Blue and White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Font –Inter, Alata, Poppins 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Navigation – Forward and Lateral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Iconography – Icons and Vectors and Images from Google.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Plugins – Material Design Icons, Icon8, Illustrations, </a:t>
          </a:r>
          <a:r>
            <a:rPr lang="en-US" dirty="0" err="1">
              <a:solidFill>
                <a:schemeClr val="tx1"/>
              </a:solidFill>
            </a:rPr>
            <a:t>Iconduck</a:t>
          </a:r>
          <a:endParaRPr lang="en-US" dirty="0">
            <a:solidFill>
              <a:schemeClr val="tx1"/>
            </a:solidFill>
          </a:endParaRPr>
        </a:p>
      </dsp:txBody>
      <dsp:txXfrm>
        <a:off x="0" y="2559685"/>
        <a:ext cx="4419599" cy="167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9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7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7070"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hyperlink" Target="https://northeastern-my.sharepoint.com/:w:/g/personal/kanala_a_northeastern_edu/EWPu9DLTpylLurZACCpKhcABHgim3vnIB4QP2YbMr5aMyw?e=syxytJ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northeastern-my.sharepoint.com/:w:/g/personal/kanala_a_northeastern_edu/Ef37ChufpfVLuRXfG03K_3QBomVe80Oj8EKMoRIK562_Gg?e=48vjV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northeastern-my.sharepoint.com/:w:/g/personal/kanala_a_northeastern_edu/EVbemsexY21Kjhj0qhly7YMBAR49HXcBKNUEgPP3c-Q4KQ?e=zXGvij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northeastern-my.sharepoint.com/:w:/g/personal/kanala_a_northeastern_edu/EVbemsexY21Kjhj0qhly7YMBAR49HXcBKNUEgPP3c-Q4KQ?e=zXGvij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CSYE 7280 – UX Design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 Commerce Website (Walmart)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Persona 4</a:t>
            </a:r>
            <a:endParaRPr lang="en-US"/>
          </a:p>
        </p:txBody>
      </p:sp>
      <p:graphicFrame>
        <p:nvGraphicFramePr>
          <p:cNvPr id="3" name="Table 5"/>
          <p:cNvGraphicFramePr>
            <a:graphicFrameLocks noGrp="1"/>
          </p:cNvGraphicFramePr>
          <p:nvPr/>
        </p:nvGraphicFramePr>
        <p:xfrm>
          <a:off x="1300173" y="2261586"/>
          <a:ext cx="9899688" cy="3951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01121"/>
                <a:gridCol w="7398567"/>
              </a:tblGrid>
              <a:tr h="542442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orbel" panose="020B0503020204020204"/>
                        </a:rPr>
                        <a:t>Persona 4: 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</a:rPr>
                        <a:t>Mary is a busy working mom who needs to buy groceries for her family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Age: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35</a:t>
                      </a:r>
                      <a:endParaRPr lang="en-US" sz="1800" b="0" i="0" u="none" strike="noStrike" noProof="0">
                        <a:latin typeface="Corbel" panose="020B0503020204020204"/>
                      </a:endParaRPr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Occupation: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 panose="020B0503020204020204"/>
                        </a:rPr>
                        <a:t>Working Mom</a:t>
                      </a:r>
                      <a:endParaRPr lang="en-US" dirty="0"/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Income: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$80,000</a:t>
                      </a:r>
                      <a:endParaRPr lang="en-US"/>
                    </a:p>
                  </a:txBody>
                  <a:tcPr/>
                </a:tc>
              </a:tr>
              <a:tr h="722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Objectives: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Mary is looking for a convenient and efficient way to buy groceries for her family.</a:t>
                      </a:r>
                      <a:endParaRPr lang="en-US"/>
                    </a:p>
                  </a:txBody>
                  <a:tcPr/>
                </a:tc>
              </a:tr>
              <a:tr h="9295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Previous experiences: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Mary has tried online grocery shopping in the past but found it to be too time-consuming.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created 4 use cases which can be categorized as Basic Flow, Medium Weight Use Case, Heavy Weight Use Case.</a:t>
            </a:r>
            <a:endParaRPr lang="en-US" sz="2000" dirty="0"/>
          </a:p>
          <a:p>
            <a:r>
              <a:rPr lang="en-US" sz="2000" dirty="0"/>
              <a:t>The Use cases are:</a:t>
            </a:r>
            <a:endParaRPr lang="en-US" sz="2000" dirty="0"/>
          </a:p>
          <a:p>
            <a:pPr lvl="1"/>
            <a:r>
              <a:rPr lang="en-US" dirty="0"/>
              <a:t>User Login and Sign Up</a:t>
            </a:r>
            <a:endParaRPr lang="en-US" dirty="0"/>
          </a:p>
          <a:p>
            <a:pPr lvl="1"/>
            <a:r>
              <a:rPr lang="en-US" dirty="0"/>
              <a:t>Product Return and Refund</a:t>
            </a:r>
            <a:endParaRPr lang="en-US" dirty="0"/>
          </a:p>
          <a:p>
            <a:pPr lvl="1"/>
            <a:r>
              <a:rPr lang="en-US" dirty="0"/>
              <a:t>Subscription Service</a:t>
            </a:r>
            <a:endParaRPr lang="en-US" dirty="0"/>
          </a:p>
          <a:p>
            <a:pPr lvl="1"/>
            <a:r>
              <a:rPr lang="en-US" dirty="0"/>
              <a:t>Payment Service</a:t>
            </a:r>
            <a:endParaRPr lang="en-US" dirty="0"/>
          </a:p>
          <a:p>
            <a:pPr marL="301625" lvl="1" indent="0">
              <a:buNone/>
            </a:pPr>
            <a:endParaRPr lang="en-US" dirty="0">
              <a:hlinkClick r:id="rId1"/>
            </a:endParaRPr>
          </a:p>
          <a:p>
            <a:pPr marL="301625" lvl="1" indent="0">
              <a:buNone/>
            </a:pPr>
            <a:r>
              <a:rPr lang="en-US" dirty="0">
                <a:hlinkClick r:id="rId1"/>
              </a:rPr>
              <a:t>Use Cases Document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4412" y="1904999"/>
            <a:ext cx="5630055" cy="4503549"/>
          </a:xfrm>
        </p:spPr>
        <p:txBody>
          <a:bodyPr/>
          <a:lstStyle/>
          <a:p>
            <a:r>
              <a:rPr lang="en-US" dirty="0"/>
              <a:t>Example of Basic Flow showing User Login and Sign Up.</a:t>
            </a:r>
            <a:endParaRPr lang="en-US" dirty="0"/>
          </a:p>
          <a:p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21" y="2736638"/>
            <a:ext cx="5381062" cy="3516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User Research Methods</a:t>
            </a:r>
            <a:endParaRPr lang="en-US" b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446" y="1906286"/>
            <a:ext cx="5596360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User Interviews:</a:t>
            </a:r>
            <a:endParaRPr lang="en-US" sz="19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Conducted 1 on 1 interviews  to a few regular customers to know their feedback on the effectiveness of the application. </a:t>
            </a:r>
            <a:endParaRPr lang="en-US" sz="1900" dirty="0"/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Surveys:</a:t>
            </a:r>
            <a:endParaRPr lang="en-US" sz="19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Collected quantitative data of  few users such as their demographics, frequency of using the app, reasons  for using other e-commerce applications. </a:t>
            </a:r>
            <a:endParaRPr lang="en-US" sz="1900" dirty="0"/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FAQ Review:</a:t>
            </a:r>
            <a:endParaRPr lang="en-US" sz="19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To better understand users' experiences with the site and app, we asked the most common questions users have about Walmart's mobile app.</a:t>
            </a:r>
            <a:endParaRPr lang="en-US" sz="1900" dirty="0"/>
          </a:p>
          <a:p>
            <a:pPr lvl="1">
              <a:lnSpc>
                <a:spcPct val="90000"/>
              </a:lnSpc>
              <a:spcBef>
                <a:spcPts val="1200"/>
              </a:spcBef>
              <a:buSzPct val="100000"/>
            </a:pPr>
            <a:endParaRPr lang="en-US" sz="1900" dirty="0"/>
          </a:p>
          <a:p>
            <a:pPr lvl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1900" dirty="0">
                <a:hlinkClick r:id="rId1"/>
              </a:rPr>
              <a:t>User Research Methods Document</a:t>
            </a:r>
            <a:endParaRPr lang="en-US" sz="19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6" name="Picture 16" descr="Chart, pie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43" y="1906286"/>
            <a:ext cx="4419598" cy="185623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722813" y="43434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7" name="Picture 17" descr="Chart, pie char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43" y="3988595"/>
            <a:ext cx="4419704" cy="1857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Objectives</a:t>
            </a:r>
            <a:endParaRPr lang="en-US" u="sng" dirty="0"/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Evaluate the overall usability of the Walmart application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 any usability issues that may prevent users from completing their tasks efficiently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Assess the ease of use of key features, such as search, browsing, checkout, and account management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Determine user satisfaction with the application and likelihood to recommend it to others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Tasks</a:t>
            </a:r>
            <a:endParaRPr lang="en-US" u="sng" dirty="0"/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Find a specific product on the Walmart application using the search function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Browse through different product categories and subcategories to find a desired item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 an item to the shopping cart and proceed to checkout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an account on the Walmart application and manage personal information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Search for a local Walmart store and obtain store hours and location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 the "scan and go" feature to purchase items in-store using the Walmart application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feedback on the overall user experience and any areas for improvement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Card Sorting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773" y="1735667"/>
            <a:ext cx="3750841" cy="27432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</a:rPr>
              <a:t>We considered 3 users to arrange the cards according to preset categories using labels made we have created. Information must only be aligned with pre-existing categories for the participants.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just"/>
            <a:endParaRPr lang="en-US" sz="1800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  <a:hlinkClick r:id="rId1"/>
              </a:rPr>
              <a:t>Card Sorting Document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93" y="1871553"/>
            <a:ext cx="3225292" cy="1968928"/>
          </a:xfrm>
        </p:spPr>
      </p:pic>
      <p:pic>
        <p:nvPicPr>
          <p:cNvPr id="12" name="Picture 11" descr="Graphical user interface, text, application, email, website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26" y="3935797"/>
            <a:ext cx="3245237" cy="211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Card Sorting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227" y="1905000"/>
            <a:ext cx="3256387" cy="2743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effectLst/>
                <a:latin typeface="Calibri" panose="020F0502020204030204" pitchFamily="34" charset="0"/>
              </a:rPr>
              <a:t>We considered 3 users to arrange the cards according to their own categories using any labels that </a:t>
            </a:r>
            <a:r>
              <a:rPr lang="en-US" dirty="0">
                <a:latin typeface="Calibri" panose="020F0502020204030204" pitchFamily="34" charset="0"/>
              </a:rPr>
              <a:t>are</a:t>
            </a:r>
            <a:r>
              <a:rPr lang="en-US" sz="1600" dirty="0">
                <a:effectLst/>
                <a:latin typeface="Calibri" panose="020F0502020204030204" pitchFamily="34" charset="0"/>
              </a:rPr>
              <a:t> created by the users itself. Users can identify the labels without any restrictions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hlinkClick r:id="rId1"/>
              </a:rPr>
              <a:t>Card Sorting Document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26" y="1868226"/>
            <a:ext cx="3384020" cy="2035285"/>
          </a:xfrm>
        </p:spPr>
      </p:pic>
      <p:pic>
        <p:nvPicPr>
          <p:cNvPr id="8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36" y="4091093"/>
            <a:ext cx="3066411" cy="1838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139" y="274638"/>
            <a:ext cx="10104895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Closed Card Sorting Information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r>
              <a:rPr lang="en-US" dirty="0"/>
              <a:t>The closed card Information Architecture was designed based on the responses of the 3 users for the preset categories.</a:t>
            </a:r>
            <a:endParaRPr lang="en-US" dirty="0"/>
          </a:p>
          <a:p>
            <a:r>
              <a:rPr lang="en-US" dirty="0"/>
              <a:t>The users will not have an option to create a new label to organize the categories</a:t>
            </a:r>
            <a:endParaRPr lang="en-US" dirty="0"/>
          </a:p>
        </p:txBody>
      </p:sp>
      <p:pic>
        <p:nvPicPr>
          <p:cNvPr id="7" name="Content Placeholder 6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81" y="1905000"/>
            <a:ext cx="5680129" cy="40386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597620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Open Card Sorting Information Architecture</a:t>
            </a:r>
            <a:endParaRPr lang="en-US" dirty="0"/>
          </a:p>
        </p:txBody>
      </p:sp>
      <p:pic>
        <p:nvPicPr>
          <p:cNvPr id="11" name="Picture Placeholder 10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57" y="1905000"/>
            <a:ext cx="3432810" cy="4038600"/>
          </a:xfr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r>
              <a:rPr lang="en-US" dirty="0"/>
              <a:t>The open card Information Architecture was designed based on the responses of the 3 users. </a:t>
            </a:r>
            <a:endParaRPr lang="en-US" dirty="0"/>
          </a:p>
          <a:p>
            <a:r>
              <a:rPr lang="en-US" dirty="0"/>
              <a:t>Similar kind of labels under the categories were grouped in generalized manner to accommodate all the user responses.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Structure Plane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2353628"/>
            <a:ext cx="4419599" cy="33699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46815" y="1905000"/>
            <a:ext cx="4419598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2200"/>
              <a:t>Making information easy to understand and making the app self-explanatory.</a:t>
            </a:r>
            <a:endParaRPr lang="en-US" sz="22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22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2200"/>
              <a:t>Ensuring smooth animations and presenting the right amount of information.</a:t>
            </a:r>
            <a:endParaRPr lang="en-US" sz="22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22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2200"/>
              <a:t>Using pop-ups for common actions such as filtering and sorting to reduce page navigation.</a:t>
            </a:r>
            <a:endParaRPr 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Skeleton Plane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2353628"/>
            <a:ext cx="4419599" cy="33699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46815" y="1905000"/>
            <a:ext cx="4419598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/>
              <a:t>Defining the UI look and feel, including choosing colors, fonts, and font sizes.</a:t>
            </a: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/>
              <a:t>Determining the number of pages and navigations required for each action.</a:t>
            </a: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/>
              <a:t>Developing brand identity, including creating a logo, selecting primary color (red), primary background color (dark grey), and primary text color (white).</a:t>
            </a: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/>
              <a:t>Using light green for secure actions, gray for neutral actions, red for important actions, and blue for important links.</a:t>
            </a:r>
            <a:endParaRPr 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In this Presentation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Overview, Problem Statement and Solution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Product Objectives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Google Material Design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Target Audience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User Needs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Personas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Use Cases</a:t>
            </a: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cs typeface="Calibri" panose="020F0502020204030204"/>
              </a:rPr>
              <a:t>Onboarding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Research Methods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Card Sorting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User Workflow/ Information Architecture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Prototype Error Handling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Usability Testing Objectives and Tasks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Planes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Sample Prototype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Prototype Demo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2413" y="4251325"/>
            <a:ext cx="2382837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Surface Plane</a:t>
            </a:r>
            <a:endParaRPr lang="en-US" b="0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2353628"/>
            <a:ext cx="4419599" cy="33699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46815" y="1905000"/>
            <a:ext cx="4419598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Maintaining consistency in background and text colors across all pages.</a:t>
            </a: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Consistently using pop-ups to perform smaller actions to avoid frequent page switching.</a:t>
            </a: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Ensuring all pop-ups have two ways to close them.</a:t>
            </a: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Using bright black, green, red, and gray colors to provide a rich and modern UI experience.</a:t>
            </a:r>
            <a:endParaRPr 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Scope Plane</a:t>
            </a:r>
            <a:endParaRPr lang="en-US" b="0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2353628"/>
            <a:ext cx="4419599" cy="33699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46815" y="1905000"/>
            <a:ext cx="4419598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It covers the strategies recoverd to make the business a success by including the most important features.</a:t>
            </a:r>
            <a:endParaRPr lang="en-US" sz="1900"/>
          </a:p>
          <a:p>
            <a:pPr indent="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None/>
            </a:pP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Defining the features of  the app, target audience, requriement, requirements gathering using MoSCoW approach.</a:t>
            </a:r>
            <a:endParaRPr 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Strategy Plane</a:t>
            </a:r>
            <a:endParaRPr lang="en-US" b="0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2353628"/>
            <a:ext cx="4419599" cy="33699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46815" y="1905000"/>
            <a:ext cx="4419598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It talks about what the users need from the website and how the designers can implement it.</a:t>
            </a:r>
            <a:endParaRPr lang="en-US" sz="1900"/>
          </a:p>
          <a:p>
            <a:pPr indent="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None/>
            </a:pPr>
            <a:endParaRPr lang="en-US" sz="19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900"/>
              <a:t>What do we want get out of the application and what the users want.</a:t>
            </a:r>
            <a:endParaRPr lang="en-US" sz="1900"/>
          </a:p>
          <a:p>
            <a:pPr indent="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None/>
            </a:pPr>
            <a:endParaRPr 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Onboarding</a:t>
            </a:r>
            <a:endParaRPr lang="en-US" b="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068" y="1836549"/>
            <a:ext cx="5920352" cy="416129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905959" y="3411748"/>
            <a:ext cx="2743200" cy="2743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We have created a virtual text and sign board onboarding for new users who are not accustomed by the Walmart Application and for new users.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</a:pPr>
            <a:endParaRPr lang="en-US" sz="9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Prototype Error Handling</a:t>
            </a:r>
            <a:endParaRPr lang="en-US" b="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070" y="1905000"/>
            <a:ext cx="2272284" cy="4267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35413" y="1905000"/>
            <a:ext cx="5031000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We have added few error handling and validation wherever required.</a:t>
            </a:r>
            <a:endParaRPr lang="en-US" sz="2400" dirty="0"/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For Example, in the sign-up page a phone number cannot have an alphabet, so if the users enter an alphabet, they are shown an error message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Sample Prototype</a:t>
            </a:r>
            <a:endParaRPr lang="en-US" b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</a:pPr>
            <a:r>
              <a:rPr lang="en-US" sz="2400" dirty="0"/>
              <a:t>A sample image of the prototype home screen that has been developed.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</a:pPr>
            <a:r>
              <a:rPr lang="en-US" sz="2400" dirty="0"/>
              <a:t>Compared to the previous design, we have implemented few additional features: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Implemented mobile app instead of website.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Added Scanner to scan the products.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Face recognition to confirm the payment.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Added vouchers, Walmart loyalty points and rate the app experience.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100000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1798" y="1905000"/>
            <a:ext cx="2389631" cy="4267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Material Design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</p:nvPr>
        </p:nvGraphicFramePr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7832725" y="2988945"/>
            <a:ext cx="2266950" cy="1508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718425" y="2562225"/>
            <a:ext cx="2495550" cy="257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sz="1200"/>
              <a:t>Color Palette Used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You… !!!</a:t>
            </a:r>
            <a:endParaRPr lang="en-US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 descr="A person in a suit standing next to a brick wall&#10;&#10;Description automatically generated with low confidence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30" y="4321940"/>
            <a:ext cx="1752623" cy="1752623"/>
          </a:xfrm>
        </p:spPr>
      </p:pic>
      <p:pic>
        <p:nvPicPr>
          <p:cNvPr id="12" name="Picture 11" descr="A person smiling for the camera&#10;&#10;Description automatically generated with low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13" y="4321940"/>
            <a:ext cx="1752623" cy="1752623"/>
          </a:xfrm>
          <a:prstGeom prst="rect">
            <a:avLst/>
          </a:prstGeom>
        </p:spPr>
      </p:pic>
      <p:pic>
        <p:nvPicPr>
          <p:cNvPr id="14" name="Picture 13" descr="A person smiling for the camera&#10;&#10;Description automatically generated with medium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71" y="4321940"/>
            <a:ext cx="1752623" cy="1744170"/>
          </a:xfrm>
          <a:prstGeom prst="rect">
            <a:avLst/>
          </a:prstGeom>
        </p:spPr>
      </p:pic>
      <p:pic>
        <p:nvPicPr>
          <p:cNvPr id="16" name="Picture 15" descr="A person wearing glasses&#10;&#10;Description automatically generated with low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40" y="4313487"/>
            <a:ext cx="1796748" cy="1752623"/>
          </a:xfrm>
          <a:prstGeom prst="rect">
            <a:avLst/>
          </a:prstGeom>
        </p:spPr>
      </p:pic>
      <p:pic>
        <p:nvPicPr>
          <p:cNvPr id="18" name="Picture 17" descr="A person sitting on a bench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6" y="4322713"/>
            <a:ext cx="1752623" cy="17526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0650" y="3352822"/>
            <a:ext cx="22530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dirty="0"/>
              <a:t>Name : Aditya Kanala NUID : 002914764</a:t>
            </a:r>
            <a:endParaRPr lang="fi-FI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3716" y="3373072"/>
            <a:ext cx="23383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Name : Mohitha Edara NUID : 002770011</a:t>
            </a:r>
            <a:endParaRPr lang="pt-B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856782" y="3352822"/>
            <a:ext cx="245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Name : </a:t>
            </a:r>
            <a:r>
              <a:rPr lang="en-US" sz="1600" dirty="0" err="1"/>
              <a:t>Rutvik</a:t>
            </a:r>
            <a:r>
              <a:rPr lang="en-US" sz="1600" dirty="0"/>
              <a:t> </a:t>
            </a:r>
            <a:r>
              <a:rPr lang="en-US" sz="1600" dirty="0" err="1"/>
              <a:t>Garlapati</a:t>
            </a:r>
            <a:r>
              <a:rPr lang="en-US" sz="1600" dirty="0"/>
              <a:t> NUID : 002727922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203502" y="3342293"/>
            <a:ext cx="2160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Name : Anshul Singh NUID : 002747160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448154" y="3373072"/>
            <a:ext cx="3113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Name : Pramod Begur Nagaraj NUID : 002708842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942023" y="2329934"/>
            <a:ext cx="2559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 Members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Overview, Problem Statement and Solution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effectLst/>
              </a:rPr>
              <a:t>Overview</a:t>
            </a:r>
            <a:endParaRPr lang="en-US" sz="1500">
              <a:effectLst/>
            </a:endParaRPr>
          </a:p>
          <a:p>
            <a:pPr lvl="1"/>
            <a:r>
              <a:rPr lang="en-US" sz="1500">
                <a:effectLst/>
              </a:rPr>
              <a:t>Today's shoppers are now digital-first researching the products they want to buy online before making a purchase. From groceries and clothes to gadgets and power tools, anyone can purchase anything online.</a:t>
            </a:r>
            <a:endParaRPr lang="en-US" sz="1500">
              <a:effectLst/>
            </a:endParaRPr>
          </a:p>
          <a:p>
            <a:pPr lvl="1"/>
            <a:endParaRPr lang="en-US" sz="1500"/>
          </a:p>
          <a:p>
            <a:r>
              <a:rPr lang="en-US" sz="1500"/>
              <a:t>Problem Statement</a:t>
            </a:r>
            <a:endParaRPr lang="en-US" sz="1500"/>
          </a:p>
          <a:p>
            <a:pPr lvl="1"/>
            <a:r>
              <a:rPr lang="en-US" sz="1500">
                <a:effectLst/>
              </a:rPr>
              <a:t>In the recent times, Walmart or other E-Commerce websites have seen a decline in the number of customers who purchase products compared to users doing a window shopping.</a:t>
            </a:r>
            <a:r>
              <a:rPr lang="en-US" sz="1500"/>
              <a:t> </a:t>
            </a:r>
            <a:endParaRPr lang="en-US" sz="1500"/>
          </a:p>
          <a:p>
            <a:r>
              <a:rPr lang="en-US" sz="1500"/>
              <a:t>Problem Solution</a:t>
            </a:r>
            <a:endParaRPr lang="en-US" sz="1500"/>
          </a:p>
          <a:p>
            <a:pPr lvl="1"/>
            <a:r>
              <a:rPr lang="en-US" sz="1500">
                <a:effectLst/>
              </a:rPr>
              <a:t>Our aim is to understand current trends and user behavior to offer the best functionality and convert users into customers.</a:t>
            </a:r>
            <a:r>
              <a:rPr lang="en-US" sz="1500"/>
              <a:t> </a:t>
            </a:r>
            <a:endParaRPr lang="en-US" sz="1500">
              <a:effectLst/>
            </a:endParaRPr>
          </a:p>
        </p:txBody>
      </p:sp>
      <p:pic>
        <p:nvPicPr>
          <p:cNvPr id="7" name="Picture 7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7899" y="2514706"/>
            <a:ext cx="3866594" cy="3391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2813" y="463391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5115454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On a general note, everyone who is connected to technology is being targeted in e-commerce applications.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5115453" cy="3352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YACgEQNAr7w 0"/>
              </a:rPr>
              <a:t>Specifically talking, the targeted audience can be:</a:t>
            </a:r>
            <a:endParaRPr lang="en-US" sz="2000" dirty="0">
              <a:solidFill>
                <a:srgbClr val="FFFFFF"/>
              </a:solidFill>
              <a:effectLst/>
              <a:latin typeface="YACgEQNAr7w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People in age group of 15-65 years.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Who are ready to buy products online rather than going to store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Customers who need wide range of products.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Customers who require fast and reliable delivery services.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6988282" y="1986280"/>
          <a:ext cx="4743132" cy="379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User Needs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 b="0" i="0" u="none" strike="noStrike">
                <a:effectLst/>
              </a:rPr>
              <a:t>Easy and Intuitive User Interface</a:t>
            </a:r>
            <a:endParaRPr lang="en-US" sz="1700" b="0" i="0" u="none" strike="noStrike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7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 b="0" i="0" u="none" strike="noStrike">
                <a:effectLst/>
              </a:rPr>
              <a:t>Fast and Reliable Delivery</a:t>
            </a:r>
            <a:endParaRPr lang="en-US" sz="1700"/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700" b="0" i="0" u="none" strike="noStrike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 b="0" i="0" u="none" strike="noStrike">
                <a:effectLst/>
              </a:rPr>
              <a:t>Wide range of Products and Comprehensive Menu</a:t>
            </a:r>
            <a:endParaRPr lang="en-US" sz="1700" b="0" i="0" u="none" strike="noStrike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700" b="0" i="0" u="none" strike="noStrike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 b="0" i="0" u="none" strike="noStrike">
                <a:effectLst/>
              </a:rPr>
              <a:t>Convenient Payment Options</a:t>
            </a:r>
            <a:endParaRPr lang="en-US" sz="1700"/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700" b="0" i="0" u="none" strike="noStrike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 b="0" i="0" u="none" strike="noStrike">
                <a:effectLst/>
              </a:rPr>
              <a:t>Reasonable Pricing with promotions and discounts</a:t>
            </a:r>
            <a:endParaRPr lang="en-US" sz="1700" b="0" i="0" u="none" strike="noStrike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700" b="0" i="0" u="none" strike="noStrike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/>
              <a:buChar char="•"/>
            </a:pPr>
            <a:r>
              <a:rPr lang="en-US" sz="1700" b="0" i="0" u="none" strike="noStrike">
                <a:effectLst/>
              </a:rPr>
              <a:t>Customer Service and Product Tracking</a:t>
            </a:r>
            <a:endParaRPr lang="en-US" sz="170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6815" y="2812162"/>
            <a:ext cx="4419598" cy="24528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722813" y="4160838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22813" y="41910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50768" cy="42672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Provide a wide variety of products for customers to choose from, including popular brands and unique, niche products.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Ensure product availability and accurate inventory management to prevent overselling or stockouts.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Offer competitive pricing and promotions to attract and retain customers. Enable customers to easily find and discover products through search, recommendations, and other personalized features.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Provide detailed product information, including specifications, photos, and reviews, to help customers make informed purchase decisions.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Streamline the checkout process and provide a secure payment system to increase customer conversion rates.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Offer fast and reliable shipping options, including free shipping and expedited delivery, to meet customer expectations.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Provide high-quality customer service and support to address any issues or concerns that customers may have with their orders or products.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Encourage repeat business and customer loyalty through rewards programs, personalized offers, and other retention strategies.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dirty="0"/>
          </a:p>
          <a:p>
            <a:r>
              <a:rPr lang="en-US" sz="1800" dirty="0">
                <a:effectLst/>
                <a:latin typeface="Times New Roman" panose="02020603050405020304"/>
                <a:cs typeface="Times New Roman" panose="02020603050405020304"/>
              </a:rPr>
              <a:t>Continuously evaluate and improve the product offering based on customer feedback and market trends to stay competitive and meet changing customer needs.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Persona 1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3613" y="2256884"/>
          <a:ext cx="9886950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95550"/>
                <a:gridCol w="7391400"/>
              </a:tblGrid>
              <a:tr h="53340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Persona 1: John, a working dad with a busy schedule​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Age:​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38​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Occupation:​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Accountant​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Income:​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$75,000​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Objectives:​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John wants to save time and money while shopping for his family's groceries and household essentials.​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1057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Previous experiences:​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John has used Walmart's online grocery pickup service and found it convenient, but sometimes the items he receives are not exactly what he ordered.​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Persona 2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7497" y="2367820"/>
          <a:ext cx="9899688" cy="3951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01121"/>
                <a:gridCol w="7398567"/>
              </a:tblGrid>
              <a:tr h="542442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</a:rPr>
                        <a:t>Persona 2: Maria, a college student on a tight budget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Age: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21</a:t>
                      </a:r>
                      <a:endParaRPr lang="en-US" sz="1800" b="0" i="0" u="none" strike="noStrike" noProof="0">
                        <a:latin typeface="Corbel" panose="020B0503020204020204"/>
                      </a:endParaRPr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Occupation: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Student</a:t>
                      </a:r>
                      <a:endParaRPr lang="en-US" sz="1800" b="0" i="0" u="none" strike="noStrike" noProof="0">
                        <a:latin typeface="Corbel" panose="020B0503020204020204"/>
                      </a:endParaRPr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Income: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$15,000</a:t>
                      </a:r>
                      <a:endParaRPr lang="en-US"/>
                    </a:p>
                  </a:txBody>
                  <a:tcPr/>
                </a:tc>
              </a:tr>
              <a:tr h="722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Objectives: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Maria wants to buy affordable school supplies and clothes for the new semester.</a:t>
                      </a:r>
                      <a:endParaRPr lang="en-US"/>
                    </a:p>
                  </a:txBody>
                  <a:tcPr/>
                </a:tc>
              </a:tr>
              <a:tr h="9295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Previous experiences: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Maria has shopped at Walmart before and likes the low prices, but sometimes the quality of the items is not great.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Persona 3</a:t>
            </a:r>
            <a:endParaRPr lang="en-US"/>
          </a:p>
        </p:txBody>
      </p:sp>
      <p:graphicFrame>
        <p:nvGraphicFramePr>
          <p:cNvPr id="3" name="Table 5"/>
          <p:cNvGraphicFramePr>
            <a:graphicFrameLocks noGrp="1"/>
          </p:cNvGraphicFramePr>
          <p:nvPr/>
        </p:nvGraphicFramePr>
        <p:xfrm>
          <a:off x="1371039" y="2308801"/>
          <a:ext cx="9899688" cy="3951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01121"/>
                <a:gridCol w="7398567"/>
              </a:tblGrid>
              <a:tr h="542442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orbel" panose="020B0503020204020204"/>
                        </a:rPr>
                        <a:t>Persona 3: David, a senior citizen with limited mobility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Age: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72</a:t>
                      </a:r>
                      <a:endParaRPr lang="en-US" sz="1800" b="0" i="0" u="none" strike="noStrike" noProof="0">
                        <a:latin typeface="Corbel" panose="020B0503020204020204"/>
                      </a:endParaRPr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Occupation: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Retired</a:t>
                      </a:r>
                      <a:endParaRPr lang="en-US" sz="1800" b="0" i="0" u="none" strike="noStrike" noProof="0">
                        <a:latin typeface="Corbel" panose="020B0503020204020204"/>
                      </a:endParaRPr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Income: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$30,000</a:t>
                      </a:r>
                      <a:endParaRPr lang="en-US"/>
                    </a:p>
                  </a:txBody>
                  <a:tcPr/>
                </a:tc>
              </a:tr>
              <a:tr h="722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Objectives: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David wants to buy groceries and household essentials without leaving his home.</a:t>
                      </a:r>
                      <a:endParaRPr lang="en-US">
                        <a:latin typeface="Corbel" panose="020B0503020204020204"/>
                      </a:endParaRPr>
                    </a:p>
                  </a:txBody>
                  <a:tcPr/>
                </a:tc>
              </a:tr>
              <a:tr h="9295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Previous experiences: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 panose="020B0503020204020204"/>
                        </a:rPr>
                        <a:t>David has not used Walmart's online grocery delivery service before, but he has heard good things about it from his friends.</a:t>
                      </a:r>
                      <a:endParaRPr lang="en-US">
                        <a:latin typeface="Corbel" panose="020B05030202040202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9415</Words>
  <Application>WPS Presentation</Application>
  <PresentationFormat>Custom</PresentationFormat>
  <Paragraphs>326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SimSun</vt:lpstr>
      <vt:lpstr>Wingdings</vt:lpstr>
      <vt:lpstr>Consolas</vt:lpstr>
      <vt:lpstr>Times New Roman</vt:lpstr>
      <vt:lpstr>Calibri</vt:lpstr>
      <vt:lpstr>YACgEQNAr7w 0</vt:lpstr>
      <vt:lpstr>Segoe Print</vt:lpstr>
      <vt:lpstr>Arial</vt:lpstr>
      <vt:lpstr>Corbel</vt:lpstr>
      <vt:lpstr>Microsoft YaHei</vt:lpstr>
      <vt:lpstr>Arial Unicode MS</vt:lpstr>
      <vt:lpstr>Söhne</vt:lpstr>
      <vt:lpstr>Calibri</vt:lpstr>
      <vt:lpstr>Corbel</vt:lpstr>
      <vt:lpstr>Chalkboard 16x9</vt:lpstr>
      <vt:lpstr>CSYE 7280 – UX Design Final Presentation</vt:lpstr>
      <vt:lpstr>In this Presentation</vt:lpstr>
      <vt:lpstr>Overview, Problem Statement and Solution</vt:lpstr>
      <vt:lpstr>Target Audience</vt:lpstr>
      <vt:lpstr>User Needs</vt:lpstr>
      <vt:lpstr>Product Objectives</vt:lpstr>
      <vt:lpstr>Persona 1</vt:lpstr>
      <vt:lpstr>Persona 2</vt:lpstr>
      <vt:lpstr>Persona 3</vt:lpstr>
      <vt:lpstr>Persona 4</vt:lpstr>
      <vt:lpstr>Use Cases</vt:lpstr>
      <vt:lpstr>User Research Methods</vt:lpstr>
      <vt:lpstr>Usability Testing</vt:lpstr>
      <vt:lpstr>Closed Card Sorting</vt:lpstr>
      <vt:lpstr>Open Card Sorting</vt:lpstr>
      <vt:lpstr>Closed Card Sorting Information Architecture</vt:lpstr>
      <vt:lpstr>Open Card Sorting Information Architecture</vt:lpstr>
      <vt:lpstr>Structure Plane</vt:lpstr>
      <vt:lpstr>Skeleton Plane</vt:lpstr>
      <vt:lpstr>Surface Plane</vt:lpstr>
      <vt:lpstr>Surface Plane</vt:lpstr>
      <vt:lpstr>Surface Plane</vt:lpstr>
      <vt:lpstr>Onboarding</vt:lpstr>
      <vt:lpstr>Prototype Error Handling</vt:lpstr>
      <vt:lpstr>Sample Prototype</vt:lpstr>
      <vt:lpstr>Google Material Design</vt:lpstr>
      <vt:lpstr>Thank You…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Aditya Kanala</dc:creator>
  <cp:lastModifiedBy>ADITYA KANALA ADITYA KANALA</cp:lastModifiedBy>
  <cp:revision>7</cp:revision>
  <dcterms:created xsi:type="dcterms:W3CDTF">2023-04-18T22:36:00Z</dcterms:created>
  <dcterms:modified xsi:type="dcterms:W3CDTF">2023-04-19T22:44:57Z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B7BA4684588E4912BA316E90F99EAC87</vt:lpwstr>
  </property>
  <property fmtid="{D5CDD505-2E9C-101B-9397-08002B2CF9AE}" pid="3" name="KSOProductBuildVer">
    <vt:lpwstr>1033-11.2.0.11516</vt:lpwstr>
  </property>
</Properties>
</file>