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B78D-606C-4C5B-8EEE-04F4ED08A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91F6E2-A083-4F51-AD2E-FC7BDDCA4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9B8D7A-621F-415A-9E29-9EDBFF2BAFA5}"/>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5" name="Footer Placeholder 4">
            <a:extLst>
              <a:ext uri="{FF2B5EF4-FFF2-40B4-BE49-F238E27FC236}">
                <a16:creationId xmlns:a16="http://schemas.microsoft.com/office/drawing/2014/main" id="{DEF6B7F1-F504-446A-9083-6F1E6264F2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53EE17-566C-40E2-9D08-109365CBD1E7}"/>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287426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9641-7300-457E-8EF7-2974D72D35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A7813-523D-4E10-8212-D6304CDE3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AF867-28EC-4BC2-96ED-3977E228DEA6}"/>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5" name="Footer Placeholder 4">
            <a:extLst>
              <a:ext uri="{FF2B5EF4-FFF2-40B4-BE49-F238E27FC236}">
                <a16:creationId xmlns:a16="http://schemas.microsoft.com/office/drawing/2014/main" id="{D1CB111D-BA82-4D49-80F7-9A109D8F6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31325-C94C-40E0-AA15-9097AF37B023}"/>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24229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9582-4D73-4792-9627-19B72CB94F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3E8B5F-835F-467C-ADB6-52F9976DB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7B97A-E936-4ADF-8193-B277F3BC2631}"/>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5" name="Footer Placeholder 4">
            <a:extLst>
              <a:ext uri="{FF2B5EF4-FFF2-40B4-BE49-F238E27FC236}">
                <a16:creationId xmlns:a16="http://schemas.microsoft.com/office/drawing/2014/main" id="{19369B6B-802F-4AD3-AD60-FC1BA4754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AD7C7-18A3-4587-8EB8-6763C77954EF}"/>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104776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8EED-9633-49A1-80FF-2FBEFBE76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FA7E10-10E9-4DC1-B398-C96686E00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B4109-E00B-4003-AC9A-91E7CBE7B8E5}"/>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5" name="Footer Placeholder 4">
            <a:extLst>
              <a:ext uri="{FF2B5EF4-FFF2-40B4-BE49-F238E27FC236}">
                <a16:creationId xmlns:a16="http://schemas.microsoft.com/office/drawing/2014/main" id="{06DD92DC-9FA6-4A64-9FB5-1958A550C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32A9E-AA6C-4E12-AC6A-0B6BBE72B76D}"/>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231992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6B5F-30C7-4FC1-AC16-30A4D99158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CE959F-1A42-446E-8349-7193FDD62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86F60-388C-4D2C-A6C8-20207F086D2D}"/>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5" name="Footer Placeholder 4">
            <a:extLst>
              <a:ext uri="{FF2B5EF4-FFF2-40B4-BE49-F238E27FC236}">
                <a16:creationId xmlns:a16="http://schemas.microsoft.com/office/drawing/2014/main" id="{FB65D82D-24A3-4BA9-9259-7DD5A7A275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94F10-EE3B-437B-9D7E-E0E4C13ADDCE}"/>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20169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434D-A90E-472D-9569-4F841A5133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41B4B9-3132-49F2-8FE6-6837B2679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7CAA1E-4E3B-448B-AA07-50AB992096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5B37E8-C5B8-4BA7-96FA-04A1412605D8}"/>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6" name="Footer Placeholder 5">
            <a:extLst>
              <a:ext uri="{FF2B5EF4-FFF2-40B4-BE49-F238E27FC236}">
                <a16:creationId xmlns:a16="http://schemas.microsoft.com/office/drawing/2014/main" id="{3B2BA540-959C-4F5A-986A-BEFED042BC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40C6D-717A-440C-A993-CC1F7171ED3E}"/>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172467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E34D-8C00-42EA-97E7-C95348D2BD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5F211A-95F4-4DC7-A59F-093CD3796F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F3D32-F455-4A03-877F-EB0E7DA132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FDC02E-D5DC-4A4E-ABDA-340F525D6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A40C10-9BA1-4C94-8345-5710809AC1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DAD78A-26B5-468A-AE78-1E0FB7656F4D}"/>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8" name="Footer Placeholder 7">
            <a:extLst>
              <a:ext uri="{FF2B5EF4-FFF2-40B4-BE49-F238E27FC236}">
                <a16:creationId xmlns:a16="http://schemas.microsoft.com/office/drawing/2014/main" id="{77330E2C-1789-4105-834D-EC52DC0F81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D6E4DC-4A08-45F3-9933-9FE84879BBC2}"/>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173940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6B44-D41A-4A50-864C-2A2037D2CB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43404E-7297-4590-A0C4-911059E22C8F}"/>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4" name="Footer Placeholder 3">
            <a:extLst>
              <a:ext uri="{FF2B5EF4-FFF2-40B4-BE49-F238E27FC236}">
                <a16:creationId xmlns:a16="http://schemas.microsoft.com/office/drawing/2014/main" id="{2CF3BCC0-0007-4BBE-9A10-C22A7A8D0A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78791D-072D-41E4-BAE8-C131E58511A6}"/>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379678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EA774-DB39-4663-B33C-EEA3D208195D}"/>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3" name="Footer Placeholder 2">
            <a:extLst>
              <a:ext uri="{FF2B5EF4-FFF2-40B4-BE49-F238E27FC236}">
                <a16:creationId xmlns:a16="http://schemas.microsoft.com/office/drawing/2014/main" id="{279708FF-31AF-44B8-B7F1-99BE0F76E6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C6B24F-CEE3-42BD-B575-EEEBDA2D2E41}"/>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380825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4611-385E-4A5E-8B85-A7A1C890D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C0C92-858B-4AFF-B13A-6577A7A3F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6BE113-C676-418B-AD47-8FC646A81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48D0CB-4EF7-4E3F-83C1-585E710442A7}"/>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6" name="Footer Placeholder 5">
            <a:extLst>
              <a:ext uri="{FF2B5EF4-FFF2-40B4-BE49-F238E27FC236}">
                <a16:creationId xmlns:a16="http://schemas.microsoft.com/office/drawing/2014/main" id="{1D7B9F00-0BBF-4862-8966-40803B49AC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E9AA02-F4A4-46AE-AAC8-05E5BD96E7EF}"/>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234833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9580-FF44-4E4D-A22D-2E989039B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299C96-2C8F-43DA-BE52-CBB331FBE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4E90DD-2448-4955-85C5-9D128B8A6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E346D-FF27-4CA0-85DA-C88C51F47A95}"/>
              </a:ext>
            </a:extLst>
          </p:cNvPr>
          <p:cNvSpPr>
            <a:spLocks noGrp="1"/>
          </p:cNvSpPr>
          <p:nvPr>
            <p:ph type="dt" sz="half" idx="10"/>
          </p:nvPr>
        </p:nvSpPr>
        <p:spPr/>
        <p:txBody>
          <a:bodyPr/>
          <a:lstStyle/>
          <a:p>
            <a:fld id="{CEC12EBA-29FC-47CB-825B-CFD564EE5784}" type="datetimeFigureOut">
              <a:rPr lang="en-IN" smtClean="0"/>
              <a:t>28-01-2021</a:t>
            </a:fld>
            <a:endParaRPr lang="en-IN"/>
          </a:p>
        </p:txBody>
      </p:sp>
      <p:sp>
        <p:nvSpPr>
          <p:cNvPr id="6" name="Footer Placeholder 5">
            <a:extLst>
              <a:ext uri="{FF2B5EF4-FFF2-40B4-BE49-F238E27FC236}">
                <a16:creationId xmlns:a16="http://schemas.microsoft.com/office/drawing/2014/main" id="{79DF60F5-D5F6-4255-A90A-0AB04CA155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56746-537C-49A1-9C37-310C6ABCF85A}"/>
              </a:ext>
            </a:extLst>
          </p:cNvPr>
          <p:cNvSpPr>
            <a:spLocks noGrp="1"/>
          </p:cNvSpPr>
          <p:nvPr>
            <p:ph type="sldNum" sz="quarter" idx="12"/>
          </p:nvPr>
        </p:nvSpPr>
        <p:spPr/>
        <p:txBody>
          <a:bodyPr/>
          <a:lstStyle/>
          <a:p>
            <a:fld id="{4CAE5DFC-F467-453D-BCFF-21FF75E06BA6}" type="slidenum">
              <a:rPr lang="en-IN" smtClean="0"/>
              <a:t>‹#›</a:t>
            </a:fld>
            <a:endParaRPr lang="en-IN"/>
          </a:p>
        </p:txBody>
      </p:sp>
    </p:spTree>
    <p:extLst>
      <p:ext uri="{BB962C8B-B14F-4D97-AF65-F5344CB8AC3E}">
        <p14:creationId xmlns:p14="http://schemas.microsoft.com/office/powerpoint/2010/main" val="273812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4542A-7423-4E0D-93E8-7E5049BED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FCFEC-A71A-4A07-92EE-F6056E0A2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0FA50-1D93-413D-BA0A-B9F57E070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12EBA-29FC-47CB-825B-CFD564EE5784}" type="datetimeFigureOut">
              <a:rPr lang="en-IN" smtClean="0"/>
              <a:t>28-01-2021</a:t>
            </a:fld>
            <a:endParaRPr lang="en-IN"/>
          </a:p>
        </p:txBody>
      </p:sp>
      <p:sp>
        <p:nvSpPr>
          <p:cNvPr id="5" name="Footer Placeholder 4">
            <a:extLst>
              <a:ext uri="{FF2B5EF4-FFF2-40B4-BE49-F238E27FC236}">
                <a16:creationId xmlns:a16="http://schemas.microsoft.com/office/drawing/2014/main" id="{11695F31-9F47-4F2C-83D7-A4B6414E1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C2CD61-2751-48A4-A6CA-3A448983E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E5DFC-F467-453D-BCFF-21FF75E06BA6}" type="slidenum">
              <a:rPr lang="en-IN" smtClean="0"/>
              <a:t>‹#›</a:t>
            </a:fld>
            <a:endParaRPr lang="en-IN"/>
          </a:p>
        </p:txBody>
      </p:sp>
    </p:spTree>
    <p:extLst>
      <p:ext uri="{BB962C8B-B14F-4D97-AF65-F5344CB8AC3E}">
        <p14:creationId xmlns:p14="http://schemas.microsoft.com/office/powerpoint/2010/main" val="350713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kms/" TargetMode="External"/><Relationship Id="rId2" Type="http://schemas.openxmlformats.org/officeDocument/2006/relationships/hyperlink" Target="https://aws.amazon.com/vp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rds/performance-insights/" TargetMode="External"/><Relationship Id="rId2" Type="http://schemas.openxmlformats.org/officeDocument/2006/relationships/hyperlink" Target="https://aws.amazon.com/rds/details/#manageabil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ws.amazon.com/d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4CC3-6EFC-4B82-A47C-458093BF68C4}"/>
              </a:ext>
            </a:extLst>
          </p:cNvPr>
          <p:cNvSpPr>
            <a:spLocks noGrp="1"/>
          </p:cNvSpPr>
          <p:nvPr>
            <p:ph type="ctrTitle"/>
          </p:nvPr>
        </p:nvSpPr>
        <p:spPr/>
        <p:txBody>
          <a:bodyPr/>
          <a:lstStyle/>
          <a:p>
            <a:r>
              <a:rPr lang="en-US" dirty="0"/>
              <a:t>Advantages:</a:t>
            </a:r>
            <a:endParaRPr lang="en-IN" dirty="0"/>
          </a:p>
        </p:txBody>
      </p:sp>
      <p:sp>
        <p:nvSpPr>
          <p:cNvPr id="3" name="Subtitle 2">
            <a:extLst>
              <a:ext uri="{FF2B5EF4-FFF2-40B4-BE49-F238E27FC236}">
                <a16:creationId xmlns:a16="http://schemas.microsoft.com/office/drawing/2014/main" id="{8F2A244B-05D6-4959-B530-FA6FE46094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19250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35E8-8DAE-4337-9170-FFF465251541}"/>
              </a:ext>
            </a:extLst>
          </p:cNvPr>
          <p:cNvSpPr>
            <a:spLocks noGrp="1"/>
          </p:cNvSpPr>
          <p:nvPr>
            <p:ph type="ctrTitle"/>
          </p:nvPr>
        </p:nvSpPr>
        <p:spPr/>
        <p:txBody>
          <a:bodyPr/>
          <a:lstStyle/>
          <a:p>
            <a:r>
              <a:rPr lang="en-US" dirty="0"/>
              <a:t>Featured Customers:</a:t>
            </a:r>
            <a:endParaRPr lang="en-IN" dirty="0"/>
          </a:p>
        </p:txBody>
      </p:sp>
      <p:sp>
        <p:nvSpPr>
          <p:cNvPr id="3" name="Subtitle 2">
            <a:extLst>
              <a:ext uri="{FF2B5EF4-FFF2-40B4-BE49-F238E27FC236}">
                <a16:creationId xmlns:a16="http://schemas.microsoft.com/office/drawing/2014/main" id="{394FEC2B-25CC-4D7D-9EFB-9307760C2F2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966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92DD6-EF4A-411D-935C-65595A959E16}"/>
              </a:ext>
            </a:extLst>
          </p:cNvPr>
          <p:cNvSpPr>
            <a:spLocks noGrp="1"/>
          </p:cNvSpPr>
          <p:nvPr>
            <p:ph idx="1"/>
          </p:nvPr>
        </p:nvSpPr>
        <p:spPr>
          <a:xfrm>
            <a:off x="838200" y="1038687"/>
            <a:ext cx="10515600" cy="5138276"/>
          </a:xfrm>
        </p:spPr>
        <p:txBody>
          <a:bodyPr/>
          <a:lstStyle/>
          <a:p>
            <a:r>
              <a:rPr lang="en-US" dirty="0">
                <a:solidFill>
                  <a:srgbClr val="FF0000"/>
                </a:solidFill>
              </a:rPr>
              <a:t>Samsung</a:t>
            </a:r>
          </a:p>
          <a:p>
            <a:r>
              <a:rPr lang="en-US" dirty="0" err="1"/>
              <a:t>DoorDash</a:t>
            </a:r>
            <a:endParaRPr lang="en-US" dirty="0"/>
          </a:p>
          <a:p>
            <a:r>
              <a:rPr lang="en-US" dirty="0"/>
              <a:t>The </a:t>
            </a:r>
            <a:r>
              <a:rPr lang="en-US" dirty="0" err="1"/>
              <a:t>Pokemon</a:t>
            </a:r>
            <a:r>
              <a:rPr lang="en-US" dirty="0"/>
              <a:t> Company</a:t>
            </a:r>
          </a:p>
          <a:p>
            <a:r>
              <a:rPr lang="en-US" dirty="0"/>
              <a:t>Dow Jones</a:t>
            </a:r>
          </a:p>
          <a:p>
            <a:r>
              <a:rPr lang="en-US" dirty="0">
                <a:solidFill>
                  <a:srgbClr val="FF0000"/>
                </a:solidFill>
              </a:rPr>
              <a:t>Autodesk</a:t>
            </a:r>
          </a:p>
          <a:p>
            <a:r>
              <a:rPr lang="en-US" dirty="0">
                <a:solidFill>
                  <a:srgbClr val="FF0000"/>
                </a:solidFill>
              </a:rPr>
              <a:t>Cognizant</a:t>
            </a:r>
          </a:p>
          <a:p>
            <a:r>
              <a:rPr lang="en-US" dirty="0" err="1">
                <a:solidFill>
                  <a:srgbClr val="FF0000"/>
                </a:solidFill>
              </a:rPr>
              <a:t>NetFlix</a:t>
            </a:r>
            <a:endParaRPr lang="en-US" dirty="0">
              <a:solidFill>
                <a:srgbClr val="FF0000"/>
              </a:solidFill>
            </a:endParaRPr>
          </a:p>
          <a:p>
            <a:r>
              <a:rPr lang="en-US" dirty="0"/>
              <a:t>Eduphoria</a:t>
            </a:r>
          </a:p>
          <a:p>
            <a:r>
              <a:rPr lang="en-US" dirty="0"/>
              <a:t>Pearson</a:t>
            </a:r>
            <a:endParaRPr lang="en-IN" dirty="0"/>
          </a:p>
        </p:txBody>
      </p:sp>
    </p:spTree>
    <p:extLst>
      <p:ext uri="{BB962C8B-B14F-4D97-AF65-F5344CB8AC3E}">
        <p14:creationId xmlns:p14="http://schemas.microsoft.com/office/powerpoint/2010/main" val="165546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8C92-23EF-415D-A629-2761D54E1F46}"/>
              </a:ext>
            </a:extLst>
          </p:cNvPr>
          <p:cNvSpPr>
            <a:spLocks noGrp="1"/>
          </p:cNvSpPr>
          <p:nvPr>
            <p:ph type="ctrTitle"/>
          </p:nvPr>
        </p:nvSpPr>
        <p:spPr/>
        <p:txBody>
          <a:bodyPr/>
          <a:lstStyle/>
          <a:p>
            <a:r>
              <a:rPr lang="en-US" dirty="0"/>
              <a:t>Applications</a:t>
            </a:r>
            <a:endParaRPr lang="en-IN" dirty="0"/>
          </a:p>
        </p:txBody>
      </p:sp>
      <p:sp>
        <p:nvSpPr>
          <p:cNvPr id="3" name="Subtitle 2">
            <a:extLst>
              <a:ext uri="{FF2B5EF4-FFF2-40B4-BE49-F238E27FC236}">
                <a16:creationId xmlns:a16="http://schemas.microsoft.com/office/drawing/2014/main" id="{434EAE75-1F3B-4185-897D-7F9FF4473F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552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184A1-F3CA-485A-9254-83856A8DA26D}"/>
              </a:ext>
            </a:extLst>
          </p:cNvPr>
          <p:cNvSpPr>
            <a:spLocks noGrp="1"/>
          </p:cNvSpPr>
          <p:nvPr>
            <p:ph idx="1"/>
          </p:nvPr>
        </p:nvSpPr>
        <p:spPr>
          <a:xfrm>
            <a:off x="854106" y="798990"/>
            <a:ext cx="10483788" cy="4978478"/>
          </a:xfrm>
        </p:spPr>
        <p:txBody>
          <a:bodyPr/>
          <a:lstStyle/>
          <a:p>
            <a:r>
              <a:rPr lang="en-US" b="0" i="0" dirty="0">
                <a:solidFill>
                  <a:srgbClr val="232F3E"/>
                </a:solidFill>
                <a:effectLst/>
                <a:latin typeface="AmazonEmberBold"/>
              </a:rPr>
              <a:t>Enterprise Applications - </a:t>
            </a:r>
            <a:r>
              <a:rPr lang="en-US" b="0" i="0" dirty="0">
                <a:solidFill>
                  <a:srgbClr val="333333"/>
                </a:solidFill>
                <a:effectLst/>
                <a:latin typeface="AmazonEmber"/>
              </a:rPr>
              <a:t>Amazon Aurora is a great option for any enterprise application that can use a relational database. It helps you save time by automating time consuming tasks such as provisioning, patching, backup, recovery, failure detection, and repair.</a:t>
            </a:r>
          </a:p>
          <a:p>
            <a:pPr algn="l"/>
            <a:r>
              <a:rPr lang="en-US" b="0" i="0" dirty="0">
                <a:solidFill>
                  <a:srgbClr val="232F3E"/>
                </a:solidFill>
                <a:effectLst/>
                <a:latin typeface="AmazonEmberBold"/>
              </a:rPr>
              <a:t>Software as a Service (SaaS) Applications - </a:t>
            </a:r>
            <a:r>
              <a:rPr lang="en-US" b="0" i="0" dirty="0">
                <a:solidFill>
                  <a:srgbClr val="333333"/>
                </a:solidFill>
                <a:effectLst/>
                <a:latin typeface="AmazonEmber"/>
              </a:rPr>
              <a:t>SaaS applications often use architectures that are multi-tenant, which requires a great deal of flexibility in instance and storage scaling along with high performance and reliability. </a:t>
            </a:r>
          </a:p>
          <a:p>
            <a:r>
              <a:rPr lang="en-US" b="0" i="0" dirty="0">
                <a:solidFill>
                  <a:srgbClr val="232F3E"/>
                </a:solidFill>
                <a:effectLst/>
                <a:latin typeface="AmazonEmberBold"/>
              </a:rPr>
              <a:t>Web and Mobile Gaming - </a:t>
            </a:r>
            <a:r>
              <a:rPr lang="en-US" b="0" i="0" dirty="0">
                <a:solidFill>
                  <a:srgbClr val="333333"/>
                </a:solidFill>
                <a:effectLst/>
                <a:latin typeface="AmazonEmber"/>
              </a:rPr>
              <a:t>Web and mobile games that are built to operate at very large scale need a database with high throughput, massive storage scalability, and high availability.</a:t>
            </a:r>
          </a:p>
          <a:p>
            <a:pPr algn="l"/>
            <a:endParaRPr lang="en-US" b="0" i="0" dirty="0">
              <a:solidFill>
                <a:srgbClr val="232F3E"/>
              </a:solidFill>
              <a:effectLst/>
              <a:latin typeface="AmazonEmberBold"/>
            </a:endParaRPr>
          </a:p>
          <a:p>
            <a:pPr algn="l"/>
            <a:endParaRPr lang="en-US" b="0" i="0" dirty="0">
              <a:solidFill>
                <a:srgbClr val="232F3E"/>
              </a:solidFill>
              <a:effectLst/>
              <a:latin typeface="AmazonEmberBold"/>
            </a:endParaRPr>
          </a:p>
          <a:p>
            <a:pPr algn="l"/>
            <a:endParaRPr lang="en-US" b="0" i="0" dirty="0">
              <a:solidFill>
                <a:srgbClr val="232F3E"/>
              </a:solidFill>
              <a:effectLst/>
              <a:latin typeface="AmazonEmberBold"/>
            </a:endParaRPr>
          </a:p>
          <a:p>
            <a:endParaRPr lang="en-IN" dirty="0"/>
          </a:p>
        </p:txBody>
      </p:sp>
    </p:spTree>
    <p:extLst>
      <p:ext uri="{BB962C8B-B14F-4D97-AF65-F5344CB8AC3E}">
        <p14:creationId xmlns:p14="http://schemas.microsoft.com/office/powerpoint/2010/main" val="366401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120-09EE-490D-8F1A-B2237DE9E46E}"/>
              </a:ext>
            </a:extLst>
          </p:cNvPr>
          <p:cNvSpPr>
            <a:spLocks noGrp="1"/>
          </p:cNvSpPr>
          <p:nvPr>
            <p:ph type="title"/>
          </p:nvPr>
        </p:nvSpPr>
        <p:spPr/>
        <p:txBody>
          <a:bodyPr/>
          <a:lstStyle/>
          <a:p>
            <a:r>
              <a:rPr lang="en-IN" b="0" i="0" dirty="0">
                <a:solidFill>
                  <a:srgbClr val="232F3E"/>
                </a:solidFill>
                <a:effectLst/>
                <a:latin typeface="AmazonEmberBold"/>
              </a:rPr>
              <a:t>High Performance and Scalability</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71761925-D21B-41CC-8B4E-B9FDEBF009CF}"/>
              </a:ext>
            </a:extLst>
          </p:cNvPr>
          <p:cNvSpPr>
            <a:spLocks noGrp="1"/>
          </p:cNvSpPr>
          <p:nvPr>
            <p:ph idx="1"/>
          </p:nvPr>
        </p:nvSpPr>
        <p:spPr/>
        <p:txBody>
          <a:bodyPr/>
          <a:lstStyle/>
          <a:p>
            <a:r>
              <a:rPr lang="en-US" b="0" i="0" dirty="0">
                <a:solidFill>
                  <a:srgbClr val="333333"/>
                </a:solidFill>
                <a:effectLst/>
                <a:latin typeface="AmazonEmber"/>
              </a:rPr>
              <a:t>Get 5X the throughput of standard MySQL and 3X the throughput of standard PostgreSQL.</a:t>
            </a:r>
          </a:p>
          <a:p>
            <a:r>
              <a:rPr lang="en-US" dirty="0">
                <a:solidFill>
                  <a:srgbClr val="333333"/>
                </a:solidFill>
                <a:latin typeface="AmazonEmber"/>
              </a:rPr>
              <a:t>E</a:t>
            </a:r>
            <a:r>
              <a:rPr lang="en-US" b="0" i="0" dirty="0">
                <a:solidFill>
                  <a:srgbClr val="333333"/>
                </a:solidFill>
                <a:effectLst/>
                <a:latin typeface="AmazonEmber"/>
              </a:rPr>
              <a:t>asily scale your database deployment up and down from smaller to larger instance types as your needs change.</a:t>
            </a:r>
          </a:p>
          <a:p>
            <a:r>
              <a:rPr lang="en-US" b="0" i="0" dirty="0">
                <a:solidFill>
                  <a:srgbClr val="333333"/>
                </a:solidFill>
                <a:effectLst/>
                <a:latin typeface="AmazonEmber"/>
              </a:rPr>
              <a:t>Amazon Aurora automatically grows storage as needed, up to 128TB per database instance. </a:t>
            </a:r>
            <a:endParaRPr lang="en-IN" dirty="0"/>
          </a:p>
        </p:txBody>
      </p:sp>
    </p:spTree>
    <p:extLst>
      <p:ext uri="{BB962C8B-B14F-4D97-AF65-F5344CB8AC3E}">
        <p14:creationId xmlns:p14="http://schemas.microsoft.com/office/powerpoint/2010/main" val="374043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B437-C779-4644-B8F0-F8FEA2FCBAC2}"/>
              </a:ext>
            </a:extLst>
          </p:cNvPr>
          <p:cNvSpPr>
            <a:spLocks noGrp="1"/>
          </p:cNvSpPr>
          <p:nvPr>
            <p:ph type="title"/>
          </p:nvPr>
        </p:nvSpPr>
        <p:spPr/>
        <p:txBody>
          <a:bodyPr/>
          <a:lstStyle/>
          <a:p>
            <a:r>
              <a:rPr lang="en-IN" b="0" i="0" dirty="0">
                <a:solidFill>
                  <a:srgbClr val="232F3E"/>
                </a:solidFill>
                <a:effectLst/>
                <a:latin typeface="AmazonEmberBold"/>
              </a:rPr>
              <a:t>High Availability and Durability</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FB734FF5-8F4F-4150-AA64-942A18846D3C}"/>
              </a:ext>
            </a:extLst>
          </p:cNvPr>
          <p:cNvSpPr>
            <a:spLocks noGrp="1"/>
          </p:cNvSpPr>
          <p:nvPr>
            <p:ph idx="1"/>
          </p:nvPr>
        </p:nvSpPr>
        <p:spPr>
          <a:xfrm>
            <a:off x="935854" y="1790114"/>
            <a:ext cx="10515600" cy="4351338"/>
          </a:xfrm>
        </p:spPr>
        <p:txBody>
          <a:bodyPr/>
          <a:lstStyle/>
          <a:p>
            <a:r>
              <a:rPr lang="en-US" b="0" i="0" dirty="0">
                <a:solidFill>
                  <a:srgbClr val="333333"/>
                </a:solidFill>
                <a:effectLst/>
                <a:latin typeface="AmazonEmber"/>
              </a:rPr>
              <a:t>Amazon Aurora is designed to offer greater than 99.99% availability, replicating 6 copies of your data across 3 Availability Zones and backing up your data continuously to Amazon S3. </a:t>
            </a:r>
          </a:p>
          <a:p>
            <a:r>
              <a:rPr lang="en-US" b="0" i="0" dirty="0">
                <a:solidFill>
                  <a:srgbClr val="333333"/>
                </a:solidFill>
                <a:effectLst/>
                <a:latin typeface="AmazonEmber"/>
              </a:rPr>
              <a:t>It transparently recovers from physical storage failures; instance failover typically takes less than 30 seconds.</a:t>
            </a:r>
            <a:endParaRPr lang="en-US" dirty="0">
              <a:solidFill>
                <a:srgbClr val="333333"/>
              </a:solidFill>
              <a:latin typeface="AmazonEmber"/>
            </a:endParaRPr>
          </a:p>
          <a:p>
            <a:r>
              <a:rPr lang="en-US" b="0" i="0" dirty="0">
                <a:solidFill>
                  <a:srgbClr val="333333"/>
                </a:solidFill>
                <a:effectLst/>
                <a:latin typeface="AmazonEmber"/>
              </a:rPr>
              <a:t>You can also backtrack within seconds to a previous point in time, to recover from user errors. </a:t>
            </a:r>
            <a:endParaRPr lang="en-IN" dirty="0"/>
          </a:p>
        </p:txBody>
      </p:sp>
    </p:spTree>
    <p:extLst>
      <p:ext uri="{BB962C8B-B14F-4D97-AF65-F5344CB8AC3E}">
        <p14:creationId xmlns:p14="http://schemas.microsoft.com/office/powerpoint/2010/main" val="234889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EA60-C0A3-4C27-B17E-F8F16EBFA5BF}"/>
              </a:ext>
            </a:extLst>
          </p:cNvPr>
          <p:cNvSpPr>
            <a:spLocks noGrp="1"/>
          </p:cNvSpPr>
          <p:nvPr>
            <p:ph type="title"/>
          </p:nvPr>
        </p:nvSpPr>
        <p:spPr/>
        <p:txBody>
          <a:bodyPr/>
          <a:lstStyle/>
          <a:p>
            <a:r>
              <a:rPr lang="en-IN" b="0" i="0" dirty="0">
                <a:solidFill>
                  <a:srgbClr val="232F3E"/>
                </a:solidFill>
                <a:effectLst/>
                <a:latin typeface="AmazonEmberBold"/>
              </a:rPr>
              <a:t>Highly Secure</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64C4A645-E370-4CFF-9738-4EBE242907B0}"/>
              </a:ext>
            </a:extLst>
          </p:cNvPr>
          <p:cNvSpPr>
            <a:spLocks noGrp="1"/>
          </p:cNvSpPr>
          <p:nvPr>
            <p:ph idx="1"/>
          </p:nvPr>
        </p:nvSpPr>
        <p:spPr/>
        <p:txBody>
          <a:bodyPr/>
          <a:lstStyle/>
          <a:p>
            <a:r>
              <a:rPr lang="en-US" b="0" i="0" dirty="0">
                <a:solidFill>
                  <a:srgbClr val="333333"/>
                </a:solidFill>
                <a:effectLst/>
                <a:latin typeface="AmazonEmber"/>
              </a:rPr>
              <a:t>Amazon Aurora provides multiple levels of security for your database.</a:t>
            </a:r>
          </a:p>
          <a:p>
            <a:r>
              <a:rPr lang="en-US" b="0" i="0" dirty="0">
                <a:solidFill>
                  <a:srgbClr val="333333"/>
                </a:solidFill>
                <a:effectLst/>
                <a:latin typeface="AmazonEmber"/>
              </a:rPr>
              <a:t> These include network isolation using </a:t>
            </a:r>
            <a:r>
              <a:rPr lang="en-US" b="0" i="0" u="none" strike="noStrike" dirty="0">
                <a:solidFill>
                  <a:srgbClr val="005B86"/>
                </a:solidFill>
                <a:effectLst/>
                <a:latin typeface="AmazonEmber"/>
                <a:hlinkClick r:id="rId2"/>
              </a:rPr>
              <a:t>Amazon VPC</a:t>
            </a:r>
            <a:r>
              <a:rPr lang="en-US" b="0" i="0" dirty="0">
                <a:solidFill>
                  <a:srgbClr val="333333"/>
                </a:solidFill>
                <a:effectLst/>
                <a:latin typeface="AmazonEmber"/>
              </a:rPr>
              <a:t>, encryption at rest using keys you create and control through </a:t>
            </a:r>
            <a:r>
              <a:rPr lang="en-US" b="0" i="0" u="none" strike="noStrike" dirty="0">
                <a:solidFill>
                  <a:srgbClr val="005B86"/>
                </a:solidFill>
                <a:effectLst/>
                <a:latin typeface="AmazonEmber"/>
                <a:hlinkClick r:id="rId3"/>
              </a:rPr>
              <a:t>AWS Key Management Service</a:t>
            </a:r>
            <a:r>
              <a:rPr lang="en-US" b="0" i="0" dirty="0">
                <a:solidFill>
                  <a:srgbClr val="333333"/>
                </a:solidFill>
                <a:effectLst/>
                <a:latin typeface="AmazonEmber"/>
              </a:rPr>
              <a:t> (KMS) and encryption of data in transit using SSL. </a:t>
            </a:r>
          </a:p>
          <a:p>
            <a:r>
              <a:rPr lang="en-US" b="0" i="0" dirty="0">
                <a:solidFill>
                  <a:srgbClr val="333333"/>
                </a:solidFill>
                <a:effectLst/>
                <a:latin typeface="AmazonEmber"/>
              </a:rPr>
              <a:t>On an encrypted Amazon Aurora instance, data in the underlying storage is encrypted, as are the automated backups, snapshots, and replicas in the same cluster.</a:t>
            </a:r>
            <a:endParaRPr lang="en-IN" dirty="0"/>
          </a:p>
        </p:txBody>
      </p:sp>
    </p:spTree>
    <p:extLst>
      <p:ext uri="{BB962C8B-B14F-4D97-AF65-F5344CB8AC3E}">
        <p14:creationId xmlns:p14="http://schemas.microsoft.com/office/powerpoint/2010/main" val="258064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B192-ED99-4101-A315-BF770CCD582B}"/>
              </a:ext>
            </a:extLst>
          </p:cNvPr>
          <p:cNvSpPr>
            <a:spLocks noGrp="1"/>
          </p:cNvSpPr>
          <p:nvPr>
            <p:ph type="title"/>
          </p:nvPr>
        </p:nvSpPr>
        <p:spPr/>
        <p:txBody>
          <a:bodyPr/>
          <a:lstStyle/>
          <a:p>
            <a:r>
              <a:rPr lang="en-IN" b="0" i="0" dirty="0">
                <a:solidFill>
                  <a:srgbClr val="232F3E"/>
                </a:solidFill>
                <a:effectLst/>
                <a:latin typeface="AmazonEmberBold"/>
              </a:rPr>
              <a:t>MySQL and PostgreSQL Compatible</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029B7A0D-6668-4F7B-8A16-3245E7180668}"/>
              </a:ext>
            </a:extLst>
          </p:cNvPr>
          <p:cNvSpPr>
            <a:spLocks noGrp="1"/>
          </p:cNvSpPr>
          <p:nvPr>
            <p:ph idx="1"/>
          </p:nvPr>
        </p:nvSpPr>
        <p:spPr/>
        <p:txBody>
          <a:bodyPr/>
          <a:lstStyle/>
          <a:p>
            <a:r>
              <a:rPr lang="en-US" b="0" i="0" dirty="0">
                <a:solidFill>
                  <a:srgbClr val="333333"/>
                </a:solidFill>
                <a:effectLst/>
                <a:latin typeface="AmazonEmber"/>
              </a:rPr>
              <a:t>The Amazon Aurora database engine is fully compatible with existing MySQL and PostgreSQL open source databases, and adds compatibility for new releases regularly. </a:t>
            </a:r>
          </a:p>
          <a:p>
            <a:r>
              <a:rPr lang="en-US" b="0" i="0" dirty="0">
                <a:solidFill>
                  <a:srgbClr val="333333"/>
                </a:solidFill>
                <a:effectLst/>
                <a:latin typeface="AmazonEmber"/>
              </a:rPr>
              <a:t>This means you can easily migrate MySQL or PostgreSQL databases to Aurora using standard MySQL or PostgreSQL import/export tools or snapshots. </a:t>
            </a:r>
          </a:p>
          <a:p>
            <a:r>
              <a:rPr lang="en-US" dirty="0">
                <a:solidFill>
                  <a:srgbClr val="333333"/>
                </a:solidFill>
                <a:latin typeface="AmazonEmber"/>
              </a:rPr>
              <a:t>T</a:t>
            </a:r>
            <a:r>
              <a:rPr lang="en-US" b="0" i="0" dirty="0">
                <a:solidFill>
                  <a:srgbClr val="333333"/>
                </a:solidFill>
                <a:effectLst/>
                <a:latin typeface="AmazonEmber"/>
              </a:rPr>
              <a:t>he code, applications, drivers, and tools you already use with your existing databases can be used with Amazon Aurora with little or no change.</a:t>
            </a:r>
            <a:endParaRPr lang="en-IN" dirty="0"/>
          </a:p>
        </p:txBody>
      </p:sp>
    </p:spTree>
    <p:extLst>
      <p:ext uri="{BB962C8B-B14F-4D97-AF65-F5344CB8AC3E}">
        <p14:creationId xmlns:p14="http://schemas.microsoft.com/office/powerpoint/2010/main" val="267327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09B0-0533-4DF4-8F79-4A020E573E1D}"/>
              </a:ext>
            </a:extLst>
          </p:cNvPr>
          <p:cNvSpPr>
            <a:spLocks noGrp="1"/>
          </p:cNvSpPr>
          <p:nvPr>
            <p:ph type="title"/>
          </p:nvPr>
        </p:nvSpPr>
        <p:spPr/>
        <p:txBody>
          <a:bodyPr>
            <a:normAutofit fontScale="90000"/>
          </a:bodyPr>
          <a:lstStyle/>
          <a:p>
            <a:r>
              <a:rPr lang="en-IN" b="0" i="0" dirty="0">
                <a:solidFill>
                  <a:srgbClr val="232F3E"/>
                </a:solidFill>
                <a:effectLst/>
                <a:latin typeface="AmazonEmberBold"/>
              </a:rPr>
              <a:t>Fully Managed</a:t>
            </a:r>
            <a:br>
              <a:rPr lang="en-IN" b="0" i="0" dirty="0">
                <a:solidFill>
                  <a:srgbClr val="232F3E"/>
                </a:solidFill>
                <a:effectLst/>
                <a:latin typeface="AmazonEmberBold"/>
              </a:rPr>
            </a:br>
            <a:br>
              <a:rPr lang="en-IN" b="0" i="0" dirty="0">
                <a:solidFill>
                  <a:srgbClr val="333333"/>
                </a:solidFill>
                <a:effectLst/>
                <a:latin typeface="AmazonEmber"/>
              </a:rPr>
            </a:br>
            <a:endParaRPr lang="en-IN" dirty="0"/>
          </a:p>
        </p:txBody>
      </p:sp>
      <p:sp>
        <p:nvSpPr>
          <p:cNvPr id="3" name="Content Placeholder 2">
            <a:extLst>
              <a:ext uri="{FF2B5EF4-FFF2-40B4-BE49-F238E27FC236}">
                <a16:creationId xmlns:a16="http://schemas.microsoft.com/office/drawing/2014/main" id="{67E17906-E67D-46CF-90C8-2415ACADCBAD}"/>
              </a:ext>
            </a:extLst>
          </p:cNvPr>
          <p:cNvSpPr>
            <a:spLocks noGrp="1"/>
          </p:cNvSpPr>
          <p:nvPr>
            <p:ph idx="1"/>
          </p:nvPr>
        </p:nvSpPr>
        <p:spPr/>
        <p:txBody>
          <a:bodyPr/>
          <a:lstStyle/>
          <a:p>
            <a:r>
              <a:rPr lang="en-US" b="0" i="0" dirty="0">
                <a:solidFill>
                  <a:srgbClr val="333333"/>
                </a:solidFill>
                <a:effectLst/>
                <a:latin typeface="AmazonEmber"/>
              </a:rPr>
              <a:t>Amazon Aurora is fully managed by Amazon Relational Database Service (RDS).  </a:t>
            </a:r>
          </a:p>
          <a:p>
            <a:r>
              <a:rPr lang="en-US" dirty="0">
                <a:solidFill>
                  <a:srgbClr val="333333"/>
                </a:solidFill>
                <a:latin typeface="AmazonEmber"/>
              </a:rPr>
              <a:t>N</a:t>
            </a:r>
            <a:r>
              <a:rPr lang="en-US" b="0" i="0" dirty="0">
                <a:solidFill>
                  <a:srgbClr val="333333"/>
                </a:solidFill>
                <a:effectLst/>
                <a:latin typeface="AmazonEmber"/>
              </a:rPr>
              <a:t>o longer need to worry about database management tasks such as hardware provisioning, software patching, setup, configuration, or backups. Aurora automatically and continuously monitors and backs up your database to Amazon S3, enabling granular point-in-time recovery. </a:t>
            </a:r>
          </a:p>
          <a:p>
            <a:r>
              <a:rPr lang="en-US" b="0" i="0" dirty="0">
                <a:solidFill>
                  <a:srgbClr val="333333"/>
                </a:solidFill>
                <a:effectLst/>
                <a:latin typeface="AmazonEmber"/>
              </a:rPr>
              <a:t>You can monitor database performance using Amazon CloudWatch, </a:t>
            </a:r>
            <a:r>
              <a:rPr lang="en-US" b="0" i="0" u="none" strike="noStrike" dirty="0">
                <a:solidFill>
                  <a:srgbClr val="005B86"/>
                </a:solidFill>
                <a:effectLst/>
                <a:latin typeface="AmazonEmber"/>
                <a:hlinkClick r:id="rId2"/>
              </a:rPr>
              <a:t>Enhanced Monitoring</a:t>
            </a:r>
            <a:r>
              <a:rPr lang="en-US" b="0" i="0" dirty="0">
                <a:solidFill>
                  <a:srgbClr val="333333"/>
                </a:solidFill>
                <a:effectLst/>
                <a:latin typeface="AmazonEmber"/>
              </a:rPr>
              <a:t>, or </a:t>
            </a:r>
            <a:r>
              <a:rPr lang="en-US" b="0" i="0" u="none" strike="noStrike" dirty="0">
                <a:solidFill>
                  <a:srgbClr val="005B86"/>
                </a:solidFill>
                <a:effectLst/>
                <a:latin typeface="AmazonEmber"/>
                <a:hlinkClick r:id="rId3"/>
              </a:rPr>
              <a:t>Performance Insights</a:t>
            </a:r>
            <a:r>
              <a:rPr lang="en-US" b="0" i="0" dirty="0">
                <a:solidFill>
                  <a:srgbClr val="333333"/>
                </a:solidFill>
                <a:effectLst/>
                <a:latin typeface="AmazonEmber"/>
              </a:rPr>
              <a:t>, an easy-to-use tool that helps you quickly detect performance problems.</a:t>
            </a:r>
            <a:endParaRPr lang="en-IN" dirty="0"/>
          </a:p>
        </p:txBody>
      </p:sp>
    </p:spTree>
    <p:extLst>
      <p:ext uri="{BB962C8B-B14F-4D97-AF65-F5344CB8AC3E}">
        <p14:creationId xmlns:p14="http://schemas.microsoft.com/office/powerpoint/2010/main" val="181251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DDF5-0657-45D8-B11D-936EA932E65B}"/>
              </a:ext>
            </a:extLst>
          </p:cNvPr>
          <p:cNvSpPr>
            <a:spLocks noGrp="1"/>
          </p:cNvSpPr>
          <p:nvPr>
            <p:ph type="title"/>
          </p:nvPr>
        </p:nvSpPr>
        <p:spPr/>
        <p:txBody>
          <a:bodyPr/>
          <a:lstStyle/>
          <a:p>
            <a:r>
              <a:rPr lang="en-IN" b="0" i="0" dirty="0">
                <a:solidFill>
                  <a:srgbClr val="232F3E"/>
                </a:solidFill>
                <a:effectLst/>
                <a:latin typeface="AmazonEmberBold"/>
              </a:rPr>
              <a:t>Migration Support</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03AF3A9D-F8BA-4E1B-A2AC-34E1B8B13611}"/>
              </a:ext>
            </a:extLst>
          </p:cNvPr>
          <p:cNvSpPr>
            <a:spLocks noGrp="1"/>
          </p:cNvSpPr>
          <p:nvPr>
            <p:ph idx="1"/>
          </p:nvPr>
        </p:nvSpPr>
        <p:spPr/>
        <p:txBody>
          <a:bodyPr/>
          <a:lstStyle/>
          <a:p>
            <a:r>
              <a:rPr lang="en-US" b="0" i="0" dirty="0">
                <a:solidFill>
                  <a:srgbClr val="333333"/>
                </a:solidFill>
                <a:effectLst/>
                <a:latin typeface="AmazonEmber"/>
              </a:rPr>
              <a:t>MySQL and PostgreSQL compatibility make Amazon Aurora a compelling target for database migrations to the cloud. </a:t>
            </a:r>
          </a:p>
          <a:p>
            <a:r>
              <a:rPr lang="en-US" b="0" i="0" dirty="0">
                <a:solidFill>
                  <a:srgbClr val="333333"/>
                </a:solidFill>
                <a:effectLst/>
                <a:latin typeface="AmazonEmber"/>
              </a:rPr>
              <a:t>To migrate from commercial database engines, you can use the </a:t>
            </a:r>
            <a:r>
              <a:rPr lang="en-US" b="0" i="0" u="none" strike="noStrike" dirty="0">
                <a:solidFill>
                  <a:srgbClr val="005B86"/>
                </a:solidFill>
                <a:effectLst/>
                <a:latin typeface="AmazonEmber"/>
                <a:hlinkClick r:id="rId2"/>
              </a:rPr>
              <a:t>AWS Database Migration Service</a:t>
            </a:r>
            <a:r>
              <a:rPr lang="en-US" b="0" i="0" dirty="0">
                <a:solidFill>
                  <a:srgbClr val="333333"/>
                </a:solidFill>
                <a:effectLst/>
                <a:latin typeface="AmazonEmber"/>
              </a:rPr>
              <a:t> for a secure migration with minimal downtime.</a:t>
            </a:r>
            <a:endParaRPr lang="en-IN" dirty="0"/>
          </a:p>
        </p:txBody>
      </p:sp>
    </p:spTree>
    <p:extLst>
      <p:ext uri="{BB962C8B-B14F-4D97-AF65-F5344CB8AC3E}">
        <p14:creationId xmlns:p14="http://schemas.microsoft.com/office/powerpoint/2010/main" val="287089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9D73-0D40-422D-9480-0145F1536BB2}"/>
              </a:ext>
            </a:extLst>
          </p:cNvPr>
          <p:cNvSpPr>
            <a:spLocks noGrp="1"/>
          </p:cNvSpPr>
          <p:nvPr>
            <p:ph type="ctrTitle"/>
          </p:nvPr>
        </p:nvSpPr>
        <p:spPr/>
        <p:txBody>
          <a:bodyPr/>
          <a:lstStyle/>
          <a:p>
            <a:r>
              <a:rPr lang="en-US" dirty="0"/>
              <a:t>Disadvantages</a:t>
            </a:r>
            <a:endParaRPr lang="en-IN" dirty="0"/>
          </a:p>
        </p:txBody>
      </p:sp>
      <p:sp>
        <p:nvSpPr>
          <p:cNvPr id="3" name="Subtitle 2">
            <a:extLst>
              <a:ext uri="{FF2B5EF4-FFF2-40B4-BE49-F238E27FC236}">
                <a16:creationId xmlns:a16="http://schemas.microsoft.com/office/drawing/2014/main" id="{C2AEFB01-E4E6-4733-B887-D43FF2D4FD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871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44504-FFEA-4D91-AE7B-9D7177ECC72F}"/>
              </a:ext>
            </a:extLst>
          </p:cNvPr>
          <p:cNvSpPr>
            <a:spLocks noGrp="1"/>
          </p:cNvSpPr>
          <p:nvPr>
            <p:ph idx="1"/>
          </p:nvPr>
        </p:nvSpPr>
        <p:spPr>
          <a:xfrm>
            <a:off x="1331650" y="914401"/>
            <a:ext cx="10022150" cy="5262562"/>
          </a:xfrm>
        </p:spPr>
        <p:txBody>
          <a:bodyPr/>
          <a:lstStyle/>
          <a:p>
            <a:pPr algn="l" rtl="0">
              <a:buFont typeface="Arial" panose="020B0604020202020204" pitchFamily="34" charset="0"/>
              <a:buChar char="•"/>
            </a:pPr>
            <a:r>
              <a:rPr lang="en-US" b="0" i="0" dirty="0">
                <a:solidFill>
                  <a:srgbClr val="282829"/>
                </a:solidFill>
                <a:effectLst/>
                <a:latin typeface="-apple-system"/>
              </a:rPr>
              <a:t>The source code is not available.</a:t>
            </a:r>
          </a:p>
          <a:p>
            <a:pPr algn="l" rtl="0">
              <a:buFont typeface="Arial" panose="020B0604020202020204" pitchFamily="34" charset="0"/>
              <a:buChar char="•"/>
            </a:pPr>
            <a:r>
              <a:rPr lang="en-US" b="0" i="0" dirty="0">
                <a:solidFill>
                  <a:srgbClr val="282829"/>
                </a:solidFill>
                <a:effectLst/>
                <a:latin typeface="-apple-system"/>
              </a:rPr>
              <a:t>It's protocol compatible with mysql-5.6.10 - so if you need features in newer or older versions of MySQL you can't assume that Amazon will bring new MySQL features in a few months with a newer version of MySQL in RDS.</a:t>
            </a:r>
          </a:p>
          <a:p>
            <a:pPr algn="l" rtl="0">
              <a:buFont typeface="Arial" panose="020B0604020202020204" pitchFamily="34" charset="0"/>
              <a:buChar char="•"/>
            </a:pPr>
            <a:r>
              <a:rPr lang="en-US" dirty="0">
                <a:solidFill>
                  <a:srgbClr val="282829"/>
                </a:solidFill>
                <a:latin typeface="-apple-system"/>
              </a:rPr>
              <a:t>You cannot</a:t>
            </a:r>
            <a:r>
              <a:rPr lang="en-US" b="0" i="0" dirty="0">
                <a:solidFill>
                  <a:srgbClr val="282829"/>
                </a:solidFill>
                <a:effectLst/>
                <a:latin typeface="-apple-system"/>
              </a:rPr>
              <a:t> use </a:t>
            </a:r>
            <a:r>
              <a:rPr lang="en-US" b="0" i="0" dirty="0" err="1">
                <a:solidFill>
                  <a:srgbClr val="282829"/>
                </a:solidFill>
                <a:effectLst/>
                <a:latin typeface="-apple-system"/>
              </a:rPr>
              <a:t>MyISAM</a:t>
            </a:r>
            <a:r>
              <a:rPr lang="en-US" b="0" i="0" dirty="0">
                <a:solidFill>
                  <a:srgbClr val="282829"/>
                </a:solidFill>
                <a:effectLst/>
                <a:latin typeface="-apple-system"/>
              </a:rPr>
              <a:t> tables. Aurora only supports </a:t>
            </a:r>
            <a:r>
              <a:rPr lang="en-US" b="0" i="0" dirty="0" err="1">
                <a:solidFill>
                  <a:srgbClr val="282829"/>
                </a:solidFill>
                <a:effectLst/>
                <a:latin typeface="-apple-system"/>
              </a:rPr>
              <a:t>InnoDB</a:t>
            </a:r>
            <a:r>
              <a:rPr lang="en-US" b="0" i="0" dirty="0">
                <a:solidFill>
                  <a:srgbClr val="282829"/>
                </a:solidFill>
                <a:effectLst/>
                <a:latin typeface="-apple-system"/>
              </a:rPr>
              <a:t>.</a:t>
            </a:r>
          </a:p>
          <a:p>
            <a:pPr algn="l" rtl="0">
              <a:buFont typeface="Arial" panose="020B0604020202020204" pitchFamily="34" charset="0"/>
              <a:buChar char="•"/>
            </a:pPr>
            <a:r>
              <a:rPr lang="en-US" b="0" i="0" dirty="0">
                <a:solidFill>
                  <a:srgbClr val="282829"/>
                </a:solidFill>
                <a:effectLst/>
                <a:latin typeface="-apple-system"/>
              </a:rPr>
              <a:t>You can't launch anything smaller than an r3.large with Aurora, so if you want smaller (cheaper) RDS databases, you have to use MySQL.</a:t>
            </a:r>
          </a:p>
          <a:p>
            <a:endParaRPr lang="en-IN" dirty="0"/>
          </a:p>
        </p:txBody>
      </p:sp>
    </p:spTree>
    <p:extLst>
      <p:ext uri="{BB962C8B-B14F-4D97-AF65-F5344CB8AC3E}">
        <p14:creationId xmlns:p14="http://schemas.microsoft.com/office/powerpoint/2010/main" val="2311215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642</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AmazonEmber</vt:lpstr>
      <vt:lpstr>AmazonEmberBold</vt:lpstr>
      <vt:lpstr>-apple-system</vt:lpstr>
      <vt:lpstr>Arial</vt:lpstr>
      <vt:lpstr>Calibri</vt:lpstr>
      <vt:lpstr>Calibri Light</vt:lpstr>
      <vt:lpstr>Office Theme</vt:lpstr>
      <vt:lpstr>Advantages:</vt:lpstr>
      <vt:lpstr>High Performance and Scalability </vt:lpstr>
      <vt:lpstr>High Availability and Durability </vt:lpstr>
      <vt:lpstr>Highly Secure </vt:lpstr>
      <vt:lpstr>MySQL and PostgreSQL Compatible </vt:lpstr>
      <vt:lpstr>Fully Managed  </vt:lpstr>
      <vt:lpstr>Migration Support </vt:lpstr>
      <vt:lpstr>Disadvantages</vt:lpstr>
      <vt:lpstr>PowerPoint Presentation</vt:lpstr>
      <vt:lpstr>Featured Customers:</vt:lpstr>
      <vt:lpstr>PowerPoint Presentation</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dc:title>
  <dc:creator>23361_Yash</dc:creator>
  <cp:lastModifiedBy>23361_Yash</cp:lastModifiedBy>
  <cp:revision>4</cp:revision>
  <dcterms:created xsi:type="dcterms:W3CDTF">2021-01-28T12:40:49Z</dcterms:created>
  <dcterms:modified xsi:type="dcterms:W3CDTF">2021-01-28T13:47:27Z</dcterms:modified>
</cp:coreProperties>
</file>