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8" r:id="rId6"/>
    <p:sldId id="289" r:id="rId7"/>
    <p:sldId id="290" r:id="rId8"/>
    <p:sldId id="291" r:id="rId9"/>
    <p:sldId id="292"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2203" y="1395394"/>
            <a:ext cx="3321187" cy="2901694"/>
          </a:xfrm>
        </p:spPr>
        <p:txBody>
          <a:bodyPr anchor="b">
            <a:normAutofit/>
          </a:bodyPr>
          <a:lstStyle/>
          <a:p>
            <a:r>
              <a:rPr lang="en-US" sz="4400" dirty="0">
                <a:solidFill>
                  <a:schemeClr val="tx1"/>
                </a:solidFill>
              </a:rPr>
              <a:t>Performa-</a:t>
            </a:r>
            <a:r>
              <a:rPr lang="en-US" sz="4400" dirty="0" err="1">
                <a:solidFill>
                  <a:schemeClr val="tx1"/>
                </a:solidFill>
              </a:rPr>
              <a:t>nce</a:t>
            </a:r>
            <a:r>
              <a:rPr lang="en-US" sz="4400" dirty="0">
                <a:solidFill>
                  <a:schemeClr val="tx1"/>
                </a:solidFill>
              </a:rPr>
              <a:t> of Amazon Aurora</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Amaan A. Naikwadi</a:t>
            </a:r>
          </a:p>
          <a:p>
            <a:pPr>
              <a:lnSpc>
                <a:spcPct val="100000"/>
              </a:lnSpc>
            </a:pPr>
            <a:r>
              <a:rPr lang="en-US" sz="1600" dirty="0"/>
              <a:t>Roll NO: 23363</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1438-2D67-41E5-BE52-77B85A3C7195}"/>
              </a:ext>
            </a:extLst>
          </p:cNvPr>
          <p:cNvSpPr>
            <a:spLocks noGrp="1"/>
          </p:cNvSpPr>
          <p:nvPr>
            <p:ph type="title"/>
          </p:nvPr>
        </p:nvSpPr>
        <p:spPr/>
        <p:txBody>
          <a:bodyPr>
            <a:normAutofit/>
          </a:bodyPr>
          <a:lstStyle/>
          <a:p>
            <a:r>
              <a:rPr lang="en-IN" sz="4000" dirty="0"/>
              <a:t>Factors affecting the performance of a Database System:</a:t>
            </a:r>
          </a:p>
        </p:txBody>
      </p:sp>
      <p:sp>
        <p:nvSpPr>
          <p:cNvPr id="3" name="Content Placeholder 2">
            <a:extLst>
              <a:ext uri="{FF2B5EF4-FFF2-40B4-BE49-F238E27FC236}">
                <a16:creationId xmlns:a16="http://schemas.microsoft.com/office/drawing/2014/main" id="{CD257B94-8ADF-4F06-9C6F-519A62B421E2}"/>
              </a:ext>
            </a:extLst>
          </p:cNvPr>
          <p:cNvSpPr>
            <a:spLocks noGrp="1"/>
          </p:cNvSpPr>
          <p:nvPr>
            <p:ph idx="1"/>
          </p:nvPr>
        </p:nvSpPr>
        <p:spPr/>
        <p:txBody>
          <a:bodyPr/>
          <a:lstStyle/>
          <a:p>
            <a:r>
              <a:rPr lang="en-US" b="0" i="0" dirty="0">
                <a:solidFill>
                  <a:srgbClr val="666666"/>
                </a:solidFill>
                <a:effectLst/>
                <a:latin typeface="Arial" panose="020B0604020202020204" pitchFamily="34" charset="0"/>
              </a:rPr>
              <a:t>At a high level, database performance can be defined as the rate at which a database management system (DBMS) supplies information to users.</a:t>
            </a:r>
          </a:p>
          <a:p>
            <a:r>
              <a:rPr lang="en-US" u="sng" dirty="0">
                <a:solidFill>
                  <a:srgbClr val="666666"/>
                </a:solidFill>
                <a:latin typeface="Arial" panose="020B0604020202020204" pitchFamily="34" charset="0"/>
              </a:rPr>
              <a:t>The factors which affect the performance of Database System are </a:t>
            </a:r>
            <a:r>
              <a:rPr lang="en-US" dirty="0">
                <a:solidFill>
                  <a:srgbClr val="666666"/>
                </a:solidFill>
                <a:latin typeface="Arial" panose="020B0604020202020204" pitchFamily="34" charset="0"/>
              </a:rPr>
              <a:t>– </a:t>
            </a:r>
          </a:p>
          <a:p>
            <a:pPr lvl="1"/>
            <a:r>
              <a:rPr lang="en-US" dirty="0">
                <a:solidFill>
                  <a:srgbClr val="666666"/>
                </a:solidFill>
                <a:latin typeface="Arial" panose="020B0604020202020204" pitchFamily="34" charset="0"/>
              </a:rPr>
              <a:t>Workload</a:t>
            </a:r>
          </a:p>
          <a:p>
            <a:pPr lvl="1"/>
            <a:r>
              <a:rPr lang="en-US" dirty="0">
                <a:solidFill>
                  <a:srgbClr val="666666"/>
                </a:solidFill>
                <a:latin typeface="Arial" panose="020B0604020202020204" pitchFamily="34" charset="0"/>
              </a:rPr>
              <a:t>Throughput</a:t>
            </a:r>
          </a:p>
          <a:p>
            <a:pPr lvl="1"/>
            <a:r>
              <a:rPr lang="en-US" dirty="0">
                <a:solidFill>
                  <a:srgbClr val="666666"/>
                </a:solidFill>
                <a:latin typeface="Arial" panose="020B0604020202020204" pitchFamily="34" charset="0"/>
              </a:rPr>
              <a:t>Resources</a:t>
            </a:r>
          </a:p>
          <a:p>
            <a:pPr lvl="1"/>
            <a:r>
              <a:rPr lang="en-US" dirty="0">
                <a:solidFill>
                  <a:srgbClr val="666666"/>
                </a:solidFill>
                <a:latin typeface="Arial" panose="020B0604020202020204" pitchFamily="34" charset="0"/>
              </a:rPr>
              <a:t>Optimization</a:t>
            </a:r>
          </a:p>
          <a:p>
            <a:pPr lvl="1"/>
            <a:r>
              <a:rPr lang="en-US" dirty="0">
                <a:solidFill>
                  <a:srgbClr val="666666"/>
                </a:solidFill>
                <a:latin typeface="Arial" panose="020B0604020202020204" pitchFamily="34" charset="0"/>
              </a:rPr>
              <a:t>Contention</a:t>
            </a:r>
            <a:endParaRPr lang="en-IN" dirty="0"/>
          </a:p>
        </p:txBody>
      </p:sp>
    </p:spTree>
    <p:extLst>
      <p:ext uri="{BB962C8B-B14F-4D97-AF65-F5344CB8AC3E}">
        <p14:creationId xmlns:p14="http://schemas.microsoft.com/office/powerpoint/2010/main" val="318990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7207-AB99-4A3C-B8F4-36A4C22CC038}"/>
              </a:ext>
            </a:extLst>
          </p:cNvPr>
          <p:cNvSpPr>
            <a:spLocks noGrp="1"/>
          </p:cNvSpPr>
          <p:nvPr>
            <p:ph type="title"/>
          </p:nvPr>
        </p:nvSpPr>
        <p:spPr/>
        <p:txBody>
          <a:bodyPr/>
          <a:lstStyle/>
          <a:p>
            <a:r>
              <a:rPr lang="en-IN" sz="4000" u="sng" dirty="0"/>
              <a:t>1</a:t>
            </a:r>
            <a:r>
              <a:rPr lang="en-IN" u="sng" dirty="0"/>
              <a:t>.</a:t>
            </a:r>
            <a:r>
              <a:rPr lang="en-IN" sz="4000" u="sng" dirty="0"/>
              <a:t>Workload</a:t>
            </a:r>
          </a:p>
        </p:txBody>
      </p:sp>
      <p:sp>
        <p:nvSpPr>
          <p:cNvPr id="3" name="Content Placeholder 2">
            <a:extLst>
              <a:ext uri="{FF2B5EF4-FFF2-40B4-BE49-F238E27FC236}">
                <a16:creationId xmlns:a16="http://schemas.microsoft.com/office/drawing/2014/main" id="{E857C891-9E02-4895-9993-CE5A2DF40676}"/>
              </a:ext>
            </a:extLst>
          </p:cNvPr>
          <p:cNvSpPr>
            <a:spLocks noGrp="1"/>
          </p:cNvSpPr>
          <p:nvPr>
            <p:ph idx="1"/>
          </p:nvPr>
        </p:nvSpPr>
        <p:spPr/>
        <p:txBody>
          <a:bodyPr>
            <a:normAutofit fontScale="92500" lnSpcReduction="10000"/>
          </a:bodyPr>
          <a:lstStyle/>
          <a:p>
            <a:r>
              <a:rPr lang="en-US" b="1" i="0" dirty="0">
                <a:solidFill>
                  <a:schemeClr val="tx1">
                    <a:lumMod val="65000"/>
                    <a:lumOff val="35000"/>
                  </a:schemeClr>
                </a:solidFill>
                <a:effectLst/>
                <a:latin typeface="Arial" panose="020B0604020202020204" pitchFamily="34" charset="0"/>
              </a:rPr>
              <a:t>Workload</a:t>
            </a:r>
            <a:r>
              <a:rPr lang="en-US" b="0" i="0" dirty="0">
                <a:solidFill>
                  <a:schemeClr val="tx1">
                    <a:lumMod val="65000"/>
                    <a:lumOff val="35000"/>
                  </a:schemeClr>
                </a:solidFill>
                <a:effectLst/>
                <a:latin typeface="Arial" panose="020B0604020202020204" pitchFamily="34" charset="0"/>
              </a:rPr>
              <a:t> is the activity the DBMS is requested to perform, which drives the processing demands placed on the system. Workload can fluctuate drastically by day, hour or even minute. Sometimes it's steady and predictable, but at other times it can spike, such as a heavy transaction workload in Diwali for a database supporting a retailer's e-commerce site.</a:t>
            </a:r>
          </a:p>
          <a:p>
            <a:r>
              <a:rPr lang="en-US" dirty="0">
                <a:solidFill>
                  <a:schemeClr val="tx1">
                    <a:lumMod val="65000"/>
                    <a:lumOff val="35000"/>
                  </a:schemeClr>
                </a:solidFill>
                <a:latin typeface="Arial" panose="020B0604020202020204" pitchFamily="34" charset="0"/>
              </a:rPr>
              <a:t>Amazon aurora allows you to create custom endpoints</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b="0" i="0" dirty="0">
                <a:solidFill>
                  <a:schemeClr val="tx1">
                    <a:lumMod val="65000"/>
                    <a:lumOff val="35000"/>
                  </a:schemeClr>
                </a:solidFill>
                <a:effectLst/>
                <a:latin typeface="Arial" panose="020B0604020202020204" pitchFamily="34" charset="0"/>
                <a:cs typeface="Arial" panose="020B0604020202020204" pitchFamily="34" charset="0"/>
              </a:rPr>
              <a:t>This allows you to distribute and load balance workloads across different sets of database instances in your Aurora cluster. When you create a custom endpoint, you can specify which instances are covered by it, and you can configure whether to automatically add newly created instances in the cluster to your custom endpoint. You can also add or delete instances from the endpoint at any time.</a:t>
            </a:r>
            <a:br>
              <a:rPr lang="en-US" b="0" i="0" dirty="0">
                <a:solidFill>
                  <a:schemeClr val="tx1">
                    <a:lumMod val="65000"/>
                    <a:lumOff val="35000"/>
                  </a:schemeClr>
                </a:solidFill>
                <a:effectLst/>
                <a:latin typeface="Arial" panose="020B0604020202020204" pitchFamily="34" charset="0"/>
                <a:cs typeface="Arial" panose="020B0604020202020204" pitchFamily="34" charset="0"/>
              </a:rPr>
            </a:br>
            <a:br>
              <a:rPr lang="en-US" b="0" i="0" dirty="0">
                <a:solidFill>
                  <a:schemeClr val="tx1">
                    <a:lumMod val="65000"/>
                    <a:lumOff val="35000"/>
                  </a:schemeClr>
                </a:solidFill>
                <a:effectLst/>
                <a:latin typeface="Arial" panose="020B0604020202020204" pitchFamily="34" charset="0"/>
                <a:cs typeface="Arial" panose="020B0604020202020204" pitchFamily="34" charset="0"/>
              </a:rPr>
            </a:br>
            <a:r>
              <a:rPr lang="en-US" b="0" i="0" dirty="0">
                <a:solidFill>
                  <a:schemeClr val="tx1">
                    <a:lumMod val="65000"/>
                    <a:lumOff val="35000"/>
                  </a:schemeClr>
                </a:solidFill>
                <a:effectLst/>
                <a:latin typeface="Arial" panose="020B0604020202020204" pitchFamily="34" charset="0"/>
                <a:cs typeface="Arial" panose="020B0604020202020204" pitchFamily="34" charset="0"/>
              </a:rPr>
              <a:t>It provides up to five times better performance than the typical MySQL database and three times better than PostgreSQL, together with increased scalability, durability, and security.</a:t>
            </a:r>
            <a:endParaRPr lang="en-IN"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117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302B-D986-4575-827F-2D461C8F1C2B}"/>
              </a:ext>
            </a:extLst>
          </p:cNvPr>
          <p:cNvSpPr>
            <a:spLocks noGrp="1"/>
          </p:cNvSpPr>
          <p:nvPr>
            <p:ph type="title"/>
          </p:nvPr>
        </p:nvSpPr>
        <p:spPr/>
        <p:txBody>
          <a:bodyPr/>
          <a:lstStyle/>
          <a:p>
            <a:r>
              <a:rPr lang="en-IN" sz="4000" u="sng" dirty="0"/>
              <a:t>2. Throughput</a:t>
            </a:r>
            <a:r>
              <a:rPr lang="en-IN" dirty="0"/>
              <a:t> </a:t>
            </a:r>
          </a:p>
        </p:txBody>
      </p:sp>
      <p:sp>
        <p:nvSpPr>
          <p:cNvPr id="3" name="Content Placeholder 2">
            <a:extLst>
              <a:ext uri="{FF2B5EF4-FFF2-40B4-BE49-F238E27FC236}">
                <a16:creationId xmlns:a16="http://schemas.microsoft.com/office/drawing/2014/main" id="{F205A3A2-3B9A-4912-8B02-0C083845E0D7}"/>
              </a:ext>
            </a:extLst>
          </p:cNvPr>
          <p:cNvSpPr>
            <a:spLocks noGrp="1"/>
          </p:cNvSpPr>
          <p:nvPr>
            <p:ph idx="1"/>
          </p:nvPr>
        </p:nvSpPr>
        <p:spPr/>
        <p:txBody>
          <a:bodyPr>
            <a:normAutofit fontScale="92500" lnSpcReduction="10000"/>
          </a:bodyPr>
          <a:lstStyle/>
          <a:p>
            <a:r>
              <a:rPr lang="en-US" b="1" i="0" dirty="0">
                <a:solidFill>
                  <a:schemeClr val="tx1">
                    <a:lumMod val="65000"/>
                    <a:lumOff val="35000"/>
                  </a:schemeClr>
                </a:solidFill>
                <a:effectLst/>
                <a:latin typeface="Arial" panose="020B0604020202020204" pitchFamily="34" charset="0"/>
              </a:rPr>
              <a:t>Throughput</a:t>
            </a:r>
            <a:r>
              <a:rPr lang="en-US" b="0" i="1" dirty="0">
                <a:solidFill>
                  <a:schemeClr val="tx1">
                    <a:lumMod val="65000"/>
                    <a:lumOff val="35000"/>
                  </a:schemeClr>
                </a:solidFill>
                <a:effectLst/>
                <a:latin typeface="Arial" panose="020B0604020202020204" pitchFamily="34" charset="0"/>
              </a:rPr>
              <a:t> </a:t>
            </a:r>
            <a:r>
              <a:rPr lang="en-US" b="0" i="0" dirty="0">
                <a:solidFill>
                  <a:schemeClr val="tx1">
                    <a:lumMod val="65000"/>
                    <a:lumOff val="35000"/>
                  </a:schemeClr>
                </a:solidFill>
                <a:effectLst/>
                <a:latin typeface="Arial" panose="020B0604020202020204" pitchFamily="34" charset="0"/>
              </a:rPr>
              <a:t>is a measurement of a system's ability to process data. It's a composite of I/O and CPU speed, and it can be affected by the parallel capabilities of the database server and the efficiency of the operating system and system software.</a:t>
            </a:r>
          </a:p>
          <a:p>
            <a:pPr algn="l"/>
            <a:r>
              <a:rPr lang="en-US" b="0" i="0" dirty="0">
                <a:solidFill>
                  <a:schemeClr val="tx1">
                    <a:lumMod val="65000"/>
                    <a:lumOff val="35000"/>
                  </a:schemeClr>
                </a:solidFill>
                <a:effectLst/>
                <a:latin typeface="Arial" panose="020B0604020202020204" pitchFamily="34" charset="0"/>
                <a:cs typeface="Arial" panose="020B0604020202020204" pitchFamily="34" charset="0"/>
              </a:rPr>
              <a:t>Amazon Aurora provides up to 3X Higher Throughput than PostgreSQL.</a:t>
            </a:r>
          </a:p>
          <a:p>
            <a:pPr algn="l"/>
            <a:r>
              <a:rPr lang="en-US" b="0" i="0" dirty="0">
                <a:solidFill>
                  <a:schemeClr val="tx1">
                    <a:lumMod val="65000"/>
                    <a:lumOff val="35000"/>
                  </a:schemeClr>
                </a:solidFill>
                <a:effectLst/>
                <a:latin typeface="Arial" panose="020B0604020202020204" pitchFamily="34" charset="0"/>
                <a:cs typeface="Arial" panose="020B0604020202020204" pitchFamily="34" charset="0"/>
              </a:rPr>
              <a:t>Testing on standard benchmarks has shown up to a 3x increase in throughput performance over stock PostgreSQL 9.6 on similar hardware. Amazon Aurora uses a variety of software and hardware techniques to ensure the database engine is able to fully leverage available compute, memory and networking. I/O operations use distributed systems techniques such as *quorums to improve performance consistency.</a:t>
            </a:r>
          </a:p>
          <a:p>
            <a:r>
              <a:rPr lang="en-US" sz="1500" b="0" i="0" dirty="0">
                <a:solidFill>
                  <a:schemeClr val="tx1">
                    <a:lumMod val="65000"/>
                    <a:lumOff val="35000"/>
                  </a:schemeClr>
                </a:solidFill>
                <a:effectLst/>
                <a:latin typeface="Arial" panose="020B0604020202020204" pitchFamily="34" charset="0"/>
                <a:cs typeface="Arial" panose="020B0604020202020204" pitchFamily="34" charset="0"/>
              </a:rPr>
              <a:t>*quorums -  A </a:t>
            </a:r>
            <a:r>
              <a:rPr lang="en-US" sz="1500" b="1" i="0" dirty="0">
                <a:solidFill>
                  <a:schemeClr val="tx1">
                    <a:lumMod val="65000"/>
                    <a:lumOff val="35000"/>
                  </a:schemeClr>
                </a:solidFill>
                <a:effectLst/>
                <a:latin typeface="Arial" panose="020B0604020202020204" pitchFamily="34" charset="0"/>
                <a:cs typeface="Arial" panose="020B0604020202020204" pitchFamily="34" charset="0"/>
              </a:rPr>
              <a:t>quorum</a:t>
            </a:r>
            <a:r>
              <a:rPr lang="en-US" sz="1500" b="0" i="0" dirty="0">
                <a:solidFill>
                  <a:schemeClr val="tx1">
                    <a:lumMod val="65000"/>
                    <a:lumOff val="35000"/>
                  </a:schemeClr>
                </a:solidFill>
                <a:effectLst/>
                <a:latin typeface="Arial" panose="020B0604020202020204" pitchFamily="34" charset="0"/>
                <a:cs typeface="Arial" panose="020B0604020202020204" pitchFamily="34" charset="0"/>
              </a:rPr>
              <a:t> is the minimum number of votes that a distributed transaction has to obtain in order to be allowed to perform an operation in a distributed system.</a:t>
            </a:r>
          </a:p>
        </p:txBody>
      </p:sp>
    </p:spTree>
    <p:extLst>
      <p:ext uri="{BB962C8B-B14F-4D97-AF65-F5344CB8AC3E}">
        <p14:creationId xmlns:p14="http://schemas.microsoft.com/office/powerpoint/2010/main" val="401546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6495-22E5-4703-BBDE-10676847077D}"/>
              </a:ext>
            </a:extLst>
          </p:cNvPr>
          <p:cNvSpPr>
            <a:spLocks noGrp="1"/>
          </p:cNvSpPr>
          <p:nvPr>
            <p:ph type="title"/>
          </p:nvPr>
        </p:nvSpPr>
        <p:spPr/>
        <p:txBody>
          <a:bodyPr>
            <a:normAutofit/>
          </a:bodyPr>
          <a:lstStyle/>
          <a:p>
            <a:r>
              <a:rPr lang="en-IN" sz="4000" u="sng" dirty="0"/>
              <a:t>3. Resources</a:t>
            </a:r>
          </a:p>
        </p:txBody>
      </p:sp>
      <p:sp>
        <p:nvSpPr>
          <p:cNvPr id="3" name="Content Placeholder 2">
            <a:extLst>
              <a:ext uri="{FF2B5EF4-FFF2-40B4-BE49-F238E27FC236}">
                <a16:creationId xmlns:a16="http://schemas.microsoft.com/office/drawing/2014/main" id="{BAEA4EEC-30F3-499D-BB36-698FA4D946B0}"/>
              </a:ext>
            </a:extLst>
          </p:cNvPr>
          <p:cNvSpPr>
            <a:spLocks noGrp="1"/>
          </p:cNvSpPr>
          <p:nvPr>
            <p:ph idx="1"/>
          </p:nvPr>
        </p:nvSpPr>
        <p:spPr/>
        <p:txBody>
          <a:bodyPr/>
          <a:lstStyle/>
          <a:p>
            <a:r>
              <a:rPr lang="en-US" b="1" i="0" dirty="0">
                <a:solidFill>
                  <a:schemeClr val="tx1">
                    <a:lumMod val="65000"/>
                    <a:lumOff val="35000"/>
                  </a:schemeClr>
                </a:solidFill>
                <a:effectLst/>
                <a:latin typeface="Arial" panose="020B0604020202020204" pitchFamily="34" charset="0"/>
              </a:rPr>
              <a:t>Resources </a:t>
            </a:r>
            <a:r>
              <a:rPr lang="en-US" b="0" i="0" dirty="0">
                <a:solidFill>
                  <a:schemeClr val="tx1">
                    <a:lumMod val="65000"/>
                    <a:lumOff val="35000"/>
                  </a:schemeClr>
                </a:solidFill>
                <a:effectLst/>
                <a:latin typeface="Arial" panose="020B0604020202020204" pitchFamily="34" charset="0"/>
              </a:rPr>
              <a:t>are the hardware and software tools at the disposal of the system -- such as database kernel, disk space, memory, cache controllers and microcode. The performance of accessing and modifying data in the database can be improved by the proper allocation and application of resources.</a:t>
            </a:r>
          </a:p>
          <a:p>
            <a:endParaRPr lang="en-IN" dirty="0"/>
          </a:p>
        </p:txBody>
      </p:sp>
    </p:spTree>
    <p:extLst>
      <p:ext uri="{BB962C8B-B14F-4D97-AF65-F5344CB8AC3E}">
        <p14:creationId xmlns:p14="http://schemas.microsoft.com/office/powerpoint/2010/main" val="117494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992B-A23B-4945-83C6-D83A5C25A713}"/>
              </a:ext>
            </a:extLst>
          </p:cNvPr>
          <p:cNvSpPr>
            <a:spLocks noGrp="1"/>
          </p:cNvSpPr>
          <p:nvPr>
            <p:ph type="title"/>
          </p:nvPr>
        </p:nvSpPr>
        <p:spPr/>
        <p:txBody>
          <a:bodyPr>
            <a:normAutofit/>
          </a:bodyPr>
          <a:lstStyle/>
          <a:p>
            <a:r>
              <a:rPr lang="en-IN" sz="4000" u="sng" dirty="0"/>
              <a:t>4. Optimization</a:t>
            </a:r>
          </a:p>
        </p:txBody>
      </p:sp>
      <p:sp>
        <p:nvSpPr>
          <p:cNvPr id="3" name="Content Placeholder 2">
            <a:extLst>
              <a:ext uri="{FF2B5EF4-FFF2-40B4-BE49-F238E27FC236}">
                <a16:creationId xmlns:a16="http://schemas.microsoft.com/office/drawing/2014/main" id="{3C3189FD-DD17-4AC0-BA62-A139CFFADB82}"/>
              </a:ext>
            </a:extLst>
          </p:cNvPr>
          <p:cNvSpPr>
            <a:spLocks noGrp="1"/>
          </p:cNvSpPr>
          <p:nvPr>
            <p:ph idx="1"/>
          </p:nvPr>
        </p:nvSpPr>
        <p:spPr/>
        <p:txBody>
          <a:bodyPr/>
          <a:lstStyle/>
          <a:p>
            <a:r>
              <a:rPr lang="en-US" b="1" i="0" dirty="0">
                <a:solidFill>
                  <a:schemeClr val="tx1">
                    <a:lumMod val="65000"/>
                    <a:lumOff val="35000"/>
                  </a:schemeClr>
                </a:solidFill>
                <a:effectLst/>
                <a:latin typeface="Arial" panose="020B0604020202020204" pitchFamily="34" charset="0"/>
              </a:rPr>
              <a:t>Optimization </a:t>
            </a:r>
            <a:r>
              <a:rPr lang="en-US" b="0" i="0" dirty="0">
                <a:solidFill>
                  <a:schemeClr val="tx1">
                    <a:lumMod val="65000"/>
                    <a:lumOff val="35000"/>
                  </a:schemeClr>
                </a:solidFill>
                <a:effectLst/>
                <a:latin typeface="Arial" panose="020B0604020202020204" pitchFamily="34" charset="0"/>
              </a:rPr>
              <a:t>speeds up query performance. All types of systems can be optimized, but relational databases are unique in that query optimization is primarily accomplished internal to the DBMS.</a:t>
            </a:r>
          </a:p>
          <a:p>
            <a:r>
              <a:rPr lang="en-US" b="0" i="0" dirty="0">
                <a:solidFill>
                  <a:schemeClr val="tx1">
                    <a:lumMod val="65000"/>
                    <a:lumOff val="35000"/>
                  </a:schemeClr>
                </a:solidFill>
                <a:effectLst/>
                <a:latin typeface="Arial" panose="020B0604020202020204" pitchFamily="34" charset="0"/>
                <a:cs typeface="Arial" panose="020B0604020202020204" pitchFamily="34" charset="0"/>
              </a:rPr>
              <a:t>Aurora offers a high-performance storage subsystem, with its MySQL- and PostgreSQL-compatible database engines customized to leverage rapid distributed storage. To accommodate changing requirements, the underlying storage system scales up automatically when necessary, up to 64 TB. Aurora can automate and standardize database clustering and replication, which are among the most difficult aspects of database administration, configuration, and management.</a:t>
            </a:r>
            <a:endParaRPr lang="en-IN"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05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0BA7-8F4A-4B59-BFE4-E3210462961C}"/>
              </a:ext>
            </a:extLst>
          </p:cNvPr>
          <p:cNvSpPr>
            <a:spLocks noGrp="1"/>
          </p:cNvSpPr>
          <p:nvPr>
            <p:ph type="title"/>
          </p:nvPr>
        </p:nvSpPr>
        <p:spPr/>
        <p:txBody>
          <a:bodyPr>
            <a:normAutofit/>
          </a:bodyPr>
          <a:lstStyle/>
          <a:p>
            <a:r>
              <a:rPr lang="en-IN" sz="4000" u="sng" dirty="0"/>
              <a:t>5. Contention</a:t>
            </a:r>
          </a:p>
        </p:txBody>
      </p:sp>
      <p:sp>
        <p:nvSpPr>
          <p:cNvPr id="3" name="Content Placeholder 2">
            <a:extLst>
              <a:ext uri="{FF2B5EF4-FFF2-40B4-BE49-F238E27FC236}">
                <a16:creationId xmlns:a16="http://schemas.microsoft.com/office/drawing/2014/main" id="{698CAAD0-3B32-44E1-B8E2-32CF32330205}"/>
              </a:ext>
            </a:extLst>
          </p:cNvPr>
          <p:cNvSpPr>
            <a:spLocks noGrp="1"/>
          </p:cNvSpPr>
          <p:nvPr>
            <p:ph idx="1"/>
          </p:nvPr>
        </p:nvSpPr>
        <p:spPr/>
        <p:txBody>
          <a:bodyPr/>
          <a:lstStyle/>
          <a:p>
            <a:r>
              <a:rPr lang="en-US" b="1" i="0" dirty="0">
                <a:solidFill>
                  <a:srgbClr val="666666"/>
                </a:solidFill>
                <a:effectLst/>
                <a:latin typeface="Arial" panose="020B0604020202020204" pitchFamily="34" charset="0"/>
              </a:rPr>
              <a:t>Contention</a:t>
            </a:r>
            <a:r>
              <a:rPr lang="en-US" b="1" i="1" dirty="0">
                <a:solidFill>
                  <a:srgbClr val="666666"/>
                </a:solidFill>
                <a:effectLst/>
                <a:latin typeface="Arial" panose="020B0604020202020204" pitchFamily="34" charset="0"/>
              </a:rPr>
              <a:t> </a:t>
            </a:r>
            <a:r>
              <a:rPr lang="en-US" b="0" i="0" dirty="0">
                <a:solidFill>
                  <a:srgbClr val="666666"/>
                </a:solidFill>
                <a:effectLst/>
                <a:latin typeface="Arial" panose="020B0604020202020204" pitchFamily="34" charset="0"/>
              </a:rPr>
              <a:t>results when the demand for a particular system resource is high, for example, if two or more components of the workload are attempting to use a single resource in a conflicting way, such as dual updates to the same piece of data. As contention increases, throughput decreases.</a:t>
            </a:r>
          </a:p>
          <a:p>
            <a:r>
              <a:rPr lang="en-US" b="0" i="0" dirty="0">
                <a:solidFill>
                  <a:schemeClr val="tx1">
                    <a:lumMod val="65000"/>
                    <a:lumOff val="35000"/>
                  </a:schemeClr>
                </a:solidFill>
                <a:effectLst/>
                <a:latin typeface="Arial" panose="020B0604020202020204" pitchFamily="34" charset="0"/>
                <a:cs typeface="Arial" panose="020B0604020202020204" pitchFamily="34" charset="0"/>
              </a:rPr>
              <a:t>Hot row Contention provides up to 16x throughput improvement in transactions per minute relative to MySQL 5.7 when there are many transactions contending for the rows on the same page.</a:t>
            </a:r>
            <a:endParaRPr lang="en-IN"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6707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{180299A2-DB4F-4A90-988C-E9ABF566E5F5}tf11429527_win32</Template>
  <TotalTime>61</TotalTime>
  <Words>644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Franklin Gothic Book</vt:lpstr>
      <vt:lpstr>1_RetrospectVTI</vt:lpstr>
      <vt:lpstr>Performa-nce of Amazon Aurora</vt:lpstr>
      <vt:lpstr>Factors affecting the performance of a Database System:</vt:lpstr>
      <vt:lpstr>1.Workload</vt:lpstr>
      <vt:lpstr>2. Throughput </vt:lpstr>
      <vt:lpstr>3. Resources</vt:lpstr>
      <vt:lpstr>4. Optimization</vt:lpstr>
      <vt:lpstr>5. Contention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of Amazon Aurora</dc:title>
  <dc:creator>Amaan Naikwadi</dc:creator>
  <cp:lastModifiedBy>Amaan Naikwadi</cp:lastModifiedBy>
  <cp:revision>6</cp:revision>
  <dcterms:created xsi:type="dcterms:W3CDTF">2021-01-28T13:16:17Z</dcterms:created>
  <dcterms:modified xsi:type="dcterms:W3CDTF">2021-01-28T14:17:49Z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