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5.xml" ContentType="application/vnd.openxmlformats-officedocument.presentationml.tag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  <p:sldId id="260" r:id="rId4"/>
    <p:sldId id="257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7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17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A626C-23FF-4A83-B096-96F03009BA58}" type="datetimeFigureOut">
              <a:rPr lang="en-IN" smtClean="0"/>
              <a:t>04-03-2021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A4BBA-063F-465C-806B-F59AB23B10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7408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A626C-23FF-4A83-B096-96F03009BA58}" type="datetimeFigureOut">
              <a:rPr lang="en-IN" smtClean="0"/>
              <a:t>04-03-2021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A4BBA-063F-465C-806B-F59AB23B10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7088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A626C-23FF-4A83-B096-96F03009BA58}" type="datetimeFigureOut">
              <a:rPr lang="en-IN" smtClean="0"/>
              <a:t>04-03-2021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A4BBA-063F-465C-806B-F59AB23B10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6281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A626C-23FF-4A83-B096-96F03009BA58}" type="datetimeFigureOut">
              <a:rPr lang="en-IN" smtClean="0"/>
              <a:t>04-03-2021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A4BBA-063F-465C-806B-F59AB23B10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3405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A626C-23FF-4A83-B096-96F03009BA58}" type="datetimeFigureOut">
              <a:rPr lang="en-IN" smtClean="0"/>
              <a:t>04-03-2021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A4BBA-063F-465C-806B-F59AB23B10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8357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A626C-23FF-4A83-B096-96F03009BA58}" type="datetimeFigureOut">
              <a:rPr lang="en-IN" smtClean="0"/>
              <a:t>04-03-2021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A4BBA-063F-465C-806B-F59AB23B10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5411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A626C-23FF-4A83-B096-96F03009BA58}" type="datetimeFigureOut">
              <a:rPr lang="en-IN" smtClean="0"/>
              <a:t>04-03-2021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A4BBA-063F-465C-806B-F59AB23B10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2585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A626C-23FF-4A83-B096-96F03009BA58}" type="datetimeFigureOut">
              <a:rPr lang="en-IN" smtClean="0"/>
              <a:t>04-03-2021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A4BBA-063F-465C-806B-F59AB23B10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7898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A626C-23FF-4A83-B096-96F03009BA58}" type="datetimeFigureOut">
              <a:rPr lang="en-IN" smtClean="0"/>
              <a:t>04-03-2021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A4BBA-063F-465C-806B-F59AB23B10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0771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A626C-23FF-4A83-B096-96F03009BA58}" type="datetimeFigureOut">
              <a:rPr lang="en-IN" smtClean="0"/>
              <a:t>04-03-2021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A4BBA-063F-465C-806B-F59AB23B10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8852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A626C-23FF-4A83-B096-96F03009BA58}" type="datetimeFigureOut">
              <a:rPr lang="en-IN" smtClean="0"/>
              <a:t>04-03-2021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A4BBA-063F-465C-806B-F59AB23B10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85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8A626C-23FF-4A83-B096-96F03009BA58}" type="datetimeFigureOut">
              <a:rPr lang="en-IN" smtClean="0"/>
              <a:t>04-03-2021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8A4BBA-063F-465C-806B-F59AB23B10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42515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9" Type="http://schemas.openxmlformats.org/officeDocument/2006/relationships/image" Target="NUL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9" Type="http://schemas.openxmlformats.org/officeDocument/2006/relationships/image" Target="NUL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Relationship Id="rId5" Type="http://schemas.openxmlformats.org/officeDocument/2006/relationships/image" Target="NUL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Relationship Id="rId6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9" Type="http://schemas.openxmlformats.org/officeDocument/2006/relationships/image" Target="NUL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Relationship Id="rId6" Type="http://schemas.openxmlformats.org/officeDocument/2006/relationships/image" Target="NULL"/><Relationship Id="rId5" Type="http://schemas.openxmlformats.org/officeDocument/2006/relationships/image" Target="NUL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Relationship Id="rId5" Type="http://schemas.openxmlformats.org/officeDocument/2006/relationships/image" Target="NUL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Relationship Id="rId6" Type="http://schemas.openxmlformats.org/officeDocument/2006/relationships/image" Target="../media/image2.png"/><Relationship Id="rId5" Type="http://schemas.openxmlformats.org/officeDocument/2006/relationships/image" Target="../media/image110.png"/><Relationship Id="rId9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9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7" Type="http://schemas.openxmlformats.org/officeDocument/2006/relationships/image" Target="../media/image13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9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9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B9967E1-A639-4D8E-91F6-3439CD4D5838}"/>
              </a:ext>
            </a:extLst>
          </p:cNvPr>
          <p:cNvSpPr txBox="1"/>
          <p:nvPr/>
        </p:nvSpPr>
        <p:spPr>
          <a:xfrm>
            <a:off x="373626" y="159698"/>
            <a:ext cx="6096000" cy="7396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3200" dirty="0">
                <a:solidFill>
                  <a:srgbClr val="00B0F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1)Power Series Method: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B204A34-6F72-40A4-8C24-3996ACAA3B46}"/>
                  </a:ext>
                </a:extLst>
              </p:cNvPr>
              <p:cNvSpPr txBox="1"/>
              <p:nvPr/>
            </p:nvSpPr>
            <p:spPr>
              <a:xfrm>
                <a:off x="772450" y="744381"/>
                <a:ext cx="11223523" cy="295568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IN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Suppose given Z-transform is </a:t>
                </a:r>
                <a14:m>
                  <m:oMath xmlns:m="http://schemas.openxmlformats.org/officeDocument/2006/math">
                    <m:r>
                      <a:rPr lang="en-IN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r>
                      <a:rPr lang="en-IN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IN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en-IN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whose inverse is to be find,</a:t>
                </a:r>
              </a:p>
              <a:p>
                <a:pPr>
                  <a:lnSpc>
                    <a:spcPct val="150000"/>
                  </a:lnSpc>
                </a:pPr>
                <a:r>
                  <a:rPr lang="en-IN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Steps:</a:t>
                </a:r>
              </a:p>
              <a:p>
                <a:pPr>
                  <a:lnSpc>
                    <a:spcPct val="150000"/>
                  </a:lnSpc>
                </a:pPr>
                <a:r>
                  <a:rPr lang="en-IN" sz="32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r>
                  <a:rPr lang="en-IN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)Take a suitable factor common from the denominator of </a:t>
                </a:r>
                <a14:m>
                  <m:oMath xmlns:m="http://schemas.openxmlformats.org/officeDocument/2006/math">
                    <m:r>
                      <a:rPr lang="en-IN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IN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IN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IN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</a:t>
                </a:r>
              </a:p>
              <a:p>
                <a:pPr>
                  <a:lnSpc>
                    <a:spcPct val="150000"/>
                  </a:lnSpc>
                </a:pPr>
                <a:r>
                  <a:rPr lang="en-IN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depending upon </a:t>
                </a:r>
                <a:r>
                  <a:rPr lang="en-IN" sz="3200" dirty="0">
                    <a:solidFill>
                      <a:srgbClr val="92D05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ROC.</a:t>
                </a:r>
                <a:r>
                  <a:rPr lang="en-IN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endParaRPr lang="en-IN" sz="3200" dirty="0">
                  <a:solidFill>
                    <a:srgbClr val="92D05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B204A34-6F72-40A4-8C24-3996ACAA3B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450" y="744381"/>
                <a:ext cx="11223523" cy="2955681"/>
              </a:xfrm>
              <a:prstGeom prst="rect">
                <a:avLst/>
              </a:prstGeom>
              <a:blipFill>
                <a:blip r:embed="rId5"/>
                <a:stretch>
                  <a:fillRect l="-1412" b="-577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BF7D97B-C6FE-41D8-BA2D-DFC49E8FFFF3}"/>
                  </a:ext>
                </a:extLst>
              </p:cNvPr>
              <p:cNvSpPr txBox="1"/>
              <p:nvPr/>
            </p:nvSpPr>
            <p:spPr>
              <a:xfrm>
                <a:off x="1263444" y="3956532"/>
                <a:ext cx="4832556" cy="10175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IN" sz="3200" dirty="0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Ex</m:t>
                      </m:r>
                      <m:r>
                        <m:rPr>
                          <m:nor/>
                        </m:rPr>
                        <a:rPr lang="en-IN" sz="3200" dirty="0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IN" sz="3200" b="0" i="1" dirty="0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a:rPr lang="en-IN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IN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IN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  <m:r>
                            <a:rPr lang="en-IN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IN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en-IN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d>
                        <m:dPr>
                          <m:begChr m:val="|"/>
                          <m:endChr m:val="|"/>
                          <m:ctrlPr>
                            <a:rPr lang="en-IN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IN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IN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IN" sz="3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BF7D97B-C6FE-41D8-BA2D-DFC49E8FFF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3444" y="3956532"/>
                <a:ext cx="4832556" cy="101752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434CC18-0847-4FE4-B0CF-33CF4DA29DB6}"/>
              </a:ext>
            </a:extLst>
          </p:cNvPr>
          <p:cNvCxnSpPr/>
          <p:nvPr/>
        </p:nvCxnSpPr>
        <p:spPr>
          <a:xfrm>
            <a:off x="6587612" y="4109884"/>
            <a:ext cx="0" cy="25437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F145486-3970-43E3-B257-EBAA63FC45F1}"/>
                  </a:ext>
                </a:extLst>
              </p:cNvPr>
              <p:cNvSpPr txBox="1"/>
              <p:nvPr/>
            </p:nvSpPr>
            <p:spPr>
              <a:xfrm>
                <a:off x="6823586" y="4003708"/>
                <a:ext cx="4832556" cy="10175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IN" sz="3200" dirty="0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Ex</m:t>
                      </m:r>
                      <m:r>
                        <m:rPr>
                          <m:nor/>
                        </m:rPr>
                        <a:rPr lang="en-IN" sz="3200" dirty="0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IN" sz="3200" b="0" i="1" dirty="0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a:rPr lang="en-IN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IN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IN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  <m:r>
                            <a:rPr lang="en-IN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IN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en-IN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d>
                        <m:dPr>
                          <m:begChr m:val="|"/>
                          <m:endChr m:val="|"/>
                          <m:ctrlPr>
                            <a:rPr lang="en-IN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IN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r>
                        <a:rPr lang="en-IN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IN" sz="32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F145486-3970-43E3-B257-EBAA63FC45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3586" y="4003708"/>
                <a:ext cx="4832556" cy="101752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1FA8561-EAE0-4EB2-91C8-44C74915D8D9}"/>
                  </a:ext>
                </a:extLst>
              </p:cNvPr>
              <p:cNvSpPr txBox="1"/>
              <p:nvPr/>
            </p:nvSpPr>
            <p:spPr>
              <a:xfrm>
                <a:off x="1182021" y="5381750"/>
                <a:ext cx="2168011" cy="96879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IN" sz="3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IN" sz="3200" b="0" i="1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sz="3200" b="0" i="1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num>
                            <m:den>
                              <m:r>
                                <a:rPr lang="en-IN" sz="3200" b="0" i="1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den>
                          </m:f>
                        </m:e>
                      </m:d>
                      <m:r>
                        <a:rPr lang="en-IN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IN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1,</m:t>
                      </m:r>
                    </m:oMath>
                  </m:oMathPara>
                </a14:m>
                <a:endParaRPr lang="en-IN" sz="32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1FA8561-EAE0-4EB2-91C8-44C74915D8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2021" y="5381750"/>
                <a:ext cx="2168011" cy="96879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98B8A4C-69B9-46F6-B757-F29B94DE4E87}"/>
                  </a:ext>
                </a:extLst>
              </p:cNvPr>
              <p:cNvSpPr txBox="1"/>
              <p:nvPr/>
            </p:nvSpPr>
            <p:spPr>
              <a:xfrm>
                <a:off x="6705599" y="5381750"/>
                <a:ext cx="2168011" cy="96879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IN" sz="3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IN" sz="3200" b="0" i="1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sz="3200" b="0" i="1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num>
                            <m:den>
                              <m:r>
                                <a:rPr lang="en-IN" sz="3200" b="0" i="1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den>
                          </m:f>
                        </m:e>
                      </m:d>
                      <m:r>
                        <a:rPr lang="en-IN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&lt;1,</m:t>
                      </m:r>
                    </m:oMath>
                  </m:oMathPara>
                </a14:m>
                <a:endParaRPr lang="en-IN" sz="32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98B8A4C-69B9-46F6-B757-F29B94DE4E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5599" y="5381750"/>
                <a:ext cx="2168011" cy="96879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29D433D-51CD-4D4A-9E42-340D02563E45}"/>
                  </a:ext>
                </a:extLst>
              </p:cNvPr>
              <p:cNvSpPr txBox="1"/>
              <p:nvPr/>
            </p:nvSpPr>
            <p:spPr>
              <a:xfrm>
                <a:off x="3049238" y="5288692"/>
                <a:ext cx="3420388" cy="13649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IN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IN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d>
                            <m:dPr>
                              <m:ctrlPr>
                                <a:rPr lang="en-IN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IN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num>
                                <m:den>
                                  <m:r>
                                    <a:rPr lang="en-IN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den>
                              </m:f>
                              <m:r>
                                <a:rPr lang="en-IN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IN" sz="32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29D433D-51CD-4D4A-9E42-340D02563E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9238" y="5288692"/>
                <a:ext cx="3420388" cy="136492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740D907-CD48-4462-A65C-AF4D9301BDF4}"/>
                  </a:ext>
                </a:extLst>
              </p:cNvPr>
              <p:cNvSpPr txBox="1"/>
              <p:nvPr/>
            </p:nvSpPr>
            <p:spPr>
              <a:xfrm>
                <a:off x="8605082" y="5288692"/>
                <a:ext cx="3420388" cy="138570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IN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IN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  <m:d>
                            <m:dPr>
                              <m:ctrlPr>
                                <a:rPr lang="en-IN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en-IN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num>
                                <m:den>
                                  <m:r>
                                    <a:rPr lang="en-IN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den>
                              </m:f>
                            </m:e>
                          </m:d>
                        </m:den>
                      </m:f>
                    </m:oMath>
                  </m:oMathPara>
                </a14:m>
                <a:endParaRPr lang="en-IN" sz="32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740D907-CD48-4462-A65C-AF4D9301BD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5082" y="5288692"/>
                <a:ext cx="3420388" cy="138570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203330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10" grpId="0"/>
      <p:bldP spid="12" grpId="0"/>
      <p:bldP spid="14" grpId="0"/>
      <p:bldP spid="16" grpId="0"/>
      <p:bldP spid="1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98E269B-80E2-42B0-A27B-47ABA7DC34A4}"/>
                  </a:ext>
                </a:extLst>
              </p:cNvPr>
              <p:cNvSpPr txBox="1"/>
              <p:nvPr/>
            </p:nvSpPr>
            <p:spPr>
              <a:xfrm>
                <a:off x="599768" y="367717"/>
                <a:ext cx="11208774" cy="7396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IN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ii)Express the denominator in the form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32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r>
                          <m:rPr>
                            <m:sty m:val="p"/>
                          </m:rPr>
                          <a:rPr lang="en-IN" sz="32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r</m:t>
                        </m:r>
                      </m:e>
                    </m:d>
                    <m:r>
                      <a:rPr lang="en-IN" sz="3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IN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where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IN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IN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en-IN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.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98E269B-80E2-42B0-A27B-47ABA7DC34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768" y="367717"/>
                <a:ext cx="11208774" cy="739690"/>
              </a:xfrm>
              <a:prstGeom prst="rect">
                <a:avLst/>
              </a:prstGeom>
              <a:blipFill>
                <a:blip r:embed="rId5"/>
                <a:stretch>
                  <a:fillRect l="-1359" r="-272" b="-2541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E193658-CC9C-4190-8834-C86ECC1D160D}"/>
              </a:ext>
            </a:extLst>
          </p:cNvPr>
          <p:cNvCxnSpPr>
            <a:cxnSpLocks/>
          </p:cNvCxnSpPr>
          <p:nvPr/>
        </p:nvCxnSpPr>
        <p:spPr>
          <a:xfrm>
            <a:off x="6547973" y="1162579"/>
            <a:ext cx="0" cy="14523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D7319A9-DDB3-490C-8BD3-6A5479A47EA3}"/>
                  </a:ext>
                </a:extLst>
              </p:cNvPr>
              <p:cNvSpPr txBox="1"/>
              <p:nvPr/>
            </p:nvSpPr>
            <p:spPr>
              <a:xfrm>
                <a:off x="4274265" y="1332677"/>
                <a:ext cx="2168011" cy="96879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IN" sz="3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IN" sz="3200" b="0" i="1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sz="3200" b="0" i="1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num>
                            <m:den>
                              <m:r>
                                <a:rPr lang="en-IN" sz="3200" b="0" i="1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den>
                          </m:f>
                        </m:e>
                      </m:d>
                      <m:r>
                        <a:rPr lang="en-IN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IN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IN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D7319A9-DDB3-490C-8BD3-6A5479A47E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4265" y="1332677"/>
                <a:ext cx="2168011" cy="96879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1226E6B-EECB-4878-AF69-88827377E126}"/>
                  </a:ext>
                </a:extLst>
              </p:cNvPr>
              <p:cNvSpPr txBox="1"/>
              <p:nvPr/>
            </p:nvSpPr>
            <p:spPr>
              <a:xfrm>
                <a:off x="10047949" y="1332676"/>
                <a:ext cx="2168011" cy="96879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IN" sz="3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IN" sz="3200" b="0" i="1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sz="3200" b="0" i="1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num>
                            <m:den>
                              <m:r>
                                <a:rPr lang="en-IN" sz="3200" b="0" i="1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den>
                          </m:f>
                        </m:e>
                      </m:d>
                      <m:r>
                        <a:rPr lang="en-IN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&lt;1</m:t>
                      </m:r>
                    </m:oMath>
                  </m:oMathPara>
                </a14:m>
                <a:endParaRPr lang="en-IN" sz="3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1226E6B-EECB-4878-AF69-88827377E1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7949" y="1332676"/>
                <a:ext cx="2168011" cy="96879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73A21F3-A7A2-4DA5-AC19-D3EEF264E682}"/>
                  </a:ext>
                </a:extLst>
              </p:cNvPr>
              <p:cNvSpPr txBox="1"/>
              <p:nvPr/>
            </p:nvSpPr>
            <p:spPr>
              <a:xfrm>
                <a:off x="931604" y="1279358"/>
                <a:ext cx="3924285" cy="13649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IN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IN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IN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d>
                            <m:dPr>
                              <m:ctrlPr>
                                <a:rPr lang="en-IN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IN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IN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num>
                                <m:den>
                                  <m:r>
                                    <a:rPr lang="en-IN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den>
                              </m:f>
                            </m:e>
                          </m:d>
                        </m:den>
                      </m:f>
                      <m:r>
                        <a:rPr lang="en-IN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IN" sz="3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73A21F3-A7A2-4DA5-AC19-D3EEF264E6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604" y="1279358"/>
                <a:ext cx="3924285" cy="136492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ED70D69-00C8-4F2A-94C7-84B57900A49E}"/>
                  </a:ext>
                </a:extLst>
              </p:cNvPr>
              <p:cNvSpPr txBox="1"/>
              <p:nvPr/>
            </p:nvSpPr>
            <p:spPr>
              <a:xfrm>
                <a:off x="6869979" y="1250006"/>
                <a:ext cx="3420388" cy="138570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IN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IN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  <m:d>
                            <m:dPr>
                              <m:ctrlPr>
                                <a:rPr lang="en-IN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en-IN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num>
                                <m:den>
                                  <m:r>
                                    <a:rPr lang="en-IN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den>
                              </m:f>
                            </m:e>
                          </m:d>
                        </m:den>
                      </m:f>
                      <m:r>
                        <a:rPr lang="en-IN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IN" sz="3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ED70D69-00C8-4F2A-94C7-84B57900A4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9979" y="1250006"/>
                <a:ext cx="3420388" cy="138570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B135EEFF-0363-44D2-9F2D-CAC6244B43AC}"/>
              </a:ext>
            </a:extLst>
          </p:cNvPr>
          <p:cNvSpPr txBox="1"/>
          <p:nvPr/>
        </p:nvSpPr>
        <p:spPr>
          <a:xfrm>
            <a:off x="495593" y="2614931"/>
            <a:ext cx="4916129" cy="7396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iii)Use Binomial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D073F0E-B2E5-4155-B938-9485EECA20ED}"/>
                  </a:ext>
                </a:extLst>
              </p:cNvPr>
              <p:cNvSpPr txBox="1"/>
              <p:nvPr/>
            </p:nvSpPr>
            <p:spPr>
              <a:xfrm>
                <a:off x="2003630" y="3429000"/>
                <a:ext cx="6576543" cy="10143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IN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r>
                        <a:rPr lang="en-IN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=1+</m:t>
                      </m:r>
                      <m:r>
                        <a:rPr lang="en-IN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  <m:r>
                        <a:rPr lang="en-IN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IN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IN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IN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IN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IN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IN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+…,</m:t>
                      </m:r>
                    </m:oMath>
                  </m:oMathPara>
                </a14:m>
                <a:endParaRPr lang="en-IN" sz="32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D073F0E-B2E5-4155-B938-9485EECA20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3630" y="3429000"/>
                <a:ext cx="6576543" cy="101431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1225096-9198-41C3-97DA-861BE955FB0D}"/>
                  </a:ext>
                </a:extLst>
              </p:cNvPr>
              <p:cNvSpPr txBox="1"/>
              <p:nvPr/>
            </p:nvSpPr>
            <p:spPr>
              <a:xfrm>
                <a:off x="2091810" y="4546687"/>
                <a:ext cx="6400182" cy="10257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r>
                            <a:rPr lang="en-IN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r>
                        <a:rPr lang="en-IN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=1−</m:t>
                      </m:r>
                      <m:r>
                        <a:rPr lang="en-IN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  <m:r>
                        <a:rPr lang="en-IN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IN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IN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IN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IN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IN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IN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+…,</m:t>
                      </m:r>
                    </m:oMath>
                  </m:oMathPara>
                </a14:m>
                <a:endParaRPr lang="en-IN" sz="32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1225096-9198-41C3-97DA-861BE955FB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1810" y="4546687"/>
                <a:ext cx="6400182" cy="102573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3A19A77-6082-40B1-95E4-B5CE49761D92}"/>
                  </a:ext>
                </a:extLst>
              </p:cNvPr>
              <p:cNvSpPr txBox="1"/>
              <p:nvPr/>
            </p:nvSpPr>
            <p:spPr>
              <a:xfrm>
                <a:off x="599767" y="5683323"/>
                <a:ext cx="1882175" cy="7396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IN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iv)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sz="3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Then</m:t>
                    </m:r>
                  </m:oMath>
                </a14:m>
                <a:endParaRPr lang="en-IN" sz="32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3A19A77-6082-40B1-95E4-B5CE49761D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767" y="5683323"/>
                <a:ext cx="1882175" cy="739690"/>
              </a:xfrm>
              <a:prstGeom prst="rect">
                <a:avLst/>
              </a:prstGeom>
              <a:blipFill>
                <a:blip r:embed="rId12"/>
                <a:stretch>
                  <a:fillRect l="-8091" b="-2541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>
            <a:extLst>
              <a:ext uri="{FF2B5EF4-FFF2-40B4-BE49-F238E27FC236}">
                <a16:creationId xmlns:a16="http://schemas.microsoft.com/office/drawing/2014/main" id="{E56F65B8-2D75-46BB-B62E-97A141B38E6C}"/>
              </a:ext>
            </a:extLst>
          </p:cNvPr>
          <p:cNvSpPr/>
          <p:nvPr/>
        </p:nvSpPr>
        <p:spPr>
          <a:xfrm>
            <a:off x="2632398" y="5703419"/>
            <a:ext cx="5004619" cy="794862"/>
          </a:xfrm>
          <a:prstGeom prst="rect">
            <a:avLst/>
          </a:prstGeom>
          <a:noFill/>
          <a:ln w="254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985F647-516F-4198-AB1D-63A44AE509F4}"/>
                  </a:ext>
                </a:extLst>
              </p:cNvPr>
              <p:cNvSpPr txBox="1"/>
              <p:nvPr/>
            </p:nvSpPr>
            <p:spPr>
              <a:xfrm>
                <a:off x="2481943" y="5808463"/>
                <a:ext cx="5305530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32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sz="3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3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IN" sz="32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IN" sz="32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𝑐𝑜𝑒𝑓𝑓𝑖𝑐𝑖𝑒𝑛𝑡</m:t>
                      </m:r>
                      <m:r>
                        <a:rPr lang="en-IN" sz="32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IN" sz="32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𝑜𝑓</m:t>
                      </m:r>
                      <m:r>
                        <a:rPr lang="en-IN" sz="32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IN" sz="3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3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IN" sz="3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IN" sz="3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IN" sz="32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985F647-516F-4198-AB1D-63A44AE509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1943" y="5808463"/>
                <a:ext cx="5305530" cy="58477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751232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7" grpId="0"/>
      <p:bldP spid="8" grpId="0"/>
      <p:bldP spid="11" grpId="0"/>
      <p:bldP spid="13" grpId="0"/>
      <p:bldP spid="15" grpId="0"/>
      <p:bldP spid="17" grpId="0"/>
      <p:bldP spid="18" grpId="0" animBg="1"/>
      <p:bldP spid="2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B9967E1-A639-4D8E-91F6-3439CD4D5838}"/>
              </a:ext>
            </a:extLst>
          </p:cNvPr>
          <p:cNvSpPr txBox="1"/>
          <p:nvPr/>
        </p:nvSpPr>
        <p:spPr>
          <a:xfrm>
            <a:off x="373626" y="159698"/>
            <a:ext cx="6096000" cy="7396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3200" dirty="0">
                <a:solidFill>
                  <a:srgbClr val="00B0F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2)Partial Fraction Method: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B204A34-6F72-40A4-8C24-3996ACAA3B46}"/>
                  </a:ext>
                </a:extLst>
              </p:cNvPr>
              <p:cNvSpPr txBox="1"/>
              <p:nvPr/>
            </p:nvSpPr>
            <p:spPr>
              <a:xfrm>
                <a:off x="772450" y="744381"/>
                <a:ext cx="11223523" cy="52574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IN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Suppose given Z-transform is </a:t>
                </a:r>
                <a14:m>
                  <m:oMath xmlns:m="http://schemas.openxmlformats.org/officeDocument/2006/math">
                    <m:r>
                      <a:rPr lang="en-IN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r>
                      <a:rPr lang="en-IN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IN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en-IN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whose inverse is to be find,</a:t>
                </a:r>
              </a:p>
              <a:p>
                <a:pPr>
                  <a:lnSpc>
                    <a:spcPct val="150000"/>
                  </a:lnSpc>
                </a:pPr>
                <a:r>
                  <a:rPr lang="en-IN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Steps: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IN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f>
                        <m:fPr>
                          <m:ctrlPr>
                            <a:rPr lang="en-IN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IN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num>
                        <m:den>
                          <m:r>
                            <a:rPr lang="en-IN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en-IN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IN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num>
                        <m:den>
                          <m:r>
                            <a:rPr lang="en-IN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IN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den>
                      </m:f>
                      <m:r>
                        <a:rPr lang="en-IN" sz="3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IN" sz="3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should</m:t>
                      </m:r>
                      <m:r>
                        <a:rPr lang="en-IN" sz="3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IN" sz="3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be</m:t>
                      </m:r>
                      <m:r>
                        <a:rPr lang="en-IN" sz="3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IN" sz="3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</m:t>
                      </m:r>
                      <m:r>
                        <a:rPr lang="en-IN" sz="3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IN" sz="3200" b="0" i="0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proper</m:t>
                      </m:r>
                      <m:r>
                        <a:rPr lang="en-IN" sz="3200" b="0" i="0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IN" sz="3200" b="0" i="0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fraction</m:t>
                      </m:r>
                      <m:r>
                        <a:rPr lang="en-IN" sz="3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IN" sz="3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if</m:t>
                      </m:r>
                      <m:r>
                        <a:rPr lang="en-IN" sz="3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IN" sz="3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not</m:t>
                      </m:r>
                      <m:r>
                        <a:rPr lang="en-IN" sz="3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IN" sz="3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express</m:t>
                      </m:r>
                      <m:r>
                        <a:rPr lang="en-IN" sz="3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IN" sz="3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it</m:t>
                      </m:r>
                      <m:r>
                        <a:rPr lang="en-IN" sz="3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IN" sz="3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by</m:t>
                      </m:r>
                      <m:r>
                        <a:rPr lang="en-IN" sz="3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IN" sz="3200" b="0" i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IN" sz="3200" b="0" dirty="0">
                    <a:ea typeface="Cambria Math" panose="02040503050406030204" pitchFamily="18" charset="0"/>
                  </a:rPr>
                  <a:t>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sz="3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performing</m:t>
                    </m:r>
                    <m:r>
                      <a:rPr lang="en-IN" sz="3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IN" sz="3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actual</m:t>
                    </m:r>
                    <m:r>
                      <a:rPr lang="en-IN" sz="3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IN" sz="3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division</m:t>
                    </m:r>
                    <m:r>
                      <a:rPr lang="en-IN" sz="3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IN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  <a:p>
                <a:pPr>
                  <a:lnSpc>
                    <a:spcPct val="150000"/>
                  </a:lnSpc>
                </a:pPr>
                <a:r>
                  <a:rPr lang="en-IN" sz="3200" dirty="0">
                    <a:solidFill>
                      <a:srgbClr val="92D05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</a:t>
                </a:r>
                <a:r>
                  <a:rPr lang="en-IN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Fraction is said to be </a:t>
                </a:r>
                <a:r>
                  <a:rPr lang="en-IN" sz="3200" dirty="0">
                    <a:solidFill>
                      <a:srgbClr val="92D05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prope</a:t>
                </a:r>
                <a:r>
                  <a:rPr lang="en-IN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r if</a:t>
                </a:r>
                <a:r>
                  <a:rPr lang="en-IN" sz="3200" dirty="0">
                    <a:solidFill>
                      <a:srgbClr val="92D05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</a:p>
              <a:p>
                <a:pPr>
                  <a:lnSpc>
                    <a:spcPct val="150000"/>
                  </a:lnSpc>
                </a:pPr>
                <a:r>
                  <a:rPr lang="en-IN" sz="3200" dirty="0">
                    <a:solidFill>
                      <a:srgbClr val="92D05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        degree(numerator) </a:t>
                </a:r>
                <a:r>
                  <a:rPr lang="en-IN" sz="32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&lt;</a:t>
                </a:r>
                <a:r>
                  <a:rPr lang="en-IN" sz="3200" dirty="0">
                    <a:solidFill>
                      <a:srgbClr val="92D05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degree(denominator)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B204A34-6F72-40A4-8C24-3996ACAA3B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450" y="744381"/>
                <a:ext cx="11223523" cy="5257465"/>
              </a:xfrm>
              <a:prstGeom prst="rect">
                <a:avLst/>
              </a:prstGeom>
              <a:blipFill>
                <a:blip r:embed="rId5"/>
                <a:stretch>
                  <a:fillRect l="-1412" b="-278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497832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E4282EF-DBB7-43A5-98ED-0E44DE7B4CBE}"/>
                  </a:ext>
                </a:extLst>
              </p:cNvPr>
              <p:cNvSpPr txBox="1"/>
              <p:nvPr/>
            </p:nvSpPr>
            <p:spPr>
              <a:xfrm>
                <a:off x="388686" y="275303"/>
                <a:ext cx="7506618" cy="92570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m:rPr>
                          <m:sty m:val="p"/>
                        </m:rPr>
                        <a:rPr lang="en-IN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Obtain</m:t>
                      </m:r>
                      <m:r>
                        <a:rPr lang="en-IN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IN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partial</m:t>
                      </m:r>
                      <m:r>
                        <a:rPr lang="en-IN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IN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fractions</m:t>
                      </m:r>
                      <m:r>
                        <a:rPr lang="en-IN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IN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of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f>
                        <m:fPr>
                          <m:ctrlPr>
                            <a:rPr lang="en-IN" sz="2800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800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IN" sz="2800" b="0" i="1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800" b="0" i="1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num>
                        <m:den>
                          <m:r>
                            <a:rPr lang="en-IN" sz="2800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en-IN" sz="2800" b="0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IN" sz="2800" b="0" i="0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IN" sz="28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and</m:t>
                      </m:r>
                      <m:r>
                        <a:rPr lang="en-IN" sz="2800" b="0" i="0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IN" sz="2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not</m:t>
                      </m:r>
                      <m:r>
                        <a:rPr lang="en-IN" sz="2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IN" sz="2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of</m:t>
                      </m:r>
                      <m:r>
                        <a:rPr lang="en-IN" sz="2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I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I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IN" sz="2800" b="0" i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E4282EF-DBB7-43A5-98ED-0E44DE7B4C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86" y="275303"/>
                <a:ext cx="7506618" cy="925703"/>
              </a:xfrm>
              <a:prstGeom prst="rect">
                <a:avLst/>
              </a:prstGeom>
              <a:blipFill>
                <a:blip r:embed="rId5"/>
                <a:stretch>
                  <a:fillRect r="-446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96EF727-AD33-45F5-8863-A630B58277D8}"/>
                  </a:ext>
                </a:extLst>
              </p:cNvPr>
              <p:cNvSpPr txBox="1"/>
              <p:nvPr/>
            </p:nvSpPr>
            <p:spPr>
              <a:xfrm>
                <a:off x="1733246" y="1367647"/>
                <a:ext cx="6162057" cy="8881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  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𝐹𝑜𝑟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a:rPr lang="en-I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I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d>
                            <m:dPr>
                              <m:ctrlPr>
                                <a:rPr lang="en-I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d>
                            <m:dPr>
                              <m:ctrlPr>
                                <a:rPr lang="en-I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IN" sz="2800" b="0" i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96EF727-AD33-45F5-8863-A630B58277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3246" y="1367647"/>
                <a:ext cx="6162057" cy="88819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ED0D7D7-FAEB-4032-A10F-89524FEA2632}"/>
                  </a:ext>
                </a:extLst>
              </p:cNvPr>
              <p:cNvSpPr txBox="1"/>
              <p:nvPr/>
            </p:nvSpPr>
            <p:spPr>
              <a:xfrm>
                <a:off x="3059688" y="2643243"/>
                <a:ext cx="4324337" cy="9894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sz="2800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800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IN" sz="2800" b="0" i="1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800" b="0" i="1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num>
                        <m:den>
                          <m:r>
                            <a:rPr lang="en-IN" sz="2800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en-IN" sz="2800" b="0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ctrlPr>
                                <a:rPr lang="en-I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I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d>
                            <m:dPr>
                              <m:ctrlPr>
                                <a:rPr lang="en-I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I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ED0D7D7-FAEB-4032-A10F-89524FEA26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9688" y="2643243"/>
                <a:ext cx="4324337" cy="98943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1DCE002-BDCF-475C-8461-D5BCE34AB119}"/>
                  </a:ext>
                </a:extLst>
              </p:cNvPr>
              <p:cNvSpPr txBox="1"/>
              <p:nvPr/>
            </p:nvSpPr>
            <p:spPr>
              <a:xfrm>
                <a:off x="7256207" y="2643243"/>
                <a:ext cx="3264310" cy="9894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0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num>
                        <m:den>
                          <m:d>
                            <m:dPr>
                              <m:ctrlPr>
                                <a:rPr lang="en-I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I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den>
                      </m:f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I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num>
                        <m:den>
                          <m:d>
                            <m:dPr>
                              <m:ctrlPr>
                                <a:rPr lang="en-I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I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1DCE002-BDCF-475C-8461-D5BCE34AB1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6207" y="2643243"/>
                <a:ext cx="3264310" cy="98943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39116BB-7901-43D4-8ABF-BC1793838BC0}"/>
                  </a:ext>
                </a:extLst>
              </p:cNvPr>
              <p:cNvSpPr txBox="1"/>
              <p:nvPr/>
            </p:nvSpPr>
            <p:spPr>
              <a:xfrm>
                <a:off x="310029" y="4139310"/>
                <a:ext cx="9964682" cy="92570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IN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m:rPr>
                          <m:sty m:val="p"/>
                        </m:rPr>
                        <a:rPr lang="en-IN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Multiply</m:t>
                      </m:r>
                      <m:r>
                        <a:rPr lang="en-IN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IN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resulting</m:t>
                      </m:r>
                      <m:r>
                        <a:rPr lang="en-IN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IN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expression</m:t>
                      </m:r>
                      <m:r>
                        <a:rPr lang="en-IN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IN" sz="2800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800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IN" sz="2800" b="0" i="1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800" b="0" i="1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num>
                        <m:den>
                          <m:r>
                            <a:rPr lang="en-IN" sz="2800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en-IN" sz="2800" b="0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IN" sz="2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by</m:t>
                      </m:r>
                      <m:r>
                        <a:rPr lang="en-IN" sz="2800" b="0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IN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n-IN" sz="2800" b="0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IN" sz="2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on</m:t>
                      </m:r>
                      <m:r>
                        <a:rPr lang="en-IN" sz="2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IN" sz="2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both</m:t>
                      </m:r>
                      <m:r>
                        <a:rPr lang="en-IN" sz="2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IN" sz="2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the</m:t>
                      </m:r>
                      <m:r>
                        <a:rPr lang="en-IN" sz="2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IN" sz="2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sides</m:t>
                      </m:r>
                    </m:oMath>
                  </m:oMathPara>
                </a14:m>
                <a:endParaRPr lang="en-IN" sz="2800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39116BB-7901-43D4-8ABF-BC1793838B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029" y="4139310"/>
                <a:ext cx="9964682" cy="92570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CEF4B03-80A2-4BAA-9B60-FB6F6BA251C3}"/>
                  </a:ext>
                </a:extLst>
              </p:cNvPr>
              <p:cNvSpPr txBox="1"/>
              <p:nvPr/>
            </p:nvSpPr>
            <p:spPr>
              <a:xfrm>
                <a:off x="2920963" y="5322656"/>
                <a:ext cx="5272237" cy="9626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I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d>
                            <m:dPr>
                              <m:ctrlPr>
                                <a:rPr lang="en-I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I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den>
                      </m:f>
                      <m:r>
                        <a:rPr lang="en-I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I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d>
                            <m:dPr>
                              <m:ctrlPr>
                                <a:rPr lang="en-I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I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IN" sz="2800" b="0" i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CEF4B03-80A2-4BAA-9B60-FB6F6BA251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0963" y="5322656"/>
                <a:ext cx="5272237" cy="9626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4112359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4" grpId="0"/>
      <p:bldP spid="19" grpId="0"/>
      <p:bldP spid="21" grpId="0"/>
      <p:bldP spid="2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F49524C-929F-4C84-A824-E17B0E4A64D8}"/>
                  </a:ext>
                </a:extLst>
              </p:cNvPr>
              <p:cNvSpPr txBox="1"/>
              <p:nvPr/>
            </p:nvSpPr>
            <p:spPr>
              <a:xfrm>
                <a:off x="408352" y="442381"/>
                <a:ext cx="7250977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IN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m:rPr>
                          <m:sty m:val="p"/>
                        </m:rPr>
                        <a:rPr lang="en-IN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Operate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IN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n-IN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IN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operator</m:t>
                      </m:r>
                      <m:r>
                        <a:rPr lang="en-IN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IN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on</m:t>
                      </m:r>
                      <m:r>
                        <a:rPr lang="en-IN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IN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both</m:t>
                      </m:r>
                      <m:r>
                        <a:rPr lang="en-IN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IN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the</m:t>
                      </m:r>
                      <m:r>
                        <a:rPr lang="en-IN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IN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sides</m:t>
                      </m:r>
                    </m:oMath>
                  </m:oMathPara>
                </a14:m>
                <a:endParaRPr lang="en-IN" sz="2800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F49524C-929F-4C84-A824-E17B0E4A64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352" y="442381"/>
                <a:ext cx="7250977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19020EF-8F66-40C8-8922-F8BA4DEF4665}"/>
                  </a:ext>
                </a:extLst>
              </p:cNvPr>
              <p:cNvSpPr txBox="1"/>
              <p:nvPr/>
            </p:nvSpPr>
            <p:spPr>
              <a:xfrm>
                <a:off x="2498175" y="1252101"/>
                <a:ext cx="6498341" cy="10511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n-IN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I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r>
                        <a:rPr lang="en-IN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I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I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]=</m:t>
                      </m:r>
                      <m:sSup>
                        <m:sSupPr>
                          <m:ctrlPr>
                            <a:rPr lang="en-IN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n-IN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I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I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I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I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num>
                            <m:den>
                              <m:d>
                                <m:dPr>
                                  <m:ctrlPr>
                                    <a:rPr lang="en-I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en-I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I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</m:den>
                          </m:f>
                          <m:r>
                            <a:rPr lang="en-I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I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I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I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num>
                            <m:den>
                              <m:d>
                                <m:dPr>
                                  <m:ctrlPr>
                                    <a:rPr lang="en-I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en-I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I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</m:den>
                          </m:f>
                        </m:e>
                      </m:d>
                    </m:oMath>
                  </m:oMathPara>
                </a14:m>
                <a:endParaRPr lang="en-IN" sz="2800" b="0" i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19020EF-8F66-40C8-8922-F8BA4DEF46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8175" y="1252101"/>
                <a:ext cx="6498341" cy="105118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A68DDE2-F44D-4EB8-9730-2E2B6318C995}"/>
                  </a:ext>
                </a:extLst>
              </p:cNvPr>
              <p:cNvSpPr txBox="1"/>
              <p:nvPr/>
            </p:nvSpPr>
            <p:spPr>
              <a:xfrm>
                <a:off x="2193374" y="2589786"/>
                <a:ext cx="8464794" cy="10511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n-IN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I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I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e>
                      </m:d>
                      <m:r>
                        <a:rPr lang="en-I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I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en-IN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n-IN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I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IN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I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num>
                            <m:den>
                              <m:d>
                                <m:dPr>
                                  <m:ctrlPr>
                                    <a:rPr lang="en-I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en-I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I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</m:den>
                          </m:f>
                        </m:e>
                      </m:d>
                      <m:r>
                        <a:rPr lang="en-I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I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sSup>
                        <m:sSupPr>
                          <m:ctrlPr>
                            <a:rPr lang="en-IN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n-IN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I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I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I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num>
                            <m:den>
                              <m:d>
                                <m:dPr>
                                  <m:ctrlPr>
                                    <a:rPr lang="en-IN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en-IN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IN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</m:den>
                          </m:f>
                        </m:e>
                      </m:d>
                    </m:oMath>
                  </m:oMathPara>
                </a14:m>
                <a:endParaRPr lang="en-IN" sz="2800" b="0" i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A68DDE2-F44D-4EB8-9730-2E2B6318C9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3374" y="2589786"/>
                <a:ext cx="8464794" cy="105118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2FEE013-2998-4BBC-BC80-38A8DC70A402}"/>
                  </a:ext>
                </a:extLst>
              </p:cNvPr>
              <p:cNvSpPr txBox="1"/>
              <p:nvPr/>
            </p:nvSpPr>
            <p:spPr>
              <a:xfrm>
                <a:off x="408352" y="3996297"/>
                <a:ext cx="10549699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𝑈𝑠𝑒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𝑠𝑡𝑎𝑛𝑑𝑎𝑟𝑑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𝑟𝑒𝑠𝑢𝑙𝑡𝑠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𝑡𝑜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𝑓𝑖𝑛𝑑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𝐼𝑛𝑣𝑒𝑟𝑠𝑒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𝑍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𝑡𝑟𝑎𝑛𝑠𝑓𝑜𝑟𝑚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IN" sz="2800" b="0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IN" sz="2800" b="0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IN" sz="2800" b="0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IN" sz="2800" b="0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sz="2800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2FEE013-2998-4BBC-BC80-38A8DC70A4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352" y="3996297"/>
                <a:ext cx="10549699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653720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7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7">
                <a:extLst>
                  <a:ext uri="{FF2B5EF4-FFF2-40B4-BE49-F238E27FC236}">
                    <a16:creationId xmlns:a16="http://schemas.microsoft.com/office/drawing/2014/main" id="{2C315301-790A-49C9-8502-A57C534D414F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0" y="0"/>
              <a:ext cx="12192000" cy="68580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4050890">
                      <a:extLst>
                        <a:ext uri="{9D8B030D-6E8A-4147-A177-3AD203B41FA5}">
                          <a16:colId xmlns:a16="http://schemas.microsoft.com/office/drawing/2014/main" val="1971897214"/>
                        </a:ext>
                      </a:extLst>
                    </a:gridCol>
                    <a:gridCol w="4129549">
                      <a:extLst>
                        <a:ext uri="{9D8B030D-6E8A-4147-A177-3AD203B41FA5}">
                          <a16:colId xmlns:a16="http://schemas.microsoft.com/office/drawing/2014/main" val="3152170535"/>
                        </a:ext>
                      </a:extLst>
                    </a:gridCol>
                    <a:gridCol w="4011561">
                      <a:extLst>
                        <a:ext uri="{9D8B030D-6E8A-4147-A177-3AD203B41FA5}">
                          <a16:colId xmlns:a16="http://schemas.microsoft.com/office/drawing/2014/main" val="1766702400"/>
                        </a:ext>
                      </a:extLst>
                    </a:gridCol>
                  </a:tblGrid>
                  <a:tr h="44464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200" b="1" i="1" smtClean="0">
                                    <a:latin typeface="Cambria Math" panose="02040503050406030204" pitchFamily="18" charset="0"/>
                                  </a:rPr>
                                  <m:t>𝑭</m:t>
                                </m:r>
                                <m:r>
                                  <a:rPr lang="en-IN" sz="22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IN" sz="2200" b="1" i="1" smtClean="0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  <m:r>
                                  <a:rPr lang="en-IN" sz="2200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IN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200" b="1" i="1" smtClean="0">
                                    <a:latin typeface="Cambria Math" panose="02040503050406030204" pitchFamily="18" charset="0"/>
                                  </a:rPr>
                                  <m:t>𝒇</m:t>
                                </m:r>
                                <m:d>
                                  <m:dPr>
                                    <m:ctrlPr>
                                      <a:rPr lang="en-IN" sz="2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sz="2200" b="1" i="1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e>
                                </m:d>
                                <m:r>
                                  <a:rPr lang="en-IN" sz="2200" b="1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IN" sz="2200" b="1" i="1" smtClean="0">
                                    <a:latin typeface="Cambria Math" panose="02040503050406030204" pitchFamily="18" charset="0"/>
                                  </a:rPr>
                                  <m:t>𝒊𝒇</m:t>
                                </m:r>
                                <m:r>
                                  <a:rPr lang="en-IN" sz="2200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IN" sz="2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sz="2200" b="1" i="1" smtClean="0">
                                        <a:latin typeface="Cambria Math" panose="02040503050406030204" pitchFamily="18" charset="0"/>
                                      </a:rPr>
                                      <m:t>𝒛</m:t>
                                    </m:r>
                                  </m:e>
                                </m:d>
                                <m:r>
                                  <a:rPr lang="en-IN" sz="2200" b="1" i="1" smtClean="0"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IN" sz="2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sz="2200" b="1" i="1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</m:d>
                                <m:r>
                                  <a:rPr lang="en-IN" sz="2200" b="1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IN" sz="2200" b="1" i="1" smtClean="0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  <m:r>
                                  <a:rPr lang="en-IN" sz="2200" b="1" i="1" smtClean="0">
                                    <a:latin typeface="Cambria Math" panose="02040503050406030204" pitchFamily="18" charset="0"/>
                                  </a:rPr>
                                  <m:t>≥</m:t>
                                </m:r>
                                <m:r>
                                  <a:rPr lang="en-IN" sz="22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IN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200" b="1" i="1" smtClean="0">
                                    <a:latin typeface="Cambria Math" panose="02040503050406030204" pitchFamily="18" charset="0"/>
                                  </a:rPr>
                                  <m:t>𝒇</m:t>
                                </m:r>
                                <m:d>
                                  <m:dPr>
                                    <m:ctrlPr>
                                      <a:rPr lang="en-IN" sz="2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sz="2200" b="1" i="1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e>
                                </m:d>
                                <m:r>
                                  <a:rPr lang="en-IN" sz="2200" b="1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IN" sz="2200" b="1" i="1" smtClean="0">
                                    <a:latin typeface="Cambria Math" panose="02040503050406030204" pitchFamily="18" charset="0"/>
                                  </a:rPr>
                                  <m:t>𝒊𝒇</m:t>
                                </m:r>
                                <m:r>
                                  <a:rPr lang="en-IN" sz="2200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IN" sz="2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sz="2200" b="1" i="1" smtClean="0">
                                        <a:latin typeface="Cambria Math" panose="02040503050406030204" pitchFamily="18" charset="0"/>
                                      </a:rPr>
                                      <m:t>𝒛</m:t>
                                    </m:r>
                                  </m:e>
                                </m:d>
                                <m:r>
                                  <a:rPr lang="en-IN" sz="2200" b="1" i="1" smtClean="0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IN" sz="2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sz="2200" b="1" i="1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</m:d>
                                <m:r>
                                  <a:rPr lang="en-IN" sz="2200" b="1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IN" sz="2200" b="1" i="1" smtClean="0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  <m:r>
                                  <a:rPr lang="en-IN" sz="2200" b="1" i="1" smtClean="0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en-IN" sz="22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IN" sz="2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93510320"/>
                      </a:ext>
                    </a:extLst>
                  </a:tr>
                  <a:tr h="69125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IN" sz="2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IN" sz="2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num>
                                  <m:den>
                                    <m:r>
                                      <a:rPr lang="en-IN" sz="2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  <m:r>
                                      <a:rPr lang="en-IN" sz="2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IN" sz="2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IN" sz="2200" b="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IN" sz="2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sz="2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IN" sz="2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  <m:r>
                                  <a:rPr lang="en-IN" sz="2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  <m:r>
                                  <a:rPr lang="en-IN" sz="2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IN" sz="2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IN" sz="2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IN" sz="22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IN" sz="2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sz="2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IN" sz="2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  <m:r>
                                  <a:rPr lang="en-IN" sz="2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  <m:r>
                                  <a:rPr lang="en-IN" sz="2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IN" sz="2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IN" sz="2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IN" sz="22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34092437"/>
                      </a:ext>
                    </a:extLst>
                  </a:tr>
                  <a:tr h="84569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IN" sz="2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IN" sz="22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N" sz="22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p>
                                        <m:r>
                                          <a:rPr lang="en-IN" sz="22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IN" sz="22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IN" sz="2200" b="0" i="1" smtClean="0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IN" sz="2200" b="0" i="1" smtClean="0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  <m:r>
                                              <a:rPr lang="en-IN" sz="2200" b="0" i="1" smtClean="0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IN" sz="2200" b="0" i="1" smtClean="0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IN" sz="22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en-IN" sz="22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IN" sz="2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IN" sz="2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+1)</m:t>
                                </m:r>
                                <m:sSup>
                                  <m:sSupPr>
                                    <m:ctrlPr>
                                      <a:rPr lang="en-IN" sz="2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sz="2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IN" sz="2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  <m:r>
                                  <a:rPr lang="en-IN" sz="2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  <m:r>
                                  <a:rPr lang="en-IN" sz="2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IN" sz="2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IN" sz="2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IN" sz="22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−(</m:t>
                                </m:r>
                                <m:r>
                                  <a:rPr lang="en-IN" sz="2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IN" sz="2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+1)</m:t>
                                </m:r>
                                <m:sSup>
                                  <m:sSupPr>
                                    <m:ctrlPr>
                                      <a:rPr lang="en-IN" sz="2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sz="2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IN" sz="2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  <m:r>
                                  <a:rPr lang="en-IN" sz="2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  <m:r>
                                  <a:rPr lang="en-IN" sz="2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IN" sz="2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IN" sz="2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IN" sz="22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3291949"/>
                      </a:ext>
                    </a:extLst>
                  </a:tr>
                  <a:tr h="84569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IN" sz="2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IN" sz="22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N" sz="22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p>
                                        <m:r>
                                          <a:rPr lang="en-IN" sz="22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p>
                                    </m:sSup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IN" sz="22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IN" sz="2200" b="0" i="1" smtClean="0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IN" sz="2200" b="0" i="1" smtClean="0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  <m:r>
                                              <a:rPr lang="en-IN" sz="2200" b="0" i="1" smtClean="0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IN" sz="2200" b="0" i="1" smtClean="0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IN" sz="22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en-IN" sz="22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IN" sz="2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IN" sz="2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IN" sz="2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2!</m:t>
                                    </m:r>
                                  </m:den>
                                </m:f>
                                <m:r>
                                  <a:rPr lang="en-IN" sz="2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 (</m:t>
                                </m:r>
                                <m:r>
                                  <a:rPr lang="en-IN" sz="2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IN" sz="2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+1)(</m:t>
                                </m:r>
                                <m:r>
                                  <a:rPr lang="en-IN" sz="2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IN" sz="2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+2)</m:t>
                                </m:r>
                                <m:sSup>
                                  <m:sSupPr>
                                    <m:ctrlPr>
                                      <a:rPr lang="en-IN" sz="2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sz="2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IN" sz="2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  <m:r>
                                  <a:rPr lang="en-IN" sz="2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  <m:r>
                                  <a:rPr lang="en-IN" sz="2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IN" sz="2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IN" sz="2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IN" sz="22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IN" sz="2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IN" sz="2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IN" sz="2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2!</m:t>
                                    </m:r>
                                  </m:den>
                                </m:f>
                                <m:r>
                                  <a:rPr lang="en-IN" sz="2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IN" sz="2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IN" sz="2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+1)(</m:t>
                                </m:r>
                                <m:r>
                                  <a:rPr lang="en-IN" sz="2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IN" sz="2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+2)</m:t>
                                </m:r>
                                <m:sSup>
                                  <m:sSupPr>
                                    <m:ctrlPr>
                                      <a:rPr lang="en-IN" sz="2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sz="2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IN" sz="2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  <m:r>
                                  <a:rPr lang="en-IN" sz="2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  <m:r>
                                  <a:rPr lang="en-IN" sz="2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IN" sz="2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IN" sz="2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IN" sz="22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28670226"/>
                      </a:ext>
                    </a:extLst>
                  </a:tr>
                  <a:tr h="85297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IN" sz="2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IN" sz="2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IN" sz="2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  <m:r>
                                      <a:rPr lang="en-IN" sz="2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IN" sz="2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IN" sz="2200" b="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IN" sz="2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sz="2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IN" sz="2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IN" sz="2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r>
                                  <a:rPr lang="en-IN" sz="2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  <m:r>
                                  <a:rPr lang="en-IN" sz="2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IN" sz="2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IN" sz="2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−1)</m:t>
                                </m:r>
                              </m:oMath>
                            </m:oMathPara>
                          </a14:m>
                          <a:endParaRPr lang="en-IN" sz="22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IN" sz="2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IN" sz="2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sz="2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IN" sz="2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IN" sz="2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r>
                                  <a:rPr lang="en-IN" sz="2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  <m:r>
                                  <a:rPr lang="en-IN" sz="2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(−</m:t>
                                </m:r>
                                <m:r>
                                  <a:rPr lang="en-IN" sz="2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IN" sz="2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IN" sz="22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24985236"/>
                      </a:ext>
                    </a:extLst>
                  </a:tr>
                  <a:tr h="77465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IN" sz="2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IN" sz="2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IN" sz="22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IN" sz="2200" b="0" i="1" smtClean="0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IN" sz="2200" b="0" i="1" smtClean="0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  <m:r>
                                              <a:rPr lang="en-IN" sz="2200" b="0" i="1" smtClean="0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IN" sz="2200" b="0" i="1" smtClean="0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IN" sz="22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en-IN" sz="22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IN" sz="2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IN" sz="2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−1)</m:t>
                                </m:r>
                                <m:sSup>
                                  <m:sSupPr>
                                    <m:ctrlPr>
                                      <a:rPr lang="en-IN" sz="2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sz="2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IN" sz="2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IN" sz="2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sup>
                                </m:sSup>
                                <m:r>
                                  <a:rPr lang="en-IN" sz="2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  <m:r>
                                  <a:rPr lang="en-IN" sz="2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IN" sz="2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IN" sz="2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−2)</m:t>
                                </m:r>
                              </m:oMath>
                            </m:oMathPara>
                          </a14:m>
                          <a:endParaRPr lang="en-IN" sz="22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−(</m:t>
                                </m:r>
                                <m:r>
                                  <a:rPr lang="en-IN" sz="2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IN" sz="2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−1)</m:t>
                                </m:r>
                                <m:sSup>
                                  <m:sSupPr>
                                    <m:ctrlPr>
                                      <a:rPr lang="en-IN" sz="2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sz="2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IN" sz="2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IN" sz="2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sup>
                                </m:sSup>
                                <m:r>
                                  <a:rPr lang="en-IN" sz="2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  <m:r>
                                  <a:rPr lang="en-IN" sz="2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(−</m:t>
                                </m:r>
                                <m:r>
                                  <a:rPr lang="en-IN" sz="2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IN" sz="2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+1)</m:t>
                                </m:r>
                              </m:oMath>
                            </m:oMathPara>
                          </a14:m>
                          <a:endParaRPr lang="en-IN" sz="22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17908108"/>
                      </a:ext>
                    </a:extLst>
                  </a:tr>
                  <a:tr h="80102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IN" sz="2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IN" sz="2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IN" sz="22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IN" sz="2200" b="0" i="1" smtClean="0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IN" sz="2200" b="0" i="1" smtClean="0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  <m:r>
                                              <a:rPr lang="en-IN" sz="2200" b="0" i="1" smtClean="0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IN" sz="2200" b="0" i="1" smtClean="0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IN" sz="22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en-IN" sz="22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IN" sz="2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sz="2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𝑛𝑎</m:t>
                                    </m:r>
                                  </m:e>
                                  <m:sup>
                                    <m:r>
                                      <a:rPr lang="en-IN" sz="2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IN" sz="2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r>
                                  <a:rPr lang="en-IN" sz="2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  <m:r>
                                  <a:rPr lang="en-IN" sz="2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IN" sz="2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IN" sz="2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IN" sz="22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IN" sz="2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sz="2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𝑛𝑎</m:t>
                                    </m:r>
                                  </m:e>
                                  <m:sup>
                                    <m:r>
                                      <a:rPr lang="en-IN" sz="2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IN" sz="2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r>
                                  <a:rPr lang="en-IN" sz="2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  <m:r>
                                  <a:rPr lang="en-IN" sz="2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IN" sz="2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IN" sz="2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IN" sz="22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7718636"/>
                      </a:ext>
                    </a:extLst>
                  </a:tr>
                  <a:tr h="80102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IN" sz="2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IN" sz="2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  <m:r>
                                      <a:rPr lang="en-IN" sz="2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IN" sz="2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  <m:r>
                                      <a:rPr lang="en-IN" sz="2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IN" sz="2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𝑐𝑜𝑠</m:t>
                                    </m:r>
                                    <m:r>
                                      <a:rPr lang="en-IN" sz="2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  <m:r>
                                      <a:rPr lang="en-IN" sz="2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IN" sz="22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N" sz="22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p>
                                        <m:r>
                                          <a:rPr lang="en-IN" sz="22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IN" sz="2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  <m:r>
                                      <a:rPr lang="en-IN" sz="2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𝑧𝑐𝑜𝑠</m:t>
                                    </m:r>
                                    <m:r>
                                      <a:rPr lang="en-IN" sz="2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  <m:r>
                                      <a:rPr lang="en-IN" sz="2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+1</m:t>
                                    </m:r>
                                  </m:den>
                                </m:f>
                                <m:r>
                                  <a:rPr lang="en-IN" sz="2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IN" sz="22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sz="22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𝒛</m:t>
                                    </m:r>
                                  </m:e>
                                </m:d>
                                <m:r>
                                  <a:rPr lang="en-IN" sz="22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  <m:r>
                                  <a:rPr lang="en-IN" sz="22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IN" sz="22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𝑐𝑜𝑠</m:t>
                                </m:r>
                                <m:r>
                                  <a:rPr lang="en-IN" sz="2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IN" sz="2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en-IN" sz="22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IN" sz="2200" dirty="0">
                              <a:solidFill>
                                <a:srgbClr val="C00000"/>
                              </a:solidFill>
                            </a:rPr>
                            <a:t>-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23426520"/>
                      </a:ext>
                    </a:extLst>
                  </a:tr>
                  <a:tr h="80102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IN" sz="2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IN" sz="2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𝑧𝑠𝑖𝑛</m:t>
                                    </m:r>
                                    <m:r>
                                      <a:rPr lang="en-IN" sz="2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IN" sz="22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N" sz="22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p>
                                        <m:r>
                                          <a:rPr lang="en-IN" sz="22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IN" sz="2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  <m:r>
                                      <a:rPr lang="en-IN" sz="2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𝑧𝑐𝑜𝑠</m:t>
                                    </m:r>
                                    <m:r>
                                      <a:rPr lang="en-IN" sz="2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  <m:r>
                                      <a:rPr lang="en-IN" sz="2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+1</m:t>
                                    </m:r>
                                  </m:den>
                                </m:f>
                                <m:r>
                                  <a:rPr lang="en-IN" sz="2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IN" sz="22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sz="22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𝒛</m:t>
                                    </m:r>
                                  </m:e>
                                </m:d>
                                <m:r>
                                  <a:rPr lang="en-IN" sz="22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  <m:r>
                                  <a:rPr lang="en-IN" sz="22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IN" sz="22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  <m:r>
                                  <a:rPr lang="en-IN" sz="2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IN" sz="2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en-IN" sz="22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IN" sz="2200" dirty="0">
                              <a:solidFill>
                                <a:srgbClr val="C00000"/>
                              </a:solidFill>
                            </a:rPr>
                            <a:t>-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5247607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7">
                <a:extLst>
                  <a:ext uri="{FF2B5EF4-FFF2-40B4-BE49-F238E27FC236}">
                    <a16:creationId xmlns:a16="http://schemas.microsoft.com/office/drawing/2014/main" id="{2C315301-790A-49C9-8502-A57C534D414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16652298"/>
                  </p:ext>
                </p:extLst>
              </p:nvPr>
            </p:nvGraphicFramePr>
            <p:xfrm>
              <a:off x="0" y="0"/>
              <a:ext cx="12192000" cy="68580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4050890">
                      <a:extLst>
                        <a:ext uri="{9D8B030D-6E8A-4147-A177-3AD203B41FA5}">
                          <a16:colId xmlns:a16="http://schemas.microsoft.com/office/drawing/2014/main" val="1971897214"/>
                        </a:ext>
                      </a:extLst>
                    </a:gridCol>
                    <a:gridCol w="4129549">
                      <a:extLst>
                        <a:ext uri="{9D8B030D-6E8A-4147-A177-3AD203B41FA5}">
                          <a16:colId xmlns:a16="http://schemas.microsoft.com/office/drawing/2014/main" val="3152170535"/>
                        </a:ext>
                      </a:extLst>
                    </a:gridCol>
                    <a:gridCol w="4011561">
                      <a:extLst>
                        <a:ext uri="{9D8B030D-6E8A-4147-A177-3AD203B41FA5}">
                          <a16:colId xmlns:a16="http://schemas.microsoft.com/office/drawing/2014/main" val="1766702400"/>
                        </a:ext>
                      </a:extLst>
                    </a:gridCol>
                  </a:tblGrid>
                  <a:tr h="44464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1" t="-2740" r="-201504" b="-14452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98523" t="-2740" r="-97932" b="-14452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4255" t="-2740" r="-760" b="-14452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93510320"/>
                      </a:ext>
                    </a:extLst>
                  </a:tr>
                  <a:tr h="69125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301" t="-66372" r="-201504" b="-8336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98523" t="-66372" r="-97932" b="-8336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204255" t="-66372" r="-760" b="-83362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34092437"/>
                      </a:ext>
                    </a:extLst>
                  </a:tr>
                  <a:tr h="84569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301" t="-135252" r="-201504" b="-5776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98523" t="-135252" r="-97932" b="-5776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204255" t="-135252" r="-760" b="-57769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3291949"/>
                      </a:ext>
                    </a:extLst>
                  </a:tr>
                  <a:tr h="84569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301" t="-235252" r="-201504" b="-4776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98523" t="-235252" r="-97932" b="-4776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204255" t="-235252" r="-760" b="-47769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28670226"/>
                      </a:ext>
                    </a:extLst>
                  </a:tr>
                  <a:tr h="85297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301" t="-332857" r="-201504" b="-37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98523" t="-332857" r="-97932" b="-37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204255" t="-332857" r="-760" b="-3742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24985236"/>
                      </a:ext>
                    </a:extLst>
                  </a:tr>
                  <a:tr h="77465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301" t="-477165" r="-201504" b="-3125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98523" t="-477165" r="-97932" b="-3125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204255" t="-477165" r="-760" b="-31259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17908108"/>
                      </a:ext>
                    </a:extLst>
                  </a:tr>
                  <a:tr h="80102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301" t="-559542" r="-201504" b="-2030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98523" t="-559542" r="-97932" b="-2030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204255" t="-559542" r="-760" b="-2030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7718636"/>
                      </a:ext>
                    </a:extLst>
                  </a:tr>
                  <a:tr h="80102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301" t="-654545" r="-201504" b="-1015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98523" t="-654545" r="-97932" b="-1015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IN" sz="2200" dirty="0">
                              <a:solidFill>
                                <a:srgbClr val="C00000"/>
                              </a:solidFill>
                            </a:rPr>
                            <a:t>-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23426520"/>
                      </a:ext>
                    </a:extLst>
                  </a:tr>
                  <a:tr h="80102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301" t="-760305" r="-201504" b="-2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98523" t="-760305" r="-97932" b="-2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IN" sz="2200" dirty="0">
                              <a:solidFill>
                                <a:srgbClr val="C00000"/>
                              </a:solidFill>
                            </a:rPr>
                            <a:t>-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52476074"/>
                      </a:ext>
                    </a:extLst>
                  </a:tr>
                </a:tbl>
              </a:graphicData>
            </a:graphic>
          </p:graphicFrame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838539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B9967E1-A639-4D8E-91F6-3439CD4D5838}"/>
              </a:ext>
            </a:extLst>
          </p:cNvPr>
          <p:cNvSpPr txBox="1"/>
          <p:nvPr/>
        </p:nvSpPr>
        <p:spPr>
          <a:xfrm>
            <a:off x="373626" y="159698"/>
            <a:ext cx="6096000" cy="7396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3200" dirty="0">
                <a:solidFill>
                  <a:srgbClr val="00B0F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3)Inversion Integral Method: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B204A34-6F72-40A4-8C24-3996ACAA3B46}"/>
                  </a:ext>
                </a:extLst>
              </p:cNvPr>
              <p:cNvSpPr txBox="1"/>
              <p:nvPr/>
            </p:nvSpPr>
            <p:spPr>
              <a:xfrm>
                <a:off x="772450" y="744381"/>
                <a:ext cx="11223523" cy="202350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IN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The inverse Z-transform of </a:t>
                </a:r>
                <a14:m>
                  <m:oMath xmlns:m="http://schemas.openxmlformats.org/officeDocument/2006/math">
                    <m:r>
                      <a:rPr lang="en-IN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r>
                      <a:rPr lang="en-IN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IN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en-IN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is given by,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IN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IN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IN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𝑅𝑒𝑠𝑖𝑑𝑢𝑒𝑠</m:t>
                              </m:r>
                              <m:r>
                                <a:rPr lang="en-IN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IN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𝑜𝑓</m:t>
                              </m:r>
                              <m:r>
                                <a:rPr lang="en-IN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IN" sz="32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sz="32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IN" sz="32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IN" sz="32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en-IN" sz="3200" i="1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𝐹</m:t>
                              </m:r>
                              <m:d>
                                <m:dPr>
                                  <m:ctrlPr>
                                    <a:rPr lang="en-IN" sz="32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sz="32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d>
                              <m:r>
                                <a:rPr lang="en-IN" sz="3200" i="1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IN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𝑎𝑡</m:t>
                              </m:r>
                              <m:r>
                                <a:rPr lang="en-IN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IN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𝑡h𝑒</m:t>
                              </m:r>
                              <m:r>
                                <a:rPr lang="en-IN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IN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𝑝𝑜𝑙𝑒𝑠</m:t>
                              </m:r>
                              <m:r>
                                <a:rPr lang="en-IN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IN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𝑜𝑓</m:t>
                              </m:r>
                              <m:r>
                                <a:rPr lang="en-IN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IN" sz="3200" i="1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𝐹</m:t>
                              </m:r>
                              <m:d>
                                <m:dPr>
                                  <m:ctrlPr>
                                    <a:rPr lang="en-IN" sz="32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sz="32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en-IN" sz="32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B204A34-6F72-40A4-8C24-3996ACAA3B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450" y="744381"/>
                <a:ext cx="11223523" cy="2023503"/>
              </a:xfrm>
              <a:prstGeom prst="rect">
                <a:avLst/>
              </a:prstGeom>
              <a:blipFill>
                <a:blip r:embed="rId5"/>
                <a:stretch>
                  <a:fillRect l="-141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488A03B-9AF9-4659-84BC-30CCE33F815B}"/>
                  </a:ext>
                </a:extLst>
              </p:cNvPr>
              <p:cNvSpPr txBox="1"/>
              <p:nvPr/>
            </p:nvSpPr>
            <p:spPr>
              <a:xfrm>
                <a:off x="3336211" y="2679947"/>
                <a:ext cx="8219394" cy="9541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0" i="1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𝑤h𝑒𝑟𝑒</m:t>
                      </m:r>
                      <m:r>
                        <a:rPr lang="en-IN" sz="2800" b="0" i="1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𝑝𝑜𝑙𝑒𝑠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𝑜𝑓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𝑙𝑖𝑒𝑠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𝑖𝑛𝑠𝑖𝑑𝑒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𝑡h𝑒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𝑐𝑜𝑡𝑜𝑢𝑟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𝑑𝑟𝑎𝑤𝑛</m:t>
                      </m:r>
                    </m:oMath>
                  </m:oMathPara>
                </a14:m>
                <a:endParaRPr lang="en-IN" sz="28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𝑎𝑐𝑐𝑜𝑟𝑑𝑖𝑛𝑔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𝑡𝑜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𝑅𝑂𝐶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𝑔𝑖𝑣𝑒𝑛</m:t>
                      </m:r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488A03B-9AF9-4659-84BC-30CCE33F81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6211" y="2679947"/>
                <a:ext cx="8219394" cy="95410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65B9B0E3-C10B-40FD-B534-D248F9A75E0C}"/>
              </a:ext>
            </a:extLst>
          </p:cNvPr>
          <p:cNvSpPr txBox="1"/>
          <p:nvPr/>
        </p:nvSpPr>
        <p:spPr>
          <a:xfrm>
            <a:off x="772450" y="3614556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Results 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A28C805-6EFB-404C-A8C5-0FF5DBE0071F}"/>
                  </a:ext>
                </a:extLst>
              </p:cNvPr>
              <p:cNvSpPr txBox="1"/>
              <p:nvPr/>
            </p:nvSpPr>
            <p:spPr>
              <a:xfrm>
                <a:off x="772449" y="4199331"/>
                <a:ext cx="8009809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IN" sz="28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1) </a:t>
                </a:r>
                <a:r>
                  <a:rPr lang="en-IN" sz="2800" dirty="0">
                    <a:solidFill>
                      <a:srgbClr val="92D05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Pole </a:t>
                </a:r>
                <a:r>
                  <a:rPr lang="en-IN" sz="28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: Value of </a:t>
                </a:r>
                <a14:m>
                  <m:oMath xmlns:m="http://schemas.openxmlformats.org/officeDocument/2006/math">
                    <m:r>
                      <a:rPr lang="en-I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IN" sz="28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at which </a:t>
                </a:r>
                <a14:m>
                  <m:oMath xmlns:m="http://schemas.openxmlformats.org/officeDocument/2006/math">
                    <m:r>
                      <a:rPr lang="en-I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I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IN" sz="28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is infinite 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A28C805-6EFB-404C-A8C5-0FF5DBE007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449" y="4199331"/>
                <a:ext cx="8009809" cy="523220"/>
              </a:xfrm>
              <a:prstGeom prst="rect">
                <a:avLst/>
              </a:prstGeom>
              <a:blipFill>
                <a:blip r:embed="rId7"/>
                <a:stretch>
                  <a:fillRect l="-1598" t="-12791" b="-3139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4056264-FE20-4FEC-B928-872888623F05}"/>
                  </a:ext>
                </a:extLst>
              </p:cNvPr>
              <p:cNvSpPr txBox="1"/>
              <p:nvPr/>
            </p:nvSpPr>
            <p:spPr>
              <a:xfrm>
                <a:off x="1256446" y="4867878"/>
                <a:ext cx="8009809" cy="8881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IN" sz="28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Ex</m:t>
                      </m:r>
                      <m:r>
                        <m:rPr>
                          <m:nor/>
                        </m:rPr>
                        <a:rPr lang="en-IN" sz="28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IN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</m:t>
                      </m:r>
                      <m:r>
                        <a:rPr lang="en-IN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I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I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d>
                            <m:dPr>
                              <m:ctrlPr>
                                <a:rPr lang="en-I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I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d>
                            <m:dPr>
                              <m:ctrlPr>
                                <a:rPr lang="en-I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I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IN" sz="28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4056264-FE20-4FEC-B928-872888623F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6446" y="4867878"/>
                <a:ext cx="8009809" cy="88819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56F7A63-6AC6-4B7E-9D43-ED7BBA95D0B3}"/>
                  </a:ext>
                </a:extLst>
              </p:cNvPr>
              <p:cNvSpPr txBox="1"/>
              <p:nvPr/>
            </p:nvSpPr>
            <p:spPr>
              <a:xfrm>
                <a:off x="3631922" y="6056746"/>
                <a:ext cx="4637871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IN" sz="28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Poles o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</m:t>
                    </m:r>
                    <m:r>
                      <a:rPr lang="en-IN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I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I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IN" sz="28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are  </a:t>
                </a:r>
                <a14:m>
                  <m:oMath xmlns:m="http://schemas.openxmlformats.org/officeDocument/2006/math">
                    <m:r>
                      <a:rPr lang="en-I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I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endParaRPr lang="en-IN" sz="28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56F7A63-6AC6-4B7E-9D43-ED7BBA95D0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1922" y="6056746"/>
                <a:ext cx="4637871" cy="523220"/>
              </a:xfrm>
              <a:prstGeom prst="rect">
                <a:avLst/>
              </a:prstGeom>
              <a:blipFill>
                <a:blip r:embed="rId9"/>
                <a:stretch>
                  <a:fillRect l="-2760" t="-12941" b="-329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438520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7" grpId="0"/>
      <p:bldP spid="9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B764C7B-4D34-4CD6-A5BB-91505A5C77AC}"/>
              </a:ext>
            </a:extLst>
          </p:cNvPr>
          <p:cNvSpPr txBox="1"/>
          <p:nvPr/>
        </p:nvSpPr>
        <p:spPr>
          <a:xfrm>
            <a:off x="752351" y="387509"/>
            <a:ext cx="99089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2) </a:t>
            </a:r>
            <a:r>
              <a:rPr lang="en-IN" sz="2800" dirty="0">
                <a:solidFill>
                  <a:srgbClr val="92D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Simple Pole </a:t>
            </a:r>
            <a:r>
              <a:rPr lang="en-IN" sz="28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: Pole having multiplicity =1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E53C077-6634-4390-B532-923CA8B85578}"/>
                  </a:ext>
                </a:extLst>
              </p:cNvPr>
              <p:cNvSpPr txBox="1"/>
              <p:nvPr/>
            </p:nvSpPr>
            <p:spPr>
              <a:xfrm>
                <a:off x="2964665" y="1147109"/>
                <a:ext cx="4702227" cy="8881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IN" sz="28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Ex</m:t>
                      </m:r>
                      <m:r>
                        <m:rPr>
                          <m:nor/>
                        </m:rPr>
                        <a:rPr lang="en-IN" sz="28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IN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</m:t>
                      </m:r>
                      <m:r>
                        <a:rPr lang="en-IN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I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I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d>
                            <m:dPr>
                              <m:ctrlPr>
                                <a:rPr lang="en-I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I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d>
                            <m:dPr>
                              <m:ctrlPr>
                                <a:rPr lang="en-I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I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IN" sz="28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E53C077-6634-4390-B532-923CA8B855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4665" y="1147109"/>
                <a:ext cx="4702227" cy="88819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B31D6AA-C1EC-43C0-A210-203BE2FE6E3F}"/>
                  </a:ext>
                </a:extLst>
              </p:cNvPr>
              <p:cNvSpPr txBox="1"/>
              <p:nvPr/>
            </p:nvSpPr>
            <p:spPr>
              <a:xfrm>
                <a:off x="3682163" y="2358952"/>
                <a:ext cx="6607349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IN" sz="28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Poles o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</m:t>
                    </m:r>
                    <m:r>
                      <a:rPr lang="en-IN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I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I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IN" sz="28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I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I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28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are simple poles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B31D6AA-C1EC-43C0-A210-203BE2FE6E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2163" y="2358952"/>
                <a:ext cx="6607349" cy="523220"/>
              </a:xfrm>
              <a:prstGeom prst="rect">
                <a:avLst/>
              </a:prstGeom>
              <a:blipFill>
                <a:blip r:embed="rId6"/>
                <a:stretch>
                  <a:fillRect l="-1845" t="-12791" b="-3139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673338C5-9306-4643-9839-F786241977C4}"/>
              </a:ext>
            </a:extLst>
          </p:cNvPr>
          <p:cNvSpPr txBox="1"/>
          <p:nvPr/>
        </p:nvSpPr>
        <p:spPr>
          <a:xfrm>
            <a:off x="854510" y="3182848"/>
            <a:ext cx="99089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3) </a:t>
            </a:r>
            <a:r>
              <a:rPr lang="en-IN" sz="2800" dirty="0">
                <a:solidFill>
                  <a:srgbClr val="92D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Multiple Pole </a:t>
            </a:r>
            <a:r>
              <a:rPr lang="en-IN" sz="28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: Pole having multiplicity &gt;1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F4658CB-1511-4783-B3D1-D31DC0157F0F}"/>
                  </a:ext>
                </a:extLst>
              </p:cNvPr>
              <p:cNvSpPr txBox="1"/>
              <p:nvPr/>
            </p:nvSpPr>
            <p:spPr>
              <a:xfrm>
                <a:off x="3076872" y="3942448"/>
                <a:ext cx="4687155" cy="104406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IN" sz="28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Ex</m:t>
                      </m:r>
                      <m:r>
                        <m:rPr>
                          <m:nor/>
                        </m:rPr>
                        <a:rPr lang="en-IN" sz="28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IN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</m:t>
                      </m:r>
                      <m:r>
                        <a:rPr lang="en-IN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I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I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I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I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I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IN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en-IN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IN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</m:e>
                            <m:sup>
                              <m:r>
                                <a:rPr lang="en-I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d>
                            <m:dPr>
                              <m:ctrlPr>
                                <a:rPr lang="en-I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I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IN" sz="28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F4658CB-1511-4783-B3D1-D31DC0157F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6872" y="3942448"/>
                <a:ext cx="4687155" cy="104406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A1A5685-4F72-47C8-8227-14660FA62597}"/>
                  </a:ext>
                </a:extLst>
              </p:cNvPr>
              <p:cNvSpPr txBox="1"/>
              <p:nvPr/>
            </p:nvSpPr>
            <p:spPr>
              <a:xfrm>
                <a:off x="3764224" y="5222896"/>
                <a:ext cx="6607349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IN" sz="28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H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sz="28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</m:t>
                    </m:r>
                    <m:r>
                      <m:rPr>
                        <m:sty m:val="p"/>
                      </m:rPr>
                      <a:rPr lang="en-IN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re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</m:t>
                    </m:r>
                    <m:r>
                      <a:rPr lang="en-I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I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28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is a </a:t>
                </a:r>
                <a:r>
                  <a:rPr lang="en-IN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multiple pole of order 3</a:t>
                </a:r>
                <a:endParaRPr lang="en-IN" sz="28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A1A5685-4F72-47C8-8227-14660FA625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4224" y="5222896"/>
                <a:ext cx="6607349" cy="523220"/>
              </a:xfrm>
              <a:prstGeom prst="rect">
                <a:avLst/>
              </a:prstGeom>
              <a:blipFill>
                <a:blip r:embed="rId8"/>
                <a:stretch>
                  <a:fillRect l="-1845" t="-12791" b="-3139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D7169B7-550F-4917-B70A-5E70E1395128}"/>
                  </a:ext>
                </a:extLst>
              </p:cNvPr>
              <p:cNvSpPr txBox="1"/>
              <p:nvPr/>
            </p:nvSpPr>
            <p:spPr>
              <a:xfrm>
                <a:off x="4718817" y="5817424"/>
                <a:ext cx="6607349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28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is </a:t>
                </a:r>
                <a:r>
                  <a:rPr lang="en-IN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 simple pole </a:t>
                </a:r>
                <a:endParaRPr lang="en-IN" sz="28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D7169B7-550F-4917-B70A-5E70E13951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8817" y="5817424"/>
                <a:ext cx="6607349" cy="523220"/>
              </a:xfrm>
              <a:prstGeom prst="rect">
                <a:avLst/>
              </a:prstGeom>
              <a:blipFill>
                <a:blip r:embed="rId9"/>
                <a:stretch>
                  <a:fillRect t="-11628" b="-3139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437144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  <p:bldP spid="7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B7422AE-9271-4905-87D4-E648378AC3E5}"/>
                  </a:ext>
                </a:extLst>
              </p:cNvPr>
              <p:cNvSpPr txBox="1"/>
              <p:nvPr/>
            </p:nvSpPr>
            <p:spPr>
              <a:xfrm>
                <a:off x="522915" y="298971"/>
                <a:ext cx="545585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IN" sz="28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4) </a:t>
                </a:r>
                <a:r>
                  <a:rPr lang="en-IN" sz="2800" dirty="0">
                    <a:solidFill>
                      <a:srgbClr val="92D05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Residue at a </a:t>
                </a:r>
                <a:r>
                  <a:rPr lang="en-IN" sz="2800" dirty="0">
                    <a:solidFill>
                      <a:schemeClr val="accent2">
                        <a:lumMod val="60000"/>
                        <a:lumOff val="4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Simple Pole </a:t>
                </a:r>
                <a14:m>
                  <m:oMath xmlns:m="http://schemas.openxmlformats.org/officeDocument/2006/math">
                    <m:r>
                      <a:rPr lang="en-IN" sz="2800" i="1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en-IN" sz="2800" i="1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IN" sz="2800" i="1">
                        <a:solidFill>
                          <a:srgbClr val="92D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IN" sz="2800" dirty="0">
                    <a:solidFill>
                      <a:srgbClr val="92D05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IN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: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B7422AE-9271-4905-87D4-E648378AC3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915" y="298971"/>
                <a:ext cx="5455854" cy="523220"/>
              </a:xfrm>
              <a:prstGeom prst="rect">
                <a:avLst/>
              </a:prstGeom>
              <a:blipFill>
                <a:blip r:embed="rId5"/>
                <a:stretch>
                  <a:fillRect l="-2346" t="-11628" r="-782" b="-3139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25110F5-507F-464A-946C-281E7788972A}"/>
                  </a:ext>
                </a:extLst>
              </p:cNvPr>
              <p:cNvSpPr txBox="1"/>
              <p:nvPr/>
            </p:nvSpPr>
            <p:spPr>
              <a:xfrm>
                <a:off x="3250842" y="964641"/>
                <a:ext cx="591450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𝑅𝑒𝑠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IN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IN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sz="28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en-IN" sz="28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IN" sz="28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lang="en-IN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sz="28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IN" sz="2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IN" sz="28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en-IN" sz="28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d>
                                <m:dPr>
                                  <m:ctrlPr>
                                    <a:rPr lang="en-IN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sz="28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25110F5-507F-464A-946C-281E778897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0842" y="964641"/>
                <a:ext cx="5914504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DA61912-8F69-4594-A4B8-851E70BC0E5F}"/>
                  </a:ext>
                </a:extLst>
              </p:cNvPr>
              <p:cNvSpPr txBox="1"/>
              <p:nvPr/>
            </p:nvSpPr>
            <p:spPr>
              <a:xfrm>
                <a:off x="7257423" y="1739593"/>
                <a:ext cx="4187649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𝑤h𝑒𝑟𝑒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8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IN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IN" sz="28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IN" sz="2800" i="1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I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8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DA61912-8F69-4594-A4B8-851E70BC0E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7423" y="1739593"/>
                <a:ext cx="4187649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77AE0D2-5303-4CD2-97F8-D895294EE1C5}"/>
                  </a:ext>
                </a:extLst>
              </p:cNvPr>
              <p:cNvSpPr txBox="1"/>
              <p:nvPr/>
            </p:nvSpPr>
            <p:spPr>
              <a:xfrm>
                <a:off x="522914" y="2491187"/>
                <a:ext cx="882205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IN" sz="28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5) </a:t>
                </a:r>
                <a:r>
                  <a:rPr lang="en-IN" sz="2800" dirty="0">
                    <a:solidFill>
                      <a:srgbClr val="92D05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Residue at a Multiple Pole </a:t>
                </a:r>
                <a14:m>
                  <m:oMath xmlns:m="http://schemas.openxmlformats.org/officeDocument/2006/math">
                    <m:r>
                      <a:rPr lang="en-IN" sz="2800" i="1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en-IN" sz="2800" i="1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IN" sz="2800" i="1">
                        <a:solidFill>
                          <a:srgbClr val="92D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IN" sz="2800" dirty="0">
                    <a:solidFill>
                      <a:srgbClr val="92D05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:r>
                  <a:rPr lang="en-IN" sz="2800" dirty="0">
                    <a:solidFill>
                      <a:schemeClr val="accent2">
                        <a:lumMod val="60000"/>
                        <a:lumOff val="4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repeated ‘m’ times </a:t>
                </a:r>
                <a:r>
                  <a:rPr lang="en-IN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: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77AE0D2-5303-4CD2-97F8-D895294EE1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914" y="2491187"/>
                <a:ext cx="8822053" cy="523220"/>
              </a:xfrm>
              <a:prstGeom prst="rect">
                <a:avLst/>
              </a:prstGeom>
              <a:blipFill>
                <a:blip r:embed="rId8"/>
                <a:stretch>
                  <a:fillRect l="-1451" t="-12941" b="-329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F88F61C-1028-4DE2-B278-0B755E171E4B}"/>
                  </a:ext>
                </a:extLst>
              </p:cNvPr>
              <p:cNvSpPr txBox="1"/>
              <p:nvPr/>
            </p:nvSpPr>
            <p:spPr>
              <a:xfrm>
                <a:off x="3138748" y="3334961"/>
                <a:ext cx="8727774" cy="1029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𝑅𝑒𝑠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ctrlP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sSub>
                        <m:sSub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IN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I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IN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IN" sz="2800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p>
                                      <m:r>
                                        <a:rPr lang="en-IN" sz="2800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IN" sz="2800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IN" sz="28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sSup>
                                    <m:sSupPr>
                                      <m:ctrlPr>
                                        <a:rPr lang="en-IN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IN" sz="2800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p>
                                      <m:r>
                                        <a:rPr lang="en-IN" sz="2800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IN" sz="2800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p>
                                </m:den>
                              </m:f>
                              <m:sSup>
                                <m:sSupPr>
                                  <m:ctrlPr>
                                    <a:rPr lang="en-I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IN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sz="2800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  <m:r>
                                        <a:rPr lang="en-IN" sz="28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IN" sz="28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IN" sz="28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</m:sSup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IN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sz="28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IN" sz="2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IN" sz="28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en-IN" sz="28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d>
                                <m:dPr>
                                  <m:ctrlPr>
                                    <a:rPr lang="en-IN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sz="28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F88F61C-1028-4DE2-B278-0B755E171E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8748" y="3334961"/>
                <a:ext cx="8727774" cy="102964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88AED6B-EE1E-4C16-BDA8-A3747730211F}"/>
                  </a:ext>
                </a:extLst>
              </p:cNvPr>
              <p:cNvSpPr txBox="1"/>
              <p:nvPr/>
            </p:nvSpPr>
            <p:spPr>
              <a:xfrm>
                <a:off x="7257423" y="4683403"/>
                <a:ext cx="4187649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𝑤h𝑒𝑟𝑒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8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IN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IN" sz="28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IN" sz="2800" i="1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I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8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88AED6B-EE1E-4C16-BDA8-A374773021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7423" y="4683403"/>
                <a:ext cx="4187649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4225460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  <p:bldP spid="8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3|12.8|3.2|16.9|34.5|31.3|14.8|1.6|14.8|30.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23.3|7.3|8.4|8.2|6.2|18.4|3.1|8.3|35.4|1.3|27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3.1|8.6|1|30.9|5.3|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7|12.2|11.9|11.9|9.5|9.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3|9.3|26.8|11.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2.8|7.8|15.5|17|1.2|9.2|52.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8|20.3|10.2|9.3|31.3|6.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10.8|17.1|47|9.4|74.7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DB04185EF2A1943A4128A13A69DDCE7" ma:contentTypeVersion="0" ma:contentTypeDescription="Create a new document." ma:contentTypeScope="" ma:versionID="8a7d988a8845e83bd68b4b0cdd4ebbbf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d413257cd9829394d17656a545d5fa4e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32CDF10-12AA-4BA3-B05F-41B199EE1201}"/>
</file>

<file path=customXml/itemProps2.xml><?xml version="1.0" encoding="utf-8"?>
<ds:datastoreItem xmlns:ds="http://schemas.openxmlformats.org/officeDocument/2006/customXml" ds:itemID="{07CE8FC2-863D-4991-87CC-1566F7023AB4}"/>
</file>

<file path=customXml/itemProps3.xml><?xml version="1.0" encoding="utf-8"?>
<ds:datastoreItem xmlns:ds="http://schemas.openxmlformats.org/officeDocument/2006/customXml" ds:itemID="{EF2CF592-29D0-4CF2-9511-E81C0C4FDA2F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</TotalTime>
  <Words>645</Words>
  <Application>Microsoft Office PowerPoint</Application>
  <PresentationFormat>Widescreen</PresentationFormat>
  <Paragraphs>87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VIVEK PATOLE</dc:creator>
  <cp:lastModifiedBy>VIVEK PATOLE</cp:lastModifiedBy>
  <cp:revision>1</cp:revision>
  <dcterms:created xsi:type="dcterms:W3CDTF">2021-03-04T03:17:07Z</dcterms:created>
  <dcterms:modified xsi:type="dcterms:W3CDTF">2021-03-04T03:21:44Z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0x0101007DB04185EF2A1943A4128A13A69DDCE7</vt:lpwstr>
  </property>
</Properties>
</file>