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e7f73236d4_2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e7f73236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7f73236d4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7f7323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e7f73236d4_0_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c8fd5ef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6c8fd5e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6c8fd5ef1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f73236d4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7f7323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7f73236d4_0_1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7f73236d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7f73236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e7f73236d4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7f73236d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7f73236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e7f73236d4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7f73236d4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7f73236d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e7f73236d4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7f73236d4_2_5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7f73236d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7f73236d4_2_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7f73236d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85f621360_3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85f62136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7f73236d4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7f73236d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7f73236d4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7f73236d4_2_15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7f73236d4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6d44cc73f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6d44cc7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3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4"/>
          <p:cNvSpPr txBox="1"/>
          <p:nvPr>
            <p:ph idx="3" type="body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4"/>
          <p:cNvSpPr txBox="1"/>
          <p:nvPr>
            <p:ph idx="4" type="body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4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cap="flat" cmpd="sng" w="22225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 Slide">
  <p:cSld name="Last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6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cap="flat" cmpd="sng" w="508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ctrTitle"/>
          </p:nvPr>
        </p:nvSpPr>
        <p:spPr>
          <a:xfrm>
            <a:off x="380975" y="1136049"/>
            <a:ext cx="8520600" cy="3325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Cardiovascular Disease Prediction using ML Techniques</a:t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Aditya Karad(18115010)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Aman Tiwari(18115015)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Ritik Mathur(18117083)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Yash K Gandhi(18115124)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Tree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Supervised learning method for classification and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Easily understandable tree-like structure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Mimics human thinking ability while making a decision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75" y="2697050"/>
            <a:ext cx="3788149" cy="252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225" y="2468450"/>
            <a:ext cx="3972850" cy="31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63" y="1867875"/>
            <a:ext cx="8629874" cy="38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Determining</a:t>
            </a:r>
            <a:r>
              <a:rPr lang="en-US"/>
              <a:t> maximum depth</a:t>
            </a:r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338" y="1173975"/>
            <a:ext cx="442912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506" y="3964800"/>
            <a:ext cx="4344969" cy="271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616500" y="2327575"/>
            <a:ext cx="276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Accuracy vs max_depth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1226100" y="4918375"/>
            <a:ext cx="276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False negatives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vs max_depth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Conclusion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We trained Logistic regression, K-nearest neighbors &amp; decision tree classifier which received similar results in terms of accuracy. In terms of accuracy, Decision tree classifier fit our model the best with an accuracy of ~ 71.6%.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We must minimise false negatives. Why?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For </a:t>
            </a:r>
            <a:r>
              <a:rPr b="1" lang="en-US" sz="2000"/>
              <a:t>minimising </a:t>
            </a:r>
            <a:r>
              <a:rPr lang="en-US" sz="2000"/>
              <a:t>false negatives, </a:t>
            </a:r>
            <a:r>
              <a:rPr lang="en-US" sz="2000"/>
              <a:t>Decision tree classifier</a:t>
            </a:r>
            <a:r>
              <a:rPr lang="en-US" sz="2000"/>
              <a:t> seems to be the best method for our purpose.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00" y="4303750"/>
            <a:ext cx="5735050" cy="22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Conclusion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Correlation heat map shows no strong correlation between any of the features with presence of cardiovascular disease.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Char char="●"/>
            </a:pPr>
            <a:r>
              <a:rPr lang="en-US" sz="2000"/>
              <a:t>Upon dropping the least correlated features &amp; running the same model, we observed an small increase in accuracy &amp; a significant increase in false negatives.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825" y="2789425"/>
            <a:ext cx="5065025" cy="38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80650" y="1173975"/>
            <a:ext cx="55359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CVD is a class of diseases that involve the heart or the blood vessels.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It is the leading cause of death across the globe. About 32% of all the deaths are from CVD.</a:t>
            </a:r>
            <a:endParaRPr sz="2000">
              <a:solidFill>
                <a:srgbClr val="212B3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B32"/>
              </a:buClr>
              <a:buSzPts val="2000"/>
              <a:buChar char="●"/>
            </a:pPr>
            <a:r>
              <a:rPr lang="en-US" sz="2000">
                <a:solidFill>
                  <a:srgbClr val="212B32"/>
                </a:solidFill>
              </a:rPr>
              <a:t>Upto 90% of CVD can be prevented by improving risk factors.</a:t>
            </a:r>
            <a:endParaRPr sz="2000">
              <a:solidFill>
                <a:srgbClr val="212B3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B32"/>
              </a:buClr>
              <a:buSzPts val="2000"/>
              <a:buChar char="●"/>
            </a:pPr>
            <a:r>
              <a:rPr lang="en-US" sz="2000">
                <a:solidFill>
                  <a:srgbClr val="212B32"/>
                </a:solidFill>
              </a:rPr>
              <a:t>Hence, it is important to identify people who are at a high risk of getting it.</a:t>
            </a:r>
            <a:endParaRPr sz="2000">
              <a:solidFill>
                <a:srgbClr val="212B32"/>
              </a:solidFill>
            </a:endParaRPr>
          </a:p>
          <a:p>
            <a:pPr indent="-1905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</p:txBody>
      </p:sp>
      <p:pic>
        <p:nvPicPr>
          <p:cNvPr id="70" name="Google Shape;7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550" y="1444300"/>
            <a:ext cx="3118850" cy="20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Aim</a:t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Train ML models by using different classification algorithms on dataset.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Logistic Regression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K-Nearest Neighbours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Decision Tree classifier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Find best model for dataset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Correlation Heatmap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11700" y="219300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200"/>
              <a:t>Dataset</a:t>
            </a:r>
            <a:endParaRPr sz="4120"/>
          </a:p>
        </p:txBody>
      </p:sp>
      <p:sp>
        <p:nvSpPr>
          <p:cNvPr id="83" name="Google Shape;83;p12"/>
          <p:cNvSpPr txBox="1"/>
          <p:nvPr/>
        </p:nvSpPr>
        <p:spPr>
          <a:xfrm>
            <a:off x="467600" y="1219200"/>
            <a:ext cx="8302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Clinical Data obtained by Medical Examination of 70,000 Patients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4" name="Google Shape;84;p12"/>
          <p:cNvSpPr/>
          <p:nvPr/>
        </p:nvSpPr>
        <p:spPr>
          <a:xfrm>
            <a:off x="3390000" y="1939667"/>
            <a:ext cx="2364000" cy="7635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Supervised Learning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003500" y="3047200"/>
            <a:ext cx="721200" cy="763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y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2292575" y="3047200"/>
            <a:ext cx="721200" cy="763500"/>
          </a:xfrm>
          <a:prstGeom prst="roundRect">
            <a:avLst>
              <a:gd fmla="val 16667" name="adj"/>
            </a:avLst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380900" y="4101000"/>
            <a:ext cx="1288500" cy="7635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Physical Data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194913" y="4100983"/>
            <a:ext cx="1115100" cy="7635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Clinical Data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3993600" y="4101000"/>
            <a:ext cx="1156800" cy="7635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Habitual Data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467600" y="4987633"/>
            <a:ext cx="1115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Id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Age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Gender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Height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Weight</a:t>
            </a:r>
            <a:endParaRPr b="1" sz="1500"/>
          </a:p>
        </p:txBody>
      </p:sp>
      <p:sp>
        <p:nvSpPr>
          <p:cNvPr id="91" name="Google Shape;91;p12"/>
          <p:cNvSpPr txBox="1"/>
          <p:nvPr/>
        </p:nvSpPr>
        <p:spPr>
          <a:xfrm>
            <a:off x="1891175" y="4987633"/>
            <a:ext cx="1722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Ap_hi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Ap_lo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Cholesterol Level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Glucose Intake</a:t>
            </a:r>
            <a:endParaRPr b="1" sz="1500"/>
          </a:p>
        </p:txBody>
      </p:sp>
      <p:sp>
        <p:nvSpPr>
          <p:cNvPr id="92" name="Google Shape;92;p12"/>
          <p:cNvSpPr txBox="1"/>
          <p:nvPr/>
        </p:nvSpPr>
        <p:spPr>
          <a:xfrm>
            <a:off x="3560650" y="4987633"/>
            <a:ext cx="204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Smoke Intake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Alcohol Intake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Physical Activeness</a:t>
            </a:r>
            <a:endParaRPr b="1" sz="1500"/>
          </a:p>
        </p:txBody>
      </p:sp>
      <p:cxnSp>
        <p:nvCxnSpPr>
          <p:cNvPr id="93" name="Google Shape;93;p12"/>
          <p:cNvCxnSpPr>
            <a:stCxn id="84" idx="2"/>
            <a:endCxn id="86" idx="0"/>
          </p:cNvCxnSpPr>
          <p:nvPr/>
        </p:nvCxnSpPr>
        <p:spPr>
          <a:xfrm flipH="1">
            <a:off x="2653200" y="2703167"/>
            <a:ext cx="1918800" cy="34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2"/>
          <p:cNvCxnSpPr>
            <a:stCxn id="86" idx="2"/>
            <a:endCxn id="87" idx="0"/>
          </p:cNvCxnSpPr>
          <p:nvPr/>
        </p:nvCxnSpPr>
        <p:spPr>
          <a:xfrm flipH="1">
            <a:off x="1025075" y="3810700"/>
            <a:ext cx="1628100" cy="2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2"/>
          <p:cNvCxnSpPr>
            <a:stCxn id="86" idx="2"/>
            <a:endCxn id="88" idx="0"/>
          </p:cNvCxnSpPr>
          <p:nvPr/>
        </p:nvCxnSpPr>
        <p:spPr>
          <a:xfrm>
            <a:off x="2653175" y="3810700"/>
            <a:ext cx="99300" cy="2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2"/>
          <p:cNvCxnSpPr>
            <a:stCxn id="86" idx="2"/>
            <a:endCxn id="89" idx="0"/>
          </p:cNvCxnSpPr>
          <p:nvPr/>
        </p:nvCxnSpPr>
        <p:spPr>
          <a:xfrm>
            <a:off x="2653175" y="3810700"/>
            <a:ext cx="1918800" cy="29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2"/>
          <p:cNvCxnSpPr>
            <a:stCxn id="84" idx="2"/>
            <a:endCxn id="85" idx="0"/>
          </p:cNvCxnSpPr>
          <p:nvPr/>
        </p:nvCxnSpPr>
        <p:spPr>
          <a:xfrm>
            <a:off x="4572000" y="2703167"/>
            <a:ext cx="2792100" cy="34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2"/>
          <p:cNvSpPr txBox="1"/>
          <p:nvPr/>
        </p:nvSpPr>
        <p:spPr>
          <a:xfrm>
            <a:off x="6344100" y="4101200"/>
            <a:ext cx="204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Cardio</a:t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311700" y="219300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200"/>
              <a:t>Dataset Attributes &amp; Distribution</a:t>
            </a:r>
            <a:endParaRPr sz="3620"/>
          </a:p>
        </p:txBody>
      </p:sp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25" y="1274625"/>
            <a:ext cx="7721150" cy="51272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311700" y="219300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3200"/>
              <a:t>Dataset Preprocessing</a:t>
            </a:r>
            <a:endParaRPr b="1" sz="3200"/>
          </a:p>
        </p:txBody>
      </p:sp>
      <p:sp>
        <p:nvSpPr>
          <p:cNvPr id="110" name="Google Shape;110;p14"/>
          <p:cNvSpPr/>
          <p:nvPr/>
        </p:nvSpPr>
        <p:spPr>
          <a:xfrm>
            <a:off x="1014438" y="4037242"/>
            <a:ext cx="2364000" cy="76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Systolic Blood Pressure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014450" y="4973842"/>
            <a:ext cx="2364000" cy="7635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Outlier Removal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3" y="982813"/>
            <a:ext cx="4088075" cy="30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650" y="927863"/>
            <a:ext cx="4235150" cy="316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5729213" y="4037242"/>
            <a:ext cx="2364000" cy="763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Diastolic</a:t>
            </a:r>
            <a:r>
              <a:rPr b="1" lang="en-US" sz="2100">
                <a:solidFill>
                  <a:schemeClr val="dk1"/>
                </a:solidFill>
              </a:rPr>
              <a:t> Blood Pressure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057350" y="5100900"/>
            <a:ext cx="40881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70,000 Entries - &gt; 64,500 Entries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530850" y="5210850"/>
            <a:ext cx="374100" cy="28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1014463" y="5910442"/>
            <a:ext cx="2364000" cy="763500"/>
          </a:xfrm>
          <a:prstGeom prst="roundRect">
            <a:avLst>
              <a:gd fmla="val 16667" name="adj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Standardization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3530850" y="6147450"/>
            <a:ext cx="374100" cy="28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4057325" y="6037500"/>
            <a:ext cx="18171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 x - &gt; (x-u) / 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180654" y="202990"/>
            <a:ext cx="7042200" cy="55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</a:t>
            </a:r>
            <a:r>
              <a:rPr lang="en-US"/>
              <a:t>Regression</a:t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180653" y="1173984"/>
            <a:ext cx="8768100" cy="522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Logistic regression is a </a:t>
            </a:r>
            <a:r>
              <a:rPr b="1" lang="en-US" sz="2000"/>
              <a:t>supervised</a:t>
            </a:r>
            <a:r>
              <a:rPr lang="en-US" sz="2000"/>
              <a:t> learning method for </a:t>
            </a:r>
            <a:r>
              <a:rPr b="1" lang="en-US" sz="2000"/>
              <a:t>classification</a:t>
            </a:r>
            <a:r>
              <a:rPr lang="en-US" sz="2000"/>
              <a:t>. In our case, we can use it to classify whether a patient has cardiovascular disease (1 or 0).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Unlike linear regression, logistic regression transforms it’s output using sigmoid function to return a probability value.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sigmoid function is an S-shaped. x ∈ (-∞, +∞), y ∈ (0,1).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As y</a:t>
            </a:r>
            <a:r>
              <a:rPr lang="en-US" sz="2000"/>
              <a:t> ∈ (0,1)</a:t>
            </a:r>
            <a:r>
              <a:rPr lang="en-US" sz="2000"/>
              <a:t>, we can interpret output as P( ŷ=1 | x).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Setting a threshold helps to classify probabilities into categories.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046" y="4743588"/>
            <a:ext cx="2518421" cy="17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50" y="4696125"/>
            <a:ext cx="4852358" cy="18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357850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K-Nearest Neighbours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00"/>
          </a:p>
        </p:txBody>
      </p:sp>
      <p:sp>
        <p:nvSpPr>
          <p:cNvPr id="134" name="Google Shape;134;p16"/>
          <p:cNvSpPr txBox="1"/>
          <p:nvPr/>
        </p:nvSpPr>
        <p:spPr>
          <a:xfrm>
            <a:off x="581900" y="1537867"/>
            <a:ext cx="7616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Supervised Algorithm for Classification and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Assumes Similar things exist in Close Proximity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Captures the idea of Similarity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24" y="3965867"/>
            <a:ext cx="2992600" cy="8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825" y="2708750"/>
            <a:ext cx="4253351" cy="36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311700" y="219325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3200"/>
              <a:t>Determining the </a:t>
            </a:r>
            <a:r>
              <a:rPr b="1" lang="en-US" sz="3200"/>
              <a:t>K-Value</a:t>
            </a:r>
            <a:endParaRPr b="1" sz="3200"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488" y="982828"/>
            <a:ext cx="4641274" cy="2906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487" y="3779976"/>
            <a:ext cx="4641274" cy="292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311700" y="2022775"/>
            <a:ext cx="276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False Negatives VS K Value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11700" y="4599700"/>
            <a:ext cx="276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     Accuracy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VS K Value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