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6" autoAdjust="0"/>
  </p:normalViewPr>
  <p:slideViewPr>
    <p:cSldViewPr>
      <p:cViewPr>
        <p:scale>
          <a:sx n="109" d="100"/>
          <a:sy n="109" d="100"/>
        </p:scale>
        <p:origin x="-246"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304773"/>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2177"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solidFill>
            <a:schemeClr val="tx1">
              <a:lumMod val="65000"/>
              <a:lumOff val="35000"/>
            </a:schemeClr>
          </a:solidFill>
          <a:ln w="12700">
            <a:miter lim="400000"/>
          </a:ln>
        </p:spPr>
        <p:txBody>
          <a:bodyPr lIns="45719" rIns="45719" anchor="ctr"/>
          <a:lstStyle/>
          <a:p>
            <a:endParaRPr/>
          </a:p>
        </p:txBody>
      </p:sp>
      <p:sp>
        <p:nvSpPr>
          <p:cNvPr id="110" name="Shape 55"/>
          <p:cNvSpPr/>
          <p:nvPr/>
        </p:nvSpPr>
        <p:spPr>
          <a:xfrm>
            <a:off x="516127" y="590550"/>
            <a:ext cx="7386902"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smtClean="0"/>
              <a:t>Task #5: Exploratory </a:t>
            </a:r>
            <a:r>
              <a:rPr lang="en-US" dirty="0"/>
              <a:t>D</a:t>
            </a:r>
            <a:r>
              <a:rPr lang="en-US" dirty="0" smtClean="0"/>
              <a:t>ata </a:t>
            </a:r>
            <a:r>
              <a:rPr lang="en-US" dirty="0"/>
              <a:t>A</a:t>
            </a:r>
            <a:r>
              <a:rPr lang="en-US" dirty="0" smtClean="0"/>
              <a:t>nalysis</a:t>
            </a:r>
            <a:endParaRPr dirty="0"/>
          </a:p>
        </p:txBody>
      </p:sp>
      <p:sp>
        <p:nvSpPr>
          <p:cNvPr id="111" name="Shape 56"/>
          <p:cNvSpPr/>
          <p:nvPr/>
        </p:nvSpPr>
        <p:spPr>
          <a:xfrm>
            <a:off x="537898" y="1664801"/>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en-US" dirty="0" smtClean="0"/>
              <a:t>Business</a:t>
            </a:r>
            <a:r>
              <a:rPr dirty="0" smtClean="0"/>
              <a:t> </a:t>
            </a:r>
            <a:r>
              <a:rPr dirty="0"/>
              <a:t>analytics approach</a:t>
            </a:r>
          </a:p>
        </p:txBody>
      </p:sp>
      <p:sp>
        <p:nvSpPr>
          <p:cNvPr id="113" name="Shape 58"/>
          <p:cNvSpPr/>
          <p:nvPr/>
        </p:nvSpPr>
        <p:spPr>
          <a:xfrm>
            <a:off x="762000" y="2114550"/>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 </a:t>
            </a:r>
            <a:r>
              <a:rPr lang="en-US" dirty="0" smtClean="0"/>
              <a:t>                                           -Aditya Kaushik</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8"/>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3"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Segment and Shipping mode</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251" y="820525"/>
            <a:ext cx="4582164" cy="4258834"/>
          </a:xfrm>
          <a:prstGeom prst="rect">
            <a:avLst/>
          </a:prstGeom>
        </p:spPr>
      </p:pic>
      <p:sp>
        <p:nvSpPr>
          <p:cNvPr id="5" name="Shape 90"/>
          <p:cNvSpPr/>
          <p:nvPr/>
        </p:nvSpPr>
        <p:spPr>
          <a:xfrm>
            <a:off x="82730" y="1047750"/>
            <a:ext cx="3574870" cy="37240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Sales are more in Standard class in comparison to other shipping mode. </a:t>
            </a: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Maximum sales are in consumer’s Standard class.</a:t>
            </a: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So we can conclude that major percentage of consumers prefer standard class irrespective of their segment.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400" y="954984"/>
            <a:ext cx="685800" cy="381053"/>
          </a:xfrm>
          <a:prstGeom prst="rect">
            <a:avLst/>
          </a:prstGeom>
        </p:spPr>
      </p:pic>
    </p:spTree>
    <p:extLst>
      <p:ext uri="{BB962C8B-B14F-4D97-AF65-F5344CB8AC3E}">
        <p14:creationId xmlns:p14="http://schemas.microsoft.com/office/powerpoint/2010/main" val="163147777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8"/>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3"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Profit per sales (Segment and Shipping mode)</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853726"/>
            <a:ext cx="5454476" cy="4215206"/>
          </a:xfrm>
          <a:prstGeom prst="rect">
            <a:avLst/>
          </a:prstGeom>
        </p:spPr>
      </p:pic>
      <p:sp>
        <p:nvSpPr>
          <p:cNvPr id="5" name="Shape 90"/>
          <p:cNvSpPr/>
          <p:nvPr/>
        </p:nvSpPr>
        <p:spPr>
          <a:xfrm>
            <a:off x="76200" y="1276350"/>
            <a:ext cx="3048000" cy="301617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We should focus more on home office segment, because irrespective of less no. of sales they have highest profit per sales ratio. So returns are more in case of Home office segment.</a:t>
            </a:r>
          </a:p>
        </p:txBody>
      </p:sp>
    </p:spTree>
    <p:extLst>
      <p:ext uri="{BB962C8B-B14F-4D97-AF65-F5344CB8AC3E}">
        <p14:creationId xmlns:p14="http://schemas.microsoft.com/office/powerpoint/2010/main" val="271223967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60105" y="-19475"/>
            <a:ext cx="9191402" cy="5162975"/>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149" name="Shape 98"/>
          <p:cNvSpPr/>
          <p:nvPr/>
        </p:nvSpPr>
        <p:spPr>
          <a:xfrm>
            <a:off x="228600" y="2072228"/>
            <a:ext cx="8565600" cy="101563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sz="4000" dirty="0" smtClean="0">
                <a:latin typeface="Times New Roman" panose="02020603050405020304" pitchFamily="18" charset="0"/>
                <a:cs typeface="Times New Roman" panose="02020603050405020304" pitchFamily="18" charset="0"/>
              </a:rPr>
              <a:t>                     </a:t>
            </a:r>
            <a:r>
              <a:rPr lang="en-IN" sz="5400" dirty="0" smtClean="0">
                <a:latin typeface="Times New Roman" panose="02020603050405020304" pitchFamily="18" charset="0"/>
                <a:cs typeface="Times New Roman" panose="02020603050405020304" pitchFamily="18" charset="0"/>
              </a:rPr>
              <a:t>Thank </a:t>
            </a:r>
            <a:r>
              <a:rPr lang="en-IN" sz="5400" dirty="0" smtClean="0">
                <a:latin typeface="Times New Roman" panose="02020603050405020304" pitchFamily="18" charset="0"/>
                <a:cs typeface="Times New Roman" panose="02020603050405020304" pitchFamily="18" charset="0"/>
              </a:rPr>
              <a:t>You</a:t>
            </a:r>
            <a:endParaRPr sz="5400" dirty="0">
              <a:latin typeface="Times New Roman" panose="02020603050405020304" pitchFamily="18" charset="0"/>
              <a:cs typeface="Times New Roman" panose="02020603050405020304" pitchFamily="18" charset="0"/>
            </a:endParaRPr>
          </a:p>
        </p:txBody>
      </p:sp>
      <p:sp>
        <p:nvSpPr>
          <p:cNvPr id="150" name="Shape 99"/>
          <p:cNvSpPr/>
          <p:nvPr/>
        </p:nvSpPr>
        <p:spPr>
          <a:xfrm>
            <a:off x="297400" y="1962150"/>
            <a:ext cx="8565600" cy="5101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US" dirty="0">
              <a:latin typeface="Times New Roman" panose="02020603050405020304" pitchFamily="18" charset="0"/>
              <a:cs typeface="Times New Roman" panose="02020603050405020304" pitchFamily="18" charset="0"/>
            </a:endParaRPr>
          </a:p>
        </p:txBody>
      </p:sp>
      <p:sp>
        <p:nvSpPr>
          <p:cNvPr id="151" name="Shape 100"/>
          <p:cNvSpPr/>
          <p:nvPr/>
        </p:nvSpPr>
        <p:spPr>
          <a:xfrm>
            <a:off x="228600" y="1428750"/>
            <a:ext cx="2895600" cy="41258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t>Recommendations and Key Insights</a:t>
            </a:r>
            <a:endParaRPr dirty="0"/>
          </a:p>
        </p:txBody>
      </p:sp>
      <p:sp>
        <p:nvSpPr>
          <p:cNvPr id="118" name="Shape 65"/>
          <p:cNvSpPr/>
          <p:nvPr/>
        </p:nvSpPr>
        <p:spPr>
          <a:xfrm>
            <a:off x="343874" y="1211200"/>
            <a:ext cx="5459402" cy="584772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smtClean="0">
                <a:latin typeface="Times New Roman" panose="02020603050405020304" pitchFamily="18" charset="0"/>
                <a:cs typeface="Times New Roman" panose="02020603050405020304" pitchFamily="18" charset="0"/>
              </a:rPr>
              <a:t>States</a:t>
            </a:r>
            <a:endParaRPr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smtClean="0">
                <a:latin typeface="Times New Roman" panose="02020603050405020304" pitchFamily="18" charset="0"/>
                <a:cs typeface="Times New Roman" panose="02020603050405020304" pitchFamily="18" charset="0"/>
              </a:rPr>
              <a:t>Superstore per State</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a:latin typeface="Times New Roman" panose="02020603050405020304" pitchFamily="18" charset="0"/>
                <a:cs typeface="Times New Roman" panose="02020603050405020304" pitchFamily="18" charset="0"/>
              </a:rPr>
              <a:t>Profit per store (state-wise</a:t>
            </a:r>
            <a:r>
              <a:rPr lang="en-US" dirty="0" smtClean="0">
                <a:latin typeface="Times New Roman" panose="02020603050405020304" pitchFamily="18" charset="0"/>
                <a:cs typeface="Times New Roman" panose="02020603050405020304" pitchFamily="18" charset="0"/>
              </a:rPr>
              <a:t>)</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a:latin typeface="Times New Roman" panose="02020603050405020304" pitchFamily="18" charset="0"/>
                <a:cs typeface="Times New Roman" panose="02020603050405020304" pitchFamily="18" charset="0"/>
              </a:rPr>
              <a:t>Effect of Discount on No. of </a:t>
            </a:r>
            <a:r>
              <a:rPr lang="en-US" dirty="0" smtClean="0">
                <a:latin typeface="Times New Roman" panose="02020603050405020304" pitchFamily="18" charset="0"/>
                <a:cs typeface="Times New Roman" panose="02020603050405020304" pitchFamily="18" charset="0"/>
              </a:rPr>
              <a:t>sales</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smtClean="0">
                <a:latin typeface="Times New Roman" panose="02020603050405020304" pitchFamily="18" charset="0"/>
                <a:cs typeface="Times New Roman" panose="02020603050405020304" pitchFamily="18" charset="0"/>
              </a:rPr>
              <a:t>Category</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smtClean="0">
                <a:latin typeface="Times New Roman" panose="02020603050405020304" pitchFamily="18" charset="0"/>
                <a:cs typeface="Times New Roman" panose="02020603050405020304" pitchFamily="18" charset="0"/>
              </a:rPr>
              <a:t>Sub-categories</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a:latin typeface="Times New Roman" panose="02020603050405020304" pitchFamily="18" charset="0"/>
                <a:cs typeface="Times New Roman" panose="02020603050405020304" pitchFamily="18" charset="0"/>
              </a:rPr>
              <a:t>Profit per sale (Sub-category</a:t>
            </a:r>
            <a:r>
              <a:rPr lang="en-US" dirty="0" smtClean="0">
                <a:latin typeface="Times New Roman" panose="02020603050405020304" pitchFamily="18" charset="0"/>
                <a:cs typeface="Times New Roman" panose="02020603050405020304" pitchFamily="18" charset="0"/>
              </a:rPr>
              <a:t>)</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a:latin typeface="Times New Roman" panose="02020603050405020304" pitchFamily="18" charset="0"/>
                <a:cs typeface="Times New Roman" panose="02020603050405020304" pitchFamily="18" charset="0"/>
              </a:rPr>
              <a:t>Segment and Shipping </a:t>
            </a:r>
            <a:r>
              <a:rPr lang="en-US" dirty="0" smtClean="0">
                <a:latin typeface="Times New Roman" panose="02020603050405020304" pitchFamily="18" charset="0"/>
                <a:cs typeface="Times New Roman" panose="02020603050405020304" pitchFamily="18" charset="0"/>
              </a:rPr>
              <a:t>mode</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a:latin typeface="Times New Roman" panose="02020603050405020304" pitchFamily="18" charset="0"/>
                <a:cs typeface="Times New Roman" panose="02020603050405020304" pitchFamily="18" charset="0"/>
              </a:rPr>
              <a:t>Profit per sales (Segment and Shipping mode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FontTx/>
              <a:buAutoNum type="arabicPeriod"/>
              <a:defRPr sz="2000">
                <a:latin typeface="Open Sans"/>
                <a:ea typeface="Open Sans"/>
                <a:cs typeface="Open Sans"/>
                <a:sym typeface="Open Sans"/>
              </a:defRPr>
            </a:pPr>
            <a:endParaRPr lang="en-US"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FontTx/>
              <a:buAutoNum type="arabicPeriod"/>
              <a:defRPr sz="2000">
                <a:latin typeface="Open Sans"/>
                <a:ea typeface="Open Sans"/>
                <a:cs typeface="Open Sans"/>
                <a:sym typeface="Open Sans"/>
              </a:defRPr>
            </a:pPr>
            <a:endParaRPr lang="en-US" dirty="0" smtClean="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FontTx/>
              <a:buAutoNum type="arabicPeriod"/>
              <a:defRPr sz="2000">
                <a:latin typeface="Open Sans"/>
                <a:ea typeface="Open Sans"/>
                <a:cs typeface="Open Sans"/>
                <a:sym typeface="Open Sans"/>
              </a:defRPr>
            </a:pPr>
            <a:endParaRPr lang="en-US" dirty="0" smtClean="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FontTx/>
              <a:buAutoNum type="arabicPeriod"/>
              <a:defRPr sz="2000">
                <a:latin typeface="Open Sans"/>
                <a:ea typeface="Open Sans"/>
                <a:cs typeface="Open Sans"/>
                <a:sym typeface="Open Sans"/>
              </a:defRPr>
            </a:pPr>
            <a:endParaRPr lang="en-US"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FontTx/>
              <a:buAutoNum type="arabicPeriod"/>
              <a:defRPr sz="2000">
                <a:latin typeface="Open Sans"/>
                <a:ea typeface="Open Sans"/>
                <a:cs typeface="Open Sans"/>
                <a:sym typeface="Open Sans"/>
              </a:defRPr>
            </a:pPr>
            <a:endParaRPr lang="en-US"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latin typeface="Times New Roman" panose="02020603050405020304" pitchFamily="18" charset="0"/>
                <a:cs typeface="Times New Roman" panose="02020603050405020304" pitchFamily="18" charset="0"/>
              </a:rPr>
              <a:t>States</a:t>
            </a:r>
            <a:endParaRPr dirty="0">
              <a:latin typeface="Times New Roman" panose="02020603050405020304" pitchFamily="18" charset="0"/>
              <a:cs typeface="Times New Roman" panose="02020603050405020304" pitchFamily="18" charset="0"/>
            </a:endParaRPr>
          </a:p>
        </p:txBody>
      </p:sp>
      <p:sp>
        <p:nvSpPr>
          <p:cNvPr id="123" name="Shape 72"/>
          <p:cNvSpPr/>
          <p:nvPr/>
        </p:nvSpPr>
        <p:spPr>
          <a:xfrm>
            <a:off x="183459" y="971550"/>
            <a:ext cx="8565600" cy="14588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sz="1800" b="0" dirty="0" smtClean="0">
                <a:latin typeface="Times New Roman" panose="02020603050405020304" pitchFamily="18" charset="0"/>
                <a:cs typeface="Times New Roman" panose="02020603050405020304" pitchFamily="18" charset="0"/>
              </a:rPr>
              <a:t>Highest Profitable states are California(76,381), New York(74,039) and Washington(33403).</a:t>
            </a:r>
            <a:endParaRPr lang="en-US" sz="18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1800" b="0" dirty="0" smtClean="0">
                <a:latin typeface="Times New Roman" panose="02020603050405020304" pitchFamily="18" charset="0"/>
                <a:cs typeface="Times New Roman" panose="02020603050405020304" pitchFamily="18" charset="0"/>
              </a:rPr>
              <a:t>There’s huge loss </a:t>
            </a:r>
            <a:r>
              <a:rPr lang="en-US" sz="1800" b="0" dirty="0" smtClean="0">
                <a:latin typeface="Times New Roman" panose="02020603050405020304" pitchFamily="18" charset="0"/>
                <a:cs typeface="Times New Roman" panose="02020603050405020304" pitchFamily="18" charset="0"/>
              </a:rPr>
              <a:t>in Texas(-25,729), Ohio(-16,971) and Pennsylvania’s stores.</a:t>
            </a:r>
          </a:p>
          <a:p>
            <a:pPr marL="342900" indent="-342900">
              <a:buFont typeface="Wingdings" panose="05000000000000000000" pitchFamily="2" charset="2"/>
              <a:buChar char="q"/>
            </a:pPr>
            <a:r>
              <a:rPr lang="en-US" sz="1800" b="0" dirty="0" smtClean="0">
                <a:latin typeface="Times New Roman" panose="02020603050405020304" pitchFamily="18" charset="0"/>
                <a:cs typeface="Times New Roman" panose="02020603050405020304" pitchFamily="18" charset="0"/>
              </a:rPr>
              <a:t>Superstores face loss in 10 States</a:t>
            </a:r>
            <a:r>
              <a:rPr lang="en-US" sz="1600" b="0" dirty="0" smtClean="0">
                <a:latin typeface="Times New Roman" panose="02020603050405020304" pitchFamily="18" charset="0"/>
                <a:cs typeface="Times New Roman" panose="02020603050405020304" pitchFamily="18" charset="0"/>
              </a:rPr>
              <a:t>.</a:t>
            </a:r>
          </a:p>
        </p:txBody>
      </p:sp>
      <p:sp>
        <p:nvSpPr>
          <p:cNvPr id="124" name="Shape 73"/>
          <p:cNvSpPr/>
          <p:nvPr/>
        </p:nvSpPr>
        <p:spPr>
          <a:xfrm>
            <a:off x="76200" y="1083299"/>
            <a:ext cx="4134600" cy="42880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endParaRPr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23062"/>
            <a:ext cx="6858000" cy="24383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095" y="2723062"/>
            <a:ext cx="1467055" cy="619211"/>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Superstore per State</a:t>
            </a:r>
            <a:endParaRPr dirty="0">
              <a:latin typeface="Times New Roman" panose="02020603050405020304" pitchFamily="18" charset="0"/>
              <a:cs typeface="Times New Roman" panose="02020603050405020304" pitchFamily="18" charset="0"/>
            </a:endParaRPr>
          </a:p>
        </p:txBody>
      </p:sp>
      <p:sp>
        <p:nvSpPr>
          <p:cNvPr id="132" name="Shape 81"/>
          <p:cNvSpPr/>
          <p:nvPr/>
        </p:nvSpPr>
        <p:spPr>
          <a:xfrm>
            <a:off x="170737" y="746043"/>
            <a:ext cx="8634175" cy="14588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Wingdings" panose="05000000000000000000" pitchFamily="2" charset="2"/>
              <a:buChar char="q"/>
            </a:pPr>
            <a:r>
              <a:rPr lang="en-US" sz="1800" b="0" dirty="0" smtClean="0">
                <a:latin typeface="Times New Roman" panose="02020603050405020304" pitchFamily="18" charset="0"/>
                <a:cs typeface="Times New Roman" panose="02020603050405020304" pitchFamily="18" charset="0"/>
              </a:rPr>
              <a:t>New </a:t>
            </a:r>
            <a:r>
              <a:rPr lang="en-US" sz="1800" b="0" dirty="0">
                <a:latin typeface="Times New Roman" panose="02020603050405020304" pitchFamily="18" charset="0"/>
                <a:cs typeface="Times New Roman" panose="02020603050405020304" pitchFamily="18" charset="0"/>
              </a:rPr>
              <a:t>Y</a:t>
            </a:r>
            <a:r>
              <a:rPr lang="en-US" sz="1800" b="0" dirty="0" smtClean="0">
                <a:latin typeface="Times New Roman" panose="02020603050405020304" pitchFamily="18" charset="0"/>
                <a:cs typeface="Times New Roman" panose="02020603050405020304" pitchFamily="18" charset="0"/>
              </a:rPr>
              <a:t>ork and Washington gave huge profit irrespective of less no.s of stores. So company should work in order to increase the no. of stores in these states.</a:t>
            </a:r>
          </a:p>
          <a:p>
            <a:pPr marL="285750" indent="-285750">
              <a:buFont typeface="Wingdings" panose="05000000000000000000" pitchFamily="2" charset="2"/>
              <a:buChar char="q"/>
            </a:pPr>
            <a:r>
              <a:rPr lang="en-US" sz="1800" b="0" dirty="0" smtClean="0">
                <a:latin typeface="Times New Roman" panose="02020603050405020304" pitchFamily="18" charset="0"/>
                <a:cs typeface="Times New Roman" panose="02020603050405020304" pitchFamily="18" charset="0"/>
              </a:rPr>
              <a:t>There are 59  and  11 stores in Texas and Pennsylvania respectively, so we can shift some stores to New York and Washington.</a:t>
            </a:r>
            <a:endParaRPr lang="en-US" sz="1800" b="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2" y="2329762"/>
            <a:ext cx="8915400" cy="2737538"/>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Profit per store (state-wise)</a:t>
            </a:r>
            <a:endParaRPr dirty="0">
              <a:latin typeface="Times New Roman" panose="02020603050405020304" pitchFamily="18" charset="0"/>
              <a:cs typeface="Times New Roman" panose="02020603050405020304" pitchFamily="18" charset="0"/>
            </a:endParaRPr>
          </a:p>
        </p:txBody>
      </p:sp>
      <p:sp>
        <p:nvSpPr>
          <p:cNvPr id="141" name="Shape 90"/>
          <p:cNvSpPr/>
          <p:nvPr/>
        </p:nvSpPr>
        <p:spPr>
          <a:xfrm>
            <a:off x="205025" y="1083299"/>
            <a:ext cx="4375175" cy="407800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New York has the highest profit per store. Here we should focus on the customer retention. </a:t>
            </a:r>
            <a:endParaRPr lang="en-US" b="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There’s only 3 stores in Delaware but it has highest profit per store, so we can conclude that there’s a good market and company should think to start new stores </a:t>
            </a:r>
            <a:r>
              <a:rPr lang="en-US" b="0" dirty="0" smtClean="0">
                <a:latin typeface="Times New Roman" panose="02020603050405020304" pitchFamily="18" charset="0"/>
                <a:cs typeface="Times New Roman" panose="02020603050405020304" pitchFamily="18" charset="0"/>
              </a:rPr>
              <a:t>here.</a:t>
            </a:r>
          </a:p>
          <a:p>
            <a:pPr marL="342900" indent="-342900">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Pennsylvania’s superstores loss is the </a:t>
            </a:r>
            <a:r>
              <a:rPr lang="en-US" b="0" dirty="0" smtClean="0">
                <a:latin typeface="Times New Roman" panose="02020603050405020304" pitchFamily="18" charset="0"/>
                <a:cs typeface="Times New Roman" panose="02020603050405020304" pitchFamily="18" charset="0"/>
              </a:rPr>
              <a:t>highest.</a:t>
            </a:r>
          </a:p>
          <a:p>
            <a:pPr marL="342900" indent="-342900">
              <a:buFont typeface="Wingdings" panose="05000000000000000000" pitchFamily="2" charset="2"/>
              <a:buChar char="q"/>
            </a:pPr>
            <a:endParaRPr lang="en-US" b="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070" y="1196340"/>
            <a:ext cx="4323930" cy="394335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8"/>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4"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Effect of Discount on No. of sales</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499" y="895349"/>
            <a:ext cx="4832501" cy="3772213"/>
          </a:xfrm>
          <a:prstGeom prst="rect">
            <a:avLst/>
          </a:prstGeom>
          <a:ln>
            <a:solidFill>
              <a:schemeClr val="bg1">
                <a:lumMod val="85000"/>
              </a:schemeClr>
            </a:solidFill>
          </a:ln>
        </p:spPr>
      </p:pic>
      <p:sp>
        <p:nvSpPr>
          <p:cNvPr id="6" name="Shape 90"/>
          <p:cNvSpPr/>
          <p:nvPr/>
        </p:nvSpPr>
        <p:spPr>
          <a:xfrm>
            <a:off x="76200" y="1123950"/>
            <a:ext cx="4106474" cy="301617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Sales are more in case of 20% discount and no discount.</a:t>
            </a: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We can see that high discount doesn’t gave the guarantee of more no. of sales.</a:t>
            </a: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Discount should not be very high, somewhere between 20-30 is the best.</a:t>
            </a:r>
            <a:endParaRPr lang="en-US"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85369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8"/>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3"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825424"/>
            <a:ext cx="4343400" cy="4147097"/>
          </a:xfrm>
          <a:prstGeom prst="rect">
            <a:avLst/>
          </a:prstGeom>
        </p:spPr>
      </p:pic>
      <p:sp>
        <p:nvSpPr>
          <p:cNvPr id="5" name="Shape 80"/>
          <p:cNvSpPr/>
          <p:nvPr/>
        </p:nvSpPr>
        <p:spPr>
          <a:xfrm>
            <a:off x="76200" y="328115"/>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Category</a:t>
            </a:r>
            <a:endParaRPr dirty="0">
              <a:latin typeface="Times New Roman" panose="02020603050405020304" pitchFamily="18" charset="0"/>
              <a:cs typeface="Times New Roman" panose="02020603050405020304" pitchFamily="18" charset="0"/>
            </a:endParaRPr>
          </a:p>
        </p:txBody>
      </p:sp>
      <p:sp>
        <p:nvSpPr>
          <p:cNvPr id="6" name="Shape 90"/>
          <p:cNvSpPr/>
          <p:nvPr/>
        </p:nvSpPr>
        <p:spPr>
          <a:xfrm>
            <a:off x="76200" y="1390883"/>
            <a:ext cx="4572000" cy="301617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Sales are almost same for all categories.</a:t>
            </a: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In case of Furniture, the profit is quite less than Office Supplies and Technology. </a:t>
            </a: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Company should try to focus more on Technology and </a:t>
            </a:r>
            <a:r>
              <a:rPr lang="en-US" b="0" dirty="0">
                <a:latin typeface="Times New Roman" panose="02020603050405020304" pitchFamily="18" charset="0"/>
                <a:cs typeface="Times New Roman" panose="02020603050405020304" pitchFamily="18" charset="0"/>
              </a:rPr>
              <a:t>O</a:t>
            </a:r>
            <a:r>
              <a:rPr lang="en-US" b="0" dirty="0" smtClean="0">
                <a:latin typeface="Times New Roman" panose="02020603050405020304" pitchFamily="18" charset="0"/>
                <a:cs typeface="Times New Roman" panose="02020603050405020304" pitchFamily="18" charset="0"/>
              </a:rPr>
              <a:t>ffice supplies because they have give more profit. </a:t>
            </a:r>
          </a:p>
        </p:txBody>
      </p:sp>
    </p:spTree>
    <p:extLst>
      <p:ext uri="{BB962C8B-B14F-4D97-AF65-F5344CB8AC3E}">
        <p14:creationId xmlns:p14="http://schemas.microsoft.com/office/powerpoint/2010/main" val="26565084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8"/>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3"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Sub-Categories</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4" y="2413884"/>
            <a:ext cx="7795976" cy="27149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2571750"/>
            <a:ext cx="685800" cy="381053"/>
          </a:xfrm>
          <a:prstGeom prst="rect">
            <a:avLst/>
          </a:prstGeom>
        </p:spPr>
      </p:pic>
      <p:sp>
        <p:nvSpPr>
          <p:cNvPr id="6" name="Shape 72"/>
          <p:cNvSpPr/>
          <p:nvPr/>
        </p:nvSpPr>
        <p:spPr>
          <a:xfrm>
            <a:off x="183459" y="971550"/>
            <a:ext cx="8565600" cy="114028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sz="1800" b="0" dirty="0" smtClean="0">
                <a:latin typeface="Times New Roman" panose="02020603050405020304" pitchFamily="18" charset="0"/>
                <a:cs typeface="Times New Roman" panose="02020603050405020304" pitchFamily="18" charset="0"/>
              </a:rPr>
              <a:t>Sales of chairs and phones are more than the other sub-categories.</a:t>
            </a:r>
          </a:p>
          <a:p>
            <a:pPr marL="342900" indent="-342900">
              <a:buFont typeface="Wingdings" panose="05000000000000000000" pitchFamily="2" charset="2"/>
              <a:buChar char="q"/>
            </a:pPr>
            <a:r>
              <a:rPr lang="en-US" sz="1800" b="0" dirty="0" smtClean="0">
                <a:latin typeface="Times New Roman" panose="02020603050405020304" pitchFamily="18" charset="0"/>
                <a:cs typeface="Times New Roman" panose="02020603050405020304" pitchFamily="18" charset="0"/>
              </a:rPr>
              <a:t>Sales of Table is also good, but profit is negative. So we should increase it’s price to get profit because the market of table is already big. </a:t>
            </a: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1402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8"/>
          <p:cNvSpPr/>
          <p:nvPr/>
        </p:nvSpPr>
        <p:spPr>
          <a:xfrm>
            <a:off x="-15501" y="-19475"/>
            <a:ext cx="9191402" cy="840000"/>
          </a:xfrm>
          <a:prstGeom prst="rect">
            <a:avLst/>
          </a:prstGeom>
          <a:solidFill>
            <a:schemeClr val="tx1">
              <a:lumMod val="65000"/>
              <a:lumOff val="35000"/>
            </a:schemeClr>
          </a:soli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3"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latin typeface="Times New Roman" panose="02020603050405020304" pitchFamily="18" charset="0"/>
                <a:cs typeface="Times New Roman" panose="02020603050405020304" pitchFamily="18" charset="0"/>
              </a:rPr>
              <a:t>Profit per sale (Sub-category)</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895350"/>
            <a:ext cx="6019800" cy="4114800"/>
          </a:xfrm>
          <a:prstGeom prst="rect">
            <a:avLst/>
          </a:prstGeom>
        </p:spPr>
      </p:pic>
      <p:sp>
        <p:nvSpPr>
          <p:cNvPr id="5" name="Shape 90"/>
          <p:cNvSpPr/>
          <p:nvPr/>
        </p:nvSpPr>
        <p:spPr>
          <a:xfrm>
            <a:off x="76200" y="1504950"/>
            <a:ext cx="3048000" cy="23082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Profit per sale is more in Envelopes, Labels and Paper.</a:t>
            </a:r>
          </a:p>
          <a:p>
            <a:pPr marL="342900" indent="-342900">
              <a:buFont typeface="Wingdings" panose="05000000000000000000" pitchFamily="2" charset="2"/>
              <a:buChar char="q"/>
            </a:pPr>
            <a:r>
              <a:rPr lang="en-US" b="0" dirty="0" smtClean="0">
                <a:latin typeface="Times New Roman" panose="02020603050405020304" pitchFamily="18" charset="0"/>
                <a:cs typeface="Times New Roman" panose="02020603050405020304" pitchFamily="18" charset="0"/>
              </a:rPr>
              <a:t>It is quite less in Tables, so we should increase it’s price to get profit. </a:t>
            </a:r>
          </a:p>
        </p:txBody>
      </p:sp>
    </p:spTree>
    <p:extLst>
      <p:ext uri="{BB962C8B-B14F-4D97-AF65-F5344CB8AC3E}">
        <p14:creationId xmlns:p14="http://schemas.microsoft.com/office/powerpoint/2010/main" val="17804374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699</TotalTime>
  <Words>478</Words>
  <Application>Microsoft Office PowerPoint</Application>
  <PresentationFormat>On-screen Show (16:9)</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dc:creator>
  <cp:lastModifiedBy>ACER</cp:lastModifiedBy>
  <cp:revision>34</cp:revision>
  <dcterms:modified xsi:type="dcterms:W3CDTF">2020-09-09T17:07:17Z</dcterms:modified>
</cp:coreProperties>
</file>