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5" r:id="rId4"/>
    <p:sldMasterId id="2147483790" r:id="rId5"/>
  </p:sldMasterIdLst>
  <p:notesMasterIdLst>
    <p:notesMasterId r:id="rId57"/>
  </p:notesMasterIdLst>
  <p:handoutMasterIdLst>
    <p:handoutMasterId r:id="rId58"/>
  </p:handoutMasterIdLst>
  <p:sldIdLst>
    <p:sldId id="392" r:id="rId6"/>
    <p:sldId id="407" r:id="rId7"/>
    <p:sldId id="409" r:id="rId8"/>
    <p:sldId id="425" r:id="rId9"/>
    <p:sldId id="423" r:id="rId10"/>
    <p:sldId id="427" r:id="rId11"/>
    <p:sldId id="424" r:id="rId12"/>
    <p:sldId id="422" r:id="rId13"/>
    <p:sldId id="410" r:id="rId14"/>
    <p:sldId id="412" r:id="rId15"/>
    <p:sldId id="414" r:id="rId16"/>
    <p:sldId id="415" r:id="rId17"/>
    <p:sldId id="417" r:id="rId18"/>
    <p:sldId id="419" r:id="rId19"/>
    <p:sldId id="421" r:id="rId20"/>
    <p:sldId id="428" r:id="rId21"/>
    <p:sldId id="429" r:id="rId22"/>
    <p:sldId id="434" r:id="rId23"/>
    <p:sldId id="451" r:id="rId24"/>
    <p:sldId id="452" r:id="rId25"/>
    <p:sldId id="453" r:id="rId26"/>
    <p:sldId id="454" r:id="rId27"/>
    <p:sldId id="435" r:id="rId28"/>
    <p:sldId id="436" r:id="rId29"/>
    <p:sldId id="437" r:id="rId30"/>
    <p:sldId id="440" r:id="rId31"/>
    <p:sldId id="438" r:id="rId32"/>
    <p:sldId id="441" r:id="rId33"/>
    <p:sldId id="442" r:id="rId34"/>
    <p:sldId id="446" r:id="rId35"/>
    <p:sldId id="443" r:id="rId36"/>
    <p:sldId id="444" r:id="rId37"/>
    <p:sldId id="448" r:id="rId38"/>
    <p:sldId id="447" r:id="rId39"/>
    <p:sldId id="449" r:id="rId40"/>
    <p:sldId id="450" r:id="rId41"/>
    <p:sldId id="455" r:id="rId42"/>
    <p:sldId id="456" r:id="rId43"/>
    <p:sldId id="457" r:id="rId44"/>
    <p:sldId id="458" r:id="rId45"/>
    <p:sldId id="431" r:id="rId46"/>
    <p:sldId id="459" r:id="rId47"/>
    <p:sldId id="439" r:id="rId48"/>
    <p:sldId id="460" r:id="rId49"/>
    <p:sldId id="461" r:id="rId50"/>
    <p:sldId id="462" r:id="rId51"/>
    <p:sldId id="463" r:id="rId52"/>
    <p:sldId id="464" r:id="rId53"/>
    <p:sldId id="430" r:id="rId54"/>
    <p:sldId id="465" r:id="rId55"/>
    <p:sldId id="291" r:id="rId56"/>
  </p:sldIdLst>
  <p:sldSz cx="9144000" cy="6858000" type="screen4x3"/>
  <p:notesSz cx="7010400" cy="9296400"/>
  <p:custDataLst>
    <p:tags r:id="rId59"/>
  </p:custData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659">
          <p15:clr>
            <a:srgbClr val="A4A3A4"/>
          </p15:clr>
        </p15:guide>
        <p15:guide id="10" orient="horz" pos="3639">
          <p15:clr>
            <a:srgbClr val="A4A3A4"/>
          </p15:clr>
        </p15:guide>
        <p15:guide id="11" orient="horz" pos="623">
          <p15:clr>
            <a:srgbClr val="A4A3A4"/>
          </p15:clr>
        </p15:guide>
        <p15:guide id="12" orient="horz" pos="4085">
          <p15:clr>
            <a:srgbClr val="A4A3A4"/>
          </p15:clr>
        </p15:guide>
        <p15:guide id="13" orient="horz" pos="1219">
          <p15:clr>
            <a:srgbClr val="A4A3A4"/>
          </p15:clr>
        </p15:guide>
        <p15:guide id="14" orient="horz" pos="1989">
          <p15:clr>
            <a:srgbClr val="A4A3A4"/>
          </p15:clr>
        </p15:guide>
        <p15:guide id="15" orient="horz" pos="2745">
          <p15:clr>
            <a:srgbClr val="A4A3A4"/>
          </p15:clr>
        </p15:guide>
        <p15:guide id="16" orient="horz" pos="3759">
          <p15:clr>
            <a:srgbClr val="A4A3A4"/>
          </p15:clr>
        </p15:guide>
        <p15:guide id="17" orient="horz" pos="4319">
          <p15:clr>
            <a:srgbClr val="A4A3A4"/>
          </p15:clr>
        </p15:guide>
        <p15:guide id="18" orient="horz" pos="4199">
          <p15:clr>
            <a:srgbClr val="A4A3A4"/>
          </p15:clr>
        </p15:guide>
        <p15:guide id="19" orient="horz" pos="3537">
          <p15:clr>
            <a:srgbClr val="A4A3A4"/>
          </p15:clr>
        </p15:guide>
        <p15:guide id="20" pos="5759">
          <p15:clr>
            <a:srgbClr val="A4A3A4"/>
          </p15:clr>
        </p15:guide>
        <p15:guide id="21">
          <p15:clr>
            <a:srgbClr val="A4A3A4"/>
          </p15:clr>
        </p15:guide>
        <p15:guide id="22" pos="2880">
          <p15:clr>
            <a:srgbClr val="A4A3A4"/>
          </p15:clr>
        </p15:guide>
        <p15:guide id="23" pos="2064">
          <p15:clr>
            <a:srgbClr val="A4A3A4"/>
          </p15:clr>
        </p15:guide>
        <p15:guide id="24" pos="246">
          <p15:clr>
            <a:srgbClr val="A4A3A4"/>
          </p15:clr>
        </p15:guide>
        <p15:guide id="25" pos="5513">
          <p15:clr>
            <a:srgbClr val="A4A3A4"/>
          </p15:clr>
        </p15:guide>
        <p15:guide id="26" pos="4326">
          <p15:clr>
            <a:srgbClr val="A4A3A4"/>
          </p15:clr>
        </p15:guide>
        <p15:guide id="27" pos="129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Veronica" initials="LV" lastIdx="1" clrIdx="0">
    <p:extLst>
      <p:ext uri="{19B8F6BF-5375-455C-9EA6-DF929625EA0E}">
        <p15:presenceInfo xmlns:p15="http://schemas.microsoft.com/office/powerpoint/2012/main" userId="S-1-5-21-602162358-1844823847-725345543-152889" providerId="AD"/>
      </p:ext>
    </p:extLst>
  </p:cmAuthor>
  <p:cmAuthor id="2" name="Baldesare, Jason" initials="BJ" lastIdx="1" clrIdx="1">
    <p:extLst>
      <p:ext uri="{19B8F6BF-5375-455C-9EA6-DF929625EA0E}">
        <p15:presenceInfo xmlns:p15="http://schemas.microsoft.com/office/powerpoint/2012/main" userId="S-1-5-21-602162358-1844823847-725345543-275779" providerId="AD"/>
      </p:ext>
    </p:extLst>
  </p:cmAuthor>
  <p:cmAuthor id="3" name="Durga, Amar" initials="DA" lastIdx="0" clrIdx="2">
    <p:extLst>
      <p:ext uri="{19B8F6BF-5375-455C-9EA6-DF929625EA0E}">
        <p15:presenceInfo xmlns:p15="http://schemas.microsoft.com/office/powerpoint/2012/main" userId="S::Amar.Durga@FISGLOBAL.COM::86bdeff0-caaa-48ac-9629-fb8d8e172c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81D97"/>
    <a:srgbClr val="007FA3"/>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C1498-3C99-4FDE-A081-41223F824A0E}" v="11" dt="2021-11-29T05:15:03.210"/>
    <p1510:client id="{5E227FE4-8F77-45C6-B0C3-91BAF1AB67D0}" vWet="4" dt="2021-11-29T05:14:08.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9"/>
        <p:guide orient="horz" pos="696"/>
        <p:guide orient="horz" pos="926"/>
        <p:guide orient="horz" pos="2657"/>
        <p:guide orient="horz" pos="232"/>
        <p:guide orient="horz" pos="487"/>
        <p:guide pos="241"/>
        <p:guide orient="horz"/>
        <p:guide orient="horz" pos="1659"/>
        <p:guide orient="horz" pos="3639"/>
        <p:guide orient="horz" pos="623"/>
        <p:guide orient="horz" pos="4085"/>
        <p:guide orient="horz" pos="1219"/>
        <p:guide orient="horz" pos="1989"/>
        <p:guide orient="horz" pos="2745"/>
        <p:guide orient="horz" pos="3759"/>
        <p:guide orient="horz" pos="4319"/>
        <p:guide orient="horz" pos="4199"/>
        <p:guide orient="horz" pos="3537"/>
        <p:guide pos="5759"/>
        <p:guide/>
        <p:guide pos="2880"/>
        <p:guide pos="2064"/>
        <p:guide pos="246"/>
        <p:guide pos="5513"/>
        <p:guide pos="4326"/>
        <p:guide pos="1296"/>
      </p:guideLst>
    </p:cSldViewPr>
  </p:slide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Amar" userId="86bdeff0-caaa-48ac-9629-fb8d8e172cee" providerId="ADAL" clId="{2DBFDA7C-0ED4-4F3E-B522-0CE7265C8431}"/>
    <pc:docChg chg="undo custSel addSld delSld modSld">
      <pc:chgData name="Durga, Amar" userId="86bdeff0-caaa-48ac-9629-fb8d8e172cee" providerId="ADAL" clId="{2DBFDA7C-0ED4-4F3E-B522-0CE7265C8431}" dt="2021-11-10T09:19:42.995" v="183"/>
      <pc:docMkLst>
        <pc:docMk/>
      </pc:docMkLst>
      <pc:sldChg chg="modSp mod">
        <pc:chgData name="Durga, Amar" userId="86bdeff0-caaa-48ac-9629-fb8d8e172cee" providerId="ADAL" clId="{2DBFDA7C-0ED4-4F3E-B522-0CE7265C8431}" dt="2021-11-10T09:19:42.995" v="183"/>
        <pc:sldMkLst>
          <pc:docMk/>
          <pc:sldMk cId="703708383" sldId="392"/>
        </pc:sldMkLst>
        <pc:spChg chg="mod">
          <ac:chgData name="Durga, Amar" userId="86bdeff0-caaa-48ac-9629-fb8d8e172cee" providerId="ADAL" clId="{2DBFDA7C-0ED4-4F3E-B522-0CE7265C8431}" dt="2021-11-10T09:19:42.995" v="183"/>
          <ac:spMkLst>
            <pc:docMk/>
            <pc:sldMk cId="703708383" sldId="392"/>
            <ac:spMk id="3" creationId="{1248162E-0388-4141-A473-A6FA80B8009A}"/>
          </ac:spMkLst>
        </pc:spChg>
        <pc:spChg chg="mod">
          <ac:chgData name="Durga, Amar" userId="86bdeff0-caaa-48ac-9629-fb8d8e172cee" providerId="ADAL" clId="{2DBFDA7C-0ED4-4F3E-B522-0CE7265C8431}" dt="2021-10-29T09:20:33.366" v="20" actId="33524"/>
          <ac:spMkLst>
            <pc:docMk/>
            <pc:sldMk cId="703708383" sldId="392"/>
            <ac:spMk id="8" creationId="{00000000-0000-0000-0000-000000000000}"/>
          </ac:spMkLst>
        </pc:spChg>
      </pc:sldChg>
      <pc:sldChg chg="modSp mod">
        <pc:chgData name="Durga, Amar" userId="86bdeff0-caaa-48ac-9629-fb8d8e172cee" providerId="ADAL" clId="{2DBFDA7C-0ED4-4F3E-B522-0CE7265C8431}" dt="2021-10-29T09:22:39.939" v="177" actId="20577"/>
        <pc:sldMkLst>
          <pc:docMk/>
          <pc:sldMk cId="3544818220" sldId="407"/>
        </pc:sldMkLst>
        <pc:spChg chg="mod">
          <ac:chgData name="Durga, Amar" userId="86bdeff0-caaa-48ac-9629-fb8d8e172cee" providerId="ADAL" clId="{2DBFDA7C-0ED4-4F3E-B522-0CE7265C8431}" dt="2021-10-29T09:22:39.939" v="177" actId="20577"/>
          <ac:spMkLst>
            <pc:docMk/>
            <pc:sldMk cId="3544818220" sldId="407"/>
            <ac:spMk id="4" creationId="{CA6419D1-D60F-4005-8218-EC0C5A455E71}"/>
          </ac:spMkLst>
        </pc:spChg>
      </pc:sldChg>
      <pc:sldChg chg="add">
        <pc:chgData name="Durga, Amar" userId="86bdeff0-caaa-48ac-9629-fb8d8e172cee" providerId="ADAL" clId="{2DBFDA7C-0ED4-4F3E-B522-0CE7265C8431}" dt="2021-10-29T09:25:20.207" v="178"/>
        <pc:sldMkLst>
          <pc:docMk/>
          <pc:sldMk cId="3647666578" sldId="430"/>
        </pc:sldMkLst>
      </pc:sldChg>
      <pc:sldChg chg="add">
        <pc:chgData name="Durga, Amar" userId="86bdeff0-caaa-48ac-9629-fb8d8e172cee" providerId="ADAL" clId="{2DBFDA7C-0ED4-4F3E-B522-0CE7265C8431}" dt="2021-10-29T09:25:20.207" v="178"/>
        <pc:sldMkLst>
          <pc:docMk/>
          <pc:sldMk cId="3098145352" sldId="431"/>
        </pc:sldMkLst>
      </pc:sldChg>
      <pc:sldChg chg="add">
        <pc:chgData name="Durga, Amar" userId="86bdeff0-caaa-48ac-9629-fb8d8e172cee" providerId="ADAL" clId="{2DBFDA7C-0ED4-4F3E-B522-0CE7265C8431}" dt="2021-10-29T09:25:20.207" v="178"/>
        <pc:sldMkLst>
          <pc:docMk/>
          <pc:sldMk cId="612229565" sldId="439"/>
        </pc:sldMkLst>
      </pc:sldChg>
      <pc:sldChg chg="add">
        <pc:chgData name="Durga, Amar" userId="86bdeff0-caaa-48ac-9629-fb8d8e172cee" providerId="ADAL" clId="{2DBFDA7C-0ED4-4F3E-B522-0CE7265C8431}" dt="2021-10-29T09:25:20.207" v="178"/>
        <pc:sldMkLst>
          <pc:docMk/>
          <pc:sldMk cId="953384777" sldId="455"/>
        </pc:sldMkLst>
      </pc:sldChg>
      <pc:sldChg chg="add">
        <pc:chgData name="Durga, Amar" userId="86bdeff0-caaa-48ac-9629-fb8d8e172cee" providerId="ADAL" clId="{2DBFDA7C-0ED4-4F3E-B522-0CE7265C8431}" dt="2021-10-29T09:25:20.207" v="178"/>
        <pc:sldMkLst>
          <pc:docMk/>
          <pc:sldMk cId="4027994283" sldId="456"/>
        </pc:sldMkLst>
      </pc:sldChg>
      <pc:sldChg chg="add">
        <pc:chgData name="Durga, Amar" userId="86bdeff0-caaa-48ac-9629-fb8d8e172cee" providerId="ADAL" clId="{2DBFDA7C-0ED4-4F3E-B522-0CE7265C8431}" dt="2021-10-29T09:25:20.207" v="178"/>
        <pc:sldMkLst>
          <pc:docMk/>
          <pc:sldMk cId="4274946935" sldId="457"/>
        </pc:sldMkLst>
      </pc:sldChg>
      <pc:sldChg chg="add">
        <pc:chgData name="Durga, Amar" userId="86bdeff0-caaa-48ac-9629-fb8d8e172cee" providerId="ADAL" clId="{2DBFDA7C-0ED4-4F3E-B522-0CE7265C8431}" dt="2021-10-29T09:25:20.207" v="178"/>
        <pc:sldMkLst>
          <pc:docMk/>
          <pc:sldMk cId="684229072" sldId="458"/>
        </pc:sldMkLst>
      </pc:sldChg>
      <pc:sldChg chg="add">
        <pc:chgData name="Durga, Amar" userId="86bdeff0-caaa-48ac-9629-fb8d8e172cee" providerId="ADAL" clId="{2DBFDA7C-0ED4-4F3E-B522-0CE7265C8431}" dt="2021-10-29T09:25:20.207" v="178"/>
        <pc:sldMkLst>
          <pc:docMk/>
          <pc:sldMk cId="3547220599" sldId="459"/>
        </pc:sldMkLst>
      </pc:sldChg>
      <pc:sldChg chg="add">
        <pc:chgData name="Durga, Amar" userId="86bdeff0-caaa-48ac-9629-fb8d8e172cee" providerId="ADAL" clId="{2DBFDA7C-0ED4-4F3E-B522-0CE7265C8431}" dt="2021-10-29T09:25:20.207" v="178"/>
        <pc:sldMkLst>
          <pc:docMk/>
          <pc:sldMk cId="4142451208" sldId="460"/>
        </pc:sldMkLst>
      </pc:sldChg>
      <pc:sldChg chg="add">
        <pc:chgData name="Durga, Amar" userId="86bdeff0-caaa-48ac-9629-fb8d8e172cee" providerId="ADAL" clId="{2DBFDA7C-0ED4-4F3E-B522-0CE7265C8431}" dt="2021-10-29T09:25:20.207" v="178"/>
        <pc:sldMkLst>
          <pc:docMk/>
          <pc:sldMk cId="1361883345" sldId="461"/>
        </pc:sldMkLst>
      </pc:sldChg>
      <pc:sldChg chg="add">
        <pc:chgData name="Durga, Amar" userId="86bdeff0-caaa-48ac-9629-fb8d8e172cee" providerId="ADAL" clId="{2DBFDA7C-0ED4-4F3E-B522-0CE7265C8431}" dt="2021-10-29T09:25:20.207" v="178"/>
        <pc:sldMkLst>
          <pc:docMk/>
          <pc:sldMk cId="3707337655" sldId="462"/>
        </pc:sldMkLst>
      </pc:sldChg>
      <pc:sldChg chg="add">
        <pc:chgData name="Durga, Amar" userId="86bdeff0-caaa-48ac-9629-fb8d8e172cee" providerId="ADAL" clId="{2DBFDA7C-0ED4-4F3E-B522-0CE7265C8431}" dt="2021-10-29T09:25:20.207" v="178"/>
        <pc:sldMkLst>
          <pc:docMk/>
          <pc:sldMk cId="1488835661" sldId="463"/>
        </pc:sldMkLst>
      </pc:sldChg>
      <pc:sldChg chg="add">
        <pc:chgData name="Durga, Amar" userId="86bdeff0-caaa-48ac-9629-fb8d8e172cee" providerId="ADAL" clId="{2DBFDA7C-0ED4-4F3E-B522-0CE7265C8431}" dt="2021-10-29T09:25:20.207" v="178"/>
        <pc:sldMkLst>
          <pc:docMk/>
          <pc:sldMk cId="3192237386" sldId="464"/>
        </pc:sldMkLst>
      </pc:sldChg>
      <pc:sldChg chg="add del">
        <pc:chgData name="Durga, Amar" userId="86bdeff0-caaa-48ac-9629-fb8d8e172cee" providerId="ADAL" clId="{2DBFDA7C-0ED4-4F3E-B522-0CE7265C8431}" dt="2021-10-29T09:25:30.987" v="180" actId="47"/>
        <pc:sldMkLst>
          <pc:docMk/>
          <pc:sldMk cId="2512576603" sldId="465"/>
        </pc:sldMkLst>
      </pc:sldChg>
    </pc:docChg>
  </pc:docChgLst>
  <pc:docChgLst>
    <pc:chgData name="Durga, Amar" userId="86bdeff0-caaa-48ac-9629-fb8d8e172cee" providerId="ADAL" clId="{5E227FE4-8F77-45C6-B0C3-91BAF1AB67D0}"/>
    <pc:docChg chg="modSld">
      <pc:chgData name="Durga, Amar" userId="86bdeff0-caaa-48ac-9629-fb8d8e172cee" providerId="ADAL" clId="{5E227FE4-8F77-45C6-B0C3-91BAF1AB67D0}" dt="2021-11-28T05:59:45.730" v="2" actId="113"/>
      <pc:docMkLst>
        <pc:docMk/>
      </pc:docMkLst>
      <pc:sldChg chg="modSp mod">
        <pc:chgData name="Durga, Amar" userId="86bdeff0-caaa-48ac-9629-fb8d8e172cee" providerId="ADAL" clId="{5E227FE4-8F77-45C6-B0C3-91BAF1AB67D0}" dt="2021-11-28T05:48:09.815" v="1" actId="14100"/>
        <pc:sldMkLst>
          <pc:docMk/>
          <pc:sldMk cId="2899121053" sldId="414"/>
        </pc:sldMkLst>
        <pc:spChg chg="mod">
          <ac:chgData name="Durga, Amar" userId="86bdeff0-caaa-48ac-9629-fb8d8e172cee" providerId="ADAL" clId="{5E227FE4-8F77-45C6-B0C3-91BAF1AB67D0}" dt="2021-11-28T05:48:09.815" v="1" actId="14100"/>
          <ac:spMkLst>
            <pc:docMk/>
            <pc:sldMk cId="2899121053" sldId="414"/>
            <ac:spMk id="11" creationId="{95563EC5-8D19-4339-B660-7C6363523B57}"/>
          </ac:spMkLst>
        </pc:spChg>
      </pc:sldChg>
      <pc:sldChg chg="modSp mod">
        <pc:chgData name="Durga, Amar" userId="86bdeff0-caaa-48ac-9629-fb8d8e172cee" providerId="ADAL" clId="{5E227FE4-8F77-45C6-B0C3-91BAF1AB67D0}" dt="2021-11-28T05:59:45.730" v="2" actId="113"/>
        <pc:sldMkLst>
          <pc:docMk/>
          <pc:sldMk cId="423431461" sldId="421"/>
        </pc:sldMkLst>
        <pc:spChg chg="mod">
          <ac:chgData name="Durga, Amar" userId="86bdeff0-caaa-48ac-9629-fb8d8e172cee" providerId="ADAL" clId="{5E227FE4-8F77-45C6-B0C3-91BAF1AB67D0}" dt="2021-11-28T05:59:45.730" v="2" actId="113"/>
          <ac:spMkLst>
            <pc:docMk/>
            <pc:sldMk cId="423431461" sldId="421"/>
            <ac:spMk id="4" creationId="{CA6419D1-D60F-4005-8218-EC0C5A455E71}"/>
          </ac:spMkLst>
        </pc:spChg>
      </pc:sldChg>
    </pc:docChg>
  </pc:docChgLst>
  <pc:docChgLst>
    <pc:chgData name="Nikhil" userId="8a4e4c6c-ea7b-4371-9857-20e66ccde366" providerId="ADAL" clId="{3BCC1498-3C99-4FDE-A081-41223F824A0E}"/>
    <pc:docChg chg="custSel modSld">
      <pc:chgData name="Nikhil" userId="8a4e4c6c-ea7b-4371-9857-20e66ccde366" providerId="ADAL" clId="{3BCC1498-3C99-4FDE-A081-41223F824A0E}" dt="2021-11-29T05:15:03.211" v="10" actId="313"/>
      <pc:docMkLst>
        <pc:docMk/>
      </pc:docMkLst>
      <pc:sldChg chg="modSp mod">
        <pc:chgData name="Nikhil" userId="8a4e4c6c-ea7b-4371-9857-20e66ccde366" providerId="ADAL" clId="{3BCC1498-3C99-4FDE-A081-41223F824A0E}" dt="2021-11-29T05:15:03.211" v="10" actId="313"/>
        <pc:sldMkLst>
          <pc:docMk/>
          <pc:sldMk cId="3096976286" sldId="449"/>
        </pc:sldMkLst>
        <pc:spChg chg="mod">
          <ac:chgData name="Nikhil" userId="8a4e4c6c-ea7b-4371-9857-20e66ccde366" providerId="ADAL" clId="{3BCC1498-3C99-4FDE-A081-41223F824A0E}" dt="2021-11-29T05:15:03.211" v="10" actId="313"/>
          <ac:spMkLst>
            <pc:docMk/>
            <pc:sldMk cId="3096976286" sldId="449"/>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4993E57-F06E-2343-8505-8306C931B374}" type="datetimeFigureOut">
              <a:rPr lang="en-US" smtClean="0"/>
              <a:pPr/>
              <a:t>11/28/2021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0AE71FE8-551B-41D8-8E66-7D01683EE4D2}" type="datetimeFigureOut">
              <a:rPr lang="fi-FI" smtClean="0"/>
              <a:pPr/>
              <a:t>28.11.2021</a:t>
            </a:fld>
            <a:endParaRPr lang="fi-FI"/>
          </a:p>
        </p:txBody>
      </p:sp>
      <p:sp>
        <p:nvSpPr>
          <p:cNvPr id="4" name="Dian kuvan paikkamerkki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Alatunnisteen paikkamerkki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87351"/>
            <a:ext cx="2833200" cy="216000"/>
          </a:xfrm>
        </p:spPr>
        <p:txBody>
          <a:bodyPr>
            <a:normAutofit/>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42509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856145" y="1089791"/>
            <a:ext cx="7460544"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1219201"/>
            <a:ext cx="7219254"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a:t>Type quote</a:t>
            </a:r>
          </a:p>
        </p:txBody>
      </p:sp>
    </p:spTree>
    <p:extLst>
      <p:ext uri="{BB962C8B-B14F-4D97-AF65-F5344CB8AC3E}">
        <p14:creationId xmlns:p14="http://schemas.microsoft.com/office/powerpoint/2010/main" val="169907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392112" y="1655764"/>
            <a:ext cx="4068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4691008" y="1655764"/>
            <a:ext cx="4052750"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a:t>Click icon to add picture</a:t>
            </a:r>
            <a:br>
              <a:rPr lang="fi-FI"/>
            </a:br>
            <a:br>
              <a:rPr lang="fi-FI"/>
            </a:br>
            <a:r>
              <a:rPr lang="en-US" cap="none" baseline="0"/>
              <a:t>Go to the speaker notes of this slide for instructions on how to add pictures</a:t>
            </a:r>
            <a:endParaRPr lang="fi-FI"/>
          </a:p>
        </p:txBody>
      </p:sp>
    </p:spTree>
    <p:extLst>
      <p:ext uri="{BB962C8B-B14F-4D97-AF65-F5344CB8AC3E}">
        <p14:creationId xmlns:p14="http://schemas.microsoft.com/office/powerpoint/2010/main" val="195769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9144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14000" y="2886674"/>
            <a:ext cx="4716000" cy="1084653"/>
          </a:xfrm>
          <a:prstGeom prst="rect">
            <a:avLst/>
          </a:prstGeom>
        </p:spPr>
      </p:pic>
      <p:sp>
        <p:nvSpPr>
          <p:cNvPr id="4" name="TextBox 3"/>
          <p:cNvSpPr txBox="1"/>
          <p:nvPr userDrawn="1"/>
        </p:nvSpPr>
        <p:spPr>
          <a:xfrm>
            <a:off x="139468" y="6476563"/>
            <a:ext cx="6588878" cy="215444"/>
          </a:xfrm>
          <a:prstGeom prst="rect">
            <a:avLst/>
          </a:prstGeom>
          <a:noFill/>
        </p:spPr>
        <p:txBody>
          <a:bodyPr wrap="square" rtlCol="0">
            <a:spAutoFit/>
          </a:bodyPr>
          <a:lstStyle/>
          <a:p>
            <a:r>
              <a:rPr lang="en-US" sz="800" b="1" i="1">
                <a:solidFill>
                  <a:schemeClr val="bg1"/>
                </a:solidFill>
              </a:rPr>
              <a:t>©2016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5955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5408256"/>
            <a:ext cx="9144000" cy="1234440"/>
          </a:xfrm>
          <a:prstGeom prst="rect">
            <a:avLst/>
          </a:prstGeom>
        </p:spPr>
      </p:pic>
      <p:sp>
        <p:nvSpPr>
          <p:cNvPr id="19" name="Title 10"/>
          <p:cNvSpPr>
            <a:spLocks noGrp="1"/>
          </p:cNvSpPr>
          <p:nvPr>
            <p:ph type="title" hasCustomPrompt="1"/>
          </p:nvPr>
        </p:nvSpPr>
        <p:spPr>
          <a:xfrm>
            <a:off x="382588" y="676276"/>
            <a:ext cx="6012000" cy="1833019"/>
          </a:xfrm>
        </p:spPr>
        <p:txBody>
          <a:bodyPr anchor="b" anchorCtr="0">
            <a:noAutofit/>
          </a:bodyPr>
          <a:lstStyle>
            <a:lvl1pPr>
              <a:defRPr sz="5000" spc="-100" baseline="0">
                <a:solidFill>
                  <a:schemeClr val="tx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2643238"/>
            <a:ext cx="6012000" cy="1076276"/>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4345851"/>
            <a:ext cx="2833200" cy="216000"/>
          </a:xfrm>
        </p:spPr>
        <p:txBody>
          <a:bodyPr/>
          <a:lstStyle>
            <a:lvl1pPr marL="0" indent="0">
              <a:buFontTx/>
              <a:buNone/>
              <a:defRPr sz="1300" b="0">
                <a:solidFill>
                  <a:schemeClr val="tx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4106284"/>
            <a:ext cx="432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p>
        </p:txBody>
      </p:sp>
    </p:spTree>
    <p:extLst>
      <p:ext uri="{BB962C8B-B14F-4D97-AF65-F5344CB8AC3E}">
        <p14:creationId xmlns:p14="http://schemas.microsoft.com/office/powerpoint/2010/main" val="317944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Title 3"/>
          <p:cNvSpPr>
            <a:spLocks noGrp="1"/>
          </p:cNvSpPr>
          <p:nvPr>
            <p:ph type="title"/>
          </p:nvPr>
        </p:nvSpPr>
        <p:spPr>
          <a:xfrm>
            <a:off x="228599" y="271709"/>
            <a:ext cx="4114802" cy="5972459"/>
          </a:xfrm>
        </p:spPr>
        <p:txBody>
          <a:bodyPr/>
          <a:lstStyle>
            <a:lvl1pPr>
              <a:lnSpc>
                <a:spcPct val="90000"/>
              </a:lnSpc>
              <a:defRPr sz="2400" b="0">
                <a:solidFill>
                  <a:schemeClr val="tx1"/>
                </a:solidFill>
              </a:defRPr>
            </a:lvl1pPr>
          </a:lstStyle>
          <a:p>
            <a:r>
              <a:rPr lang="en-US"/>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6273801"/>
            <a:ext cx="521589"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67226" y="540364"/>
            <a:ext cx="4297421" cy="4916867"/>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2" y="320060"/>
            <a:ext cx="521589" cy="281962"/>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7410685" y="6112935"/>
            <a:ext cx="1620428" cy="627264"/>
          </a:xfrm>
          <a:prstGeom prst="rect">
            <a:avLst/>
          </a:prstGeom>
        </p:spPr>
      </p:pic>
    </p:spTree>
    <p:extLst>
      <p:ext uri="{BB962C8B-B14F-4D97-AF65-F5344CB8AC3E}">
        <p14:creationId xmlns:p14="http://schemas.microsoft.com/office/powerpoint/2010/main" val="3910259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DOC ID / </a:t>
            </a:r>
            <a:r>
              <a:rPr lang="de-DE" err="1"/>
              <a:t>Month</a:t>
            </a:r>
            <a:r>
              <a:rPr lang="de-DE"/>
              <a:t>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68224"/>
            <a:ext cx="4114800" cy="5991670"/>
          </a:xfrm>
        </p:spPr>
        <p:txBody>
          <a:bodyPr/>
          <a:lstStyle>
            <a:lvl1pPr>
              <a:lnSpc>
                <a:spcPct val="90000"/>
              </a:lnSpc>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9190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10"/>
          </a:xfrm>
        </p:spPr>
        <p:txBody>
          <a:bodyPr/>
          <a:lstStyle>
            <a:lvl1pPr>
              <a:defRPr sz="1601">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23453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26006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7" indent="-117477">
              <a:tabLst/>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04835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409701"/>
            <a:ext cx="6012000" cy="1833019"/>
          </a:xfrm>
        </p:spPr>
        <p:txBody>
          <a:bodyPr anchor="b" anchorCtr="0">
            <a:noAutofit/>
          </a:bodyPr>
          <a:lstStyle>
            <a:lvl1pPr>
              <a:defRPr sz="5000" spc="-100" baseline="0">
                <a:solidFill>
                  <a:schemeClr val="bg1"/>
                </a:solidFill>
              </a:defRPr>
            </a:lvl1pPr>
          </a:lstStyle>
          <a:p>
            <a:r>
              <a:rPr lang="fi-FI"/>
              <a:t>Presentation title</a:t>
            </a:r>
            <a:endParaRPr lang="en-US"/>
          </a:p>
        </p:txBody>
      </p:sp>
      <p:sp>
        <p:nvSpPr>
          <p:cNvPr id="20" name="Text Placeholder 19"/>
          <p:cNvSpPr>
            <a:spLocks noGrp="1"/>
          </p:cNvSpPr>
          <p:nvPr>
            <p:ph type="body" sz="quarter" idx="13" hasCustomPrompt="1"/>
          </p:nvPr>
        </p:nvSpPr>
        <p:spPr>
          <a:xfrm>
            <a:off x="382588" y="3376662"/>
            <a:ext cx="6012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a:t>Presentation subtitle</a:t>
            </a:r>
          </a:p>
        </p:txBody>
      </p:sp>
      <p:sp>
        <p:nvSpPr>
          <p:cNvPr id="21" name="Tekstin paikkamerkki 6"/>
          <p:cNvSpPr>
            <a:spLocks noGrp="1"/>
          </p:cNvSpPr>
          <p:nvPr>
            <p:ph type="body" sz="quarter" idx="14" hasCustomPrompt="1"/>
          </p:nvPr>
        </p:nvSpPr>
        <p:spPr>
          <a:xfrm>
            <a:off x="381600" y="5796876"/>
            <a:ext cx="2833200" cy="216000"/>
          </a:xfrm>
        </p:spPr>
        <p:txBody>
          <a:bodyPr/>
          <a:lstStyle>
            <a:lvl1pPr marL="0" indent="0">
              <a:buFontTx/>
              <a:buNone/>
              <a:defRPr sz="1300" b="0">
                <a:solidFill>
                  <a:schemeClr val="bg1"/>
                </a:solidFill>
              </a:defRPr>
            </a:lvl1pPr>
          </a:lstStyle>
          <a:p>
            <a:pPr lvl="0"/>
            <a:r>
              <a:rPr lang="fi-FI" err="1"/>
              <a:t>Date</a:t>
            </a:r>
            <a:endParaRPr lang="fi-FI"/>
          </a:p>
        </p:txBody>
      </p:sp>
      <p:sp>
        <p:nvSpPr>
          <p:cNvPr id="22" name="Text Placeholder 4"/>
          <p:cNvSpPr>
            <a:spLocks noGrp="1"/>
          </p:cNvSpPr>
          <p:nvPr>
            <p:ph type="body" sz="quarter" idx="15" hasCustomPrompt="1"/>
          </p:nvPr>
        </p:nvSpPr>
        <p:spPr>
          <a:xfrm>
            <a:off x="382588" y="5557309"/>
            <a:ext cx="432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14639" y="5374990"/>
            <a:ext cx="2973984" cy="684000"/>
          </a:xfrm>
          <a:prstGeom prst="rect">
            <a:avLst/>
          </a:prstGeom>
        </p:spPr>
      </p:pic>
    </p:spTree>
    <p:extLst>
      <p:ext uri="{BB962C8B-B14F-4D97-AF65-F5344CB8AC3E}">
        <p14:creationId xmlns:p14="http://schemas.microsoft.com/office/powerpoint/2010/main" val="639049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7418"/>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597063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5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57960"/>
            <a:ext cx="4114800" cy="4786208"/>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289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Content Placeholder 5"/>
          <p:cNvSpPr>
            <a:spLocks noGrp="1"/>
          </p:cNvSpPr>
          <p:nvPr>
            <p:ph sz="quarter" idx="12"/>
          </p:nvPr>
        </p:nvSpPr>
        <p:spPr>
          <a:xfrm>
            <a:off x="228600" y="1327358"/>
            <a:ext cx="4114800" cy="4916810"/>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643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88638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85344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5"/>
          </p:nvPr>
        </p:nvSpPr>
        <p:spPr>
          <a:xfrm>
            <a:off x="2514600" y="1463040"/>
            <a:ext cx="1828800" cy="4781127"/>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4192365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974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4800600" y="1499617"/>
            <a:ext cx="4114800" cy="4668594"/>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3"/>
          </p:nvPr>
        </p:nvSpPr>
        <p:spPr>
          <a:xfrm>
            <a:off x="228600" y="268225"/>
            <a:ext cx="4114800" cy="400050"/>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0969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12" name="Text Placeholder 11"/>
          <p:cNvSpPr>
            <a:spLocks noGrp="1"/>
          </p:cNvSpPr>
          <p:nvPr>
            <p:ph type="body" sz="quarter" idx="13"/>
          </p:nvPr>
        </p:nvSpPr>
        <p:spPr>
          <a:xfrm>
            <a:off x="228600" y="256033"/>
            <a:ext cx="4114800" cy="400050"/>
          </a:xfrm>
        </p:spPr>
        <p:txBody>
          <a:bodyPr/>
          <a:lstStyle>
            <a:lvl1pPr>
              <a:defRPr sz="1601"/>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651642"/>
          </a:xfrm>
        </p:spPr>
        <p:txBody>
          <a:bodyPr/>
          <a:lstStyle>
            <a:lvl1pPr>
              <a:defRPr sz="1601"/>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9594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2"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0" y="-1"/>
            <a:ext cx="4571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p>
        </p:txBody>
      </p:sp>
    </p:spTree>
    <p:extLst>
      <p:ext uri="{BB962C8B-B14F-4D97-AF65-F5344CB8AC3E}">
        <p14:creationId xmlns:p14="http://schemas.microsoft.com/office/powerpoint/2010/main" val="88412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550399"/>
            <a:ext cx="2880000" cy="912000"/>
          </a:xfrm>
        </p:spPr>
        <p:txBody>
          <a:bodyPr>
            <a:noAutofit/>
          </a:bodyPr>
          <a:lstStyle>
            <a:lvl1pPr>
              <a:defRPr sz="5000">
                <a:solidFill>
                  <a:schemeClr val="bg1"/>
                </a:solidFill>
              </a:defRPr>
            </a:lvl1pPr>
          </a:lstStyle>
          <a:p>
            <a:r>
              <a:rPr lang="fi-FI"/>
              <a:t>Section #</a:t>
            </a:r>
            <a:endParaRPr lang="en-US"/>
          </a:p>
        </p:txBody>
      </p:sp>
      <p:sp>
        <p:nvSpPr>
          <p:cNvPr id="3" name="Subtitle 2"/>
          <p:cNvSpPr>
            <a:spLocks noGrp="1"/>
          </p:cNvSpPr>
          <p:nvPr>
            <p:ph type="subTitle" idx="1" hasCustomPrompt="1"/>
          </p:nvPr>
        </p:nvSpPr>
        <p:spPr>
          <a:xfrm>
            <a:off x="382587" y="1585381"/>
            <a:ext cx="288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Type section title</a:t>
            </a:r>
            <a:endParaRPr lang="en-US"/>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3275215" y="-2049"/>
            <a:ext cx="5868785" cy="6860049"/>
          </a:xfrm>
          <a:prstGeom prst="rect">
            <a:avLst/>
          </a:prstGeom>
        </p:spPr>
      </p:pic>
    </p:spTree>
    <p:extLst>
      <p:ext uri="{BB962C8B-B14F-4D97-AF65-F5344CB8AC3E}">
        <p14:creationId xmlns:p14="http://schemas.microsoft.com/office/powerpoint/2010/main" val="624914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9"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
        <p:nvSpPr>
          <p:cNvPr id="6" name="Title 5"/>
          <p:cNvSpPr>
            <a:spLocks noGrp="1"/>
          </p:cNvSpPr>
          <p:nvPr>
            <p:ph type="title"/>
          </p:nvPr>
        </p:nvSpPr>
        <p:spPr>
          <a:xfrm>
            <a:off x="0" y="-1"/>
            <a:ext cx="9143999" cy="3429002"/>
          </a:xfrm>
          <a:solidFill>
            <a:schemeClr val="tx1"/>
          </a:solidFill>
        </p:spPr>
        <p:txBody>
          <a:bodyPr lIns="228600" tIns="155448" rIns="228600" bIns="228600"/>
          <a:lstStyle>
            <a:lvl1pPr>
              <a:defRPr sz="4800">
                <a:solidFill>
                  <a:schemeClr val="bg2"/>
                </a:solidFill>
              </a:defRPr>
            </a:lvl1pPr>
          </a:lstStyle>
          <a:p>
            <a:r>
              <a:rPr lang="en-US"/>
              <a:t>Click to edit Master title style</a:t>
            </a:r>
          </a:p>
        </p:txBody>
      </p:sp>
    </p:spTree>
    <p:extLst>
      <p:ext uri="{BB962C8B-B14F-4D97-AF65-F5344CB8AC3E}">
        <p14:creationId xmlns:p14="http://schemas.microsoft.com/office/powerpoint/2010/main" val="1414963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itle 5"/>
          <p:cNvSpPr>
            <a:spLocks noGrp="1"/>
          </p:cNvSpPr>
          <p:nvPr>
            <p:ph type="title"/>
          </p:nvPr>
        </p:nvSpPr>
        <p:spPr>
          <a:xfrm>
            <a:off x="0" y="-1"/>
            <a:ext cx="9143999" cy="1031632"/>
          </a:xfrm>
          <a:solidFill>
            <a:schemeClr val="tx1"/>
          </a:solidFill>
        </p:spPr>
        <p:txBody>
          <a:bodyPr lIns="228600" tIns="201168" rIns="228600" bIns="228600"/>
          <a:lstStyle>
            <a:lvl1pPr>
              <a:defRPr sz="2400">
                <a:solidFill>
                  <a:schemeClr val="bg2"/>
                </a:solidFill>
              </a:defRPr>
            </a:lvl1pPr>
          </a:lstStyle>
          <a:p>
            <a:r>
              <a:rPr lang="en-US"/>
              <a:t>Click to edit Master title style</a:t>
            </a:r>
          </a:p>
        </p:txBody>
      </p:sp>
    </p:spTree>
    <p:extLst>
      <p:ext uri="{BB962C8B-B14F-4D97-AF65-F5344CB8AC3E}">
        <p14:creationId xmlns:p14="http://schemas.microsoft.com/office/powerpoint/2010/main" val="4237755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1">
                <a:solidFill>
                  <a:schemeClr val="bg2"/>
                </a:solidFill>
              </a:defRPr>
            </a:lvl2pPr>
            <a:lvl3pPr>
              <a:defRPr sz="1001">
                <a:solidFill>
                  <a:schemeClr val="bg2"/>
                </a:solidFill>
              </a:defRPr>
            </a:lvl3pPr>
            <a:lvl4pPr>
              <a:defRPr sz="1001">
                <a:solidFill>
                  <a:schemeClr val="bg2"/>
                </a:solidFill>
              </a:defRPr>
            </a:lvl4pPr>
            <a:lvl5pPr>
              <a:defRPr sz="1001">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1255000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2286000" cy="6858000"/>
          </a:xfrm>
          <a:solidFill>
            <a:schemeClr val="tx1"/>
          </a:solidFill>
        </p:spPr>
        <p:txBody>
          <a:bodyPr lIns="228600" tIns="182880" rIns="228600" bIns="228600"/>
          <a:lstStyle>
            <a:lvl1pPr>
              <a:defRPr sz="1601">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a:p>
        </p:txBody>
      </p:sp>
    </p:spTree>
    <p:extLst>
      <p:ext uri="{BB962C8B-B14F-4D97-AF65-F5344CB8AC3E}">
        <p14:creationId xmlns:p14="http://schemas.microsoft.com/office/powerpoint/2010/main" val="3847708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463041"/>
            <a:ext cx="1828800" cy="4668594"/>
          </a:xfrm>
        </p:spPr>
        <p:txBody>
          <a:bodyPr/>
          <a:lstStyle>
            <a:lvl1pPr>
              <a:defRPr sz="1601"/>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4425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2159720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225" algn="dec"/>
              </a:tabLst>
              <a:defRPr sz="1100"/>
            </a:lvl1pPr>
            <a:lvl2pPr marL="173040" indent="-17304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6" rtl="0" eaLnBrk="1" fontAlgn="auto" latinLnBrk="0" hangingPunct="1">
              <a:lnSpc>
                <a:spcPct val="100000"/>
              </a:lnSpc>
              <a:spcBef>
                <a:spcPts val="0"/>
              </a:spcBef>
              <a:spcAft>
                <a:spcPts val="0"/>
              </a:spcAft>
              <a:buClrTx/>
              <a:buSzTx/>
              <a:buFont typeface="Arial"/>
              <a:buNone/>
              <a:tabLst>
                <a:tab pos="4023410" algn="r"/>
              </a:tabLst>
              <a:defRPr/>
            </a:pPr>
            <a:r>
              <a:rPr lang="en-US"/>
              <a:t>Click to edit Master text styles</a:t>
            </a:r>
          </a:p>
        </p:txBody>
      </p:sp>
    </p:spTree>
    <p:extLst>
      <p:ext uri="{BB962C8B-B14F-4D97-AF65-F5344CB8AC3E}">
        <p14:creationId xmlns:p14="http://schemas.microsoft.com/office/powerpoint/2010/main" val="3693224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914869"/>
            <a:ext cx="1297608" cy="701463"/>
          </a:xfrm>
          <a:prstGeom prst="rect">
            <a:avLst/>
          </a:prstGeom>
        </p:spPr>
      </p:pic>
    </p:spTree>
    <p:extLst>
      <p:ext uri="{BB962C8B-B14F-4D97-AF65-F5344CB8AC3E}">
        <p14:creationId xmlns:p14="http://schemas.microsoft.com/office/powerpoint/2010/main" val="878638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6C06-3348-CB45-862D-C02A291D7C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D467535-3C2A-EF42-ABB6-EFABE44EBE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2664622-68E4-2D46-82C7-1B422F224EA2}"/>
              </a:ext>
            </a:extLst>
          </p:cNvPr>
          <p:cNvSpPr>
            <a:spLocks noGrp="1"/>
          </p:cNvSpPr>
          <p:nvPr>
            <p:ph type="dt" sz="half" idx="10"/>
          </p:nvPr>
        </p:nvSpPr>
        <p:spPr>
          <a:xfrm>
            <a:off x="628650" y="6356351"/>
            <a:ext cx="2057400" cy="365125"/>
          </a:xfrm>
          <a:prstGeom prst="rect">
            <a:avLst/>
          </a:prstGeom>
        </p:spPr>
        <p:txBody>
          <a:bodyPr/>
          <a:lstStyle/>
          <a:p>
            <a:fld id="{51224D30-795A-FE4A-B67C-B2D562A49230}" type="datetimeFigureOut">
              <a:rPr lang="en-US" smtClean="0"/>
              <a:t>11/28/2021</a:t>
            </a:fld>
            <a:endParaRPr lang="en-US"/>
          </a:p>
        </p:txBody>
      </p:sp>
      <p:sp>
        <p:nvSpPr>
          <p:cNvPr id="5" name="Footer Placeholder 4">
            <a:extLst>
              <a:ext uri="{FF2B5EF4-FFF2-40B4-BE49-F238E27FC236}">
                <a16:creationId xmlns:a16="http://schemas.microsoft.com/office/drawing/2014/main" id="{7889ACE8-9229-AA4B-861F-9C16D944C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4ADD8-EAA3-3A4A-8C17-BA9CC7EE0A04}"/>
              </a:ext>
            </a:extLst>
          </p:cNvPr>
          <p:cNvSpPr>
            <a:spLocks noGrp="1"/>
          </p:cNvSpPr>
          <p:nvPr>
            <p:ph type="sldNum" sz="quarter" idx="12"/>
          </p:nvPr>
        </p:nvSpPr>
        <p:spPr/>
        <p:txBody>
          <a:bodyPr/>
          <a:lstStyle/>
          <a:p>
            <a:fld id="{629C95F8-12EC-A149-9EDE-6971C95B6CCA}" type="slidenum">
              <a:rPr lang="en-US" smtClean="0"/>
              <a:t>‹#›</a:t>
            </a:fld>
            <a:endParaRPr lang="en-US"/>
          </a:p>
        </p:txBody>
      </p:sp>
    </p:spTree>
    <p:extLst>
      <p:ext uri="{BB962C8B-B14F-4D97-AF65-F5344CB8AC3E}">
        <p14:creationId xmlns:p14="http://schemas.microsoft.com/office/powerpoint/2010/main" val="417309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8288339" y="6528824"/>
            <a:ext cx="468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390526" y="1656196"/>
            <a:ext cx="8353233"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5551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r>
              <a:t>Title Text</a:t>
            </a:r>
          </a:p>
        </p:txBody>
      </p:sp>
      <p:sp>
        <p:nvSpPr>
          <p:cNvPr id="73" name="Shape 7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17654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811A-1E48-244A-8CA2-17F0D59E7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EEBD1-B54A-B940-AFCB-E473C0987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F6C3C-DD27-E347-869F-E47E08DACF78}"/>
              </a:ext>
            </a:extLst>
          </p:cNvPr>
          <p:cNvSpPr>
            <a:spLocks noGrp="1"/>
          </p:cNvSpPr>
          <p:nvPr>
            <p:ph type="dt" sz="half" idx="10"/>
          </p:nvPr>
        </p:nvSpPr>
        <p:spPr/>
        <p:txBody>
          <a:bodyPr/>
          <a:lstStyle/>
          <a:p>
            <a:fld id="{4415DF26-5BA6-9E45-B5B0-FB7341BC9350}" type="datetimeFigureOut">
              <a:rPr lang="en-US" smtClean="0"/>
              <a:t>11/28/2021</a:t>
            </a:fld>
            <a:endParaRPr lang="en-US"/>
          </a:p>
        </p:txBody>
      </p:sp>
      <p:sp>
        <p:nvSpPr>
          <p:cNvPr id="5" name="Footer Placeholder 4">
            <a:extLst>
              <a:ext uri="{FF2B5EF4-FFF2-40B4-BE49-F238E27FC236}">
                <a16:creationId xmlns:a16="http://schemas.microsoft.com/office/drawing/2014/main" id="{2D1917DB-3EFA-8045-B36F-3FAF87B5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B4655-2B8D-DA42-8D1B-8F30E3DAEA5F}"/>
              </a:ext>
            </a:extLst>
          </p:cNvPr>
          <p:cNvSpPr>
            <a:spLocks noGrp="1"/>
          </p:cNvSpPr>
          <p:nvPr>
            <p:ph type="sldNum" sz="quarter" idx="12"/>
          </p:nvPr>
        </p:nvSpPr>
        <p:spPr/>
        <p:txBody>
          <a:bodyPr/>
          <a:lstStyle/>
          <a:p>
            <a:fld id="{98151FAF-A1EE-764C-AE72-EE36E6B81C2D}" type="slidenum">
              <a:rPr lang="en-US" smtClean="0"/>
              <a:t>‹#›</a:t>
            </a:fld>
            <a:endParaRPr lang="en-US"/>
          </a:p>
        </p:txBody>
      </p:sp>
    </p:spTree>
    <p:extLst>
      <p:ext uri="{BB962C8B-B14F-4D97-AF65-F5344CB8AC3E}">
        <p14:creationId xmlns:p14="http://schemas.microsoft.com/office/powerpoint/2010/main" val="23554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1044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3990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989013"/>
            <a:ext cx="8361362"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390526" y="1833032"/>
            <a:ext cx="8353233"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83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3"/>
          </p:nvPr>
        </p:nvSpPr>
        <p:spPr>
          <a:xfrm>
            <a:off x="388313" y="1660524"/>
            <a:ext cx="4097192"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660524"/>
            <a:ext cx="40968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3462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388313" y="1828800"/>
            <a:ext cx="4097192"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828800"/>
            <a:ext cx="40968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989013"/>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6749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511079"/>
            <a:ext cx="8361170" cy="432000"/>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382396" y="993871"/>
            <a:ext cx="8361362"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7727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7"/>
            </p:custDataLst>
            <p:extLst>
              <p:ext uri="{D42A27DB-BD31-4B8C-83A1-F6EECF244321}">
                <p14:modId xmlns:p14="http://schemas.microsoft.com/office/powerpoint/2010/main" val="452601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 name="think-cell Slide" r:id="rId18" imgW="270" imgH="270" progId="TCLayout.ActiveDocument.1">
                  <p:embed/>
                </p:oleObj>
              </mc:Choice>
              <mc:Fallback>
                <p:oleObj name="think-cell Slide" r:id="rId18" imgW="270" imgH="270" progId="TCLayout.ActiveDocument.1">
                  <p:embed/>
                  <p:pic>
                    <p:nvPicPr>
                      <p:cNvPr id="5" name="Object 4" hidden="1"/>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7" name="Rectangle 6"/>
          <p:cNvSpPr/>
          <p:nvPr/>
        </p:nvSpPr>
        <p:spPr>
          <a:xfrm>
            <a:off x="0" y="6750000"/>
            <a:ext cx="9144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a:p>
        </p:txBody>
      </p:sp>
      <p:sp>
        <p:nvSpPr>
          <p:cNvPr id="2" name="Title Placeholder 1"/>
          <p:cNvSpPr>
            <a:spLocks noGrp="1"/>
          </p:cNvSpPr>
          <p:nvPr>
            <p:ph type="title"/>
          </p:nvPr>
        </p:nvSpPr>
        <p:spPr>
          <a:xfrm>
            <a:off x="382588" y="511079"/>
            <a:ext cx="8361170" cy="1043517"/>
          </a:xfrm>
          <a:prstGeom prst="rect">
            <a:avLst/>
          </a:prstGeom>
        </p:spPr>
        <p:txBody>
          <a:bodyPr vert="horz" lIns="0" tIns="0" rIns="0" bIns="0" rtlCol="0" anchor="t">
            <a:normAutofit/>
          </a:bodyPr>
          <a:lstStyle/>
          <a:p>
            <a:r>
              <a:rPr lang="en-US"/>
              <a:t>Click to edit Master title style</a:t>
            </a:r>
          </a:p>
        </p:txBody>
      </p:sp>
      <p:sp>
        <p:nvSpPr>
          <p:cNvPr id="6" name="Slide Number Placeholder 5"/>
          <p:cNvSpPr>
            <a:spLocks noGrp="1"/>
          </p:cNvSpPr>
          <p:nvPr>
            <p:ph type="sldNum" sz="quarter" idx="4"/>
          </p:nvPr>
        </p:nvSpPr>
        <p:spPr>
          <a:xfrm>
            <a:off x="8288339" y="6528824"/>
            <a:ext cx="468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a:p>
        </p:txBody>
      </p:sp>
      <p:sp>
        <p:nvSpPr>
          <p:cNvPr id="4" name="Text Placeholder 3"/>
          <p:cNvSpPr>
            <a:spLocks noGrp="1"/>
          </p:cNvSpPr>
          <p:nvPr>
            <p:ph type="body" idx="1"/>
          </p:nvPr>
        </p:nvSpPr>
        <p:spPr>
          <a:xfrm>
            <a:off x="393604" y="1660526"/>
            <a:ext cx="8350154" cy="4506912"/>
          </a:xfrm>
          <a:prstGeom prst="rect">
            <a:avLst/>
          </a:prstGeom>
        </p:spPr>
        <p:txBody>
          <a:bodyPr vert="horz" lIns="0" tIns="0" rIns="0" bIns="0" rtlCol="0">
            <a:normAutofit/>
          </a:bodyPr>
          <a:lstStyle/>
          <a:p>
            <a:pPr lvl="0"/>
            <a:r>
              <a:rPr lang="fi-FI"/>
              <a:t>Click to edit Master text styles</a:t>
            </a:r>
          </a:p>
          <a:p>
            <a:pPr lvl="1"/>
            <a:r>
              <a:rPr lang="fi-FI"/>
              <a:t>Second </a:t>
            </a:r>
            <a:r>
              <a:rPr lang="fi-FI" err="1"/>
              <a:t>level</a:t>
            </a:r>
            <a:endParaRPr lang="fi-FI"/>
          </a:p>
          <a:p>
            <a:pPr lvl="2"/>
            <a:r>
              <a:rPr lang="fi-FI"/>
              <a:t>Third level</a:t>
            </a:r>
          </a:p>
        </p:txBody>
      </p:sp>
      <p:pic>
        <p:nvPicPr>
          <p:cNvPr id="3" name="Picture 2"/>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393604" y="6404902"/>
            <a:ext cx="613790" cy="252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88" r:id="rId2"/>
    <p:sldLayoutId id="2147483752" r:id="rId3"/>
    <p:sldLayoutId id="2147483720" r:id="rId4"/>
    <p:sldLayoutId id="2147483764" r:id="rId5"/>
    <p:sldLayoutId id="2147483731" r:id="rId6"/>
    <p:sldLayoutId id="2147483721" r:id="rId7"/>
    <p:sldLayoutId id="2147483737" r:id="rId8"/>
    <p:sldLayoutId id="2147483723" r:id="rId9"/>
    <p:sldLayoutId id="2147483724" r:id="rId10"/>
    <p:sldLayoutId id="2147483734" r:id="rId11"/>
    <p:sldLayoutId id="2147483730" r:id="rId12"/>
    <p:sldLayoutId id="2147483751" r:id="rId13"/>
    <p:sldLayoutId id="2147483789"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DOC ID / </a:t>
            </a:r>
            <a:r>
              <a:rPr lang="de-DE" err="1"/>
              <a:t>Month</a:t>
            </a:r>
            <a:r>
              <a:rPr lang="de-DE"/>
              <a:t> XX, 2018 / © 2018 IBM Corporation</a:t>
            </a:r>
            <a:endParaRPr lang="en-US"/>
          </a:p>
        </p:txBody>
      </p:sp>
    </p:spTree>
    <p:extLst>
      <p:ext uri="{BB962C8B-B14F-4D97-AF65-F5344CB8AC3E}">
        <p14:creationId xmlns:p14="http://schemas.microsoft.com/office/powerpoint/2010/main" val="17913713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7" r:id="rId26"/>
    <p:sldLayoutId id="2147483818" r:id="rId27"/>
  </p:sldLayoutIdLst>
  <p:hf hdr="0" dt="0"/>
  <p:txStyles>
    <p:titleStyle>
      <a:lvl1pPr algn="l" defTabSz="457206"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6"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40"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81"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83" indent="-168278"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85" indent="-173040" algn="l" defTabSz="457206"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32" indent="-228603" algn="l" defTabSz="457206" rtl="0" eaLnBrk="1" latinLnBrk="0" hangingPunct="1">
        <a:spcBef>
          <a:spcPct val="20000"/>
        </a:spcBef>
        <a:buFont typeface="Arial"/>
        <a:buChar char="•"/>
        <a:defRPr sz="2000" kern="1200">
          <a:solidFill>
            <a:schemeClr val="tx1"/>
          </a:solidFill>
          <a:latin typeface="+mn-lt"/>
          <a:ea typeface="+mn-ea"/>
          <a:cs typeface="+mn-cs"/>
        </a:defRPr>
      </a:lvl6pPr>
      <a:lvl7pPr marL="2971838" indent="-228603" algn="l" defTabSz="457206" rtl="0" eaLnBrk="1" latinLnBrk="0" hangingPunct="1">
        <a:spcBef>
          <a:spcPct val="20000"/>
        </a:spcBef>
        <a:buFont typeface="Arial"/>
        <a:buChar char="•"/>
        <a:defRPr sz="2000" kern="1200">
          <a:solidFill>
            <a:schemeClr val="tx1"/>
          </a:solidFill>
          <a:latin typeface="+mn-lt"/>
          <a:ea typeface="+mn-ea"/>
          <a:cs typeface="+mn-cs"/>
        </a:defRPr>
      </a:lvl7pPr>
      <a:lvl8pPr marL="3429043" indent="-228603" algn="l" defTabSz="457206" rtl="0" eaLnBrk="1" latinLnBrk="0" hangingPunct="1">
        <a:spcBef>
          <a:spcPct val="20000"/>
        </a:spcBef>
        <a:buFont typeface="Arial"/>
        <a:buChar char="•"/>
        <a:defRPr sz="2000" kern="1200">
          <a:solidFill>
            <a:schemeClr val="tx1"/>
          </a:solidFill>
          <a:latin typeface="+mn-lt"/>
          <a:ea typeface="+mn-ea"/>
          <a:cs typeface="+mn-cs"/>
        </a:defRPr>
      </a:lvl8pPr>
      <a:lvl9pPr marL="3886249" indent="-228603" algn="l" defTabSz="45720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5" algn="l" defTabSz="457206" rtl="0" eaLnBrk="1" latinLnBrk="0" hangingPunct="1">
        <a:defRPr sz="1800" kern="1200">
          <a:solidFill>
            <a:schemeClr val="tx1"/>
          </a:solidFill>
          <a:latin typeface="+mn-lt"/>
          <a:ea typeface="+mn-ea"/>
          <a:cs typeface="+mn-cs"/>
        </a:defRPr>
      </a:lvl7pPr>
      <a:lvl8pPr marL="3200441"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hyperlink" Target="https://www.ibm.com/cloud/continuous-delivery" TargetMode="External"/><Relationship Id="rId3" Type="http://schemas.openxmlformats.org/officeDocument/2006/relationships/hyperlink" Target="https://azure.microsoft.com/en-au/services/app-service/containers/" TargetMode="External"/><Relationship Id="rId7" Type="http://schemas.openxmlformats.org/officeDocument/2006/relationships/hyperlink" Target="https://www.ibm.com/cloud/garage/content/deliver/tool_ibm_urbancode_deploy/" TargetMode="External"/><Relationship Id="rId2" Type="http://schemas.openxmlformats.org/officeDocument/2006/relationships/hyperlink" Target="https://www.visualstudio.com/team-services/continuous-integration/?rr=https://www.google.com/" TargetMode="External"/><Relationship Id="rId1" Type="http://schemas.openxmlformats.org/officeDocument/2006/relationships/slideLayout" Target="../slideLayouts/slideLayout4.xml"/><Relationship Id="rId6" Type="http://schemas.openxmlformats.org/officeDocument/2006/relationships/hyperlink" Target="https://aws.amazon.com/codepipeline/" TargetMode="External"/><Relationship Id="rId5" Type="http://schemas.openxmlformats.org/officeDocument/2006/relationships/hyperlink" Target="https://aws.amazon.com/codedeploy/" TargetMode="External"/><Relationship Id="rId4" Type="http://schemas.openxmlformats.org/officeDocument/2006/relationships/hyperlink" Target="https://aws.amazon.com/codebuil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martinfowler.com/bliki/PolyglotPersistence.html" TargetMode="External"/><Relationship Id="rId2" Type="http://schemas.openxmlformats.org/officeDocument/2006/relationships/hyperlink" Target="https://martinfowler.com/bliki/BoundedContext.htm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hyperlink" Target="https://devops.com/how-to-implement-an-effective-ci-cd-pipeline/" TargetMode="Externa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76275"/>
            <a:ext cx="9144000" cy="955577"/>
          </a:xfrm>
        </p:spPr>
        <p:txBody>
          <a:bodyPr/>
          <a:lstStyle/>
          <a:p>
            <a:pPr algn="ctr"/>
            <a:r>
              <a:rPr lang="en-US" sz="4000">
                <a:solidFill>
                  <a:schemeClr val="tx2">
                    <a:lumMod val="75000"/>
                  </a:schemeClr>
                </a:solidFill>
              </a:rPr>
              <a:t>Day 1 – Microservices Training</a:t>
            </a:r>
            <a:br>
              <a:rPr lang="en-US" sz="4000">
                <a:solidFill>
                  <a:schemeClr val="tx2">
                    <a:lumMod val="75000"/>
                  </a:schemeClr>
                </a:solidFill>
              </a:rPr>
            </a:br>
            <a:endParaRPr lang="en-US" sz="4000">
              <a:solidFill>
                <a:schemeClr val="tx2">
                  <a:lumMod val="75000"/>
                </a:schemeClr>
              </a:solidFill>
            </a:endParaRPr>
          </a:p>
        </p:txBody>
      </p:sp>
      <p:sp>
        <p:nvSpPr>
          <p:cNvPr id="8" name="Text Placeholder 7"/>
          <p:cNvSpPr>
            <a:spLocks noGrp="1"/>
          </p:cNvSpPr>
          <p:nvPr>
            <p:ph type="body" sz="quarter" idx="14"/>
          </p:nvPr>
        </p:nvSpPr>
        <p:spPr>
          <a:xfrm>
            <a:off x="5572586" y="4205171"/>
            <a:ext cx="2833200" cy="216000"/>
          </a:xfrm>
        </p:spPr>
        <p:txBody>
          <a:bodyPr/>
          <a:lstStyle/>
          <a:p>
            <a:pPr algn="r"/>
            <a:r>
              <a:rPr lang="en-US" b="1"/>
              <a:t> November – December 2021</a:t>
            </a:r>
          </a:p>
        </p:txBody>
      </p:sp>
      <p:sp>
        <p:nvSpPr>
          <p:cNvPr id="3" name="TextBox 2">
            <a:extLst>
              <a:ext uri="{FF2B5EF4-FFF2-40B4-BE49-F238E27FC236}">
                <a16:creationId xmlns:a16="http://schemas.microsoft.com/office/drawing/2014/main" id="{1248162E-0388-4141-A473-A6FA80B8009A}"/>
              </a:ext>
            </a:extLst>
          </p:cNvPr>
          <p:cNvSpPr txBox="1"/>
          <p:nvPr/>
        </p:nvSpPr>
        <p:spPr>
          <a:xfrm>
            <a:off x="5880298" y="3291833"/>
            <a:ext cx="2532183" cy="1303809"/>
          </a:xfrm>
          <a:prstGeom prst="rect">
            <a:avLst/>
          </a:prstGeom>
          <a:noFill/>
        </p:spPr>
        <p:txBody>
          <a:bodyPr wrap="square" lIns="36000" tIns="36000" rIns="36000" bIns="36000" rtlCol="0">
            <a:spAutoFit/>
          </a:bodyPr>
          <a:lstStyle/>
          <a:p>
            <a:pPr algn="r"/>
            <a:r>
              <a:rPr lang="en-US" sz="1600" b="1"/>
              <a:t>Nikhil Damle</a:t>
            </a:r>
          </a:p>
          <a:p>
            <a:pPr algn="r"/>
            <a:r>
              <a:rPr lang="en-US" sz="1600" b="1"/>
              <a:t>Amar Durga</a:t>
            </a:r>
            <a:br>
              <a:rPr lang="en-US" sz="1600" b="1"/>
            </a:br>
            <a:r>
              <a:rPr lang="en-US" sz="1600" b="1"/>
              <a:t>Tatyasaheb Patil</a:t>
            </a:r>
            <a:br>
              <a:rPr lang="en-US" sz="1600" b="1"/>
            </a:br>
            <a:endParaRPr lang="en-US" sz="1600" b="1"/>
          </a:p>
          <a:p>
            <a:pPr algn="r"/>
            <a:endParaRPr lang="en-IN" sz="1600" b="1" err="1"/>
          </a:p>
        </p:txBody>
      </p:sp>
      <p:cxnSp>
        <p:nvCxnSpPr>
          <p:cNvPr id="5" name="Straight Connector 4">
            <a:extLst>
              <a:ext uri="{FF2B5EF4-FFF2-40B4-BE49-F238E27FC236}">
                <a16:creationId xmlns:a16="http://schemas.microsoft.com/office/drawing/2014/main" id="{08B9C9F6-0CD0-437D-97F9-A4FDA7A8AA7B}"/>
              </a:ext>
            </a:extLst>
          </p:cNvPr>
          <p:cNvCxnSpPr>
            <a:cxnSpLocks/>
          </p:cNvCxnSpPr>
          <p:nvPr/>
        </p:nvCxnSpPr>
        <p:spPr>
          <a:xfrm>
            <a:off x="1631855" y="4098647"/>
            <a:ext cx="6766560"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7BE91E-6B55-493E-897C-615AE24C5252}"/>
              </a:ext>
            </a:extLst>
          </p:cNvPr>
          <p:cNvCxnSpPr>
            <a:cxnSpLocks/>
          </p:cNvCxnSpPr>
          <p:nvPr/>
        </p:nvCxnSpPr>
        <p:spPr>
          <a:xfrm>
            <a:off x="2011680" y="4152571"/>
            <a:ext cx="6384387" cy="0"/>
          </a:xfrm>
          <a:prstGeom prst="line">
            <a:avLst/>
          </a:prstGeom>
          <a:ln w="285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70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10</a:t>
            </a:fld>
            <a:endParaRPr lang="en-US"/>
          </a:p>
        </p:txBody>
      </p:sp>
      <p:sp>
        <p:nvSpPr>
          <p:cNvPr id="6" name="Content Placeholder 3"/>
          <p:cNvSpPr>
            <a:spLocks noGrp="1"/>
          </p:cNvSpPr>
          <p:nvPr>
            <p:ph sz="quarter" idx="13"/>
          </p:nvPr>
        </p:nvSpPr>
        <p:spPr>
          <a:xfrm>
            <a:off x="520505" y="204931"/>
            <a:ext cx="8074856" cy="4226391"/>
          </a:xfrm>
        </p:spPr>
        <p:txBody>
          <a:bodyPr>
            <a:normAutofit/>
          </a:bodyPr>
          <a:lstStyle/>
          <a:p>
            <a:pPr marL="0" indent="0">
              <a:lnSpc>
                <a:spcPct val="80000"/>
              </a:lnSpc>
              <a:buNone/>
            </a:pPr>
            <a:endParaRPr lang="en-IN" sz="1800">
              <a:solidFill>
                <a:srgbClr val="92D050"/>
              </a:solidFill>
            </a:endParaRPr>
          </a:p>
          <a:p>
            <a:pPr marL="0" indent="0">
              <a:lnSpc>
                <a:spcPct val="80000"/>
              </a:lnSpc>
              <a:buNone/>
            </a:pPr>
            <a:r>
              <a:rPr lang="en-IN" sz="2000">
                <a:solidFill>
                  <a:srgbClr val="92D050"/>
                </a:solidFill>
                <a:cs typeface="Times New Roman" panose="02020603050405020304" pitchFamily="18" charset="0"/>
              </a:rPr>
              <a:t>Service-oriented Architecture (SOA)</a:t>
            </a:r>
          </a:p>
          <a:p>
            <a:pPr marL="0" indent="0">
              <a:lnSpc>
                <a:spcPct val="125000"/>
              </a:lnSpc>
              <a:buNone/>
            </a:pPr>
            <a:r>
              <a:rPr lang="en-IN" sz="1800" b="0"/>
              <a:t>	</a:t>
            </a:r>
            <a:r>
              <a:rPr lang="en-IN" b="0"/>
              <a:t>A service-oriented architecture (SOA) is a software architecture style that refers to an application composed of discrete and loosely coupled software agents that perform a required function.</a:t>
            </a:r>
          </a:p>
          <a:p>
            <a:pPr marL="0" indent="0">
              <a:lnSpc>
                <a:spcPct val="125000"/>
              </a:lnSpc>
              <a:buNone/>
            </a:pPr>
            <a:r>
              <a:rPr lang="en-IN" b="0"/>
              <a:t>SOA has two main roles</a:t>
            </a:r>
          </a:p>
          <a:p>
            <a:pPr lvl="5">
              <a:lnSpc>
                <a:spcPct val="125000"/>
              </a:lnSpc>
            </a:pPr>
            <a:r>
              <a:rPr lang="en-IN" sz="1600"/>
              <a:t>A service provider </a:t>
            </a:r>
          </a:p>
          <a:p>
            <a:pPr lvl="5">
              <a:lnSpc>
                <a:spcPct val="125000"/>
              </a:lnSpc>
            </a:pPr>
            <a:r>
              <a:rPr lang="en-IN" sz="1600"/>
              <a:t>A service consumer</a:t>
            </a:r>
          </a:p>
          <a:p>
            <a:pPr marL="0" indent="0">
              <a:lnSpc>
                <a:spcPct val="125000"/>
              </a:lnSpc>
              <a:buNone/>
            </a:pPr>
            <a:r>
              <a:rPr lang="en-IN" b="0"/>
              <a:t>Both of these roles can be played by a software agent.</a:t>
            </a:r>
          </a:p>
          <a:p>
            <a:pPr marL="0" indent="0">
              <a:lnSpc>
                <a:spcPct val="125000"/>
              </a:lnSpc>
              <a:buNone/>
            </a:pPr>
            <a:r>
              <a:rPr lang="en-IN" b="0"/>
              <a:t>The concept of SOA lies in the following - an application can be designed and built in a way that its modules are integrated seamlessly and can be easily reused.</a:t>
            </a:r>
          </a:p>
          <a:p>
            <a:pPr marL="180000" lvl="5" indent="0">
              <a:lnSpc>
                <a:spcPct val="125000"/>
              </a:lnSpc>
              <a:buNone/>
            </a:pPr>
            <a:endParaRPr lang="en-IN" sz="1600"/>
          </a:p>
        </p:txBody>
      </p:sp>
      <p:graphicFrame>
        <p:nvGraphicFramePr>
          <p:cNvPr id="2" name="Table 1">
            <a:extLst>
              <a:ext uri="{FF2B5EF4-FFF2-40B4-BE49-F238E27FC236}">
                <a16:creationId xmlns:a16="http://schemas.microsoft.com/office/drawing/2014/main" id="{5BB3153C-8514-4AF3-9289-3D6272C376CA}"/>
              </a:ext>
            </a:extLst>
          </p:cNvPr>
          <p:cNvGraphicFramePr>
            <a:graphicFrameLocks noGrp="1"/>
          </p:cNvGraphicFramePr>
          <p:nvPr>
            <p:extLst>
              <p:ext uri="{D42A27DB-BD31-4B8C-83A1-F6EECF244321}">
                <p14:modId xmlns:p14="http://schemas.microsoft.com/office/powerpoint/2010/main" val="1320008180"/>
              </p:ext>
            </p:extLst>
          </p:nvPr>
        </p:nvGraphicFramePr>
        <p:xfrm>
          <a:off x="520505" y="4248448"/>
          <a:ext cx="7976382" cy="1983545"/>
        </p:xfrm>
        <a:graphic>
          <a:graphicData uri="http://schemas.openxmlformats.org/drawingml/2006/table">
            <a:tbl>
              <a:tblPr firstRow="1" bandRow="1">
                <a:tableStyleId>{5C22544A-7EE6-4342-B048-85BDC9FD1C3A}</a:tableStyleId>
              </a:tblPr>
              <a:tblGrid>
                <a:gridCol w="4080770">
                  <a:extLst>
                    <a:ext uri="{9D8B030D-6E8A-4147-A177-3AD203B41FA5}">
                      <a16:colId xmlns:a16="http://schemas.microsoft.com/office/drawing/2014/main" val="2245352017"/>
                    </a:ext>
                  </a:extLst>
                </a:gridCol>
                <a:gridCol w="3895612">
                  <a:extLst>
                    <a:ext uri="{9D8B030D-6E8A-4147-A177-3AD203B41FA5}">
                      <a16:colId xmlns:a16="http://schemas.microsoft.com/office/drawing/2014/main" val="1865732648"/>
                    </a:ext>
                  </a:extLst>
                </a:gridCol>
              </a:tblGrid>
              <a:tr h="396709">
                <a:tc>
                  <a:txBody>
                    <a:bodyPr/>
                    <a:lstStyle/>
                    <a:p>
                      <a:pPr algn="ctr"/>
                      <a:r>
                        <a:rPr lang="en-IN">
                          <a:latin typeface="+mn-lt"/>
                        </a:rPr>
                        <a:t>Pros</a:t>
                      </a:r>
                    </a:p>
                  </a:txBody>
                  <a:tcPr>
                    <a:solidFill>
                      <a:schemeClr val="tx2">
                        <a:lumMod val="75000"/>
                      </a:schemeClr>
                    </a:solidFill>
                  </a:tcPr>
                </a:tc>
                <a:tc>
                  <a:txBody>
                    <a:bodyPr/>
                    <a:lstStyle/>
                    <a:p>
                      <a:pPr marL="0" algn="ctr" defTabSz="457200" rtl="0" eaLnBrk="1" latinLnBrk="0" hangingPunct="1"/>
                      <a:r>
                        <a:rPr lang="en-IN" sz="1800" b="1" kern="1200">
                          <a:solidFill>
                            <a:schemeClr val="lt1"/>
                          </a:solidFill>
                          <a:latin typeface="+mn-lt"/>
                          <a:ea typeface="+mn-ea"/>
                          <a:cs typeface="+mn-cs"/>
                        </a:rPr>
                        <a:t>Cons</a:t>
                      </a:r>
                    </a:p>
                  </a:txBody>
                  <a:tcPr>
                    <a:solidFill>
                      <a:schemeClr val="tx2">
                        <a:lumMod val="75000"/>
                      </a:schemeClr>
                    </a:solidFill>
                  </a:tcPr>
                </a:tc>
                <a:extLst>
                  <a:ext uri="{0D108BD9-81ED-4DB2-BD59-A6C34878D82A}">
                    <a16:rowId xmlns:a16="http://schemas.microsoft.com/office/drawing/2014/main" val="800075805"/>
                  </a:ext>
                </a:extLst>
              </a:tr>
              <a:tr h="396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Reusability of services</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Complex management</a:t>
                      </a:r>
                    </a:p>
                  </a:txBody>
                  <a:tcPr>
                    <a:solidFill>
                      <a:schemeClr val="tx2">
                        <a:lumMod val="60000"/>
                        <a:lumOff val="40000"/>
                      </a:schemeClr>
                    </a:solidFill>
                  </a:tcPr>
                </a:tc>
                <a:extLst>
                  <a:ext uri="{0D108BD9-81ED-4DB2-BD59-A6C34878D82A}">
                    <a16:rowId xmlns:a16="http://schemas.microsoft.com/office/drawing/2014/main" val="2307459895"/>
                  </a:ext>
                </a:extLst>
              </a:tr>
              <a:tr h="396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Better maintainability</a:t>
                      </a:r>
                    </a:p>
                  </a:txBody>
                  <a:tcPr>
                    <a:solidFill>
                      <a:schemeClr val="tx2">
                        <a:lumMod val="40000"/>
                        <a:lumOff val="60000"/>
                      </a:schemeClr>
                    </a:solidFill>
                  </a:tcPr>
                </a:tc>
                <a:tc>
                  <a:txBody>
                    <a:bodyPr/>
                    <a:lstStyle/>
                    <a:p>
                      <a:r>
                        <a:rPr lang="en-IN" sz="1800" b="0" i="0" kern="1200">
                          <a:solidFill>
                            <a:schemeClr val="dk1"/>
                          </a:solidFill>
                          <a:effectLst/>
                          <a:latin typeface="+mn-lt"/>
                          <a:ea typeface="+mn-ea"/>
                          <a:cs typeface="+mn-cs"/>
                        </a:rPr>
                        <a:t>High investment costs</a:t>
                      </a:r>
                    </a:p>
                  </a:txBody>
                  <a:tcPr>
                    <a:solidFill>
                      <a:schemeClr val="tx2">
                        <a:lumMod val="40000"/>
                        <a:lumOff val="60000"/>
                      </a:schemeClr>
                    </a:solidFill>
                  </a:tcPr>
                </a:tc>
                <a:extLst>
                  <a:ext uri="{0D108BD9-81ED-4DB2-BD59-A6C34878D82A}">
                    <a16:rowId xmlns:a16="http://schemas.microsoft.com/office/drawing/2014/main" val="1332101106"/>
                  </a:ext>
                </a:extLst>
              </a:tr>
              <a:tr h="396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Higher reliability</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Extra overload</a:t>
                      </a:r>
                    </a:p>
                  </a:txBody>
                  <a:tcPr>
                    <a:solidFill>
                      <a:schemeClr val="tx2">
                        <a:lumMod val="60000"/>
                        <a:lumOff val="40000"/>
                      </a:schemeClr>
                    </a:solidFill>
                  </a:tcPr>
                </a:tc>
                <a:extLst>
                  <a:ext uri="{0D108BD9-81ED-4DB2-BD59-A6C34878D82A}">
                    <a16:rowId xmlns:a16="http://schemas.microsoft.com/office/drawing/2014/main" val="3463874472"/>
                  </a:ext>
                </a:extLst>
              </a:tr>
              <a:tr h="396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Parallel development</a:t>
                      </a:r>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kern="1200">
                        <a:solidFill>
                          <a:schemeClr val="dk1"/>
                        </a:solidFill>
                        <a:effectLst/>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766220619"/>
                  </a:ext>
                </a:extLst>
              </a:tr>
            </a:tbl>
          </a:graphicData>
        </a:graphic>
      </p:graphicFrame>
    </p:spTree>
    <p:extLst>
      <p:ext uri="{BB962C8B-B14F-4D97-AF65-F5344CB8AC3E}">
        <p14:creationId xmlns:p14="http://schemas.microsoft.com/office/powerpoint/2010/main" val="206782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11</a:t>
            </a:fld>
            <a:endParaRPr lang="en-US"/>
          </a:p>
        </p:txBody>
      </p:sp>
      <p:sp>
        <p:nvSpPr>
          <p:cNvPr id="5" name="Speech Bubble: Rectangle with Corners Rounded 4">
            <a:extLst>
              <a:ext uri="{FF2B5EF4-FFF2-40B4-BE49-F238E27FC236}">
                <a16:creationId xmlns:a16="http://schemas.microsoft.com/office/drawing/2014/main" id="{C1E4F858-26DA-4687-B7C6-DE4BC6382AC1}"/>
              </a:ext>
            </a:extLst>
          </p:cNvPr>
          <p:cNvSpPr/>
          <p:nvPr/>
        </p:nvSpPr>
        <p:spPr>
          <a:xfrm>
            <a:off x="436099" y="3808089"/>
            <a:ext cx="8117063" cy="1692389"/>
          </a:xfrm>
          <a:prstGeom prst="wedgeRoundRectCallout">
            <a:avLst>
              <a:gd name="adj1" fmla="val -2212"/>
              <a:gd name="adj2" fmla="val 82882"/>
              <a:gd name="adj3" fmla="val 16667"/>
            </a:avLst>
          </a:prstGeom>
          <a:solidFill>
            <a:schemeClr val="tx2"/>
          </a:solidFill>
          <a:ln w="381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25000"/>
              </a:lnSpc>
            </a:pPr>
            <a:endParaRPr lang="en-IN" sz="1600">
              <a:solidFill>
                <a:schemeClr val="bg1"/>
              </a:solidFill>
            </a:endParaRPr>
          </a:p>
          <a:p>
            <a:pPr algn="ctr">
              <a:lnSpc>
                <a:spcPct val="125000"/>
              </a:lnSpc>
            </a:pPr>
            <a:r>
              <a:rPr lang="en-IN" sz="1600">
                <a:solidFill>
                  <a:schemeClr val="bg1"/>
                </a:solidFill>
              </a:rPr>
              <a:t>Microservices are important simply because they add unique value in a way of simplification of complexity in systems. By breaking apart your system or application into many smaller parts, you show ways of reducing duplication, increasing cohesion and lowering your coupling between parts, thus making your overall system parts easier to understand, more scalable, and easier to change.</a:t>
            </a:r>
          </a:p>
          <a:p>
            <a:pPr algn="ctr">
              <a:lnSpc>
                <a:spcPct val="125000"/>
              </a:lnSpc>
            </a:pPr>
            <a:endParaRPr lang="en-IN" sz="1600" err="1">
              <a:solidFill>
                <a:schemeClr val="bg1"/>
              </a:solidFill>
            </a:endParaRPr>
          </a:p>
        </p:txBody>
      </p:sp>
      <p:sp>
        <p:nvSpPr>
          <p:cNvPr id="7" name="TextBox 6">
            <a:extLst>
              <a:ext uri="{FF2B5EF4-FFF2-40B4-BE49-F238E27FC236}">
                <a16:creationId xmlns:a16="http://schemas.microsoft.com/office/drawing/2014/main" id="{A54AE771-234A-4B5C-B67A-FB93527C46E8}"/>
              </a:ext>
            </a:extLst>
          </p:cNvPr>
          <p:cNvSpPr txBox="1"/>
          <p:nvPr/>
        </p:nvSpPr>
        <p:spPr>
          <a:xfrm>
            <a:off x="436099" y="870760"/>
            <a:ext cx="8117062" cy="2985552"/>
          </a:xfrm>
          <a:prstGeom prst="rect">
            <a:avLst/>
          </a:prstGeom>
          <a:noFill/>
        </p:spPr>
        <p:txBody>
          <a:bodyPr wrap="square" lIns="36000" tIns="36000" rIns="36000" bIns="36000" rtlCol="0">
            <a:spAutoFit/>
          </a:bodyPr>
          <a:lstStyle/>
          <a:p>
            <a:pPr>
              <a:lnSpc>
                <a:spcPct val="125000"/>
              </a:lnSpc>
            </a:pPr>
            <a:r>
              <a:rPr lang="en-IN" sz="1600"/>
              <a:t>	Microservice is a type of service-oriented software architecture that focuses on building a series of autonomous components that make up an app. Unlike monolithic apps built as a single indivisible unit, microservice apps consist of multiple independent components that are glued together with APIs. </a:t>
            </a:r>
            <a:endParaRPr lang="en-IN" sz="900"/>
          </a:p>
          <a:p>
            <a:pPr>
              <a:lnSpc>
                <a:spcPct val="125000"/>
              </a:lnSpc>
            </a:pPr>
            <a:endParaRPr lang="en-IN" sz="400"/>
          </a:p>
          <a:p>
            <a:pPr>
              <a:lnSpc>
                <a:spcPct val="125000"/>
              </a:lnSpc>
            </a:pPr>
            <a:r>
              <a:rPr lang="en-IN" sz="1600"/>
              <a:t>	The microservices approach focuses mainly on business priorities and capabilities, whereas the monolithic approach is organized around technology layers, UIs, and databases. The microservices approach has become a trend in recent years as more and more enterprises become agile and move toward DevOps.</a:t>
            </a:r>
          </a:p>
          <a:p>
            <a:pPr>
              <a:lnSpc>
                <a:spcPct val="125000"/>
              </a:lnSpc>
            </a:pPr>
            <a:endParaRPr lang="en-IN" sz="1600" err="1"/>
          </a:p>
        </p:txBody>
      </p:sp>
      <p:sp>
        <p:nvSpPr>
          <p:cNvPr id="8" name="TextBox 7">
            <a:extLst>
              <a:ext uri="{FF2B5EF4-FFF2-40B4-BE49-F238E27FC236}">
                <a16:creationId xmlns:a16="http://schemas.microsoft.com/office/drawing/2014/main" id="{B705A380-E988-4EB6-8AA2-D4C6EF166C54}"/>
              </a:ext>
            </a:extLst>
          </p:cNvPr>
          <p:cNvSpPr txBox="1"/>
          <p:nvPr/>
        </p:nvSpPr>
        <p:spPr>
          <a:xfrm>
            <a:off x="407967" y="447321"/>
            <a:ext cx="5275385" cy="688256"/>
          </a:xfrm>
          <a:prstGeom prst="rect">
            <a:avLst/>
          </a:prstGeom>
          <a:noFill/>
        </p:spPr>
        <p:txBody>
          <a:bodyPr wrap="square" lIns="36000" tIns="36000" rIns="36000" bIns="36000" rtlCol="0">
            <a:spAutoFit/>
          </a:bodyPr>
          <a:lstStyle/>
          <a:p>
            <a:r>
              <a:rPr lang="en-IN" sz="2000" b="1">
                <a:solidFill>
                  <a:srgbClr val="92D050"/>
                </a:solidFill>
                <a:cs typeface="Times New Roman" panose="02020603050405020304" pitchFamily="18" charset="0"/>
              </a:rPr>
              <a:t>Microservice Architecture</a:t>
            </a:r>
          </a:p>
          <a:p>
            <a:endParaRPr lang="en-IN" sz="2000" b="1" err="1">
              <a:solidFill>
                <a:srgbClr val="92D050"/>
              </a:solidFill>
              <a:cs typeface="Times New Roman" panose="02020603050405020304" pitchFamily="18" charset="0"/>
            </a:endParaRPr>
          </a:p>
        </p:txBody>
      </p:sp>
      <p:sp>
        <p:nvSpPr>
          <p:cNvPr id="11" name="TextBox 10">
            <a:extLst>
              <a:ext uri="{FF2B5EF4-FFF2-40B4-BE49-F238E27FC236}">
                <a16:creationId xmlns:a16="http://schemas.microsoft.com/office/drawing/2014/main" id="{95563EC5-8D19-4339-B660-7C6363523B57}"/>
              </a:ext>
            </a:extLst>
          </p:cNvPr>
          <p:cNvSpPr txBox="1"/>
          <p:nvPr/>
        </p:nvSpPr>
        <p:spPr>
          <a:xfrm>
            <a:off x="4431324" y="5855188"/>
            <a:ext cx="4325016" cy="349702"/>
          </a:xfrm>
          <a:prstGeom prst="rect">
            <a:avLst/>
          </a:prstGeom>
          <a:noFill/>
        </p:spPr>
        <p:txBody>
          <a:bodyPr wrap="square" lIns="36000" tIns="36000" rIns="36000" bIns="36000" rtlCol="0">
            <a:spAutoFit/>
          </a:bodyPr>
          <a:lstStyle/>
          <a:p>
            <a:r>
              <a:rPr lang="en-IN" b="1">
                <a:solidFill>
                  <a:schemeClr val="tx2">
                    <a:lumMod val="50000"/>
                  </a:schemeClr>
                </a:solidFill>
              </a:rPr>
              <a:t>Lucas Krause, author of Microservices</a:t>
            </a:r>
          </a:p>
        </p:txBody>
      </p:sp>
    </p:spTree>
    <p:extLst>
      <p:ext uri="{BB962C8B-B14F-4D97-AF65-F5344CB8AC3E}">
        <p14:creationId xmlns:p14="http://schemas.microsoft.com/office/powerpoint/2010/main" val="28991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2B583-B58E-4801-A52F-7092BD547117}"/>
              </a:ext>
            </a:extLst>
          </p:cNvPr>
          <p:cNvSpPr>
            <a:spLocks noGrp="1"/>
          </p:cNvSpPr>
          <p:nvPr>
            <p:ph type="sldNum" sz="quarter" idx="12"/>
          </p:nvPr>
        </p:nvSpPr>
        <p:spPr/>
        <p:txBody>
          <a:bodyPr/>
          <a:lstStyle/>
          <a:p>
            <a:fld id="{C60C2248-B95D-984B-A0F4-42B9A4652AA7}" type="slidenum">
              <a:rPr lang="en-US" smtClean="0"/>
              <a:pPr/>
              <a:t>12</a:t>
            </a:fld>
            <a:endParaRPr lang="en-US"/>
          </a:p>
        </p:txBody>
      </p:sp>
      <p:graphicFrame>
        <p:nvGraphicFramePr>
          <p:cNvPr id="3" name="Table 2">
            <a:extLst>
              <a:ext uri="{FF2B5EF4-FFF2-40B4-BE49-F238E27FC236}">
                <a16:creationId xmlns:a16="http://schemas.microsoft.com/office/drawing/2014/main" id="{434BB896-2D61-4607-B499-540FBB12EF7A}"/>
              </a:ext>
            </a:extLst>
          </p:cNvPr>
          <p:cNvGraphicFramePr>
            <a:graphicFrameLocks noGrp="1"/>
          </p:cNvGraphicFramePr>
          <p:nvPr>
            <p:extLst>
              <p:ext uri="{D42A27DB-BD31-4B8C-83A1-F6EECF244321}">
                <p14:modId xmlns:p14="http://schemas.microsoft.com/office/powerpoint/2010/main" val="2514797727"/>
              </p:ext>
            </p:extLst>
          </p:nvPr>
        </p:nvGraphicFramePr>
        <p:xfrm>
          <a:off x="548640" y="4389122"/>
          <a:ext cx="7877908" cy="1774312"/>
        </p:xfrm>
        <a:graphic>
          <a:graphicData uri="http://schemas.openxmlformats.org/drawingml/2006/table">
            <a:tbl>
              <a:tblPr firstRow="1" bandRow="1">
                <a:tableStyleId>{5C22544A-7EE6-4342-B048-85BDC9FD1C3A}</a:tableStyleId>
              </a:tblPr>
              <a:tblGrid>
                <a:gridCol w="4030390">
                  <a:extLst>
                    <a:ext uri="{9D8B030D-6E8A-4147-A177-3AD203B41FA5}">
                      <a16:colId xmlns:a16="http://schemas.microsoft.com/office/drawing/2014/main" val="2245352017"/>
                    </a:ext>
                  </a:extLst>
                </a:gridCol>
                <a:gridCol w="3847518">
                  <a:extLst>
                    <a:ext uri="{9D8B030D-6E8A-4147-A177-3AD203B41FA5}">
                      <a16:colId xmlns:a16="http://schemas.microsoft.com/office/drawing/2014/main" val="1865732648"/>
                    </a:ext>
                  </a:extLst>
                </a:gridCol>
              </a:tblGrid>
              <a:tr h="443578">
                <a:tc>
                  <a:txBody>
                    <a:bodyPr/>
                    <a:lstStyle/>
                    <a:p>
                      <a:pPr algn="ctr"/>
                      <a:r>
                        <a:rPr lang="en-IN">
                          <a:latin typeface="+mn-lt"/>
                        </a:rPr>
                        <a:t>Pros</a:t>
                      </a:r>
                    </a:p>
                  </a:txBody>
                  <a:tcPr>
                    <a:solidFill>
                      <a:schemeClr val="tx2">
                        <a:lumMod val="75000"/>
                      </a:schemeClr>
                    </a:solidFill>
                  </a:tcPr>
                </a:tc>
                <a:tc>
                  <a:txBody>
                    <a:bodyPr/>
                    <a:lstStyle/>
                    <a:p>
                      <a:pPr algn="ctr"/>
                      <a:r>
                        <a:rPr lang="en-IN">
                          <a:latin typeface="+mn-lt"/>
                        </a:rPr>
                        <a:t>Cons</a:t>
                      </a:r>
                    </a:p>
                  </a:txBody>
                  <a:tcPr>
                    <a:solidFill>
                      <a:schemeClr val="tx2">
                        <a:lumMod val="75000"/>
                      </a:schemeClr>
                    </a:solidFill>
                  </a:tcPr>
                </a:tc>
                <a:extLst>
                  <a:ext uri="{0D108BD9-81ED-4DB2-BD59-A6C34878D82A}">
                    <a16:rowId xmlns:a16="http://schemas.microsoft.com/office/drawing/2014/main" val="800075805"/>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Easy to develop, test, and deploy</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Complexity</a:t>
                      </a:r>
                    </a:p>
                  </a:txBody>
                  <a:tcPr>
                    <a:solidFill>
                      <a:schemeClr val="tx2">
                        <a:lumMod val="60000"/>
                        <a:lumOff val="40000"/>
                      </a:schemeClr>
                    </a:solidFill>
                  </a:tcPr>
                </a:tc>
                <a:extLst>
                  <a:ext uri="{0D108BD9-81ED-4DB2-BD59-A6C34878D82A}">
                    <a16:rowId xmlns:a16="http://schemas.microsoft.com/office/drawing/2014/main" val="2307459895"/>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Increased agility</a:t>
                      </a:r>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Security concerns</a:t>
                      </a:r>
                    </a:p>
                  </a:txBody>
                  <a:tcPr>
                    <a:solidFill>
                      <a:schemeClr val="tx2">
                        <a:lumMod val="40000"/>
                        <a:lumOff val="60000"/>
                      </a:schemeClr>
                    </a:solidFill>
                  </a:tcPr>
                </a:tc>
                <a:extLst>
                  <a:ext uri="{0D108BD9-81ED-4DB2-BD59-A6C34878D82A}">
                    <a16:rowId xmlns:a16="http://schemas.microsoft.com/office/drawing/2014/main" val="1332101106"/>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Ability to scale horizontally</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Different programming languages</a:t>
                      </a:r>
                    </a:p>
                  </a:txBody>
                  <a:tcPr>
                    <a:solidFill>
                      <a:schemeClr val="tx2">
                        <a:lumMod val="60000"/>
                        <a:lumOff val="40000"/>
                      </a:schemeClr>
                    </a:solidFill>
                  </a:tcPr>
                </a:tc>
                <a:extLst>
                  <a:ext uri="{0D108BD9-81ED-4DB2-BD59-A6C34878D82A}">
                    <a16:rowId xmlns:a16="http://schemas.microsoft.com/office/drawing/2014/main" val="3463874472"/>
                  </a:ext>
                </a:extLst>
              </a:tr>
            </a:tbl>
          </a:graphicData>
        </a:graphic>
      </p:graphicFrame>
      <p:pic>
        <p:nvPicPr>
          <p:cNvPr id="4" name="Picture 3">
            <a:extLst>
              <a:ext uri="{FF2B5EF4-FFF2-40B4-BE49-F238E27FC236}">
                <a16:creationId xmlns:a16="http://schemas.microsoft.com/office/drawing/2014/main" id="{6A12A5FB-2897-44E7-8713-0274B0B8C2FE}"/>
              </a:ext>
            </a:extLst>
          </p:cNvPr>
          <p:cNvPicPr>
            <a:picLocks noChangeAspect="1"/>
          </p:cNvPicPr>
          <p:nvPr/>
        </p:nvPicPr>
        <p:blipFill>
          <a:blip r:embed="rId2"/>
          <a:stretch>
            <a:fillRect/>
          </a:stretch>
        </p:blipFill>
        <p:spPr>
          <a:xfrm>
            <a:off x="2423812" y="0"/>
            <a:ext cx="4296375" cy="4093700"/>
          </a:xfrm>
          <a:prstGeom prst="rect">
            <a:avLst/>
          </a:prstGeom>
        </p:spPr>
      </p:pic>
    </p:spTree>
    <p:extLst>
      <p:ext uri="{BB962C8B-B14F-4D97-AF65-F5344CB8AC3E}">
        <p14:creationId xmlns:p14="http://schemas.microsoft.com/office/powerpoint/2010/main" val="99841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13</a:t>
            </a:fld>
            <a:endParaRPr lang="en-US"/>
          </a:p>
        </p:txBody>
      </p:sp>
      <p:sp>
        <p:nvSpPr>
          <p:cNvPr id="6" name="Content Placeholder 3"/>
          <p:cNvSpPr>
            <a:spLocks noGrp="1"/>
          </p:cNvSpPr>
          <p:nvPr>
            <p:ph sz="quarter" idx="13"/>
          </p:nvPr>
        </p:nvSpPr>
        <p:spPr>
          <a:xfrm>
            <a:off x="548640" y="148660"/>
            <a:ext cx="8046720" cy="3502453"/>
          </a:xfrm>
        </p:spPr>
        <p:txBody>
          <a:bodyPr>
            <a:normAutofit fontScale="62500" lnSpcReduction="20000"/>
          </a:bodyPr>
          <a:lstStyle/>
          <a:p>
            <a:pPr marL="0" indent="0">
              <a:lnSpc>
                <a:spcPct val="80000"/>
              </a:lnSpc>
              <a:buNone/>
            </a:pPr>
            <a:endParaRPr lang="en-IN" sz="1800">
              <a:solidFill>
                <a:srgbClr val="92D050"/>
              </a:solidFill>
            </a:endParaRPr>
          </a:p>
          <a:p>
            <a:pPr marL="0" indent="0">
              <a:buNone/>
            </a:pPr>
            <a:r>
              <a:rPr lang="en-IN" sz="3200">
                <a:solidFill>
                  <a:srgbClr val="92D050"/>
                </a:solidFill>
                <a:cs typeface="Times New Roman" panose="02020603050405020304" pitchFamily="18" charset="0"/>
              </a:rPr>
              <a:t> The Bottom Line</a:t>
            </a:r>
          </a:p>
          <a:p>
            <a:pPr>
              <a:lnSpc>
                <a:spcPct val="145000"/>
              </a:lnSpc>
            </a:pPr>
            <a:r>
              <a:rPr lang="en-IN" sz="2600" b="0"/>
              <a:t>Microservices are good, but not for all types of apps. </a:t>
            </a:r>
          </a:p>
          <a:p>
            <a:pPr>
              <a:lnSpc>
                <a:spcPct val="145000"/>
              </a:lnSpc>
            </a:pPr>
            <a:r>
              <a:rPr lang="en-IN" sz="2600" b="0"/>
              <a:t>This pattern works great for evolving applications and complex systems. </a:t>
            </a:r>
          </a:p>
          <a:p>
            <a:pPr>
              <a:lnSpc>
                <a:spcPct val="145000"/>
              </a:lnSpc>
            </a:pPr>
            <a:r>
              <a:rPr lang="en-IN" sz="2600" b="0"/>
              <a:t>Choosing a microservices architecture when you have multiple experienced teams and when the app is complex enough to break it into services. </a:t>
            </a:r>
          </a:p>
          <a:p>
            <a:pPr>
              <a:lnSpc>
                <a:spcPct val="145000"/>
              </a:lnSpc>
            </a:pPr>
            <a:r>
              <a:rPr lang="en-IN" sz="2600" b="0"/>
              <a:t>When an application is large and needs to be flexible and scalable, microservices are beneficial.</a:t>
            </a:r>
          </a:p>
          <a:p>
            <a:pPr marL="0" indent="0">
              <a:lnSpc>
                <a:spcPct val="145000"/>
              </a:lnSpc>
              <a:buNone/>
            </a:pPr>
            <a:r>
              <a:rPr lang="en-IN" sz="2600" b="0"/>
              <a:t> All three software architectures to define the differences between them visually.</a:t>
            </a:r>
            <a:endParaRPr lang="en-IN" sz="1800" b="0"/>
          </a:p>
        </p:txBody>
      </p:sp>
      <p:pic>
        <p:nvPicPr>
          <p:cNvPr id="2" name="Picture 1">
            <a:extLst>
              <a:ext uri="{FF2B5EF4-FFF2-40B4-BE49-F238E27FC236}">
                <a16:creationId xmlns:a16="http://schemas.microsoft.com/office/drawing/2014/main" id="{23C61332-7BBA-4A22-B9D9-D02B1081EB84}"/>
              </a:ext>
            </a:extLst>
          </p:cNvPr>
          <p:cNvPicPr>
            <a:picLocks noChangeAspect="1"/>
          </p:cNvPicPr>
          <p:nvPr/>
        </p:nvPicPr>
        <p:blipFill>
          <a:blip r:embed="rId2"/>
          <a:stretch>
            <a:fillRect/>
          </a:stretch>
        </p:blipFill>
        <p:spPr>
          <a:xfrm>
            <a:off x="787791" y="3552637"/>
            <a:ext cx="7279230" cy="2877711"/>
          </a:xfrm>
          <a:prstGeom prst="rect">
            <a:avLst/>
          </a:prstGeom>
        </p:spPr>
      </p:pic>
    </p:spTree>
    <p:extLst>
      <p:ext uri="{BB962C8B-B14F-4D97-AF65-F5344CB8AC3E}">
        <p14:creationId xmlns:p14="http://schemas.microsoft.com/office/powerpoint/2010/main" val="320714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14</a:t>
            </a:fld>
            <a:endParaRPr lang="en-US"/>
          </a:p>
        </p:txBody>
      </p:sp>
      <p:sp>
        <p:nvSpPr>
          <p:cNvPr id="6" name="Content Placeholder 3"/>
          <p:cNvSpPr>
            <a:spLocks noGrp="1"/>
          </p:cNvSpPr>
          <p:nvPr>
            <p:ph sz="quarter" idx="13"/>
          </p:nvPr>
        </p:nvSpPr>
        <p:spPr>
          <a:xfrm>
            <a:off x="538454" y="204932"/>
            <a:ext cx="7902161" cy="2455371"/>
          </a:xfrm>
        </p:spPr>
        <p:txBody>
          <a:bodyPr>
            <a:normAutofit lnSpcReduction="10000"/>
          </a:bodyPr>
          <a:lstStyle/>
          <a:p>
            <a:pPr marL="0" indent="0">
              <a:lnSpc>
                <a:spcPct val="80000"/>
              </a:lnSpc>
              <a:buNone/>
            </a:pPr>
            <a:endParaRPr lang="en-IN" sz="1800">
              <a:solidFill>
                <a:srgbClr val="92D050"/>
              </a:solidFill>
            </a:endParaRPr>
          </a:p>
          <a:p>
            <a:pPr>
              <a:lnSpc>
                <a:spcPct val="125000"/>
              </a:lnSpc>
            </a:pPr>
            <a:r>
              <a:rPr lang="en-IN" b="0"/>
              <a:t>Monolithic apps consist of interdependent, indivisible units and feature very low development speed. </a:t>
            </a:r>
          </a:p>
          <a:p>
            <a:pPr>
              <a:lnSpc>
                <a:spcPct val="125000"/>
              </a:lnSpc>
            </a:pPr>
            <a:r>
              <a:rPr lang="en-IN" b="0"/>
              <a:t>SOA is broken into smaller, moderately coupled services, and features slow development. </a:t>
            </a:r>
          </a:p>
          <a:p>
            <a:pPr>
              <a:lnSpc>
                <a:spcPct val="125000"/>
              </a:lnSpc>
            </a:pPr>
            <a:r>
              <a:rPr lang="en-IN" b="0"/>
              <a:t>Microservices are very small, loosely coupled independent services and feature rapid continuous development. </a:t>
            </a:r>
            <a:endParaRPr lang="en-IN" sz="1800" b="0"/>
          </a:p>
        </p:txBody>
      </p:sp>
      <p:pic>
        <p:nvPicPr>
          <p:cNvPr id="4" name="Picture 3">
            <a:extLst>
              <a:ext uri="{FF2B5EF4-FFF2-40B4-BE49-F238E27FC236}">
                <a16:creationId xmlns:a16="http://schemas.microsoft.com/office/drawing/2014/main" id="{761F675F-9789-468D-9D76-F8D6A0B0CEF4}"/>
              </a:ext>
            </a:extLst>
          </p:cNvPr>
          <p:cNvPicPr>
            <a:picLocks noChangeAspect="1"/>
          </p:cNvPicPr>
          <p:nvPr/>
        </p:nvPicPr>
        <p:blipFill>
          <a:blip r:embed="rId2"/>
          <a:stretch>
            <a:fillRect/>
          </a:stretch>
        </p:blipFill>
        <p:spPr>
          <a:xfrm>
            <a:off x="538454" y="2786915"/>
            <a:ext cx="3055351" cy="1921344"/>
          </a:xfrm>
          <a:prstGeom prst="rect">
            <a:avLst/>
          </a:prstGeom>
        </p:spPr>
      </p:pic>
      <p:pic>
        <p:nvPicPr>
          <p:cNvPr id="5" name="Picture 4">
            <a:extLst>
              <a:ext uri="{FF2B5EF4-FFF2-40B4-BE49-F238E27FC236}">
                <a16:creationId xmlns:a16="http://schemas.microsoft.com/office/drawing/2014/main" id="{7F8092F0-EBE7-478C-BE85-0397086FBA33}"/>
              </a:ext>
            </a:extLst>
          </p:cNvPr>
          <p:cNvPicPr>
            <a:picLocks noChangeAspect="1"/>
          </p:cNvPicPr>
          <p:nvPr/>
        </p:nvPicPr>
        <p:blipFill>
          <a:blip r:embed="rId3"/>
          <a:stretch>
            <a:fillRect/>
          </a:stretch>
        </p:blipFill>
        <p:spPr>
          <a:xfrm>
            <a:off x="3002517" y="4860188"/>
            <a:ext cx="2974033" cy="1228939"/>
          </a:xfrm>
          <a:prstGeom prst="rect">
            <a:avLst/>
          </a:prstGeom>
        </p:spPr>
      </p:pic>
      <p:pic>
        <p:nvPicPr>
          <p:cNvPr id="7" name="Picture 6">
            <a:extLst>
              <a:ext uri="{FF2B5EF4-FFF2-40B4-BE49-F238E27FC236}">
                <a16:creationId xmlns:a16="http://schemas.microsoft.com/office/drawing/2014/main" id="{3DB2F2A3-7F16-49D1-942A-3624C902F95F}"/>
              </a:ext>
            </a:extLst>
          </p:cNvPr>
          <p:cNvPicPr>
            <a:picLocks noChangeAspect="1"/>
          </p:cNvPicPr>
          <p:nvPr/>
        </p:nvPicPr>
        <p:blipFill>
          <a:blip r:embed="rId4"/>
          <a:stretch>
            <a:fillRect/>
          </a:stretch>
        </p:blipFill>
        <p:spPr>
          <a:xfrm>
            <a:off x="5167149" y="2786915"/>
            <a:ext cx="2974033" cy="1921345"/>
          </a:xfrm>
          <a:prstGeom prst="rect">
            <a:avLst/>
          </a:prstGeom>
        </p:spPr>
      </p:pic>
    </p:spTree>
    <p:extLst>
      <p:ext uri="{BB962C8B-B14F-4D97-AF65-F5344CB8AC3E}">
        <p14:creationId xmlns:p14="http://schemas.microsoft.com/office/powerpoint/2010/main" val="1426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4294967295"/>
          </p:nvPr>
        </p:nvSpPr>
        <p:spPr>
          <a:xfrm>
            <a:off x="387661" y="26508"/>
            <a:ext cx="8368678" cy="6430528"/>
          </a:xfrm>
        </p:spPr>
        <p:txBody>
          <a:bodyPr>
            <a:normAutofit fontScale="92500" lnSpcReduction="10000"/>
          </a:bodyPr>
          <a:lstStyle/>
          <a:p>
            <a:pPr marL="0" indent="0" algn="ctr">
              <a:buNone/>
            </a:pPr>
            <a:endParaRPr lang="en-IN"/>
          </a:p>
          <a:p>
            <a:pPr marL="0" indent="0" algn="ctr">
              <a:buNone/>
            </a:pPr>
            <a:r>
              <a:rPr lang="en-IN" sz="2000">
                <a:solidFill>
                  <a:srgbClr val="92D050"/>
                </a:solidFill>
                <a:cs typeface="Times New Roman" panose="02020603050405020304" pitchFamily="18" charset="0"/>
              </a:rPr>
              <a:t>Twelve Factor Principles for Application Development</a:t>
            </a:r>
          </a:p>
          <a:p>
            <a:pPr marL="0" indent="0" algn="ctr">
              <a:buNone/>
            </a:pPr>
            <a:endParaRPr lang="en-IN" sz="600">
              <a:solidFill>
                <a:srgbClr val="92D050"/>
              </a:solidFill>
              <a:cs typeface="Times New Roman" panose="02020603050405020304" pitchFamily="18" charset="0"/>
            </a:endParaRPr>
          </a:p>
          <a:p>
            <a:pPr marL="0" indent="0">
              <a:lnSpc>
                <a:spcPct val="125000"/>
              </a:lnSpc>
              <a:buNone/>
            </a:pPr>
            <a:r>
              <a:rPr lang="en-US" sz="1700" b="0"/>
              <a:t>In the modern era, software is commonly delivered as a service: called </a:t>
            </a:r>
            <a:r>
              <a:rPr lang="en-US" sz="1700" i="1"/>
              <a:t>web apps</a:t>
            </a:r>
            <a:r>
              <a:rPr lang="en-US" sz="1700"/>
              <a:t>, or </a:t>
            </a:r>
            <a:r>
              <a:rPr lang="en-US" sz="1700" i="1"/>
              <a:t>software-as-a-service</a:t>
            </a:r>
            <a:r>
              <a:rPr lang="en-US" sz="1700" b="0"/>
              <a:t>. The twelve-factor app is a methodology for building software-as-a-service apps that:</a:t>
            </a:r>
          </a:p>
          <a:p>
            <a:pPr>
              <a:lnSpc>
                <a:spcPct val="125000"/>
              </a:lnSpc>
            </a:pPr>
            <a:r>
              <a:rPr lang="en-US" sz="1700" b="0"/>
              <a:t>Use declarative formats for setup automation, to minimize time and cost for new developers joining the project;</a:t>
            </a:r>
          </a:p>
          <a:p>
            <a:pPr>
              <a:lnSpc>
                <a:spcPct val="125000"/>
              </a:lnSpc>
            </a:pPr>
            <a:r>
              <a:rPr lang="en-US" sz="1700" b="0"/>
              <a:t>Have a clean contract with the underlying operating system, offering maximum portability between execution environments;</a:t>
            </a:r>
          </a:p>
          <a:p>
            <a:pPr>
              <a:lnSpc>
                <a:spcPct val="125000"/>
              </a:lnSpc>
            </a:pPr>
            <a:r>
              <a:rPr lang="en-US" sz="1700" b="0"/>
              <a:t>Are suitable for deployment on modern cloud platforms, obviating the need for servers and systems administration;</a:t>
            </a:r>
          </a:p>
          <a:p>
            <a:pPr>
              <a:lnSpc>
                <a:spcPct val="125000"/>
              </a:lnSpc>
            </a:pPr>
            <a:r>
              <a:rPr lang="en-US" sz="1700" b="0"/>
              <a:t>Minimize divergence between development and production, enabling continuous deployment for maximum agility;</a:t>
            </a:r>
          </a:p>
          <a:p>
            <a:pPr>
              <a:lnSpc>
                <a:spcPct val="125000"/>
              </a:lnSpc>
            </a:pPr>
            <a:r>
              <a:rPr lang="en-US" sz="1700" b="0"/>
              <a:t>And can scale up without significant changes to tooling, architecture, or development practices.</a:t>
            </a:r>
          </a:p>
          <a:p>
            <a:pPr marL="0" indent="0">
              <a:lnSpc>
                <a:spcPct val="125000"/>
              </a:lnSpc>
              <a:buNone/>
            </a:pPr>
            <a:r>
              <a:rPr lang="en-US" sz="1700" b="0"/>
              <a:t>The twelve-factor methodology can be applied to apps written in any programming language, and which use any combination of backing services (database, queue, memory cache, </a:t>
            </a:r>
            <a:r>
              <a:rPr lang="en-US" sz="1700" b="0" err="1"/>
              <a:t>etc</a:t>
            </a:r>
            <a:r>
              <a:rPr lang="en-US" sz="1700" b="0"/>
              <a:t>).</a:t>
            </a:r>
          </a:p>
        </p:txBody>
      </p:sp>
    </p:spTree>
    <p:extLst>
      <p:ext uri="{BB962C8B-B14F-4D97-AF65-F5344CB8AC3E}">
        <p14:creationId xmlns:p14="http://schemas.microsoft.com/office/powerpoint/2010/main" val="423431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46A38-92A4-4FF1-BCEF-7B009C07F5A1}"/>
              </a:ext>
            </a:extLst>
          </p:cNvPr>
          <p:cNvSpPr>
            <a:spLocks noGrp="1"/>
          </p:cNvSpPr>
          <p:nvPr>
            <p:ph type="sldNum" sz="quarter" idx="12"/>
          </p:nvPr>
        </p:nvSpPr>
        <p:spPr/>
        <p:txBody>
          <a:bodyPr/>
          <a:lstStyle/>
          <a:p>
            <a:fld id="{C60C2248-B95D-984B-A0F4-42B9A4652AA7}" type="slidenum">
              <a:rPr lang="en-US" smtClean="0"/>
              <a:pPr/>
              <a:t>16</a:t>
            </a:fld>
            <a:endParaRPr lang="en-US"/>
          </a:p>
        </p:txBody>
      </p:sp>
      <p:sp>
        <p:nvSpPr>
          <p:cNvPr id="4" name="Title 1">
            <a:extLst>
              <a:ext uri="{FF2B5EF4-FFF2-40B4-BE49-F238E27FC236}">
                <a16:creationId xmlns:a16="http://schemas.microsoft.com/office/drawing/2014/main" id="{F73E9B30-E395-49C5-8D17-640064DA73DC}"/>
              </a:ext>
            </a:extLst>
          </p:cNvPr>
          <p:cNvSpPr txBox="1">
            <a:spLocks/>
          </p:cNvSpPr>
          <p:nvPr/>
        </p:nvSpPr>
        <p:spPr>
          <a:xfrm>
            <a:off x="0" y="573437"/>
            <a:ext cx="9144000" cy="598870"/>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latin typeface="+mn-lt"/>
              </a:rPr>
              <a:t>1. Codebase</a:t>
            </a:r>
          </a:p>
        </p:txBody>
      </p:sp>
      <p:pic>
        <p:nvPicPr>
          <p:cNvPr id="7" name="Picture 6">
            <a:extLst>
              <a:ext uri="{FF2B5EF4-FFF2-40B4-BE49-F238E27FC236}">
                <a16:creationId xmlns:a16="http://schemas.microsoft.com/office/drawing/2014/main" id="{AD905B98-DD67-44B3-BDA1-8ED9D2B52B0C}"/>
              </a:ext>
            </a:extLst>
          </p:cNvPr>
          <p:cNvPicPr>
            <a:picLocks noChangeAspect="1"/>
          </p:cNvPicPr>
          <p:nvPr/>
        </p:nvPicPr>
        <p:blipFill rotWithShape="1">
          <a:blip r:embed="rId2"/>
          <a:srcRect l="8236" r="9404"/>
          <a:stretch/>
        </p:blipFill>
        <p:spPr>
          <a:xfrm>
            <a:off x="5936973" y="1716109"/>
            <a:ext cx="3048000" cy="3755429"/>
          </a:xfrm>
          <a:prstGeom prst="rect">
            <a:avLst/>
          </a:prstGeom>
        </p:spPr>
      </p:pic>
      <p:sp>
        <p:nvSpPr>
          <p:cNvPr id="9" name="TextBox 8">
            <a:extLst>
              <a:ext uri="{FF2B5EF4-FFF2-40B4-BE49-F238E27FC236}">
                <a16:creationId xmlns:a16="http://schemas.microsoft.com/office/drawing/2014/main" id="{3C94D867-5377-4EC8-B832-90CCFA23367D}"/>
              </a:ext>
            </a:extLst>
          </p:cNvPr>
          <p:cNvSpPr txBox="1"/>
          <p:nvPr/>
        </p:nvSpPr>
        <p:spPr>
          <a:xfrm>
            <a:off x="436099" y="1917680"/>
            <a:ext cx="5567136" cy="3735757"/>
          </a:xfrm>
          <a:prstGeom prst="rect">
            <a:avLst/>
          </a:prstGeom>
          <a:noFill/>
        </p:spPr>
        <p:txBody>
          <a:bodyPr wrap="square" lIns="36000" tIns="36000" rIns="36000" bIns="36000" rtlCol="0">
            <a:spAutoFit/>
          </a:bodyPr>
          <a:lstStyle/>
          <a:p>
            <a:pPr>
              <a:lnSpc>
                <a:spcPct val="125000"/>
              </a:lnSpc>
            </a:pPr>
            <a:r>
              <a:rPr lang="en-IN" sz="1600"/>
              <a:t>Dedicate smaller teams to individual applications or microservices.</a:t>
            </a:r>
          </a:p>
          <a:p>
            <a:pPr>
              <a:lnSpc>
                <a:spcPct val="125000"/>
              </a:lnSpc>
            </a:pPr>
            <a:endParaRPr lang="en-IN" sz="1600"/>
          </a:p>
          <a:p>
            <a:pPr>
              <a:lnSpc>
                <a:spcPct val="125000"/>
              </a:lnSpc>
            </a:pPr>
            <a:r>
              <a:rPr lang="en-IN" sz="1600"/>
              <a:t>Following the discipline of single repository for an application forces the teams to </a:t>
            </a:r>
            <a:r>
              <a:rPr lang="en-IN" sz="1600" err="1"/>
              <a:t>analyze</a:t>
            </a:r>
            <a:r>
              <a:rPr lang="en-IN" sz="1600"/>
              <a:t> the seams of their application and identify potential monoliths that should be split off into microservices.</a:t>
            </a:r>
          </a:p>
          <a:p>
            <a:pPr>
              <a:lnSpc>
                <a:spcPct val="125000"/>
              </a:lnSpc>
            </a:pPr>
            <a:endParaRPr lang="en-IN" sz="1600"/>
          </a:p>
          <a:p>
            <a:pPr>
              <a:lnSpc>
                <a:spcPct val="125000"/>
              </a:lnSpc>
            </a:pPr>
            <a:r>
              <a:rPr lang="en-IN" sz="1600"/>
              <a:t>Use a single source code repository for a single application (1:1 relation). Deployment stages are different tags/branches  i.e. use a central git repo (external GitHub /GitHub Enterprise also suitable).</a:t>
            </a:r>
          </a:p>
        </p:txBody>
      </p:sp>
      <p:sp>
        <p:nvSpPr>
          <p:cNvPr id="3" name="Rectangle 2">
            <a:extLst>
              <a:ext uri="{FF2B5EF4-FFF2-40B4-BE49-F238E27FC236}">
                <a16:creationId xmlns:a16="http://schemas.microsoft.com/office/drawing/2014/main" id="{9ADCCF92-B29A-440C-A1ED-288A456D4F97}"/>
              </a:ext>
            </a:extLst>
          </p:cNvPr>
          <p:cNvSpPr/>
          <p:nvPr/>
        </p:nvSpPr>
        <p:spPr>
          <a:xfrm>
            <a:off x="1185457" y="1074362"/>
            <a:ext cx="6752594" cy="404598"/>
          </a:xfrm>
          <a:prstGeom prst="rect">
            <a:avLst/>
          </a:prstGeom>
        </p:spPr>
        <p:txBody>
          <a:bodyPr wrap="square">
            <a:spAutoFit/>
          </a:bodyPr>
          <a:lstStyle/>
          <a:p>
            <a:pPr>
              <a:lnSpc>
                <a:spcPct val="125000"/>
              </a:lnSpc>
            </a:pPr>
            <a:r>
              <a:rPr lang="en-IN" b="1">
                <a:solidFill>
                  <a:schemeClr val="tx2">
                    <a:lumMod val="75000"/>
                  </a:schemeClr>
                </a:solidFill>
              </a:rPr>
              <a:t>“One codebase tracked in revision control; many deploys.</a:t>
            </a:r>
            <a:r>
              <a:rPr lang="en-IN">
                <a:solidFill>
                  <a:schemeClr val="tx2">
                    <a:lumMod val="75000"/>
                  </a:schemeClr>
                </a:solidFill>
              </a:rPr>
              <a:t>”</a:t>
            </a:r>
          </a:p>
        </p:txBody>
      </p:sp>
    </p:spTree>
    <p:extLst>
      <p:ext uri="{BB962C8B-B14F-4D97-AF65-F5344CB8AC3E}">
        <p14:creationId xmlns:p14="http://schemas.microsoft.com/office/powerpoint/2010/main" val="379568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1627ED-A249-40BF-A453-0FD42B0EB01E}"/>
              </a:ext>
            </a:extLst>
          </p:cNvPr>
          <p:cNvSpPr>
            <a:spLocks noGrp="1"/>
          </p:cNvSpPr>
          <p:nvPr>
            <p:ph type="sldNum" sz="quarter" idx="12"/>
          </p:nvPr>
        </p:nvSpPr>
        <p:spPr/>
        <p:txBody>
          <a:bodyPr/>
          <a:lstStyle/>
          <a:p>
            <a:fld id="{C60C2248-B95D-984B-A0F4-42B9A4652AA7}" type="slidenum">
              <a:rPr lang="en-US" smtClean="0"/>
              <a:pPr/>
              <a:t>17</a:t>
            </a:fld>
            <a:endParaRPr lang="en-US"/>
          </a:p>
        </p:txBody>
      </p:sp>
      <p:sp>
        <p:nvSpPr>
          <p:cNvPr id="6" name="Title 1">
            <a:extLst>
              <a:ext uri="{FF2B5EF4-FFF2-40B4-BE49-F238E27FC236}">
                <a16:creationId xmlns:a16="http://schemas.microsoft.com/office/drawing/2014/main" id="{B547656D-322E-442B-8C09-5E158C4BD778}"/>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2. Dependencies</a:t>
            </a:r>
          </a:p>
        </p:txBody>
      </p:sp>
      <p:sp>
        <p:nvSpPr>
          <p:cNvPr id="9" name="TextBox 8">
            <a:extLst>
              <a:ext uri="{FF2B5EF4-FFF2-40B4-BE49-F238E27FC236}">
                <a16:creationId xmlns:a16="http://schemas.microsoft.com/office/drawing/2014/main" id="{84DA814E-C91A-485B-AA90-9D8D2FBEEAA1}"/>
              </a:ext>
            </a:extLst>
          </p:cNvPr>
          <p:cNvSpPr txBox="1"/>
          <p:nvPr/>
        </p:nvSpPr>
        <p:spPr>
          <a:xfrm>
            <a:off x="492370" y="1103536"/>
            <a:ext cx="8263970" cy="1715973"/>
          </a:xfrm>
          <a:prstGeom prst="rect">
            <a:avLst/>
          </a:prstGeom>
          <a:noFill/>
        </p:spPr>
        <p:txBody>
          <a:bodyPr wrap="square" lIns="36000" tIns="36000" rIns="36000" bIns="36000" rtlCol="0">
            <a:spAutoFit/>
          </a:bodyPr>
          <a:lstStyle/>
          <a:p>
            <a:pPr>
              <a:lnSpc>
                <a:spcPct val="125000"/>
              </a:lnSpc>
            </a:pPr>
            <a:r>
              <a:rPr lang="en-IN" sz="1600"/>
              <a:t>A cloud-native application does not rely on the pre-existence of dependencies in a deployment target. Developer Tools declare and isolate dependencies.</a:t>
            </a:r>
          </a:p>
          <a:p>
            <a:pPr>
              <a:lnSpc>
                <a:spcPct val="125000"/>
              </a:lnSpc>
            </a:pPr>
            <a:endParaRPr lang="en-IN" sz="1100"/>
          </a:p>
          <a:p>
            <a:pPr>
              <a:lnSpc>
                <a:spcPct val="125000"/>
              </a:lnSpc>
            </a:pPr>
            <a:r>
              <a:rPr lang="en-IN" sz="1600"/>
              <a:t>Maven and Gradle for Java.</a:t>
            </a:r>
          </a:p>
          <a:p>
            <a:pPr>
              <a:lnSpc>
                <a:spcPct val="125000"/>
              </a:lnSpc>
            </a:pPr>
            <a:endParaRPr lang="en-IN" sz="1100"/>
          </a:p>
          <a:p>
            <a:pPr>
              <a:lnSpc>
                <a:spcPct val="125000"/>
              </a:lnSpc>
            </a:pPr>
            <a:r>
              <a:rPr lang="en-IN" sz="1600"/>
              <a:t>Each microservice has its own dependencies declared (e.g. pom.xml).</a:t>
            </a:r>
          </a:p>
        </p:txBody>
      </p:sp>
      <p:sp>
        <p:nvSpPr>
          <p:cNvPr id="10" name="Rectangle 9">
            <a:extLst>
              <a:ext uri="{FF2B5EF4-FFF2-40B4-BE49-F238E27FC236}">
                <a16:creationId xmlns:a16="http://schemas.microsoft.com/office/drawing/2014/main" id="{7477E1C5-B44B-49A3-BB8B-21DAC38B84CD}"/>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“Explicitly declare and isolate dependencies”</a:t>
            </a:r>
          </a:p>
        </p:txBody>
      </p:sp>
      <p:sp>
        <p:nvSpPr>
          <p:cNvPr id="11" name="Title 1">
            <a:extLst>
              <a:ext uri="{FF2B5EF4-FFF2-40B4-BE49-F238E27FC236}">
                <a16:creationId xmlns:a16="http://schemas.microsoft.com/office/drawing/2014/main" id="{777AD011-47B4-4C39-8A5E-B7100C201567}"/>
              </a:ext>
            </a:extLst>
          </p:cNvPr>
          <p:cNvSpPr txBox="1">
            <a:spLocks/>
          </p:cNvSpPr>
          <p:nvPr/>
        </p:nvSpPr>
        <p:spPr>
          <a:xfrm>
            <a:off x="-2347" y="3140940"/>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3. Config</a:t>
            </a:r>
          </a:p>
        </p:txBody>
      </p:sp>
      <p:sp>
        <p:nvSpPr>
          <p:cNvPr id="12" name="Rectangle 11">
            <a:extLst>
              <a:ext uri="{FF2B5EF4-FFF2-40B4-BE49-F238E27FC236}">
                <a16:creationId xmlns:a16="http://schemas.microsoft.com/office/drawing/2014/main" id="{12DF414A-E8F9-41BF-AF79-CB7DA66D6CCF}"/>
              </a:ext>
            </a:extLst>
          </p:cNvPr>
          <p:cNvSpPr/>
          <p:nvPr/>
        </p:nvSpPr>
        <p:spPr>
          <a:xfrm>
            <a:off x="-2343" y="3510134"/>
            <a:ext cx="9143993" cy="404598"/>
          </a:xfrm>
          <a:prstGeom prst="rect">
            <a:avLst/>
          </a:prstGeom>
        </p:spPr>
        <p:txBody>
          <a:bodyPr wrap="square">
            <a:spAutoFit/>
          </a:bodyPr>
          <a:lstStyle/>
          <a:p>
            <a:pPr algn="ctr">
              <a:lnSpc>
                <a:spcPct val="125000"/>
              </a:lnSpc>
            </a:pPr>
            <a:r>
              <a:rPr lang="en-US" b="1">
                <a:solidFill>
                  <a:schemeClr val="tx2">
                    <a:lumMod val="75000"/>
                  </a:schemeClr>
                </a:solidFill>
              </a:rPr>
              <a:t>“Store config in the environment”</a:t>
            </a:r>
            <a:endParaRPr lang="en-IN" b="1">
              <a:solidFill>
                <a:schemeClr val="tx2">
                  <a:lumMod val="75000"/>
                </a:schemeClr>
              </a:solidFill>
            </a:endParaRPr>
          </a:p>
        </p:txBody>
      </p:sp>
      <p:sp>
        <p:nvSpPr>
          <p:cNvPr id="13" name="Rectangle 12">
            <a:extLst>
              <a:ext uri="{FF2B5EF4-FFF2-40B4-BE49-F238E27FC236}">
                <a16:creationId xmlns:a16="http://schemas.microsoft.com/office/drawing/2014/main" id="{6D210DA6-8297-4645-8FC5-ECBAD0CE13C2}"/>
              </a:ext>
            </a:extLst>
          </p:cNvPr>
          <p:cNvSpPr/>
          <p:nvPr/>
        </p:nvSpPr>
        <p:spPr>
          <a:xfrm>
            <a:off x="305576" y="3914144"/>
            <a:ext cx="4572000" cy="2358081"/>
          </a:xfrm>
          <a:prstGeom prst="rect">
            <a:avLst/>
          </a:prstGeom>
        </p:spPr>
        <p:txBody>
          <a:bodyPr>
            <a:spAutoFit/>
          </a:bodyPr>
          <a:lstStyle/>
          <a:p>
            <a:pPr marL="180975" indent="-180975">
              <a:lnSpc>
                <a:spcPct val="115000"/>
              </a:lnSpc>
              <a:spcBef>
                <a:spcPts val="1200"/>
              </a:spcBef>
              <a:buFont typeface="Calibri" panose="020F0502020204030204" pitchFamily="34" charset="0"/>
              <a:buChar char="•"/>
            </a:pPr>
            <a:r>
              <a:rPr lang="en-US" sz="1600"/>
              <a:t>Changing config should not need to repackage your application</a:t>
            </a:r>
          </a:p>
          <a:p>
            <a:pPr marL="180975" indent="-180975">
              <a:lnSpc>
                <a:spcPct val="115000"/>
              </a:lnSpc>
              <a:spcBef>
                <a:spcPts val="1200"/>
              </a:spcBef>
              <a:buFont typeface="Calibri" panose="020F0502020204030204" pitchFamily="34" charset="0"/>
              <a:buChar char="•"/>
            </a:pPr>
            <a:r>
              <a:rPr lang="en-US" sz="1600"/>
              <a:t>Use Kubernetes config maps and secrets (rather than environment variables) for container services</a:t>
            </a:r>
          </a:p>
          <a:p>
            <a:pPr marL="180975" indent="-180975">
              <a:lnSpc>
                <a:spcPct val="115000"/>
              </a:lnSpc>
              <a:spcBef>
                <a:spcPts val="1200"/>
              </a:spcBef>
              <a:buFont typeface="Calibri" panose="020F0502020204030204" pitchFamily="34" charset="0"/>
              <a:buChar char="•"/>
            </a:pPr>
            <a:r>
              <a:rPr lang="en-US" sz="1600"/>
              <a:t> Use Micro Profile Config to inject the config properties into the microservices</a:t>
            </a:r>
          </a:p>
        </p:txBody>
      </p:sp>
      <p:sp>
        <p:nvSpPr>
          <p:cNvPr id="14" name="Rounded Rectangle 3">
            <a:extLst>
              <a:ext uri="{FF2B5EF4-FFF2-40B4-BE49-F238E27FC236}">
                <a16:creationId xmlns:a16="http://schemas.microsoft.com/office/drawing/2014/main" id="{3FEA398E-C46D-4E61-9362-C8FAEE18707D}"/>
              </a:ext>
            </a:extLst>
          </p:cNvPr>
          <p:cNvSpPr/>
          <p:nvPr/>
        </p:nvSpPr>
        <p:spPr>
          <a:xfrm>
            <a:off x="4670474" y="4950688"/>
            <a:ext cx="1589649" cy="943897"/>
          </a:xfrm>
          <a:prstGeom prst="roundRect">
            <a:avLst/>
          </a:prstGeom>
          <a:solidFill>
            <a:srgbClr val="00B0F0"/>
          </a:solidFill>
        </p:spPr>
        <p:txBody>
          <a:bodyPr wrap="square" lIns="0" tIns="0" rIns="0" bIns="0" rtlCol="0" anchor="ctr">
            <a:noAutofit/>
          </a:bodyPr>
          <a:lstStyle/>
          <a:p>
            <a:pPr algn="ctr"/>
            <a:r>
              <a:rPr lang="en-US" b="1">
                <a:solidFill>
                  <a:srgbClr val="FFFFFF"/>
                </a:solidFill>
                <a:latin typeface="Arial"/>
                <a:cs typeface="Arial"/>
              </a:rPr>
              <a:t>App</a:t>
            </a:r>
          </a:p>
        </p:txBody>
      </p:sp>
      <p:sp>
        <p:nvSpPr>
          <p:cNvPr id="15" name="Can 6">
            <a:extLst>
              <a:ext uri="{FF2B5EF4-FFF2-40B4-BE49-F238E27FC236}">
                <a16:creationId xmlns:a16="http://schemas.microsoft.com/office/drawing/2014/main" id="{ACE5956A-8760-4862-A66F-E94E41004E55}"/>
              </a:ext>
            </a:extLst>
          </p:cNvPr>
          <p:cNvSpPr/>
          <p:nvPr/>
        </p:nvSpPr>
        <p:spPr>
          <a:xfrm>
            <a:off x="7146386" y="4970353"/>
            <a:ext cx="1682299" cy="924232"/>
          </a:xfrm>
          <a:prstGeom prst="can">
            <a:avLst/>
          </a:prstGeom>
          <a:solidFill>
            <a:schemeClr val="accent5"/>
          </a:solidFill>
        </p:spPr>
        <p:txBody>
          <a:bodyPr wrap="square" lIns="0" tIns="0" rIns="0" bIns="0" rtlCol="0" anchor="ctr">
            <a:noAutofit/>
          </a:bodyPr>
          <a:lstStyle/>
          <a:p>
            <a:pPr algn="ctr"/>
            <a:r>
              <a:rPr lang="en-US" sz="1700" b="1">
                <a:solidFill>
                  <a:srgbClr val="FFFFFF"/>
                </a:solidFill>
                <a:latin typeface="Arial"/>
                <a:cs typeface="Arial"/>
              </a:rPr>
              <a:t>Password=blah</a:t>
            </a:r>
          </a:p>
        </p:txBody>
      </p:sp>
      <p:cxnSp>
        <p:nvCxnSpPr>
          <p:cNvPr id="16" name="Straight Arrow Connector 15">
            <a:extLst>
              <a:ext uri="{FF2B5EF4-FFF2-40B4-BE49-F238E27FC236}">
                <a16:creationId xmlns:a16="http://schemas.microsoft.com/office/drawing/2014/main" id="{A13C012B-E046-4E5D-A62D-C683CBAAE9A6}"/>
              </a:ext>
            </a:extLst>
          </p:cNvPr>
          <p:cNvCxnSpPr>
            <a:cxnSpLocks/>
          </p:cNvCxnSpPr>
          <p:nvPr/>
        </p:nvCxnSpPr>
        <p:spPr>
          <a:xfrm flipH="1" flipV="1">
            <a:off x="6262312" y="5422637"/>
            <a:ext cx="884074" cy="9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496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3E6C59-8AAB-4228-A221-8D01ECBF79C6}"/>
              </a:ext>
            </a:extLst>
          </p:cNvPr>
          <p:cNvSpPr>
            <a:spLocks noGrp="1"/>
          </p:cNvSpPr>
          <p:nvPr>
            <p:ph type="sldNum" sz="quarter" idx="12"/>
          </p:nvPr>
        </p:nvSpPr>
        <p:spPr/>
        <p:txBody>
          <a:bodyPr/>
          <a:lstStyle/>
          <a:p>
            <a:fld id="{C60C2248-B95D-984B-A0F4-42B9A4652AA7}" type="slidenum">
              <a:rPr lang="en-US" smtClean="0"/>
              <a:pPr/>
              <a:t>18</a:t>
            </a:fld>
            <a:endParaRPr lang="en-US"/>
          </a:p>
        </p:txBody>
      </p:sp>
      <p:sp>
        <p:nvSpPr>
          <p:cNvPr id="4" name="Content Placeholder 2">
            <a:extLst>
              <a:ext uri="{FF2B5EF4-FFF2-40B4-BE49-F238E27FC236}">
                <a16:creationId xmlns:a16="http://schemas.microsoft.com/office/drawing/2014/main" id="{E2560F0F-EAD5-406F-BB70-55AAE257E9F2}"/>
              </a:ext>
            </a:extLst>
          </p:cNvPr>
          <p:cNvSpPr txBox="1">
            <a:spLocks/>
          </p:cNvSpPr>
          <p:nvPr/>
        </p:nvSpPr>
        <p:spPr>
          <a:xfrm>
            <a:off x="304800" y="1418492"/>
            <a:ext cx="8465951" cy="4839516"/>
          </a:xfrm>
          <a:prstGeom prst="rect">
            <a:avLst/>
          </a:prstGeom>
        </p:spPr>
        <p:txBody>
          <a:bodyPr vert="horz" lIns="0" tIns="0" rIns="0" bIns="0" rtlCol="0" anchor="ctr">
            <a:normAutofit/>
          </a:bodyPr>
          <a:lstStyle>
            <a:defPPr>
              <a:defRPr lang="fi-FI"/>
            </a:defPPr>
            <a:lvl1pPr marL="0" algn="r" defTabSz="914400" rtl="0" eaLnBrk="1" latinLnBrk="0" hangingPunct="1">
              <a:defRPr sz="9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IBM Plex Sans" panose="020B0503050000000000" pitchFamily="34" charset="0"/>
            </a:endParaRPr>
          </a:p>
        </p:txBody>
      </p:sp>
      <p:sp>
        <p:nvSpPr>
          <p:cNvPr id="14" name="Title 1">
            <a:extLst>
              <a:ext uri="{FF2B5EF4-FFF2-40B4-BE49-F238E27FC236}">
                <a16:creationId xmlns:a16="http://schemas.microsoft.com/office/drawing/2014/main" id="{367CCD6E-BE19-477B-9C36-094545BECC5D}"/>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4. Backing Services</a:t>
            </a:r>
          </a:p>
        </p:txBody>
      </p:sp>
      <p:sp>
        <p:nvSpPr>
          <p:cNvPr id="15" name="Rectangle 14">
            <a:extLst>
              <a:ext uri="{FF2B5EF4-FFF2-40B4-BE49-F238E27FC236}">
                <a16:creationId xmlns:a16="http://schemas.microsoft.com/office/drawing/2014/main" id="{F262AE98-CACA-4D0D-BA63-3504EF9EAB46}"/>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“Treat backing services as attached resources”</a:t>
            </a:r>
          </a:p>
        </p:txBody>
      </p:sp>
      <p:sp>
        <p:nvSpPr>
          <p:cNvPr id="18" name="Rounded Rectangle 3">
            <a:extLst>
              <a:ext uri="{FF2B5EF4-FFF2-40B4-BE49-F238E27FC236}">
                <a16:creationId xmlns:a16="http://schemas.microsoft.com/office/drawing/2014/main" id="{9118417E-3F93-4385-B44A-1B6D9903FBD2}"/>
              </a:ext>
            </a:extLst>
          </p:cNvPr>
          <p:cNvSpPr/>
          <p:nvPr/>
        </p:nvSpPr>
        <p:spPr>
          <a:xfrm>
            <a:off x="3840480" y="1264948"/>
            <a:ext cx="1589649" cy="635248"/>
          </a:xfrm>
          <a:prstGeom prst="roundRect">
            <a:avLst/>
          </a:prstGeom>
          <a:solidFill>
            <a:srgbClr val="00B0F0"/>
          </a:solidFill>
        </p:spPr>
        <p:txBody>
          <a:bodyPr wrap="square" lIns="0" tIns="0" rIns="0" bIns="0" rtlCol="0" anchor="ctr">
            <a:noAutofit/>
          </a:bodyPr>
          <a:lstStyle/>
          <a:p>
            <a:pPr algn="ctr"/>
            <a:r>
              <a:rPr lang="en-US" b="1">
                <a:solidFill>
                  <a:srgbClr val="FFFFFF"/>
                </a:solidFill>
                <a:latin typeface="Arial"/>
                <a:cs typeface="Arial"/>
              </a:rPr>
              <a:t>Application</a:t>
            </a:r>
          </a:p>
        </p:txBody>
      </p:sp>
      <p:sp>
        <p:nvSpPr>
          <p:cNvPr id="22" name="Can 6">
            <a:extLst>
              <a:ext uri="{FF2B5EF4-FFF2-40B4-BE49-F238E27FC236}">
                <a16:creationId xmlns:a16="http://schemas.microsoft.com/office/drawing/2014/main" id="{0F22217C-D7A2-43F1-94CF-370A2B4A5F4F}"/>
              </a:ext>
            </a:extLst>
          </p:cNvPr>
          <p:cNvSpPr/>
          <p:nvPr/>
        </p:nvSpPr>
        <p:spPr>
          <a:xfrm>
            <a:off x="6840040" y="1147676"/>
            <a:ext cx="1682299" cy="808892"/>
          </a:xfrm>
          <a:prstGeom prst="can">
            <a:avLst/>
          </a:prstGeom>
          <a:solidFill>
            <a:schemeClr val="accent5"/>
          </a:solidFill>
        </p:spPr>
        <p:txBody>
          <a:bodyPr wrap="square" lIns="0" tIns="0" rIns="0" bIns="0" rtlCol="0" anchor="ctr">
            <a:noAutofit/>
          </a:bodyPr>
          <a:lstStyle/>
          <a:p>
            <a:pPr algn="ctr"/>
            <a:r>
              <a:rPr lang="en-US" sz="1700" b="1">
                <a:solidFill>
                  <a:srgbClr val="FFFFFF"/>
                </a:solidFill>
                <a:latin typeface="Arial"/>
                <a:cs typeface="Arial"/>
              </a:rPr>
              <a:t>Twitter</a:t>
            </a:r>
          </a:p>
        </p:txBody>
      </p:sp>
      <p:sp>
        <p:nvSpPr>
          <p:cNvPr id="23" name="Can 6">
            <a:extLst>
              <a:ext uri="{FF2B5EF4-FFF2-40B4-BE49-F238E27FC236}">
                <a16:creationId xmlns:a16="http://schemas.microsoft.com/office/drawing/2014/main" id="{741C095C-45CD-4E59-A3B7-AB7690DC77C9}"/>
              </a:ext>
            </a:extLst>
          </p:cNvPr>
          <p:cNvSpPr/>
          <p:nvPr/>
        </p:nvSpPr>
        <p:spPr>
          <a:xfrm>
            <a:off x="3790264" y="2358210"/>
            <a:ext cx="1682299" cy="751714"/>
          </a:xfrm>
          <a:prstGeom prst="can">
            <a:avLst/>
          </a:prstGeom>
          <a:solidFill>
            <a:schemeClr val="accent5"/>
          </a:solidFill>
        </p:spPr>
        <p:txBody>
          <a:bodyPr wrap="square" lIns="0" tIns="0" rIns="0" bIns="0" rtlCol="0" anchor="ctr">
            <a:noAutofit/>
          </a:bodyPr>
          <a:lstStyle/>
          <a:p>
            <a:pPr algn="ctr"/>
            <a:r>
              <a:rPr lang="en-US" sz="1700" b="1">
                <a:solidFill>
                  <a:srgbClr val="FFFFFF"/>
                </a:solidFill>
                <a:latin typeface="Arial"/>
                <a:cs typeface="Arial"/>
              </a:rPr>
              <a:t>Amazon S3</a:t>
            </a:r>
          </a:p>
        </p:txBody>
      </p:sp>
      <p:sp>
        <p:nvSpPr>
          <p:cNvPr id="24" name="Can 6">
            <a:extLst>
              <a:ext uri="{FF2B5EF4-FFF2-40B4-BE49-F238E27FC236}">
                <a16:creationId xmlns:a16="http://schemas.microsoft.com/office/drawing/2014/main" id="{7CDE4A3D-EB49-4EA4-BE59-CD2545B0007E}"/>
              </a:ext>
            </a:extLst>
          </p:cNvPr>
          <p:cNvSpPr/>
          <p:nvPr/>
        </p:nvSpPr>
        <p:spPr>
          <a:xfrm>
            <a:off x="668676" y="1153425"/>
            <a:ext cx="1682299" cy="803143"/>
          </a:xfrm>
          <a:prstGeom prst="can">
            <a:avLst/>
          </a:prstGeom>
          <a:solidFill>
            <a:schemeClr val="accent5"/>
          </a:solidFill>
        </p:spPr>
        <p:txBody>
          <a:bodyPr wrap="square" lIns="0" tIns="0" rIns="0" bIns="0" rtlCol="0" anchor="ctr">
            <a:noAutofit/>
          </a:bodyPr>
          <a:lstStyle/>
          <a:p>
            <a:pPr algn="ctr"/>
            <a:r>
              <a:rPr lang="en-US" sz="1700" b="1">
                <a:solidFill>
                  <a:srgbClr val="FFFFFF"/>
                </a:solidFill>
                <a:latin typeface="Arial"/>
                <a:cs typeface="Arial"/>
              </a:rPr>
              <a:t>My SQL</a:t>
            </a:r>
          </a:p>
        </p:txBody>
      </p:sp>
      <p:cxnSp>
        <p:nvCxnSpPr>
          <p:cNvPr id="26" name="Straight Arrow Connector 25">
            <a:extLst>
              <a:ext uri="{FF2B5EF4-FFF2-40B4-BE49-F238E27FC236}">
                <a16:creationId xmlns:a16="http://schemas.microsoft.com/office/drawing/2014/main" id="{D0FADB26-4720-4163-98CD-7046AE6360F3}"/>
              </a:ext>
            </a:extLst>
          </p:cNvPr>
          <p:cNvCxnSpPr>
            <a:cxnSpLocks/>
            <a:stCxn id="18" idx="3"/>
            <a:endCxn id="22" idx="2"/>
          </p:cNvCxnSpPr>
          <p:nvPr/>
        </p:nvCxnSpPr>
        <p:spPr>
          <a:xfrm flipV="1">
            <a:off x="5430129" y="1552122"/>
            <a:ext cx="1409911" cy="30450"/>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B6EE654-5438-4469-A5CF-921F27B1F574}"/>
              </a:ext>
            </a:extLst>
          </p:cNvPr>
          <p:cNvCxnSpPr>
            <a:cxnSpLocks/>
          </p:cNvCxnSpPr>
          <p:nvPr/>
        </p:nvCxnSpPr>
        <p:spPr>
          <a:xfrm flipH="1" flipV="1">
            <a:off x="2378240" y="1565240"/>
            <a:ext cx="1420039" cy="16416"/>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695E086-8938-4902-A5BB-967D84EA713E}"/>
              </a:ext>
            </a:extLst>
          </p:cNvPr>
          <p:cNvCxnSpPr>
            <a:cxnSpLocks/>
            <a:stCxn id="18" idx="2"/>
            <a:endCxn id="23" idx="1"/>
          </p:cNvCxnSpPr>
          <p:nvPr/>
        </p:nvCxnSpPr>
        <p:spPr>
          <a:xfrm flipH="1">
            <a:off x="4631414" y="1900196"/>
            <a:ext cx="3891" cy="458014"/>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81F95261-D54E-41C8-A7AE-008B10F7AF40}"/>
              </a:ext>
            </a:extLst>
          </p:cNvPr>
          <p:cNvSpPr/>
          <p:nvPr/>
        </p:nvSpPr>
        <p:spPr>
          <a:xfrm>
            <a:off x="5" y="3297278"/>
            <a:ext cx="9143993" cy="338554"/>
          </a:xfrm>
          <a:prstGeom prst="rect">
            <a:avLst/>
          </a:prstGeom>
        </p:spPr>
        <p:txBody>
          <a:bodyPr wrap="square">
            <a:spAutoFit/>
          </a:bodyPr>
          <a:lstStyle/>
          <a:p>
            <a:pPr algn="ctr" defTabSz="457200">
              <a:lnSpc>
                <a:spcPct val="80000"/>
              </a:lnSpc>
              <a:spcBef>
                <a:spcPct val="0"/>
              </a:spcBef>
            </a:pPr>
            <a:r>
              <a:rPr lang="en-US" sz="2000" b="1">
                <a:solidFill>
                  <a:schemeClr val="tx2">
                    <a:lumMod val="75000"/>
                  </a:schemeClr>
                </a:solidFill>
                <a:latin typeface="+mj-lt"/>
                <a:ea typeface="+mj-ea"/>
                <a:cs typeface="+mj-cs"/>
              </a:rPr>
              <a:t>5. Build, Release, Runs</a:t>
            </a:r>
          </a:p>
        </p:txBody>
      </p:sp>
      <p:sp>
        <p:nvSpPr>
          <p:cNvPr id="34" name="Rectangle 33">
            <a:extLst>
              <a:ext uri="{FF2B5EF4-FFF2-40B4-BE49-F238E27FC236}">
                <a16:creationId xmlns:a16="http://schemas.microsoft.com/office/drawing/2014/main" id="{281DFB5F-06E8-41A7-B5EE-D11C18F24EE1}"/>
              </a:ext>
            </a:extLst>
          </p:cNvPr>
          <p:cNvSpPr/>
          <p:nvPr/>
        </p:nvSpPr>
        <p:spPr>
          <a:xfrm>
            <a:off x="5" y="3599606"/>
            <a:ext cx="9143995" cy="411138"/>
          </a:xfrm>
          <a:prstGeom prst="rect">
            <a:avLst/>
          </a:prstGeom>
        </p:spPr>
        <p:txBody>
          <a:bodyPr wrap="square">
            <a:spAutoFit/>
          </a:bodyPr>
          <a:lstStyle/>
          <a:p>
            <a:pPr algn="ctr">
              <a:lnSpc>
                <a:spcPct val="125000"/>
              </a:lnSpc>
            </a:pPr>
            <a:r>
              <a:rPr lang="en-US" b="1">
                <a:solidFill>
                  <a:schemeClr val="tx2">
                    <a:lumMod val="75000"/>
                  </a:schemeClr>
                </a:solidFill>
              </a:rPr>
              <a:t>“Strictly separate build and run stages”</a:t>
            </a:r>
          </a:p>
        </p:txBody>
      </p:sp>
      <p:sp>
        <p:nvSpPr>
          <p:cNvPr id="35" name="Rectangle 34">
            <a:extLst>
              <a:ext uri="{FF2B5EF4-FFF2-40B4-BE49-F238E27FC236}">
                <a16:creationId xmlns:a16="http://schemas.microsoft.com/office/drawing/2014/main" id="{4E1ADBE1-A325-4F7F-B94D-FB45EFA8D666}"/>
              </a:ext>
            </a:extLst>
          </p:cNvPr>
          <p:cNvSpPr/>
          <p:nvPr/>
        </p:nvSpPr>
        <p:spPr>
          <a:xfrm>
            <a:off x="373249" y="4263966"/>
            <a:ext cx="4198751" cy="1921039"/>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US" sz="1600"/>
              <a:t>Source code is used in the build stage. Configuration data is added to define a release stage that can be deployed. Any changes in code or config will result in a new build/release.</a:t>
            </a:r>
            <a:endParaRPr lang="de-DE" sz="1600"/>
          </a:p>
          <a:p>
            <a:pPr marL="180975" indent="-180975">
              <a:lnSpc>
                <a:spcPct val="115000"/>
              </a:lnSpc>
              <a:spcBef>
                <a:spcPts val="1200"/>
              </a:spcBef>
              <a:buFont typeface="Calibri" panose="020F0502020204030204" pitchFamily="34" charset="0"/>
              <a:buChar char="•"/>
            </a:pPr>
            <a:r>
              <a:rPr lang="en-US" sz="1600"/>
              <a:t>Needs to be considered in CI pipeline.</a:t>
            </a:r>
          </a:p>
        </p:txBody>
      </p:sp>
      <p:sp>
        <p:nvSpPr>
          <p:cNvPr id="37" name="Rectangle: Rounded Corners 36">
            <a:extLst>
              <a:ext uri="{FF2B5EF4-FFF2-40B4-BE49-F238E27FC236}">
                <a16:creationId xmlns:a16="http://schemas.microsoft.com/office/drawing/2014/main" id="{15FCB50F-DA8E-4200-98B0-3167382085CD}"/>
              </a:ext>
            </a:extLst>
          </p:cNvPr>
          <p:cNvSpPr/>
          <p:nvPr/>
        </p:nvSpPr>
        <p:spPr>
          <a:xfrm>
            <a:off x="4495772" y="4003232"/>
            <a:ext cx="4343428" cy="90638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defTabSz="685800"/>
            <a:r>
              <a:rPr lang="en-US" sz="1400" b="1">
                <a:solidFill>
                  <a:schemeClr val="bg1"/>
                </a:solidFill>
              </a:rPr>
              <a:t>Azure</a:t>
            </a:r>
          </a:p>
          <a:p>
            <a:pPr marL="214313" indent="-214313" defTabSz="685800">
              <a:buFont typeface="Arial" panose="020B0604020202020204" pitchFamily="34" charset="0"/>
              <a:buChar char="•"/>
            </a:pPr>
            <a:r>
              <a:rPr lang="en-US" sz="1400">
                <a:solidFill>
                  <a:schemeClr val="bg1"/>
                </a:solidFill>
                <a:hlinkClick r:id="rId2">
                  <a:extLst>
                    <a:ext uri="{A12FA001-AC4F-418D-AE19-62706E023703}">
                      <ahyp:hlinkClr xmlns:ahyp="http://schemas.microsoft.com/office/drawing/2018/hyperlinkcolor" val="tx"/>
                    </a:ext>
                  </a:extLst>
                </a:hlinkClick>
              </a:rPr>
              <a:t>Visual Studio Team Services (VSTS) (includes git)</a:t>
            </a:r>
          </a:p>
          <a:p>
            <a:pPr marL="214313" indent="-214313" defTabSz="685800">
              <a:buFont typeface="Arial" panose="020B0604020202020204" pitchFamily="34" charset="0"/>
              <a:buChar char="•"/>
            </a:pPr>
            <a:r>
              <a:rPr lang="en-US" sz="1400">
                <a:solidFill>
                  <a:schemeClr val="bg1"/>
                </a:solidFill>
                <a:hlinkClick r:id="rId3">
                  <a:extLst>
                    <a:ext uri="{A12FA001-AC4F-418D-AE19-62706E023703}">
                      <ahyp:hlinkClr xmlns:ahyp="http://schemas.microsoft.com/office/drawing/2018/hyperlinkcolor" val="tx"/>
                    </a:ext>
                  </a:extLst>
                </a:hlinkClick>
              </a:rPr>
              <a:t>Web App for Containers</a:t>
            </a:r>
            <a:r>
              <a:rPr lang="en-US" sz="1400">
                <a:solidFill>
                  <a:schemeClr val="bg1"/>
                </a:solidFill>
              </a:rPr>
              <a:t> feature of Azure App Service</a:t>
            </a:r>
          </a:p>
        </p:txBody>
      </p:sp>
      <p:sp>
        <p:nvSpPr>
          <p:cNvPr id="40" name="Rectangle: Rounded Corners 39">
            <a:extLst>
              <a:ext uri="{FF2B5EF4-FFF2-40B4-BE49-F238E27FC236}">
                <a16:creationId xmlns:a16="http://schemas.microsoft.com/office/drawing/2014/main" id="{DC3685CD-3DC0-41E0-BC98-C7DE714C2E15}"/>
              </a:ext>
            </a:extLst>
          </p:cNvPr>
          <p:cNvSpPr/>
          <p:nvPr/>
        </p:nvSpPr>
        <p:spPr>
          <a:xfrm>
            <a:off x="4495772" y="4944952"/>
            <a:ext cx="4343428" cy="90638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defTabSz="685800"/>
            <a:r>
              <a:rPr lang="en-US" sz="1400" b="1">
                <a:solidFill>
                  <a:schemeClr val="bg1"/>
                </a:solidFill>
              </a:rPr>
              <a:t>AWS</a:t>
            </a:r>
          </a:p>
          <a:p>
            <a:pPr marL="214313" indent="-214313" defTabSz="685800">
              <a:buFont typeface="Arial" panose="020B0604020202020204" pitchFamily="34" charset="0"/>
              <a:buChar char="•"/>
              <a:defRPr/>
            </a:pPr>
            <a:r>
              <a:rPr lang="en-US" sz="1400">
                <a:solidFill>
                  <a:schemeClr val="bg1"/>
                </a:solidFill>
                <a:hlinkClick r:id="rId4">
                  <a:extLst>
                    <a:ext uri="{A12FA001-AC4F-418D-AE19-62706E023703}">
                      <ahyp:hlinkClr xmlns:ahyp="http://schemas.microsoft.com/office/drawing/2018/hyperlinkcolor" val="tx"/>
                    </a:ext>
                  </a:extLst>
                </a:hlinkClick>
              </a:rPr>
              <a:t>AWS </a:t>
            </a:r>
            <a:r>
              <a:rPr lang="en-US" sz="1400" err="1">
                <a:solidFill>
                  <a:schemeClr val="bg1"/>
                </a:solidFill>
                <a:hlinkClick r:id="rId4">
                  <a:extLst>
                    <a:ext uri="{A12FA001-AC4F-418D-AE19-62706E023703}">
                      <ahyp:hlinkClr xmlns:ahyp="http://schemas.microsoft.com/office/drawing/2018/hyperlinkcolor" val="tx"/>
                    </a:ext>
                  </a:extLst>
                </a:hlinkClick>
              </a:rPr>
              <a:t>CodeBuild</a:t>
            </a:r>
            <a:endParaRPr lang="en-US" sz="1400">
              <a:solidFill>
                <a:schemeClr val="bg1"/>
              </a:solidFill>
            </a:endParaRPr>
          </a:p>
          <a:p>
            <a:pPr marL="214313" indent="-214313" defTabSz="685800">
              <a:buFont typeface="Arial" panose="020B0604020202020204" pitchFamily="34" charset="0"/>
              <a:buChar char="•"/>
              <a:defRPr/>
            </a:pPr>
            <a:r>
              <a:rPr lang="en-US" sz="1400">
                <a:solidFill>
                  <a:schemeClr val="bg1"/>
                </a:solidFill>
                <a:hlinkClick r:id="rId5">
                  <a:extLst>
                    <a:ext uri="{A12FA001-AC4F-418D-AE19-62706E023703}">
                      <ahyp:hlinkClr xmlns:ahyp="http://schemas.microsoft.com/office/drawing/2018/hyperlinkcolor" val="tx"/>
                    </a:ext>
                  </a:extLst>
                </a:hlinkClick>
              </a:rPr>
              <a:t>AWS </a:t>
            </a:r>
            <a:r>
              <a:rPr lang="en-US" sz="1400" err="1">
                <a:solidFill>
                  <a:schemeClr val="bg1"/>
                </a:solidFill>
                <a:hlinkClick r:id="rId5">
                  <a:extLst>
                    <a:ext uri="{A12FA001-AC4F-418D-AE19-62706E023703}">
                      <ahyp:hlinkClr xmlns:ahyp="http://schemas.microsoft.com/office/drawing/2018/hyperlinkcolor" val="tx"/>
                    </a:ext>
                  </a:extLst>
                </a:hlinkClick>
              </a:rPr>
              <a:t>CodeDeploy</a:t>
            </a:r>
            <a:endParaRPr lang="en-US" sz="1400">
              <a:solidFill>
                <a:schemeClr val="bg1"/>
              </a:solidFill>
            </a:endParaRPr>
          </a:p>
          <a:p>
            <a:pPr marL="214313" indent="-214313" defTabSz="685800">
              <a:buFont typeface="Arial" panose="020B0604020202020204" pitchFamily="34" charset="0"/>
              <a:buChar char="•"/>
              <a:defRPr/>
            </a:pPr>
            <a:r>
              <a:rPr lang="en-US" sz="1400">
                <a:solidFill>
                  <a:schemeClr val="bg1"/>
                </a:solidFill>
                <a:hlinkClick r:id="rId6">
                  <a:extLst>
                    <a:ext uri="{A12FA001-AC4F-418D-AE19-62706E023703}">
                      <ahyp:hlinkClr xmlns:ahyp="http://schemas.microsoft.com/office/drawing/2018/hyperlinkcolor" val="tx"/>
                    </a:ext>
                  </a:extLst>
                </a:hlinkClick>
              </a:rPr>
              <a:t>AWS </a:t>
            </a:r>
            <a:r>
              <a:rPr lang="en-US" sz="1400" err="1">
                <a:solidFill>
                  <a:schemeClr val="bg1"/>
                </a:solidFill>
                <a:hlinkClick r:id="rId6">
                  <a:extLst>
                    <a:ext uri="{A12FA001-AC4F-418D-AE19-62706E023703}">
                      <ahyp:hlinkClr xmlns:ahyp="http://schemas.microsoft.com/office/drawing/2018/hyperlinkcolor" val="tx"/>
                    </a:ext>
                  </a:extLst>
                </a:hlinkClick>
              </a:rPr>
              <a:t>CodePipeline</a:t>
            </a:r>
            <a:r>
              <a:rPr lang="en-US" sz="1400">
                <a:solidFill>
                  <a:schemeClr val="bg1"/>
                </a:solidFill>
              </a:rPr>
              <a:t> (not yet integrated with EKS)</a:t>
            </a:r>
          </a:p>
        </p:txBody>
      </p:sp>
      <p:sp>
        <p:nvSpPr>
          <p:cNvPr id="41" name="Rectangle: Rounded Corners 40">
            <a:extLst>
              <a:ext uri="{FF2B5EF4-FFF2-40B4-BE49-F238E27FC236}">
                <a16:creationId xmlns:a16="http://schemas.microsoft.com/office/drawing/2014/main" id="{0F9EB362-67B5-444B-B27F-12942508D668}"/>
              </a:ext>
            </a:extLst>
          </p:cNvPr>
          <p:cNvSpPr/>
          <p:nvPr/>
        </p:nvSpPr>
        <p:spPr>
          <a:xfrm>
            <a:off x="4495771" y="5914170"/>
            <a:ext cx="4343427" cy="66482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defTabSz="685800"/>
            <a:r>
              <a:rPr lang="en-US" sz="1400" b="1">
                <a:solidFill>
                  <a:schemeClr val="bg1"/>
                </a:solidFill>
                <a:latin typeface="+mj-lt"/>
              </a:rPr>
              <a:t>IBM</a:t>
            </a:r>
          </a:p>
          <a:p>
            <a:pPr marL="214313" indent="-214313" defTabSz="685800">
              <a:buFont typeface="Arial" panose="020B0604020202020204" pitchFamily="34" charset="0"/>
              <a:buChar char="•"/>
              <a:defRPr/>
            </a:pPr>
            <a:r>
              <a:rPr lang="en-US" sz="1400" err="1">
                <a:solidFill>
                  <a:schemeClr val="bg1"/>
                </a:solidFill>
                <a:latin typeface="+mj-lt"/>
                <a:hlinkClick r:id="rId7">
                  <a:extLst>
                    <a:ext uri="{A12FA001-AC4F-418D-AE19-62706E023703}">
                      <ahyp:hlinkClr xmlns:ahyp="http://schemas.microsoft.com/office/drawing/2018/hyperlinkcolor" val="tx"/>
                    </a:ext>
                  </a:extLst>
                </a:hlinkClick>
              </a:rPr>
              <a:t>UrbanCode</a:t>
            </a:r>
            <a:r>
              <a:rPr lang="en-US" sz="1400">
                <a:solidFill>
                  <a:schemeClr val="bg1"/>
                </a:solidFill>
                <a:latin typeface="+mj-lt"/>
                <a:hlinkClick r:id="rId7">
                  <a:extLst>
                    <a:ext uri="{A12FA001-AC4F-418D-AE19-62706E023703}">
                      <ahyp:hlinkClr xmlns:ahyp="http://schemas.microsoft.com/office/drawing/2018/hyperlinkcolor" val="tx"/>
                    </a:ext>
                  </a:extLst>
                </a:hlinkClick>
              </a:rPr>
              <a:t> Deploy</a:t>
            </a:r>
            <a:endParaRPr lang="en-US" sz="1400">
              <a:solidFill>
                <a:schemeClr val="bg1"/>
              </a:solidFill>
              <a:latin typeface="+mj-lt"/>
            </a:endParaRPr>
          </a:p>
          <a:p>
            <a:pPr marL="214313" indent="-214313" defTabSz="685800">
              <a:buFont typeface="Arial" panose="020B0604020202020204" pitchFamily="34" charset="0"/>
              <a:buChar char="•"/>
              <a:defRPr/>
            </a:pPr>
            <a:r>
              <a:rPr lang="en-US" sz="1400">
                <a:solidFill>
                  <a:schemeClr val="bg1"/>
                </a:solidFill>
                <a:latin typeface="+mj-lt"/>
                <a:hlinkClick r:id="rId8">
                  <a:extLst>
                    <a:ext uri="{A12FA001-AC4F-418D-AE19-62706E023703}">
                      <ahyp:hlinkClr xmlns:ahyp="http://schemas.microsoft.com/office/drawing/2018/hyperlinkcolor" val="tx"/>
                    </a:ext>
                  </a:extLst>
                </a:hlinkClick>
              </a:rPr>
              <a:t>IBM Cloud Continuous Delivery Service</a:t>
            </a:r>
            <a:endParaRPr lang="en-US" sz="1400">
              <a:solidFill>
                <a:schemeClr val="bg1"/>
              </a:solidFill>
              <a:latin typeface="+mj-lt"/>
            </a:endParaRPr>
          </a:p>
        </p:txBody>
      </p:sp>
    </p:spTree>
    <p:extLst>
      <p:ext uri="{BB962C8B-B14F-4D97-AF65-F5344CB8AC3E}">
        <p14:creationId xmlns:p14="http://schemas.microsoft.com/office/powerpoint/2010/main" val="259832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8A1B5B-769B-46B9-B0F8-EEFF8C5BC7FB}"/>
              </a:ext>
            </a:extLst>
          </p:cNvPr>
          <p:cNvSpPr>
            <a:spLocks noGrp="1"/>
          </p:cNvSpPr>
          <p:nvPr>
            <p:ph type="sldNum" sz="quarter" idx="12"/>
          </p:nvPr>
        </p:nvSpPr>
        <p:spPr/>
        <p:txBody>
          <a:bodyPr/>
          <a:lstStyle/>
          <a:p>
            <a:fld id="{C60C2248-B95D-984B-A0F4-42B9A4652AA7}" type="slidenum">
              <a:rPr lang="en-US" smtClean="0"/>
              <a:pPr/>
              <a:t>19</a:t>
            </a:fld>
            <a:endParaRPr lang="en-US"/>
          </a:p>
        </p:txBody>
      </p:sp>
      <p:sp>
        <p:nvSpPr>
          <p:cNvPr id="5" name="Title 1">
            <a:extLst>
              <a:ext uri="{FF2B5EF4-FFF2-40B4-BE49-F238E27FC236}">
                <a16:creationId xmlns:a16="http://schemas.microsoft.com/office/drawing/2014/main" id="{6872BF60-3E08-4981-927C-E21FF0138ADE}"/>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6. Processes</a:t>
            </a:r>
          </a:p>
        </p:txBody>
      </p:sp>
      <p:sp>
        <p:nvSpPr>
          <p:cNvPr id="6" name="Rectangle 5">
            <a:extLst>
              <a:ext uri="{FF2B5EF4-FFF2-40B4-BE49-F238E27FC236}">
                <a16:creationId xmlns:a16="http://schemas.microsoft.com/office/drawing/2014/main" id="{0C910C5E-E634-4819-851A-72DCB5D9CAA4}"/>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"Execute the app as one or more stateless processes"</a:t>
            </a:r>
          </a:p>
        </p:txBody>
      </p:sp>
      <p:sp>
        <p:nvSpPr>
          <p:cNvPr id="7" name="Rectangle 6">
            <a:extLst>
              <a:ext uri="{FF2B5EF4-FFF2-40B4-BE49-F238E27FC236}">
                <a16:creationId xmlns:a16="http://schemas.microsoft.com/office/drawing/2014/main" id="{49C72795-73BE-4A1C-8103-9BA5BEA68E85}"/>
              </a:ext>
            </a:extLst>
          </p:cNvPr>
          <p:cNvSpPr/>
          <p:nvPr/>
        </p:nvSpPr>
        <p:spPr>
          <a:xfrm>
            <a:off x="373249" y="1283582"/>
            <a:ext cx="4198751" cy="788421"/>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Stateless and share-nothing</a:t>
            </a:r>
          </a:p>
          <a:p>
            <a:pPr marL="180975" indent="-180975">
              <a:lnSpc>
                <a:spcPct val="115000"/>
              </a:lnSpc>
              <a:spcBef>
                <a:spcPts val="1200"/>
              </a:spcBef>
              <a:buFont typeface="Calibri" panose="020F0502020204030204" pitchFamily="34" charset="0"/>
              <a:buChar char="•"/>
            </a:pPr>
            <a:r>
              <a:rPr lang="en-IN" sz="1600"/>
              <a:t>Rest API</a:t>
            </a:r>
          </a:p>
        </p:txBody>
      </p:sp>
      <p:pic>
        <p:nvPicPr>
          <p:cNvPr id="14" name="Picture 13">
            <a:extLst>
              <a:ext uri="{FF2B5EF4-FFF2-40B4-BE49-F238E27FC236}">
                <a16:creationId xmlns:a16="http://schemas.microsoft.com/office/drawing/2014/main" id="{766C4B01-1770-42B8-A76C-3A368DF17FF5}"/>
              </a:ext>
            </a:extLst>
          </p:cNvPr>
          <p:cNvPicPr>
            <a:picLocks noChangeAspect="1"/>
          </p:cNvPicPr>
          <p:nvPr/>
        </p:nvPicPr>
        <p:blipFill>
          <a:blip r:embed="rId2"/>
          <a:stretch>
            <a:fillRect/>
          </a:stretch>
        </p:blipFill>
        <p:spPr>
          <a:xfrm>
            <a:off x="5582861" y="1233686"/>
            <a:ext cx="2705478" cy="838317"/>
          </a:xfrm>
          <a:prstGeom prst="rect">
            <a:avLst/>
          </a:prstGeom>
        </p:spPr>
      </p:pic>
      <p:sp>
        <p:nvSpPr>
          <p:cNvPr id="15" name="Title 1">
            <a:extLst>
              <a:ext uri="{FF2B5EF4-FFF2-40B4-BE49-F238E27FC236}">
                <a16:creationId xmlns:a16="http://schemas.microsoft.com/office/drawing/2014/main" id="{BAC9FA54-D689-45F3-9DE6-AE337E289062}"/>
              </a:ext>
            </a:extLst>
          </p:cNvPr>
          <p:cNvSpPr txBox="1">
            <a:spLocks/>
          </p:cNvSpPr>
          <p:nvPr/>
        </p:nvSpPr>
        <p:spPr>
          <a:xfrm>
            <a:off x="-2347" y="2212477"/>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7. Port Binding</a:t>
            </a:r>
          </a:p>
        </p:txBody>
      </p:sp>
      <p:sp>
        <p:nvSpPr>
          <p:cNvPr id="16" name="Rectangle 15">
            <a:extLst>
              <a:ext uri="{FF2B5EF4-FFF2-40B4-BE49-F238E27FC236}">
                <a16:creationId xmlns:a16="http://schemas.microsoft.com/office/drawing/2014/main" id="{AD556A96-A93E-4E19-9AE4-BF5528C989E0}"/>
              </a:ext>
            </a:extLst>
          </p:cNvPr>
          <p:cNvSpPr/>
          <p:nvPr/>
        </p:nvSpPr>
        <p:spPr>
          <a:xfrm>
            <a:off x="-2343" y="2581671"/>
            <a:ext cx="9143993" cy="404598"/>
          </a:xfrm>
          <a:prstGeom prst="rect">
            <a:avLst/>
          </a:prstGeom>
        </p:spPr>
        <p:txBody>
          <a:bodyPr wrap="square">
            <a:spAutoFit/>
          </a:bodyPr>
          <a:lstStyle/>
          <a:p>
            <a:pPr algn="ctr">
              <a:lnSpc>
                <a:spcPct val="125000"/>
              </a:lnSpc>
            </a:pPr>
            <a:r>
              <a:rPr lang="fr-FR" b="1">
                <a:solidFill>
                  <a:schemeClr val="tx2">
                    <a:lumMod val="75000"/>
                  </a:schemeClr>
                </a:solidFill>
              </a:rPr>
              <a:t>“Export services via port binding”</a:t>
            </a:r>
            <a:endParaRPr lang="en-IN" b="1">
              <a:solidFill>
                <a:schemeClr val="tx2">
                  <a:lumMod val="75000"/>
                </a:schemeClr>
              </a:solidFill>
            </a:endParaRPr>
          </a:p>
        </p:txBody>
      </p:sp>
      <p:sp>
        <p:nvSpPr>
          <p:cNvPr id="17" name="Rectangle 16">
            <a:extLst>
              <a:ext uri="{FF2B5EF4-FFF2-40B4-BE49-F238E27FC236}">
                <a16:creationId xmlns:a16="http://schemas.microsoft.com/office/drawing/2014/main" id="{4DC02FF4-AD36-4958-93C4-21E15DE55859}"/>
              </a:ext>
            </a:extLst>
          </p:cNvPr>
          <p:cNvSpPr/>
          <p:nvPr/>
        </p:nvSpPr>
        <p:spPr>
          <a:xfrm>
            <a:off x="370901" y="3025634"/>
            <a:ext cx="4198751" cy="2641236"/>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Applications are fully self-contained and expose services only through ports. Port assignment is done by the execution environment</a:t>
            </a:r>
          </a:p>
          <a:p>
            <a:pPr marL="180975" indent="-180975">
              <a:lnSpc>
                <a:spcPct val="115000"/>
              </a:lnSpc>
              <a:spcBef>
                <a:spcPts val="1200"/>
              </a:spcBef>
              <a:buFont typeface="Calibri" panose="020F0502020204030204" pitchFamily="34" charset="0"/>
              <a:buChar char="•"/>
            </a:pPr>
            <a:r>
              <a:rPr lang="en-IN" sz="1600"/>
              <a:t>Ingress/service definition of k8s manages mapping of ports</a:t>
            </a:r>
          </a:p>
          <a:p>
            <a:pPr marL="180975" indent="-180975">
              <a:lnSpc>
                <a:spcPct val="115000"/>
              </a:lnSpc>
              <a:spcBef>
                <a:spcPts val="1200"/>
              </a:spcBef>
              <a:buFont typeface="Calibri" panose="020F0502020204030204" pitchFamily="34" charset="0"/>
              <a:buChar char="•"/>
            </a:pPr>
            <a:r>
              <a:rPr lang="en-IN" sz="1600"/>
              <a:t>Use MP Config to inject ports to microservices for chain-up invocations.</a:t>
            </a:r>
          </a:p>
        </p:txBody>
      </p:sp>
      <p:sp>
        <p:nvSpPr>
          <p:cNvPr id="18" name="Rounded Rectangle 3">
            <a:extLst>
              <a:ext uri="{FF2B5EF4-FFF2-40B4-BE49-F238E27FC236}">
                <a16:creationId xmlns:a16="http://schemas.microsoft.com/office/drawing/2014/main" id="{5FBA2DFA-7CA3-4C16-AB82-9642B7D651FB}"/>
              </a:ext>
            </a:extLst>
          </p:cNvPr>
          <p:cNvSpPr/>
          <p:nvPr/>
        </p:nvSpPr>
        <p:spPr>
          <a:xfrm>
            <a:off x="4572000" y="4964754"/>
            <a:ext cx="4184339" cy="1056218"/>
          </a:xfrm>
          <a:prstGeom prst="roundRect">
            <a:avLst/>
          </a:prstGeom>
          <a:solidFill>
            <a:srgbClr val="00B0F0"/>
          </a:solidFill>
        </p:spPr>
        <p:txBody>
          <a:bodyPr wrap="square" lIns="0" tIns="0" rIns="0" bIns="0" rtlCol="0" anchor="ctr">
            <a:noAutofit/>
          </a:bodyPr>
          <a:lstStyle/>
          <a:p>
            <a:pPr algn="ctr"/>
            <a:r>
              <a:rPr lang="nn-NO" b="1">
                <a:solidFill>
                  <a:srgbClr val="FFFFFF"/>
                </a:solidFill>
                <a:cs typeface="Arial"/>
              </a:rPr>
              <a:t>@Inject @ConfigProperty(name=”port”, defaultValue=“9080”)</a:t>
            </a:r>
          </a:p>
        </p:txBody>
      </p:sp>
      <p:sp>
        <p:nvSpPr>
          <p:cNvPr id="20" name="Can 6">
            <a:extLst>
              <a:ext uri="{FF2B5EF4-FFF2-40B4-BE49-F238E27FC236}">
                <a16:creationId xmlns:a16="http://schemas.microsoft.com/office/drawing/2014/main" id="{D84ADF32-22C8-4125-BA31-AA87D16BE207}"/>
              </a:ext>
            </a:extLst>
          </p:cNvPr>
          <p:cNvSpPr/>
          <p:nvPr/>
        </p:nvSpPr>
        <p:spPr>
          <a:xfrm>
            <a:off x="5823019" y="3175699"/>
            <a:ext cx="1682299" cy="808892"/>
          </a:xfrm>
          <a:prstGeom prst="can">
            <a:avLst>
              <a:gd name="adj" fmla="val 23261"/>
            </a:avLst>
          </a:prstGeom>
          <a:solidFill>
            <a:schemeClr val="accent5"/>
          </a:solidFill>
        </p:spPr>
        <p:txBody>
          <a:bodyPr wrap="square" lIns="0" tIns="0" rIns="0" bIns="0" rtlCol="0" anchor="ctr">
            <a:noAutofit/>
          </a:bodyPr>
          <a:lstStyle/>
          <a:p>
            <a:pPr algn="ctr"/>
            <a:r>
              <a:rPr lang="en-US" sz="1700" b="1">
                <a:solidFill>
                  <a:srgbClr val="FFFFFF"/>
                </a:solidFill>
                <a:latin typeface="Arial"/>
                <a:cs typeface="Arial"/>
              </a:rPr>
              <a:t>Port = 80</a:t>
            </a:r>
          </a:p>
        </p:txBody>
      </p:sp>
      <p:cxnSp>
        <p:nvCxnSpPr>
          <p:cNvPr id="21" name="Straight Arrow Connector 20">
            <a:extLst>
              <a:ext uri="{FF2B5EF4-FFF2-40B4-BE49-F238E27FC236}">
                <a16:creationId xmlns:a16="http://schemas.microsoft.com/office/drawing/2014/main" id="{30C422AF-6E24-46F9-A16F-F54BD293C20A}"/>
              </a:ext>
            </a:extLst>
          </p:cNvPr>
          <p:cNvCxnSpPr>
            <a:cxnSpLocks/>
            <a:stCxn id="20" idx="3"/>
            <a:endCxn id="18" idx="0"/>
          </p:cNvCxnSpPr>
          <p:nvPr/>
        </p:nvCxnSpPr>
        <p:spPr>
          <a:xfrm>
            <a:off x="6664169" y="3984591"/>
            <a:ext cx="1" cy="980163"/>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75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587E-D4D5-42BD-B2BC-8044BDFAF74B}"/>
              </a:ext>
            </a:extLst>
          </p:cNvPr>
          <p:cNvSpPr>
            <a:spLocks noGrp="1"/>
          </p:cNvSpPr>
          <p:nvPr>
            <p:ph type="title"/>
          </p:nvPr>
        </p:nvSpPr>
        <p:spPr>
          <a:xfrm>
            <a:off x="382588" y="834639"/>
            <a:ext cx="8361170" cy="1043517"/>
          </a:xfrm>
        </p:spPr>
        <p:txBody>
          <a:bodyPr>
            <a:normAutofit/>
          </a:bodyPr>
          <a:lstStyle/>
          <a:p>
            <a:pPr algn="ctr"/>
            <a:r>
              <a:rPr lang="en-IN" sz="3600" spc="-100">
                <a:solidFill>
                  <a:schemeClr val="tx2">
                    <a:lumMod val="75000"/>
                  </a:schemeClr>
                </a:solidFill>
                <a:cs typeface="Times New Roman" panose="02020603050405020304" pitchFamily="18" charset="0"/>
              </a:rPr>
              <a:t>Introduction to Microservices</a:t>
            </a:r>
          </a:p>
        </p:txBody>
      </p:sp>
      <p:sp>
        <p:nvSpPr>
          <p:cNvPr id="3" name="Slide Number Placeholder 2">
            <a:extLst>
              <a:ext uri="{FF2B5EF4-FFF2-40B4-BE49-F238E27FC236}">
                <a16:creationId xmlns:a16="http://schemas.microsoft.com/office/drawing/2014/main" id="{196522D9-58E3-45D8-AFF4-2741E003AAC9}"/>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CA6419D1-D60F-4005-8218-EC0C5A455E71}"/>
              </a:ext>
            </a:extLst>
          </p:cNvPr>
          <p:cNvSpPr>
            <a:spLocks noGrp="1"/>
          </p:cNvSpPr>
          <p:nvPr>
            <p:ph sz="quarter" idx="13"/>
          </p:nvPr>
        </p:nvSpPr>
        <p:spPr>
          <a:xfrm>
            <a:off x="517138" y="1867213"/>
            <a:ext cx="8353233" cy="4511242"/>
          </a:xfrm>
        </p:spPr>
        <p:txBody>
          <a:bodyPr>
            <a:normAutofit/>
          </a:bodyPr>
          <a:lstStyle/>
          <a:p>
            <a:r>
              <a:rPr lang="en-IN" sz="1800">
                <a:cs typeface="Times New Roman" panose="02020603050405020304" pitchFamily="18" charset="0"/>
              </a:rPr>
              <a:t>What is Microservices?</a:t>
            </a:r>
          </a:p>
          <a:p>
            <a:r>
              <a:rPr lang="en-IN" sz="1800">
                <a:cs typeface="Times New Roman" panose="02020603050405020304" pitchFamily="18" charset="0"/>
              </a:rPr>
              <a:t>Monolith Architecture vs SOA vs Microservices  </a:t>
            </a:r>
          </a:p>
          <a:p>
            <a:r>
              <a:rPr lang="en-IN" sz="1800">
                <a:cs typeface="Times New Roman" panose="02020603050405020304" pitchFamily="18" charset="0"/>
              </a:rPr>
              <a:t>Twelve Factor Principles for Application Development</a:t>
            </a:r>
          </a:p>
          <a:p>
            <a:r>
              <a:rPr lang="en-IN" sz="1800">
                <a:cs typeface="Times New Roman" panose="02020603050405020304" pitchFamily="18" charset="0"/>
              </a:rPr>
              <a:t>Overview of Microservice Concepts and Characteristics</a:t>
            </a:r>
          </a:p>
          <a:p>
            <a:r>
              <a:rPr lang="en-IN" sz="1800">
                <a:cs typeface="Times New Roman" panose="02020603050405020304" pitchFamily="18" charset="0"/>
              </a:rPr>
              <a:t>Microservice Based Architecture</a:t>
            </a:r>
          </a:p>
          <a:p>
            <a:r>
              <a:rPr lang="en-IN" sz="1800">
                <a:cs typeface="Times New Roman" panose="02020603050405020304" pitchFamily="18" charset="0"/>
              </a:rPr>
              <a:t>Benefits and Limitations of Microservices</a:t>
            </a:r>
          </a:p>
          <a:p>
            <a:r>
              <a:rPr lang="en-IN" sz="1800">
                <a:cs typeface="Times New Roman" panose="02020603050405020304" pitchFamily="18" charset="0"/>
              </a:rPr>
              <a:t>REST Architecture Principles</a:t>
            </a:r>
          </a:p>
          <a:p>
            <a:endParaRPr lang="en-IN" sz="1800">
              <a:cs typeface="Times New Roman" panose="02020603050405020304" pitchFamily="18" charset="0"/>
            </a:endParaRPr>
          </a:p>
        </p:txBody>
      </p:sp>
    </p:spTree>
    <p:extLst>
      <p:ext uri="{BB962C8B-B14F-4D97-AF65-F5344CB8AC3E}">
        <p14:creationId xmlns:p14="http://schemas.microsoft.com/office/powerpoint/2010/main" val="354481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6">
            <a:extLst>
              <a:ext uri="{FF2B5EF4-FFF2-40B4-BE49-F238E27FC236}">
                <a16:creationId xmlns:a16="http://schemas.microsoft.com/office/drawing/2014/main" id="{E690D19C-1334-4568-B1FE-C1A469CDE9DE}"/>
              </a:ext>
            </a:extLst>
          </p:cNvPr>
          <p:cNvSpPr/>
          <p:nvPr/>
        </p:nvSpPr>
        <p:spPr>
          <a:xfrm>
            <a:off x="8266504" y="1389422"/>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3" name="Slide Number Placeholder 2">
            <a:extLst>
              <a:ext uri="{FF2B5EF4-FFF2-40B4-BE49-F238E27FC236}">
                <a16:creationId xmlns:a16="http://schemas.microsoft.com/office/drawing/2014/main" id="{9D8A1B5B-769B-46B9-B0F8-EEFF8C5BC7FB}"/>
              </a:ext>
            </a:extLst>
          </p:cNvPr>
          <p:cNvSpPr>
            <a:spLocks noGrp="1"/>
          </p:cNvSpPr>
          <p:nvPr>
            <p:ph type="sldNum" sz="quarter" idx="12"/>
          </p:nvPr>
        </p:nvSpPr>
        <p:spPr/>
        <p:txBody>
          <a:bodyPr/>
          <a:lstStyle/>
          <a:p>
            <a:fld id="{C60C2248-B95D-984B-A0F4-42B9A4652AA7}" type="slidenum">
              <a:rPr lang="en-US" smtClean="0"/>
              <a:pPr/>
              <a:t>20</a:t>
            </a:fld>
            <a:endParaRPr lang="en-US"/>
          </a:p>
        </p:txBody>
      </p:sp>
      <p:sp>
        <p:nvSpPr>
          <p:cNvPr id="5" name="Title 1">
            <a:extLst>
              <a:ext uri="{FF2B5EF4-FFF2-40B4-BE49-F238E27FC236}">
                <a16:creationId xmlns:a16="http://schemas.microsoft.com/office/drawing/2014/main" id="{6872BF60-3E08-4981-927C-E21FF0138ADE}"/>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8. Concurrency</a:t>
            </a:r>
          </a:p>
        </p:txBody>
      </p:sp>
      <p:sp>
        <p:nvSpPr>
          <p:cNvPr id="6" name="Rectangle 5">
            <a:extLst>
              <a:ext uri="{FF2B5EF4-FFF2-40B4-BE49-F238E27FC236}">
                <a16:creationId xmlns:a16="http://schemas.microsoft.com/office/drawing/2014/main" id="{0C910C5E-E634-4819-851A-72DCB5D9CAA4}"/>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“Scale out via the process model”</a:t>
            </a:r>
          </a:p>
        </p:txBody>
      </p:sp>
      <p:sp>
        <p:nvSpPr>
          <p:cNvPr id="7" name="Rectangle 6">
            <a:extLst>
              <a:ext uri="{FF2B5EF4-FFF2-40B4-BE49-F238E27FC236}">
                <a16:creationId xmlns:a16="http://schemas.microsoft.com/office/drawing/2014/main" id="{49C72795-73BE-4A1C-8103-9BA5BEA68E85}"/>
              </a:ext>
            </a:extLst>
          </p:cNvPr>
          <p:cNvSpPr/>
          <p:nvPr/>
        </p:nvSpPr>
        <p:spPr>
          <a:xfrm>
            <a:off x="373249" y="1283582"/>
            <a:ext cx="5380437" cy="1945661"/>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Applications use processes independent from each other to scale out (allowing for load balancing)</a:t>
            </a:r>
          </a:p>
          <a:p>
            <a:pPr marL="180975" indent="-180975">
              <a:lnSpc>
                <a:spcPct val="115000"/>
              </a:lnSpc>
              <a:spcBef>
                <a:spcPts val="1200"/>
              </a:spcBef>
              <a:buFont typeface="Calibri" panose="020F0502020204030204" pitchFamily="34" charset="0"/>
              <a:buChar char="•"/>
            </a:pPr>
            <a:r>
              <a:rPr lang="en-IN" sz="1600"/>
              <a:t>To be considered in application design</a:t>
            </a:r>
          </a:p>
          <a:p>
            <a:pPr marL="180975" indent="-180975">
              <a:lnSpc>
                <a:spcPct val="115000"/>
              </a:lnSpc>
              <a:spcBef>
                <a:spcPts val="1200"/>
              </a:spcBef>
              <a:buFont typeface="Calibri" panose="020F0502020204030204" pitchFamily="34" charset="0"/>
              <a:buChar char="•"/>
            </a:pPr>
            <a:r>
              <a:rPr lang="en-IN" sz="1600"/>
              <a:t>Cloud autoscaling services: [auto]scaling built into k8s</a:t>
            </a:r>
          </a:p>
          <a:p>
            <a:pPr marL="180975" indent="-180975">
              <a:lnSpc>
                <a:spcPct val="115000"/>
              </a:lnSpc>
              <a:spcBef>
                <a:spcPts val="1200"/>
              </a:spcBef>
              <a:buFont typeface="Calibri" panose="020F0502020204030204" pitchFamily="34" charset="0"/>
              <a:buChar char="•"/>
            </a:pPr>
            <a:r>
              <a:rPr lang="en-IN" sz="1600"/>
              <a:t>Build microservices</a:t>
            </a:r>
          </a:p>
        </p:txBody>
      </p:sp>
      <p:sp>
        <p:nvSpPr>
          <p:cNvPr id="15" name="Title 1">
            <a:extLst>
              <a:ext uri="{FF2B5EF4-FFF2-40B4-BE49-F238E27FC236}">
                <a16:creationId xmlns:a16="http://schemas.microsoft.com/office/drawing/2014/main" id="{BAC9FA54-D689-45F3-9DE6-AE337E289062}"/>
              </a:ext>
            </a:extLst>
          </p:cNvPr>
          <p:cNvSpPr txBox="1">
            <a:spLocks/>
          </p:cNvSpPr>
          <p:nvPr/>
        </p:nvSpPr>
        <p:spPr>
          <a:xfrm>
            <a:off x="-2347" y="3295686"/>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9. Disposability</a:t>
            </a:r>
          </a:p>
        </p:txBody>
      </p:sp>
      <p:sp>
        <p:nvSpPr>
          <p:cNvPr id="16" name="Rectangle 15">
            <a:extLst>
              <a:ext uri="{FF2B5EF4-FFF2-40B4-BE49-F238E27FC236}">
                <a16:creationId xmlns:a16="http://schemas.microsoft.com/office/drawing/2014/main" id="{AD556A96-A93E-4E19-9AE4-BF5528C989E0}"/>
              </a:ext>
            </a:extLst>
          </p:cNvPr>
          <p:cNvSpPr/>
          <p:nvPr/>
        </p:nvSpPr>
        <p:spPr>
          <a:xfrm>
            <a:off x="-2343" y="3664880"/>
            <a:ext cx="9143993" cy="404598"/>
          </a:xfrm>
          <a:prstGeom prst="rect">
            <a:avLst/>
          </a:prstGeom>
        </p:spPr>
        <p:txBody>
          <a:bodyPr wrap="square">
            <a:spAutoFit/>
          </a:bodyPr>
          <a:lstStyle/>
          <a:p>
            <a:pPr algn="ctr">
              <a:lnSpc>
                <a:spcPct val="125000"/>
              </a:lnSpc>
            </a:pPr>
            <a:r>
              <a:rPr lang="en-IN" b="1">
                <a:solidFill>
                  <a:schemeClr val="tx2">
                    <a:lumMod val="75000"/>
                  </a:schemeClr>
                </a:solidFill>
              </a:rPr>
              <a:t>“Maximize robustness with fast start-up and graceful shutdown”</a:t>
            </a:r>
          </a:p>
        </p:txBody>
      </p:sp>
      <p:sp>
        <p:nvSpPr>
          <p:cNvPr id="13" name="Can 6">
            <a:extLst>
              <a:ext uri="{FF2B5EF4-FFF2-40B4-BE49-F238E27FC236}">
                <a16:creationId xmlns:a16="http://schemas.microsoft.com/office/drawing/2014/main" id="{F8D64B54-F902-480D-AEE2-E7D81E469596}"/>
              </a:ext>
            </a:extLst>
          </p:cNvPr>
          <p:cNvSpPr/>
          <p:nvPr/>
        </p:nvSpPr>
        <p:spPr>
          <a:xfrm>
            <a:off x="5600680" y="1312053"/>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19" name="Can 6">
            <a:extLst>
              <a:ext uri="{FF2B5EF4-FFF2-40B4-BE49-F238E27FC236}">
                <a16:creationId xmlns:a16="http://schemas.microsoft.com/office/drawing/2014/main" id="{BD8315C1-4CD5-4F2E-8D3D-E0413EBD6112}"/>
              </a:ext>
            </a:extLst>
          </p:cNvPr>
          <p:cNvSpPr/>
          <p:nvPr/>
        </p:nvSpPr>
        <p:spPr>
          <a:xfrm>
            <a:off x="6484595" y="1337841"/>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22" name="Can 6">
            <a:extLst>
              <a:ext uri="{FF2B5EF4-FFF2-40B4-BE49-F238E27FC236}">
                <a16:creationId xmlns:a16="http://schemas.microsoft.com/office/drawing/2014/main" id="{6227A4A9-D7EC-456F-B4C1-7440E68EDA12}"/>
              </a:ext>
            </a:extLst>
          </p:cNvPr>
          <p:cNvSpPr/>
          <p:nvPr/>
        </p:nvSpPr>
        <p:spPr>
          <a:xfrm>
            <a:off x="6723747" y="1492589"/>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23" name="Can 6">
            <a:extLst>
              <a:ext uri="{FF2B5EF4-FFF2-40B4-BE49-F238E27FC236}">
                <a16:creationId xmlns:a16="http://schemas.microsoft.com/office/drawing/2014/main" id="{95A87EB8-A6AB-499A-8B20-49F77E20E25C}"/>
              </a:ext>
            </a:extLst>
          </p:cNvPr>
          <p:cNvSpPr/>
          <p:nvPr/>
        </p:nvSpPr>
        <p:spPr>
          <a:xfrm>
            <a:off x="7678003" y="1391765"/>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24" name="Can 6">
            <a:extLst>
              <a:ext uri="{FF2B5EF4-FFF2-40B4-BE49-F238E27FC236}">
                <a16:creationId xmlns:a16="http://schemas.microsoft.com/office/drawing/2014/main" id="{90DE8E39-EFCD-4466-98BD-0F819B904240}"/>
              </a:ext>
            </a:extLst>
          </p:cNvPr>
          <p:cNvSpPr/>
          <p:nvPr/>
        </p:nvSpPr>
        <p:spPr>
          <a:xfrm>
            <a:off x="7917155" y="1546513"/>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cxnSp>
        <p:nvCxnSpPr>
          <p:cNvPr id="26" name="Straight Arrow Connector 25">
            <a:extLst>
              <a:ext uri="{FF2B5EF4-FFF2-40B4-BE49-F238E27FC236}">
                <a16:creationId xmlns:a16="http://schemas.microsoft.com/office/drawing/2014/main" id="{9FD94BFF-7DCE-4CF0-8C21-60B676D63770}"/>
              </a:ext>
            </a:extLst>
          </p:cNvPr>
          <p:cNvCxnSpPr>
            <a:cxnSpLocks/>
          </p:cNvCxnSpPr>
          <p:nvPr/>
        </p:nvCxnSpPr>
        <p:spPr>
          <a:xfrm>
            <a:off x="6090515" y="1657810"/>
            <a:ext cx="394080" cy="0"/>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4EB453D-1160-4FFC-9B95-6F545272DE87}"/>
              </a:ext>
            </a:extLst>
          </p:cNvPr>
          <p:cNvCxnSpPr>
            <a:cxnSpLocks/>
          </p:cNvCxnSpPr>
          <p:nvPr/>
        </p:nvCxnSpPr>
        <p:spPr>
          <a:xfrm>
            <a:off x="7241717" y="1669530"/>
            <a:ext cx="394080" cy="0"/>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Can 6">
            <a:extLst>
              <a:ext uri="{FF2B5EF4-FFF2-40B4-BE49-F238E27FC236}">
                <a16:creationId xmlns:a16="http://schemas.microsoft.com/office/drawing/2014/main" id="{D6C0D69D-4455-419D-AC48-E6BF5AD753FF}"/>
              </a:ext>
            </a:extLst>
          </p:cNvPr>
          <p:cNvSpPr/>
          <p:nvPr/>
        </p:nvSpPr>
        <p:spPr>
          <a:xfrm>
            <a:off x="7764752" y="2394217"/>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cxnSp>
        <p:nvCxnSpPr>
          <p:cNvPr id="35" name="Straight Arrow Connector 34">
            <a:extLst>
              <a:ext uri="{FF2B5EF4-FFF2-40B4-BE49-F238E27FC236}">
                <a16:creationId xmlns:a16="http://schemas.microsoft.com/office/drawing/2014/main" id="{D988779D-F5F5-4759-94AE-83988664F91D}"/>
              </a:ext>
            </a:extLst>
          </p:cNvPr>
          <p:cNvCxnSpPr>
            <a:cxnSpLocks/>
          </p:cNvCxnSpPr>
          <p:nvPr/>
        </p:nvCxnSpPr>
        <p:spPr>
          <a:xfrm>
            <a:off x="6941601" y="2637855"/>
            <a:ext cx="849217" cy="1015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6">
            <a:extLst>
              <a:ext uri="{FF2B5EF4-FFF2-40B4-BE49-F238E27FC236}">
                <a16:creationId xmlns:a16="http://schemas.microsoft.com/office/drawing/2014/main" id="{9DAEE180-E1CF-4071-9BE6-AE8B8F8CF5AB}"/>
              </a:ext>
            </a:extLst>
          </p:cNvPr>
          <p:cNvSpPr/>
          <p:nvPr/>
        </p:nvSpPr>
        <p:spPr>
          <a:xfrm>
            <a:off x="6435356" y="2357747"/>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37" name="Can 6">
            <a:extLst>
              <a:ext uri="{FF2B5EF4-FFF2-40B4-BE49-F238E27FC236}">
                <a16:creationId xmlns:a16="http://schemas.microsoft.com/office/drawing/2014/main" id="{C9417B7E-36DD-40B4-A2CD-37C827083457}"/>
              </a:ext>
            </a:extLst>
          </p:cNvPr>
          <p:cNvSpPr/>
          <p:nvPr/>
        </p:nvSpPr>
        <p:spPr>
          <a:xfrm>
            <a:off x="5846855" y="2360090"/>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sp>
        <p:nvSpPr>
          <p:cNvPr id="38" name="Can 6">
            <a:extLst>
              <a:ext uri="{FF2B5EF4-FFF2-40B4-BE49-F238E27FC236}">
                <a16:creationId xmlns:a16="http://schemas.microsoft.com/office/drawing/2014/main" id="{5F4F363D-CD24-4EA9-8671-1154B4036739}"/>
              </a:ext>
            </a:extLst>
          </p:cNvPr>
          <p:cNvSpPr/>
          <p:nvPr/>
        </p:nvSpPr>
        <p:spPr>
          <a:xfrm>
            <a:off x="6086007" y="2514838"/>
            <a:ext cx="489835" cy="507578"/>
          </a:xfrm>
          <a:prstGeom prst="can">
            <a:avLst>
              <a:gd name="adj" fmla="val 23261"/>
            </a:avLst>
          </a:prstGeom>
          <a:solidFill>
            <a:schemeClr val="accent5"/>
          </a:solidFill>
        </p:spPr>
        <p:txBody>
          <a:bodyPr wrap="square" lIns="0" tIns="0" rIns="0" bIns="0" rtlCol="0" anchor="ctr">
            <a:noAutofit/>
          </a:bodyPr>
          <a:lstStyle/>
          <a:p>
            <a:pPr algn="ctr"/>
            <a:endParaRPr lang="en-US" sz="1700" b="1">
              <a:solidFill>
                <a:srgbClr val="FFFFFF"/>
              </a:solidFill>
              <a:latin typeface="Arial"/>
              <a:cs typeface="Arial"/>
            </a:endParaRPr>
          </a:p>
        </p:txBody>
      </p:sp>
      <p:pic>
        <p:nvPicPr>
          <p:cNvPr id="39" name="Picture 2" descr="Are your servers pets or cattle?">
            <a:extLst>
              <a:ext uri="{FF2B5EF4-FFF2-40B4-BE49-F238E27FC236}">
                <a16:creationId xmlns:a16="http://schemas.microsoft.com/office/drawing/2014/main" id="{C4314348-CD97-40BD-8E51-D18FA9F8F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904" y="4128291"/>
            <a:ext cx="3326560" cy="2344004"/>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AC62D4B0-BA1C-40A2-B757-F3E0C890292F}"/>
              </a:ext>
            </a:extLst>
          </p:cNvPr>
          <p:cNvSpPr/>
          <p:nvPr/>
        </p:nvSpPr>
        <p:spPr>
          <a:xfrm>
            <a:off x="525649" y="4305796"/>
            <a:ext cx="5380437" cy="1662506"/>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Processes start up fast. </a:t>
            </a:r>
          </a:p>
          <a:p>
            <a:pPr marL="180975" indent="-180975">
              <a:lnSpc>
                <a:spcPct val="115000"/>
              </a:lnSpc>
              <a:spcBef>
                <a:spcPts val="1200"/>
              </a:spcBef>
              <a:buFont typeface="Calibri" panose="020F0502020204030204" pitchFamily="34" charset="0"/>
              <a:buChar char="•"/>
            </a:pPr>
            <a:r>
              <a:rPr lang="en-IN" sz="1600"/>
              <a:t>Processes shut down gracefully when requested. </a:t>
            </a:r>
          </a:p>
          <a:p>
            <a:pPr marL="180975" indent="-180975">
              <a:lnSpc>
                <a:spcPct val="115000"/>
              </a:lnSpc>
              <a:spcBef>
                <a:spcPts val="1200"/>
              </a:spcBef>
              <a:buFont typeface="Calibri" panose="020F0502020204030204" pitchFamily="34" charset="0"/>
              <a:buChar char="•"/>
            </a:pPr>
            <a:r>
              <a:rPr lang="en-IN" sz="1600"/>
              <a:t>Processes are robust against sudden death</a:t>
            </a:r>
          </a:p>
          <a:p>
            <a:pPr marL="180975" indent="-180975">
              <a:lnSpc>
                <a:spcPct val="115000"/>
              </a:lnSpc>
              <a:spcBef>
                <a:spcPts val="1200"/>
              </a:spcBef>
              <a:buFont typeface="Calibri" panose="020F0502020204030204" pitchFamily="34" charset="0"/>
              <a:buChar char="•"/>
            </a:pPr>
            <a:r>
              <a:rPr lang="en-IN" sz="1600"/>
              <a:t>Use Micro Profile Fault Tolerance to make it resilient</a:t>
            </a:r>
          </a:p>
        </p:txBody>
      </p:sp>
    </p:spTree>
    <p:extLst>
      <p:ext uri="{BB962C8B-B14F-4D97-AF65-F5344CB8AC3E}">
        <p14:creationId xmlns:p14="http://schemas.microsoft.com/office/powerpoint/2010/main" val="39071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8A1B5B-769B-46B9-B0F8-EEFF8C5BC7FB}"/>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5" name="Title 1">
            <a:extLst>
              <a:ext uri="{FF2B5EF4-FFF2-40B4-BE49-F238E27FC236}">
                <a16:creationId xmlns:a16="http://schemas.microsoft.com/office/drawing/2014/main" id="{6872BF60-3E08-4981-927C-E21FF0138ADE}"/>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10. Dev/Prod Parity </a:t>
            </a:r>
          </a:p>
        </p:txBody>
      </p:sp>
      <p:sp>
        <p:nvSpPr>
          <p:cNvPr id="6" name="Rectangle 5">
            <a:extLst>
              <a:ext uri="{FF2B5EF4-FFF2-40B4-BE49-F238E27FC236}">
                <a16:creationId xmlns:a16="http://schemas.microsoft.com/office/drawing/2014/main" id="{0C910C5E-E634-4819-851A-72DCB5D9CAA4}"/>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“Keep development, staging, and production as similar as possible”</a:t>
            </a:r>
          </a:p>
        </p:txBody>
      </p:sp>
      <p:sp>
        <p:nvSpPr>
          <p:cNvPr id="7" name="Rectangle 6">
            <a:extLst>
              <a:ext uri="{FF2B5EF4-FFF2-40B4-BE49-F238E27FC236}">
                <a16:creationId xmlns:a16="http://schemas.microsoft.com/office/drawing/2014/main" id="{49C72795-73BE-4A1C-8103-9BA5BEA68E85}"/>
              </a:ext>
            </a:extLst>
          </p:cNvPr>
          <p:cNvSpPr/>
          <p:nvPr/>
        </p:nvSpPr>
        <p:spPr>
          <a:xfrm>
            <a:off x="373249" y="1283582"/>
            <a:ext cx="7915090" cy="1508618"/>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Development and production are as close as possible (in terms of code, people, and environments)</a:t>
            </a:r>
          </a:p>
          <a:p>
            <a:pPr marL="180975" indent="-180975">
              <a:lnSpc>
                <a:spcPct val="115000"/>
              </a:lnSpc>
              <a:spcBef>
                <a:spcPts val="1200"/>
              </a:spcBef>
              <a:buFont typeface="Calibri" panose="020F0502020204030204" pitchFamily="34" charset="0"/>
              <a:buChar char="•"/>
            </a:pPr>
            <a:r>
              <a:rPr lang="en-IN" sz="1600"/>
              <a:t>Can use helm to deploy in repeatable manner</a:t>
            </a:r>
          </a:p>
          <a:p>
            <a:pPr marL="180975" indent="-180975">
              <a:lnSpc>
                <a:spcPct val="115000"/>
              </a:lnSpc>
              <a:spcBef>
                <a:spcPts val="1200"/>
              </a:spcBef>
              <a:buFont typeface="Calibri" panose="020F0502020204030204" pitchFamily="34" charset="0"/>
              <a:buChar char="•"/>
            </a:pPr>
            <a:r>
              <a:rPr lang="en-IN" sz="1600"/>
              <a:t>Use (name)spaces for isolation of similar setups</a:t>
            </a:r>
          </a:p>
        </p:txBody>
      </p:sp>
      <p:sp>
        <p:nvSpPr>
          <p:cNvPr id="15" name="Title 1">
            <a:extLst>
              <a:ext uri="{FF2B5EF4-FFF2-40B4-BE49-F238E27FC236}">
                <a16:creationId xmlns:a16="http://schemas.microsoft.com/office/drawing/2014/main" id="{BAC9FA54-D689-45F3-9DE6-AE337E289062}"/>
              </a:ext>
            </a:extLst>
          </p:cNvPr>
          <p:cNvSpPr txBox="1">
            <a:spLocks/>
          </p:cNvSpPr>
          <p:nvPr/>
        </p:nvSpPr>
        <p:spPr>
          <a:xfrm>
            <a:off x="-2347" y="3295686"/>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11. Logs </a:t>
            </a:r>
          </a:p>
        </p:txBody>
      </p:sp>
      <p:sp>
        <p:nvSpPr>
          <p:cNvPr id="16" name="Rectangle 15">
            <a:extLst>
              <a:ext uri="{FF2B5EF4-FFF2-40B4-BE49-F238E27FC236}">
                <a16:creationId xmlns:a16="http://schemas.microsoft.com/office/drawing/2014/main" id="{AD556A96-A93E-4E19-9AE4-BF5528C989E0}"/>
              </a:ext>
            </a:extLst>
          </p:cNvPr>
          <p:cNvSpPr/>
          <p:nvPr/>
        </p:nvSpPr>
        <p:spPr>
          <a:xfrm>
            <a:off x="-2343" y="3664880"/>
            <a:ext cx="9143993" cy="404598"/>
          </a:xfrm>
          <a:prstGeom prst="rect">
            <a:avLst/>
          </a:prstGeom>
        </p:spPr>
        <p:txBody>
          <a:bodyPr wrap="square">
            <a:spAutoFit/>
          </a:bodyPr>
          <a:lstStyle/>
          <a:p>
            <a:pPr algn="ctr">
              <a:lnSpc>
                <a:spcPct val="125000"/>
              </a:lnSpc>
            </a:pPr>
            <a:r>
              <a:rPr lang="en-IN" b="1">
                <a:solidFill>
                  <a:schemeClr val="tx2">
                    <a:lumMod val="75000"/>
                  </a:schemeClr>
                </a:solidFill>
              </a:rPr>
              <a:t>“Treat logs as event streams”</a:t>
            </a:r>
          </a:p>
        </p:txBody>
      </p:sp>
      <p:sp>
        <p:nvSpPr>
          <p:cNvPr id="40" name="Rectangle 39">
            <a:extLst>
              <a:ext uri="{FF2B5EF4-FFF2-40B4-BE49-F238E27FC236}">
                <a16:creationId xmlns:a16="http://schemas.microsoft.com/office/drawing/2014/main" id="{AC62D4B0-BA1C-40A2-B757-F3E0C890292F}"/>
              </a:ext>
            </a:extLst>
          </p:cNvPr>
          <p:cNvSpPr/>
          <p:nvPr/>
        </p:nvSpPr>
        <p:spPr>
          <a:xfrm>
            <a:off x="525649" y="4305796"/>
            <a:ext cx="7929034" cy="1071575"/>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App writes all logs to </a:t>
            </a:r>
            <a:r>
              <a:rPr lang="en-IN" sz="1600" err="1"/>
              <a:t>stdout</a:t>
            </a:r>
            <a:endParaRPr lang="en-IN" sz="1600"/>
          </a:p>
          <a:p>
            <a:pPr marL="180975" indent="-180975">
              <a:lnSpc>
                <a:spcPct val="115000"/>
              </a:lnSpc>
              <a:spcBef>
                <a:spcPts val="1200"/>
              </a:spcBef>
              <a:buFont typeface="Calibri" panose="020F0502020204030204" pitchFamily="34" charset="0"/>
              <a:buChar char="•"/>
            </a:pPr>
            <a:r>
              <a:rPr lang="en-IN" sz="1600"/>
              <a:t>Use a structured output for meaningful logs suitable for analysis. Execution environment handles routing and analysis infrastructure</a:t>
            </a:r>
          </a:p>
        </p:txBody>
      </p:sp>
    </p:spTree>
    <p:extLst>
      <p:ext uri="{BB962C8B-B14F-4D97-AF65-F5344CB8AC3E}">
        <p14:creationId xmlns:p14="http://schemas.microsoft.com/office/powerpoint/2010/main" val="309359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8A1B5B-769B-46B9-B0F8-EEFF8C5BC7FB}"/>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5" name="Title 1">
            <a:extLst>
              <a:ext uri="{FF2B5EF4-FFF2-40B4-BE49-F238E27FC236}">
                <a16:creationId xmlns:a16="http://schemas.microsoft.com/office/drawing/2014/main" id="{6872BF60-3E08-4981-927C-E21FF0138ADE}"/>
              </a:ext>
            </a:extLst>
          </p:cNvPr>
          <p:cNvSpPr txBox="1">
            <a:spLocks/>
          </p:cNvSpPr>
          <p:nvPr/>
        </p:nvSpPr>
        <p:spPr>
          <a:xfrm>
            <a:off x="1" y="329744"/>
            <a:ext cx="9143999" cy="584644"/>
          </a:xfrm>
          <a:prstGeom prst="rect">
            <a:avLst/>
          </a:prstGeom>
        </p:spPr>
        <p:txBody>
          <a:bodyPr/>
          <a:lst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a:lstStyle>
          <a:p>
            <a:pPr algn="ctr"/>
            <a:r>
              <a:rPr lang="en-US" sz="2000">
                <a:solidFill>
                  <a:schemeClr val="tx2">
                    <a:lumMod val="75000"/>
                  </a:schemeClr>
                </a:solidFill>
              </a:rPr>
              <a:t>12. Admin Processes</a:t>
            </a:r>
          </a:p>
        </p:txBody>
      </p:sp>
      <p:sp>
        <p:nvSpPr>
          <p:cNvPr id="6" name="Rectangle 5">
            <a:extLst>
              <a:ext uri="{FF2B5EF4-FFF2-40B4-BE49-F238E27FC236}">
                <a16:creationId xmlns:a16="http://schemas.microsoft.com/office/drawing/2014/main" id="{0C910C5E-E634-4819-851A-72DCB5D9CAA4}"/>
              </a:ext>
            </a:extLst>
          </p:cNvPr>
          <p:cNvSpPr/>
          <p:nvPr/>
        </p:nvSpPr>
        <p:spPr>
          <a:xfrm>
            <a:off x="5" y="698938"/>
            <a:ext cx="9143993" cy="404598"/>
          </a:xfrm>
          <a:prstGeom prst="rect">
            <a:avLst/>
          </a:prstGeom>
        </p:spPr>
        <p:txBody>
          <a:bodyPr wrap="square">
            <a:spAutoFit/>
          </a:bodyPr>
          <a:lstStyle/>
          <a:p>
            <a:pPr algn="ctr">
              <a:lnSpc>
                <a:spcPct val="125000"/>
              </a:lnSpc>
            </a:pPr>
            <a:r>
              <a:rPr lang="en-IN" b="1">
                <a:solidFill>
                  <a:schemeClr val="tx2">
                    <a:lumMod val="75000"/>
                  </a:schemeClr>
                </a:solidFill>
              </a:rPr>
              <a:t>“Run admin/management tasks as one-off processes”</a:t>
            </a:r>
          </a:p>
        </p:txBody>
      </p:sp>
      <p:sp>
        <p:nvSpPr>
          <p:cNvPr id="7" name="Rectangle 6">
            <a:extLst>
              <a:ext uri="{FF2B5EF4-FFF2-40B4-BE49-F238E27FC236}">
                <a16:creationId xmlns:a16="http://schemas.microsoft.com/office/drawing/2014/main" id="{49C72795-73BE-4A1C-8103-9BA5BEA68E85}"/>
              </a:ext>
            </a:extLst>
          </p:cNvPr>
          <p:cNvSpPr/>
          <p:nvPr/>
        </p:nvSpPr>
        <p:spPr>
          <a:xfrm>
            <a:off x="373249" y="1283582"/>
            <a:ext cx="7915090" cy="1791773"/>
          </a:xfrm>
          <a:prstGeom prst="rect">
            <a:avLst/>
          </a:prstGeom>
        </p:spPr>
        <p:txBody>
          <a:bodyPr wrap="square">
            <a:spAutoFit/>
          </a:bodyPr>
          <a:lstStyle/>
          <a:p>
            <a:pPr marL="180975" indent="-180975">
              <a:lnSpc>
                <a:spcPct val="115000"/>
              </a:lnSpc>
              <a:spcBef>
                <a:spcPts val="1200"/>
              </a:spcBef>
              <a:buFont typeface="Calibri" panose="020F0502020204030204" pitchFamily="34" charset="0"/>
              <a:buChar char="•"/>
            </a:pPr>
            <a:r>
              <a:rPr lang="en-IN" sz="1600"/>
              <a:t>Tooling: standard k8s tooling like “</a:t>
            </a:r>
            <a:r>
              <a:rPr lang="en-IN" sz="1600" err="1"/>
              <a:t>kubectl</a:t>
            </a:r>
            <a:r>
              <a:rPr lang="en-IN" sz="1600"/>
              <a:t> exec” or Kubernetes Jobs</a:t>
            </a:r>
          </a:p>
          <a:p>
            <a:pPr marL="180975" indent="-180975">
              <a:lnSpc>
                <a:spcPct val="115000"/>
              </a:lnSpc>
              <a:spcBef>
                <a:spcPts val="1200"/>
              </a:spcBef>
              <a:buFont typeface="Calibri" panose="020F0502020204030204" pitchFamily="34" charset="0"/>
              <a:buChar char="•"/>
            </a:pPr>
            <a:r>
              <a:rPr lang="en-IN" sz="1600"/>
              <a:t>Also to be considered in solution/application design</a:t>
            </a:r>
          </a:p>
          <a:p>
            <a:pPr marL="180975" indent="-180975">
              <a:lnSpc>
                <a:spcPct val="115000"/>
              </a:lnSpc>
              <a:spcBef>
                <a:spcPts val="1200"/>
              </a:spcBef>
              <a:buFont typeface="Calibri" panose="020F0502020204030204" pitchFamily="34" charset="0"/>
              <a:buChar char="•"/>
            </a:pPr>
            <a:r>
              <a:rPr lang="en-IN" sz="1600"/>
              <a:t>For example, if an application needs to migrate data into a database, place this task into a separate component instead of adding it to the main application code at </a:t>
            </a:r>
            <a:r>
              <a:rPr lang="en-IN" sz="1600" err="1"/>
              <a:t>startup</a:t>
            </a:r>
            <a:endParaRPr lang="en-IN" sz="1600"/>
          </a:p>
        </p:txBody>
      </p:sp>
    </p:spTree>
    <p:extLst>
      <p:ext uri="{BB962C8B-B14F-4D97-AF65-F5344CB8AC3E}">
        <p14:creationId xmlns:p14="http://schemas.microsoft.com/office/powerpoint/2010/main" val="2084201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23</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Microservice Characteristics</a:t>
            </a:r>
            <a:endParaRPr lang="en-IN" sz="400" b="0">
              <a:cs typeface="Times New Roman" panose="02020603050405020304" pitchFamily="18" charset="0"/>
            </a:endParaRPr>
          </a:p>
          <a:p>
            <a:pPr marL="342900" indent="-342900">
              <a:lnSpc>
                <a:spcPct val="125000"/>
              </a:lnSpc>
              <a:buFont typeface="+mj-lt"/>
              <a:buAutoNum type="arabicPeriod"/>
            </a:pPr>
            <a:r>
              <a:rPr lang="en-IN" sz="1800" b="0">
                <a:cs typeface="Times New Roman" panose="02020603050405020304" pitchFamily="18" charset="0"/>
              </a:rPr>
              <a:t>Componentization via Services</a:t>
            </a:r>
          </a:p>
          <a:p>
            <a:pPr marL="342900" indent="-342900">
              <a:lnSpc>
                <a:spcPct val="125000"/>
              </a:lnSpc>
              <a:buFont typeface="+mj-lt"/>
              <a:buAutoNum type="arabicPeriod"/>
            </a:pPr>
            <a:r>
              <a:rPr lang="en-IN" sz="1800" b="0">
                <a:cs typeface="Times New Roman" panose="02020603050405020304" pitchFamily="18" charset="0"/>
              </a:rPr>
              <a:t>(Team) Organized around Business Capabilities</a:t>
            </a:r>
          </a:p>
          <a:p>
            <a:pPr marL="342900" indent="-342900">
              <a:lnSpc>
                <a:spcPct val="125000"/>
              </a:lnSpc>
              <a:buFont typeface="+mj-lt"/>
              <a:buAutoNum type="arabicPeriod"/>
            </a:pPr>
            <a:r>
              <a:rPr lang="en-IN" sz="1800" b="0">
                <a:cs typeface="Times New Roman" panose="02020603050405020304" pitchFamily="18" charset="0"/>
              </a:rPr>
              <a:t>Products not Projects</a:t>
            </a:r>
          </a:p>
          <a:p>
            <a:pPr marL="342900" indent="-342900">
              <a:lnSpc>
                <a:spcPct val="125000"/>
              </a:lnSpc>
              <a:buFont typeface="+mj-lt"/>
              <a:buAutoNum type="arabicPeriod"/>
            </a:pPr>
            <a:r>
              <a:rPr lang="en-IN" sz="1800" b="0">
                <a:cs typeface="Times New Roman" panose="02020603050405020304" pitchFamily="18" charset="0"/>
              </a:rPr>
              <a:t>Smart endpoints and dumb pipes</a:t>
            </a:r>
          </a:p>
          <a:p>
            <a:pPr marL="342900" indent="-342900">
              <a:lnSpc>
                <a:spcPct val="125000"/>
              </a:lnSpc>
              <a:buFont typeface="+mj-lt"/>
              <a:buAutoNum type="arabicPeriod"/>
            </a:pPr>
            <a:r>
              <a:rPr lang="en-IN" sz="1800" b="0">
                <a:cs typeface="Times New Roman" panose="02020603050405020304" pitchFamily="18" charset="0"/>
              </a:rPr>
              <a:t>Decentralized Governance</a:t>
            </a:r>
          </a:p>
          <a:p>
            <a:pPr marL="342900" indent="-342900">
              <a:lnSpc>
                <a:spcPct val="125000"/>
              </a:lnSpc>
              <a:buFont typeface="+mj-lt"/>
              <a:buAutoNum type="arabicPeriod"/>
            </a:pPr>
            <a:r>
              <a:rPr lang="en-IN" sz="1800" b="0">
                <a:cs typeface="Times New Roman" panose="02020603050405020304" pitchFamily="18" charset="0"/>
              </a:rPr>
              <a:t>Decentralized Data Management</a:t>
            </a:r>
          </a:p>
          <a:p>
            <a:pPr marL="342900" indent="-342900">
              <a:lnSpc>
                <a:spcPct val="125000"/>
              </a:lnSpc>
              <a:buFont typeface="+mj-lt"/>
              <a:buAutoNum type="arabicPeriod"/>
            </a:pPr>
            <a:r>
              <a:rPr lang="en-IN" sz="1800" b="0">
                <a:cs typeface="Times New Roman" panose="02020603050405020304" pitchFamily="18" charset="0"/>
              </a:rPr>
              <a:t>Infrastructure Automation</a:t>
            </a:r>
          </a:p>
          <a:p>
            <a:pPr marL="342900" indent="-342900">
              <a:lnSpc>
                <a:spcPct val="125000"/>
              </a:lnSpc>
              <a:buFont typeface="+mj-lt"/>
              <a:buAutoNum type="arabicPeriod"/>
            </a:pPr>
            <a:r>
              <a:rPr lang="en-IN" sz="1800" b="0">
                <a:cs typeface="Times New Roman" panose="02020603050405020304" pitchFamily="18" charset="0"/>
              </a:rPr>
              <a:t>Design for failure</a:t>
            </a:r>
          </a:p>
          <a:p>
            <a:pPr marL="342900" indent="-342900">
              <a:lnSpc>
                <a:spcPct val="125000"/>
              </a:lnSpc>
              <a:buFont typeface="+mj-lt"/>
              <a:buAutoNum type="arabicPeriod"/>
            </a:pPr>
            <a:r>
              <a:rPr lang="en-IN" sz="1800" b="0">
                <a:cs typeface="Times New Roman" panose="02020603050405020304" pitchFamily="18" charset="0"/>
              </a:rPr>
              <a:t>Evolutionary Design</a:t>
            </a:r>
          </a:p>
          <a:p>
            <a:pPr marL="342900" indent="-342900">
              <a:lnSpc>
                <a:spcPct val="125000"/>
              </a:lnSpc>
              <a:buFont typeface="+mj-lt"/>
              <a:buAutoNum type="arabicPeriod"/>
            </a:pPr>
            <a:endParaRPr lang="en-IN" b="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24</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342900" indent="-342900">
              <a:lnSpc>
                <a:spcPct val="80000"/>
              </a:lnSpc>
              <a:buAutoNum type="arabicPeriod"/>
            </a:pPr>
            <a:r>
              <a:rPr lang="en-IN" sz="2000">
                <a:solidFill>
                  <a:srgbClr val="92D050"/>
                </a:solidFill>
                <a:cs typeface="Times New Roman" panose="02020603050405020304" pitchFamily="18" charset="0"/>
              </a:rPr>
              <a:t>Componentization via Services</a:t>
            </a:r>
          </a:p>
          <a:p>
            <a:pPr>
              <a:lnSpc>
                <a:spcPct val="125000"/>
              </a:lnSpc>
            </a:pPr>
            <a:r>
              <a:rPr lang="en-IN" b="0">
                <a:cs typeface="Times New Roman" panose="02020603050405020304" pitchFamily="18" charset="0"/>
              </a:rPr>
              <a:t>The last couple of decades we've seen considerable progress with large compendiums of common libraries that are part of most language platforms. </a:t>
            </a:r>
          </a:p>
          <a:p>
            <a:pPr>
              <a:lnSpc>
                <a:spcPct val="125000"/>
              </a:lnSpc>
            </a:pPr>
            <a:r>
              <a:rPr lang="en-IN" b="0">
                <a:cs typeface="Times New Roman" panose="02020603050405020304" pitchFamily="18" charset="0"/>
              </a:rPr>
              <a:t>When talking about components we run into the difficult definition of what makes a component. Our definition is that a </a:t>
            </a:r>
            <a:r>
              <a:rPr lang="en-IN">
                <a:cs typeface="Times New Roman" panose="02020603050405020304" pitchFamily="18" charset="0"/>
              </a:rPr>
              <a:t>component</a:t>
            </a:r>
            <a:r>
              <a:rPr lang="en-IN" b="0">
                <a:cs typeface="Times New Roman" panose="02020603050405020304" pitchFamily="18" charset="0"/>
              </a:rPr>
              <a:t> is a unit of software that is independently replaceable and upgradeable.</a:t>
            </a:r>
          </a:p>
          <a:p>
            <a:pPr>
              <a:lnSpc>
                <a:spcPct val="125000"/>
              </a:lnSpc>
            </a:pPr>
            <a:r>
              <a:rPr lang="en-IN" b="0">
                <a:cs typeface="Times New Roman" panose="02020603050405020304" pitchFamily="18" charset="0"/>
              </a:rPr>
              <a:t>Microservice architectures will use </a:t>
            </a:r>
            <a:r>
              <a:rPr lang="en-IN">
                <a:cs typeface="Times New Roman" panose="02020603050405020304" pitchFamily="18" charset="0"/>
              </a:rPr>
              <a:t>libraries</a:t>
            </a:r>
            <a:r>
              <a:rPr lang="en-IN" b="0">
                <a:cs typeface="Times New Roman" panose="02020603050405020304" pitchFamily="18" charset="0"/>
              </a:rPr>
              <a:t>, but their primary way of componentizing their own software is by breaking down into </a:t>
            </a:r>
            <a:r>
              <a:rPr lang="en-IN">
                <a:cs typeface="Times New Roman" panose="02020603050405020304" pitchFamily="18" charset="0"/>
              </a:rPr>
              <a:t>services</a:t>
            </a:r>
            <a:r>
              <a:rPr lang="en-IN" b="0">
                <a:cs typeface="Times New Roman" panose="02020603050405020304" pitchFamily="18" charset="0"/>
              </a:rPr>
              <a:t>.</a:t>
            </a:r>
          </a:p>
          <a:p>
            <a:pPr>
              <a:lnSpc>
                <a:spcPct val="125000"/>
              </a:lnSpc>
            </a:pPr>
            <a:r>
              <a:rPr lang="en-IN" b="0">
                <a:cs typeface="Times New Roman" panose="02020603050405020304" pitchFamily="18" charset="0"/>
              </a:rPr>
              <a:t>One main reason for using services as components (rather than libraries) is that services are </a:t>
            </a:r>
            <a:r>
              <a:rPr lang="en-IN">
                <a:cs typeface="Times New Roman" panose="02020603050405020304" pitchFamily="18" charset="0"/>
              </a:rPr>
              <a:t>independently deployable</a:t>
            </a:r>
            <a:r>
              <a:rPr lang="en-IN" b="0">
                <a:cs typeface="Times New Roman" panose="02020603050405020304" pitchFamily="18" charset="0"/>
              </a:rPr>
              <a:t>. </a:t>
            </a:r>
          </a:p>
          <a:p>
            <a:pPr>
              <a:lnSpc>
                <a:spcPct val="125000"/>
              </a:lnSpc>
            </a:pPr>
            <a:r>
              <a:rPr lang="en-IN" b="0">
                <a:cs typeface="Times New Roman" panose="02020603050405020304" pitchFamily="18" charset="0"/>
              </a:rPr>
              <a:t>Another consequence of using services as components is a more explicit component interface. Most languages do not have a good mechanism for defining an explicit </a:t>
            </a:r>
            <a:r>
              <a:rPr lang="en-IN">
                <a:cs typeface="Times New Roman" panose="02020603050405020304" pitchFamily="18" charset="0"/>
              </a:rPr>
              <a:t>Published Interface.</a:t>
            </a:r>
          </a:p>
          <a:p>
            <a:pPr>
              <a:lnSpc>
                <a:spcPct val="125000"/>
              </a:lnSpc>
            </a:pPr>
            <a:r>
              <a:rPr lang="en-IN" b="0">
                <a:cs typeface="Times New Roman" panose="02020603050405020304" pitchFamily="18" charset="0"/>
              </a:rPr>
              <a:t>A service may consist of multiple processes that will always be developed and deployed together, such as an application process and a database that's only used by that service.</a:t>
            </a: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838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25</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80000"/>
              </a:lnSpc>
              <a:buNone/>
            </a:pPr>
            <a:r>
              <a:rPr lang="en-IN" sz="2000">
                <a:solidFill>
                  <a:srgbClr val="92D050"/>
                </a:solidFill>
                <a:cs typeface="Times New Roman" panose="02020603050405020304" pitchFamily="18" charset="0"/>
              </a:rPr>
              <a:t>2. (Team) Organized around Business Capabilities</a:t>
            </a:r>
            <a:endParaRPr lang="en-IN" sz="1800" b="0">
              <a:solidFill>
                <a:srgbClr val="92D050"/>
              </a:solidFill>
              <a:latin typeface="Times New Roman" panose="02020603050405020304" pitchFamily="18" charset="0"/>
              <a:cs typeface="Times New Roman" panose="02020603050405020304" pitchFamily="18" charset="0"/>
            </a:endParaRPr>
          </a:p>
          <a:p>
            <a:pPr marL="0" indent="0">
              <a:lnSpc>
                <a:spcPct val="125000"/>
              </a:lnSpc>
              <a:buNone/>
            </a:pPr>
            <a:r>
              <a:rPr lang="en-IN" b="0"/>
              <a:t>When looking to split a large application into parts, often management focuses on the technology layer, leading to UI teams, server-side logic teams, and database teams. When teams are separated along these lines, even simple changes can lead to a cross-team project taking time and budgetary approval. A smart team will optimise around this and plump for the lesser of two evils - just force the logic into whichever application they have access to. Logic everywhere in other words. This is an example of Conway's Law in action.</a:t>
            </a:r>
          </a:p>
          <a:p>
            <a:pPr marL="0" indent="0" fontAlgn="base">
              <a:buNone/>
            </a:pPr>
            <a:r>
              <a:rPr lang="en-IN" b="0" i="1"/>
              <a:t>Any organization that designs a system (defined broadly) will produce a design whose structure is a copy of the organization's communication structure </a:t>
            </a:r>
            <a:r>
              <a:rPr lang="en-IN"/>
              <a:t>-- Melvin Conway, 1968</a:t>
            </a:r>
          </a:p>
          <a:p>
            <a:pPr marL="0" indent="0" fontAlgn="base">
              <a:buNone/>
            </a:pPr>
            <a:endParaRPr lang="en-IN" b="0" i="1"/>
          </a:p>
          <a:p>
            <a:pPr marL="0" indent="0">
              <a:buNone/>
            </a:pPr>
            <a:endParaRPr lang="en-IN" b="0"/>
          </a:p>
          <a:p>
            <a:pPr marL="0" indent="0" algn="ctr">
              <a:buNone/>
            </a:pPr>
            <a:endParaRPr lang="en-IN" sz="1800" b="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DADA18-2E45-437B-96A7-99B92462FAE2}"/>
              </a:ext>
            </a:extLst>
          </p:cNvPr>
          <p:cNvPicPr>
            <a:picLocks noChangeAspect="1"/>
          </p:cNvPicPr>
          <p:nvPr/>
        </p:nvPicPr>
        <p:blipFill>
          <a:blip r:embed="rId2"/>
          <a:stretch>
            <a:fillRect/>
          </a:stretch>
        </p:blipFill>
        <p:spPr>
          <a:xfrm>
            <a:off x="1232452" y="3776870"/>
            <a:ext cx="6427305" cy="2931954"/>
          </a:xfrm>
          <a:prstGeom prst="rect">
            <a:avLst/>
          </a:prstGeom>
        </p:spPr>
      </p:pic>
    </p:spTree>
    <p:extLst>
      <p:ext uri="{BB962C8B-B14F-4D97-AF65-F5344CB8AC3E}">
        <p14:creationId xmlns:p14="http://schemas.microsoft.com/office/powerpoint/2010/main" val="3527386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26</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b="0"/>
              <a:t>The microservice approach to division is different, splitting up into services organized around </a:t>
            </a:r>
            <a:r>
              <a:rPr lang="en-IN"/>
              <a:t>business capability</a:t>
            </a:r>
            <a:r>
              <a:rPr lang="en-IN" b="0"/>
              <a:t>. Such services take a broad-stack implementation of software for that business area, including user-interface, </a:t>
            </a:r>
            <a:r>
              <a:rPr lang="en-IN" b="0" err="1"/>
              <a:t>persistant</a:t>
            </a:r>
            <a:r>
              <a:rPr lang="en-IN" b="0"/>
              <a:t> storage, and any external collaborations. Consequently the teams are cross-functional, including the full range of skills required for the development: user-experience, database, and project management.</a:t>
            </a:r>
          </a:p>
          <a:p>
            <a:pPr marL="0" indent="0" fontAlgn="base">
              <a:buNone/>
            </a:pPr>
            <a:endParaRPr lang="en-IN" b="0" i="1"/>
          </a:p>
          <a:p>
            <a:pPr marL="0" indent="0" fontAlgn="base">
              <a:buNone/>
            </a:pPr>
            <a:endParaRPr lang="en-IN" b="0" i="1"/>
          </a:p>
          <a:p>
            <a:pPr marL="0" indent="0">
              <a:buNone/>
            </a:pPr>
            <a:endParaRPr lang="en-IN" b="0"/>
          </a:p>
          <a:p>
            <a:pPr marL="0" indent="0" algn="ctr">
              <a:buNone/>
            </a:pPr>
            <a:endParaRPr lang="en-IN" sz="1800" b="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1C255C-9066-40E2-A7C7-22664FF5D834}"/>
              </a:ext>
            </a:extLst>
          </p:cNvPr>
          <p:cNvPicPr>
            <a:picLocks noChangeAspect="1"/>
          </p:cNvPicPr>
          <p:nvPr/>
        </p:nvPicPr>
        <p:blipFill>
          <a:blip r:embed="rId2"/>
          <a:stretch>
            <a:fillRect/>
          </a:stretch>
        </p:blipFill>
        <p:spPr>
          <a:xfrm>
            <a:off x="1785634" y="2332383"/>
            <a:ext cx="5572732" cy="3856425"/>
          </a:xfrm>
          <a:prstGeom prst="rect">
            <a:avLst/>
          </a:prstGeom>
        </p:spPr>
      </p:pic>
    </p:spTree>
    <p:extLst>
      <p:ext uri="{BB962C8B-B14F-4D97-AF65-F5344CB8AC3E}">
        <p14:creationId xmlns:p14="http://schemas.microsoft.com/office/powerpoint/2010/main" val="3033928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27</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3. Products not Projects</a:t>
            </a:r>
          </a:p>
          <a:p>
            <a:pPr marL="0" indent="0">
              <a:lnSpc>
                <a:spcPct val="125000"/>
              </a:lnSpc>
              <a:buNone/>
            </a:pPr>
            <a:r>
              <a:rPr lang="en-IN" b="0"/>
              <a:t>Most application development efforts that we see use a project model: where the aim is to deliver some piece of software which is then considered to be completed. On completion the software is handed over to a maintenance organization and the project team that built it is disbanded.</a:t>
            </a:r>
          </a:p>
          <a:p>
            <a:pPr marL="0" indent="0">
              <a:lnSpc>
                <a:spcPct val="125000"/>
              </a:lnSpc>
              <a:buNone/>
            </a:pPr>
            <a:r>
              <a:rPr lang="en-IN" b="0"/>
              <a:t>Microservice proponents tend to avoid this model, preferring instead the notion that a team should own a product over its full lifetime. A common inspiration for this is Amazon's notion of "you build, you run it" where a development team takes full responsibility for the software in production. This brings developers into day-to-day contact with how their software behaves in production and increases contact with their users, as they have to take on at least some of the support burden</a:t>
            </a:r>
          </a:p>
          <a:p>
            <a:pPr marL="0" indent="0">
              <a:lnSpc>
                <a:spcPct val="125000"/>
              </a:lnSpc>
              <a:buNone/>
            </a:pPr>
            <a:r>
              <a:rPr lang="en-IN" b="0"/>
              <a:t>There's no reason why this same approach can't be taken with monolithic applications, but the smaller granularity of services can make it easier to create the personal relationships between service developers and their users</a:t>
            </a: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3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28</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4. Smart endpoints and dumb pipes</a:t>
            </a:r>
            <a:endParaRPr lang="en-IN" sz="2000" b="0">
              <a:cs typeface="Times New Roman" panose="02020603050405020304" pitchFamily="18" charset="0"/>
            </a:endParaRPr>
          </a:p>
          <a:p>
            <a:pPr marL="0" indent="0">
              <a:lnSpc>
                <a:spcPct val="125000"/>
              </a:lnSpc>
              <a:buNone/>
            </a:pPr>
            <a:r>
              <a:rPr lang="en-IN" sz="1800" b="0">
                <a:latin typeface="Times New Roman" panose="02020603050405020304" pitchFamily="18" charset="0"/>
                <a:cs typeface="Times New Roman" panose="02020603050405020304" pitchFamily="18" charset="0"/>
              </a:rPr>
              <a:t>	</a:t>
            </a:r>
            <a:r>
              <a:rPr lang="en-IN" b="0"/>
              <a:t>The microservice community favours an alternative approach: smart endpoints and dumb pipes. Applications built from microservices aim to be as decoupled and as cohesive as possible - they own their own domain logic and act more as filters in the classical Unix sense - receiving a request, applying logic as appropriate and producing a response.</a:t>
            </a:r>
          </a:p>
          <a:p>
            <a:pPr marL="180975" lvl="1" indent="0">
              <a:lnSpc>
                <a:spcPct val="125000"/>
              </a:lnSpc>
              <a:buNone/>
            </a:pPr>
            <a:r>
              <a:rPr lang="en-IN" b="0" i="1"/>
              <a:t>The two protocols used most commonly are HTTP request-response with resource API's and lightweight messaging</a:t>
            </a:r>
          </a:p>
          <a:p>
            <a:pPr marL="0" indent="0">
              <a:lnSpc>
                <a:spcPct val="125000"/>
              </a:lnSpc>
              <a:buNone/>
            </a:pPr>
            <a:r>
              <a:rPr lang="en-IN" b="0"/>
              <a:t>Microservice teams use the principles and protocols that the world wide web (and to a large extent, Unix) is built on.</a:t>
            </a:r>
          </a:p>
          <a:p>
            <a:pPr marL="0" indent="0">
              <a:lnSpc>
                <a:spcPct val="125000"/>
              </a:lnSpc>
              <a:buNone/>
            </a:pPr>
            <a:r>
              <a:rPr lang="en-IN" b="0"/>
              <a:t>The second approach in common use is messaging over a lightweight message bus. The infrastructure chosen is typically dumb (dumb as in acts as a message router only) - simple implementations such as RabbitMQ or </a:t>
            </a:r>
            <a:r>
              <a:rPr lang="en-IN" b="0" err="1"/>
              <a:t>ZeroMQ</a:t>
            </a:r>
            <a:r>
              <a:rPr lang="en-IN" b="0"/>
              <a:t> don't do much more than provide a reliable asynchronous fabric - the smarts still live in the end points that are producing and consuming messages in the services.</a:t>
            </a: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70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29</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5. Decentralized Governance</a:t>
            </a:r>
          </a:p>
          <a:p>
            <a:pPr>
              <a:lnSpc>
                <a:spcPct val="125000"/>
              </a:lnSpc>
            </a:pPr>
            <a:r>
              <a:rPr lang="en-IN" b="0"/>
              <a:t>One of the consequences of centralised governance is the tendency to standardise on single technology platforms.</a:t>
            </a:r>
          </a:p>
          <a:p>
            <a:pPr>
              <a:lnSpc>
                <a:spcPct val="125000"/>
              </a:lnSpc>
            </a:pPr>
            <a:r>
              <a:rPr lang="en-IN" b="0"/>
              <a:t>Experience shows that this approach is constricting - not every problem is a nail and not every solution a hammer</a:t>
            </a:r>
          </a:p>
          <a:p>
            <a:pPr>
              <a:lnSpc>
                <a:spcPct val="125000"/>
              </a:lnSpc>
            </a:pPr>
            <a:r>
              <a:rPr lang="en-IN" b="0"/>
              <a:t>We prefer using the right tool for the job and while monolithic applications can take advantage of different languages to a certain extent, it isn't that common.</a:t>
            </a:r>
          </a:p>
          <a:p>
            <a:pPr>
              <a:lnSpc>
                <a:spcPct val="125000"/>
              </a:lnSpc>
            </a:pPr>
            <a:r>
              <a:rPr lang="en-IN" b="0"/>
              <a:t>Teams building microservices prefer a different approach to standards too. Rather than use a set of defined standards written down somewhere on paper they prefer the idea of producing useful tools that other developers can use to solve similar problems to the ones they are facing.</a:t>
            </a:r>
          </a:p>
          <a:p>
            <a:pPr>
              <a:lnSpc>
                <a:spcPct val="125000"/>
              </a:lnSpc>
            </a:pPr>
            <a:r>
              <a:rPr lang="en-IN" b="0"/>
              <a:t>Netflix is a good example of an organisation that follows this philosophy</a:t>
            </a:r>
          </a:p>
          <a:p>
            <a:pPr>
              <a:lnSpc>
                <a:spcPct val="125000"/>
              </a:lnSpc>
            </a:pPr>
            <a:r>
              <a:rPr lang="en-IN" b="0"/>
              <a:t>For the microservice community, overheads are particularly unattractive</a:t>
            </a:r>
          </a:p>
          <a:p>
            <a:pPr>
              <a:lnSpc>
                <a:spcPct val="125000"/>
              </a:lnSpc>
            </a:pPr>
            <a:r>
              <a:rPr lang="en-IN" b="0"/>
              <a:t>Perhaps the apogee of decentralised governance is the build it / run it ethos popularised by Amazon.</a:t>
            </a:r>
          </a:p>
        </p:txBody>
      </p:sp>
    </p:spTree>
    <p:extLst>
      <p:ext uri="{BB962C8B-B14F-4D97-AF65-F5344CB8AC3E}">
        <p14:creationId xmlns:p14="http://schemas.microsoft.com/office/powerpoint/2010/main" val="28057730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What is microservices?</a:t>
            </a:r>
          </a:p>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 </a:t>
            </a:r>
            <a:endParaRPr lang="en-IN" b="0"/>
          </a:p>
          <a:p>
            <a:pPr marL="0" indent="0">
              <a:buNone/>
            </a:pPr>
            <a:r>
              <a:rPr lang="en-IN" b="0"/>
              <a:t>“</a:t>
            </a:r>
            <a:r>
              <a:rPr lang="en-IN" b="0">
                <a:cs typeface="Times New Roman" panose="02020603050405020304" pitchFamily="18" charset="0"/>
              </a:rPr>
              <a:t>The microservice architectural style is an approach to developing a single application as a suite of small services, each running in its own process and communicating with lightweight mechanisms.”</a:t>
            </a:r>
          </a:p>
          <a:p>
            <a:pPr marL="0" indent="0" algn="r">
              <a:buNone/>
            </a:pPr>
            <a:r>
              <a:rPr lang="en-IN" b="0">
                <a:cs typeface="Times New Roman" panose="02020603050405020304" pitchFamily="18" charset="0"/>
              </a:rPr>
              <a:t>- James Lewis and Martin Fowler, </a:t>
            </a:r>
            <a:r>
              <a:rPr lang="en-IN" b="0" err="1">
                <a:cs typeface="Times New Roman" panose="02020603050405020304" pitchFamily="18" charset="0"/>
              </a:rPr>
              <a:t>Thoughtworks</a:t>
            </a:r>
            <a:endParaRPr lang="en-IN" b="0">
              <a:cs typeface="Times New Roman" panose="02020603050405020304" pitchFamily="18" charset="0"/>
            </a:endParaRPr>
          </a:p>
          <a:p>
            <a:pPr marL="0" indent="0">
              <a:buNone/>
            </a:pPr>
            <a:endParaRPr lang="en-IN" b="0"/>
          </a:p>
          <a:p>
            <a:pPr marL="0" indent="0">
              <a:buNone/>
            </a:pPr>
            <a:r>
              <a:rPr lang="en-IN" b="0"/>
              <a:t>“Microservices are small, autonomous services that work together.”</a:t>
            </a:r>
          </a:p>
          <a:p>
            <a:pPr algn="r">
              <a:buFontTx/>
              <a:buChar char="-"/>
            </a:pPr>
            <a:r>
              <a:rPr lang="en-IN" b="0"/>
              <a:t>Sam Newman, </a:t>
            </a:r>
            <a:r>
              <a:rPr lang="en-IN" b="0" err="1"/>
              <a:t>Thoughtworks</a:t>
            </a:r>
            <a:endParaRPr lang="en-IN" b="0"/>
          </a:p>
          <a:p>
            <a:pPr algn="r">
              <a:buFontTx/>
              <a:buChar char="-"/>
            </a:pPr>
            <a:endParaRPr lang="en-IN" b="0"/>
          </a:p>
          <a:p>
            <a:pPr marL="0" indent="0">
              <a:buNone/>
            </a:pPr>
            <a:r>
              <a:rPr lang="en-IN" b="0"/>
              <a:t>Microservices are cloud-native approach to building applications from "loosely coupled and independently deployable smaller components, or services" that:</a:t>
            </a:r>
          </a:p>
          <a:p>
            <a:pPr marL="0" indent="0">
              <a:buNone/>
            </a:pPr>
            <a:r>
              <a:rPr lang="en-IN" b="0"/>
              <a:t>Have their own stack, Use REST APIs and other forms of communication to connect to other services; and are sorted by business capability and separated into "need-to-know" chunks via bounded context.</a:t>
            </a:r>
          </a:p>
          <a:p>
            <a:pPr marL="0" indent="0" algn="r">
              <a:buNone/>
            </a:pPr>
            <a:r>
              <a:rPr lang="en-IN" b="0"/>
              <a:t>- IBM</a:t>
            </a:r>
          </a:p>
          <a:p>
            <a:pPr>
              <a:buFontTx/>
              <a:buChar char="-"/>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887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30</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6. Decentralized Data Management</a:t>
            </a:r>
          </a:p>
          <a:p>
            <a:pPr marL="0" indent="0">
              <a:lnSpc>
                <a:spcPct val="125000"/>
              </a:lnSpc>
              <a:buNone/>
            </a:pPr>
            <a:r>
              <a:rPr lang="en-IN" b="0"/>
              <a:t>Decentralization of data management presents in a number of different ways</a:t>
            </a:r>
          </a:p>
          <a:p>
            <a:pPr>
              <a:lnSpc>
                <a:spcPct val="125000"/>
              </a:lnSpc>
            </a:pPr>
            <a:r>
              <a:rPr lang="en-IN" b="0"/>
              <a:t>At the most abstract level, it means that the conceptual model of the world will differ between systems. This is a common issue when integrating across a large enterprise, the sales view of a customer will differ from the support view.</a:t>
            </a:r>
          </a:p>
          <a:p>
            <a:pPr>
              <a:lnSpc>
                <a:spcPct val="125000"/>
              </a:lnSpc>
            </a:pPr>
            <a:r>
              <a:rPr lang="en-IN" b="0"/>
              <a:t>A useful way of thinking about this is the Domain-Driven Design notion of </a:t>
            </a:r>
            <a:r>
              <a:rPr lang="en-IN" b="0">
                <a:hlinkClick r:id="rId2">
                  <a:extLst>
                    <a:ext uri="{A12FA001-AC4F-418D-AE19-62706E023703}">
                      <ahyp:hlinkClr xmlns:ahyp="http://schemas.microsoft.com/office/drawing/2018/hyperlinkcolor" val="tx"/>
                    </a:ext>
                  </a:extLst>
                </a:hlinkClick>
              </a:rPr>
              <a:t>Bounded Context</a:t>
            </a:r>
            <a:r>
              <a:rPr lang="en-IN" b="0"/>
              <a:t>. DDD divides a complex domain up into multiple bounded contexts and maps out the relationships between them.</a:t>
            </a:r>
          </a:p>
          <a:p>
            <a:pPr>
              <a:lnSpc>
                <a:spcPct val="125000"/>
              </a:lnSpc>
            </a:pPr>
            <a:r>
              <a:rPr lang="en-IN" b="0"/>
              <a:t>As well as decentralizing decisions about conceptual models, microservices also decentralize data storage decisions. </a:t>
            </a:r>
          </a:p>
          <a:p>
            <a:pPr>
              <a:lnSpc>
                <a:spcPct val="125000"/>
              </a:lnSpc>
            </a:pPr>
            <a:r>
              <a:rPr lang="en-IN" b="0"/>
              <a:t>While monolithic applications prefer a single logical database for </a:t>
            </a:r>
            <a:r>
              <a:rPr lang="en-IN" b="0" err="1"/>
              <a:t>persistant</a:t>
            </a:r>
            <a:r>
              <a:rPr lang="en-IN" b="0"/>
              <a:t> data. Microservices prefer letting each service manage its own database, either different instances of the same database technology, or entirely different database systems - an approach called </a:t>
            </a:r>
            <a:r>
              <a:rPr lang="en-IN" b="0">
                <a:hlinkClick r:id="rId3">
                  <a:extLst>
                    <a:ext uri="{A12FA001-AC4F-418D-AE19-62706E023703}">
                      <ahyp:hlinkClr xmlns:ahyp="http://schemas.microsoft.com/office/drawing/2018/hyperlinkcolor" val="tx"/>
                    </a:ext>
                  </a:extLst>
                </a:hlinkClick>
              </a:rPr>
              <a:t>Polyglot Persistence</a:t>
            </a:r>
            <a:r>
              <a:rPr lang="en-IN" b="0"/>
              <a:t>. </a:t>
            </a:r>
          </a:p>
        </p:txBody>
      </p:sp>
    </p:spTree>
    <p:extLst>
      <p:ext uri="{BB962C8B-B14F-4D97-AF65-F5344CB8AC3E}">
        <p14:creationId xmlns:p14="http://schemas.microsoft.com/office/powerpoint/2010/main" val="1246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31</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marL="0" indent="0">
              <a:lnSpc>
                <a:spcPct val="125000"/>
              </a:lnSpc>
              <a:buNone/>
            </a:pPr>
            <a:endParaRPr lang="en-IN" sz="1800" b="0">
              <a:latin typeface="Times New Roman" panose="02020603050405020304" pitchFamily="18" charset="0"/>
              <a:cs typeface="Times New Roman" panose="02020603050405020304" pitchFamily="18" charset="0"/>
            </a:endParaRPr>
          </a:p>
          <a:p>
            <a:pPr>
              <a:lnSpc>
                <a:spcPct val="125000"/>
              </a:lnSpc>
            </a:pPr>
            <a:r>
              <a:rPr lang="en-IN" b="0"/>
              <a:t>Using transactions like this helps with consistency, but imposes significant temporal coupling, which is problematic across multiple services. </a:t>
            </a:r>
          </a:p>
          <a:p>
            <a:pPr>
              <a:lnSpc>
                <a:spcPct val="125000"/>
              </a:lnSpc>
            </a:pPr>
            <a:r>
              <a:rPr lang="en-IN" b="0"/>
              <a:t>Distributed transactions are notoriously difficult to implement and as a consequence microservice architectures emphasize </a:t>
            </a:r>
            <a:r>
              <a:rPr lang="en-IN" b="0" err="1"/>
              <a:t>transactionless</a:t>
            </a:r>
            <a:r>
              <a:rPr lang="en-IN" b="0"/>
              <a:t> coordination between services.</a:t>
            </a:r>
          </a:p>
          <a:p>
            <a:pPr>
              <a:lnSpc>
                <a:spcPct val="125000"/>
              </a:lnSpc>
            </a:pPr>
            <a:r>
              <a:rPr lang="en-IN" b="0"/>
              <a:t>Choosing to manage inconsistencies in this way is a new challenge for many development teams, but it is one that often matches business practice</a:t>
            </a:r>
          </a:p>
          <a:p>
            <a:pPr marL="0" indent="0" algn="ctr">
              <a:buNone/>
            </a:pPr>
            <a:endParaRPr lang="en-IN" sz="1800" b="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897147-4C98-4542-BF9C-FC4D68DC4AFF}"/>
              </a:ext>
            </a:extLst>
          </p:cNvPr>
          <p:cNvPicPr>
            <a:picLocks noChangeAspect="1"/>
          </p:cNvPicPr>
          <p:nvPr/>
        </p:nvPicPr>
        <p:blipFill>
          <a:blip r:embed="rId2"/>
          <a:stretch>
            <a:fillRect/>
          </a:stretch>
        </p:blipFill>
        <p:spPr>
          <a:xfrm>
            <a:off x="1597288" y="432239"/>
            <a:ext cx="5532382" cy="3307403"/>
          </a:xfrm>
          <a:prstGeom prst="rect">
            <a:avLst/>
          </a:prstGeom>
        </p:spPr>
      </p:pic>
    </p:spTree>
    <p:extLst>
      <p:ext uri="{BB962C8B-B14F-4D97-AF65-F5344CB8AC3E}">
        <p14:creationId xmlns:p14="http://schemas.microsoft.com/office/powerpoint/2010/main" val="205819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32</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7. Infrastructure Automation</a:t>
            </a:r>
          </a:p>
          <a:p>
            <a:pPr marL="0" indent="0">
              <a:lnSpc>
                <a:spcPct val="125000"/>
              </a:lnSpc>
              <a:buNone/>
            </a:pPr>
            <a:r>
              <a:rPr lang="en-IN" b="0">
                <a:cs typeface="Times New Roman" panose="02020603050405020304" pitchFamily="18" charset="0"/>
              </a:rPr>
              <a:t>Infrastructure automation techniques have evolved enormously over the last few years - the evolution of the cloud and AWS in particular has reduced the operational complexity of building, deploying and operating microservices.</a:t>
            </a:r>
          </a:p>
          <a:p>
            <a:pPr marL="0" indent="0">
              <a:lnSpc>
                <a:spcPct val="125000"/>
              </a:lnSpc>
              <a:buNone/>
            </a:pPr>
            <a:r>
              <a:rPr lang="en-IN" b="0">
                <a:cs typeface="Times New Roman" panose="02020603050405020304" pitchFamily="18" charset="0"/>
              </a:rPr>
              <a:t>Many of the products or systems being build with microservices are being built by teams with extensive experience of </a:t>
            </a:r>
            <a:r>
              <a:rPr lang="en-IN" b="0" u="sng">
                <a:cs typeface="Times New Roman" panose="02020603050405020304" pitchFamily="18" charset="0"/>
              </a:rPr>
              <a:t>Continuous Delivery </a:t>
            </a:r>
            <a:r>
              <a:rPr lang="en-IN" b="0">
                <a:cs typeface="Times New Roman" panose="02020603050405020304" pitchFamily="18" charset="0"/>
              </a:rPr>
              <a:t>and it's precursor, </a:t>
            </a:r>
            <a:r>
              <a:rPr lang="en-IN" b="0" u="sng">
                <a:cs typeface="Times New Roman" panose="02020603050405020304" pitchFamily="18" charset="0"/>
              </a:rPr>
              <a:t>Continuous Integration.</a:t>
            </a:r>
          </a:p>
          <a:p>
            <a:pPr marL="0" indent="0">
              <a:lnSpc>
                <a:spcPct val="125000"/>
              </a:lnSpc>
              <a:buNone/>
            </a:pPr>
            <a:endParaRPr lang="en-IN" b="0" u="sng">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23CB895-1ECB-4AC7-9D87-CD4A22B5B1CF}"/>
              </a:ext>
            </a:extLst>
          </p:cNvPr>
          <p:cNvPicPr>
            <a:picLocks noChangeAspect="1"/>
          </p:cNvPicPr>
          <p:nvPr/>
        </p:nvPicPr>
        <p:blipFill>
          <a:blip r:embed="rId2"/>
          <a:stretch>
            <a:fillRect/>
          </a:stretch>
        </p:blipFill>
        <p:spPr>
          <a:xfrm>
            <a:off x="1498158" y="3429000"/>
            <a:ext cx="5877745" cy="1733792"/>
          </a:xfrm>
          <a:prstGeom prst="rect">
            <a:avLst/>
          </a:prstGeom>
        </p:spPr>
      </p:pic>
    </p:spTree>
    <p:extLst>
      <p:ext uri="{BB962C8B-B14F-4D97-AF65-F5344CB8AC3E}">
        <p14:creationId xmlns:p14="http://schemas.microsoft.com/office/powerpoint/2010/main" val="1035586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33</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b="0">
                <a:cs typeface="Times New Roman" panose="02020603050405020304" pitchFamily="18" charset="0"/>
              </a:rPr>
              <a:t>Another area where we see teams using extensive infrastructure automation is when managing microservices in production.</a:t>
            </a:r>
          </a:p>
          <a:p>
            <a:pPr marL="0" indent="0">
              <a:lnSpc>
                <a:spcPct val="125000"/>
              </a:lnSpc>
              <a:buNone/>
            </a:pPr>
            <a:r>
              <a:rPr lang="en-IN" b="0">
                <a:cs typeface="Times New Roman" panose="02020603050405020304" pitchFamily="18" charset="0"/>
              </a:rPr>
              <a:t>In contrast to our assertion above that as long as deployment is boring there isn't that much difference between monoliths and microservices, the operational landscape for each can be strikingly different.</a:t>
            </a:r>
          </a:p>
          <a:p>
            <a:pPr marL="0" indent="0">
              <a:lnSpc>
                <a:spcPct val="125000"/>
              </a:lnSpc>
              <a:buNone/>
            </a:pPr>
            <a:endParaRPr lang="en-IN" b="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A97E96-3D61-4F2D-8685-A32D987D80EB}"/>
              </a:ext>
            </a:extLst>
          </p:cNvPr>
          <p:cNvPicPr>
            <a:picLocks noChangeAspect="1"/>
          </p:cNvPicPr>
          <p:nvPr/>
        </p:nvPicPr>
        <p:blipFill>
          <a:blip r:embed="rId2"/>
          <a:stretch>
            <a:fillRect/>
          </a:stretch>
        </p:blipFill>
        <p:spPr>
          <a:xfrm>
            <a:off x="1632281" y="2470291"/>
            <a:ext cx="6144482" cy="2924583"/>
          </a:xfrm>
          <a:prstGeom prst="rect">
            <a:avLst/>
          </a:prstGeom>
        </p:spPr>
      </p:pic>
    </p:spTree>
    <p:extLst>
      <p:ext uri="{BB962C8B-B14F-4D97-AF65-F5344CB8AC3E}">
        <p14:creationId xmlns:p14="http://schemas.microsoft.com/office/powerpoint/2010/main" val="196039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34</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8. Design for failure</a:t>
            </a:r>
          </a:p>
          <a:p>
            <a:pPr marL="0" indent="0">
              <a:lnSpc>
                <a:spcPct val="125000"/>
              </a:lnSpc>
              <a:buNone/>
            </a:pPr>
            <a:r>
              <a:rPr lang="en-IN" b="0">
                <a:cs typeface="Times New Roman" panose="02020603050405020304" pitchFamily="18" charset="0"/>
              </a:rPr>
              <a:t>A consequence of using services as components, is that applications need to be designed so that they can tolerate the failure of services. Any service call could fail due to unavailability of the supplier.</a:t>
            </a:r>
          </a:p>
          <a:p>
            <a:pPr marL="0" indent="0">
              <a:lnSpc>
                <a:spcPct val="125000"/>
              </a:lnSpc>
              <a:buNone/>
            </a:pPr>
            <a:r>
              <a:rPr lang="en-IN" b="0">
                <a:cs typeface="Times New Roman" panose="02020603050405020304" pitchFamily="18" charset="0"/>
              </a:rPr>
              <a:t>Netflix's Simian Army induces failures of services and even </a:t>
            </a:r>
            <a:r>
              <a:rPr lang="en-IN" b="0" err="1">
                <a:cs typeface="Times New Roman" panose="02020603050405020304" pitchFamily="18" charset="0"/>
              </a:rPr>
              <a:t>datacenters</a:t>
            </a:r>
            <a:r>
              <a:rPr lang="en-IN" b="0">
                <a:cs typeface="Times New Roman" panose="02020603050405020304" pitchFamily="18" charset="0"/>
              </a:rPr>
              <a:t> during the working day to test both the application's resilience and monitoring.</a:t>
            </a:r>
          </a:p>
          <a:p>
            <a:pPr marL="0" indent="0">
              <a:lnSpc>
                <a:spcPct val="125000"/>
              </a:lnSpc>
              <a:buNone/>
            </a:pPr>
            <a:r>
              <a:rPr lang="en-IN" b="0">
                <a:cs typeface="Times New Roman" panose="02020603050405020304" pitchFamily="18" charset="0"/>
              </a:rPr>
              <a:t>Since services can fail at any time, it's important to be able to detect the failures quickly and, if possible, automatically restore service. Microservice applications put a lot of emphasis on real-time monitoring of the application, checking both architectural elements (how many requests per second is the database getting) and business relevant metrics (such as how many orders per minute are received).</a:t>
            </a:r>
          </a:p>
          <a:p>
            <a:pPr marL="0" indent="0">
              <a:lnSpc>
                <a:spcPct val="125000"/>
              </a:lnSpc>
              <a:buNone/>
            </a:pPr>
            <a:r>
              <a:rPr lang="en-IN" b="0">
                <a:cs typeface="Times New Roman" panose="02020603050405020304" pitchFamily="18" charset="0"/>
              </a:rPr>
              <a:t>Microservice teams would expect to see sophisticated monitoring and logging setups for each individual service such as dashboards showing up/down status and a variety of operational and business relevant metrics. Details on circuit breaker status, current throughput and latency are other examples we often encounter in the wild.</a:t>
            </a: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41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35</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nSpc>
                <a:spcPct val="125000"/>
              </a:lnSpc>
              <a:buNone/>
            </a:pPr>
            <a:r>
              <a:rPr lang="en-IN" sz="2000">
                <a:solidFill>
                  <a:srgbClr val="92D050"/>
                </a:solidFill>
                <a:cs typeface="Times New Roman" panose="02020603050405020304" pitchFamily="18" charset="0"/>
              </a:rPr>
              <a:t>9. Evolutionary Design</a:t>
            </a:r>
          </a:p>
          <a:p>
            <a:pPr marL="0" indent="0">
              <a:lnSpc>
                <a:spcPct val="125000"/>
              </a:lnSpc>
              <a:buNone/>
            </a:pPr>
            <a:r>
              <a:rPr lang="en-IN" b="0">
                <a:cs typeface="Times New Roman" panose="02020603050405020304" pitchFamily="18" charset="0"/>
              </a:rPr>
              <a:t>Microservice practitioners, usually have come from an evolutionary design background and see service decomposition as a further tool to enable application developers to control changes in their application without slowing down change</a:t>
            </a:r>
          </a:p>
          <a:p>
            <a:pPr marL="0" indent="0">
              <a:lnSpc>
                <a:spcPct val="125000"/>
              </a:lnSpc>
              <a:buNone/>
            </a:pPr>
            <a:r>
              <a:rPr lang="en-IN" b="0">
                <a:cs typeface="Times New Roman" panose="02020603050405020304" pitchFamily="18" charset="0"/>
              </a:rPr>
              <a:t>Netflix is a good example of an application that was designed and built as a monolith, but has been evolving in a microservice direction. They prefer to add new features by building microservices that use the monolith's API.</a:t>
            </a:r>
          </a:p>
          <a:p>
            <a:pPr marL="0" indent="0">
              <a:lnSpc>
                <a:spcPct val="125000"/>
              </a:lnSpc>
              <a:buNone/>
            </a:pPr>
            <a:r>
              <a:rPr lang="en-IN" b="0">
                <a:cs typeface="Times New Roman" panose="02020603050405020304" pitchFamily="18" charset="0"/>
              </a:rPr>
              <a:t>Putting components into services adds an opportunity for more granular release planning. With a monolith any changes require a full build and deployment of the entire application. With microservices, however, you only need to redeploy the service(s) you modified. This can simplify and speed up the release process.</a:t>
            </a:r>
          </a:p>
          <a:p>
            <a:pPr marL="0" indent="0">
              <a:lnSpc>
                <a:spcPct val="125000"/>
              </a:lnSpc>
              <a:buNone/>
            </a:pPr>
            <a:r>
              <a:rPr lang="en-IN" b="0">
                <a:cs typeface="Times New Roman" panose="02020603050405020304" pitchFamily="18" charset="0"/>
              </a:rPr>
              <a:t>The traditional integration approach is to try to deal with this problem using versioning, but the preference in the microservice world is to only </a:t>
            </a:r>
            <a:r>
              <a:rPr lang="en-IN" b="0" u="sng">
                <a:cs typeface="Times New Roman" panose="02020603050405020304" pitchFamily="18" charset="0"/>
              </a:rPr>
              <a:t>use versioning as a last resort</a:t>
            </a:r>
            <a:r>
              <a:rPr lang="en-IN" b="0">
                <a:cs typeface="Times New Roman" panose="02020603050405020304" pitchFamily="18" charset="0"/>
              </a:rPr>
              <a:t>. We can avoid a lot of versioning by designing services to be as tolerant as possible to changes in their suppliers</a:t>
            </a: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97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36</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Microservice Based Architecture</a:t>
            </a:r>
          </a:p>
        </p:txBody>
      </p:sp>
      <p:pic>
        <p:nvPicPr>
          <p:cNvPr id="2" name="Picture 1">
            <a:extLst>
              <a:ext uri="{FF2B5EF4-FFF2-40B4-BE49-F238E27FC236}">
                <a16:creationId xmlns:a16="http://schemas.microsoft.com/office/drawing/2014/main" id="{B37CB03F-0176-4EDC-BCC9-683E427AFD22}"/>
              </a:ext>
            </a:extLst>
          </p:cNvPr>
          <p:cNvPicPr>
            <a:picLocks noChangeAspect="1"/>
          </p:cNvPicPr>
          <p:nvPr/>
        </p:nvPicPr>
        <p:blipFill>
          <a:blip r:embed="rId2"/>
          <a:stretch>
            <a:fillRect/>
          </a:stretch>
        </p:blipFill>
        <p:spPr>
          <a:xfrm>
            <a:off x="303254" y="1041658"/>
            <a:ext cx="8065975" cy="5291574"/>
          </a:xfrm>
          <a:prstGeom prst="rect">
            <a:avLst/>
          </a:prstGeom>
        </p:spPr>
      </p:pic>
    </p:spTree>
    <p:extLst>
      <p:ext uri="{BB962C8B-B14F-4D97-AF65-F5344CB8AC3E}">
        <p14:creationId xmlns:p14="http://schemas.microsoft.com/office/powerpoint/2010/main" val="2932315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37</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Benefits of Microservices</a:t>
            </a:r>
          </a:p>
        </p:txBody>
      </p:sp>
      <p:sp>
        <p:nvSpPr>
          <p:cNvPr id="12" name="TextBox 11">
            <a:extLst>
              <a:ext uri="{FF2B5EF4-FFF2-40B4-BE49-F238E27FC236}">
                <a16:creationId xmlns:a16="http://schemas.microsoft.com/office/drawing/2014/main" id="{2ED272AD-95E8-42C5-83E8-6578F1E1C141}"/>
              </a:ext>
            </a:extLst>
          </p:cNvPr>
          <p:cNvSpPr txBox="1"/>
          <p:nvPr/>
        </p:nvSpPr>
        <p:spPr>
          <a:xfrm>
            <a:off x="478302" y="1559672"/>
            <a:ext cx="8088923" cy="3908881"/>
          </a:xfrm>
          <a:prstGeom prst="rect">
            <a:avLst/>
          </a:prstGeom>
          <a:noFill/>
        </p:spPr>
        <p:txBody>
          <a:bodyPr wrap="square" lIns="36000" tIns="36000" rIns="36000" bIns="36000" rtlCol="0">
            <a:spAutoFit/>
          </a:bodyPr>
          <a:lstStyle/>
          <a:p>
            <a:pPr marL="285750" indent="-285750">
              <a:lnSpc>
                <a:spcPct val="125000"/>
              </a:lnSpc>
              <a:buFont typeface="Arial" panose="020B0604020202020204" pitchFamily="34" charset="0"/>
              <a:buChar char="•"/>
            </a:pPr>
            <a:r>
              <a:rPr lang="en-IN" sz="1600"/>
              <a:t>A microservices application architecture involves breaking a monolithic application into its component functions or services.</a:t>
            </a:r>
          </a:p>
          <a:p>
            <a:pPr>
              <a:lnSpc>
                <a:spcPct val="125000"/>
              </a:lnSpc>
            </a:pPr>
            <a:endParaRPr lang="en-IN" sz="500"/>
          </a:p>
          <a:p>
            <a:pPr marL="285750" indent="-285750">
              <a:lnSpc>
                <a:spcPct val="125000"/>
              </a:lnSpc>
              <a:buFont typeface="Arial" panose="020B0604020202020204" pitchFamily="34" charset="0"/>
              <a:buChar char="•"/>
            </a:pPr>
            <a:r>
              <a:rPr lang="en-IN" sz="1600"/>
              <a:t>After identifying the individual services, developers refactor the monolith so that each service runs autonomously as a separate </a:t>
            </a:r>
            <a:r>
              <a:rPr lang="en-IN" sz="1600" b="1"/>
              <a:t>“microservice”</a:t>
            </a:r>
            <a:r>
              <a:rPr lang="en-IN" sz="1600"/>
              <a:t>. </a:t>
            </a:r>
          </a:p>
          <a:p>
            <a:pPr>
              <a:lnSpc>
                <a:spcPct val="125000"/>
              </a:lnSpc>
            </a:pPr>
            <a:endParaRPr lang="en-IN" sz="500"/>
          </a:p>
          <a:p>
            <a:pPr marL="285750" indent="-285750">
              <a:lnSpc>
                <a:spcPct val="125000"/>
              </a:lnSpc>
              <a:buFont typeface="Arial" panose="020B0604020202020204" pitchFamily="34" charset="0"/>
              <a:buChar char="•"/>
            </a:pPr>
            <a:r>
              <a:rPr lang="en-IN" sz="1600"/>
              <a:t>Then, they loosely connect these microservices via APIs to form the larger microservices-based application. </a:t>
            </a:r>
          </a:p>
          <a:p>
            <a:pPr>
              <a:lnSpc>
                <a:spcPct val="125000"/>
              </a:lnSpc>
            </a:pPr>
            <a:endParaRPr lang="en-IN" sz="500"/>
          </a:p>
          <a:p>
            <a:pPr marL="285750" indent="-285750">
              <a:lnSpc>
                <a:spcPct val="125000"/>
              </a:lnSpc>
              <a:buFont typeface="Arial" panose="020B0604020202020204" pitchFamily="34" charset="0"/>
              <a:buChar char="•"/>
            </a:pPr>
            <a:r>
              <a:rPr lang="en-IN" sz="1600"/>
              <a:t>The resulting microservices-based application offers a pluggable architectural style. This style enables fast and cost-efficient upgrades. </a:t>
            </a:r>
          </a:p>
          <a:p>
            <a:pPr>
              <a:lnSpc>
                <a:spcPct val="125000"/>
              </a:lnSpc>
            </a:pPr>
            <a:endParaRPr lang="en-IN" sz="500"/>
          </a:p>
          <a:p>
            <a:pPr marL="285750" indent="-285750">
              <a:lnSpc>
                <a:spcPct val="125000"/>
              </a:lnSpc>
              <a:buFont typeface="Arial" panose="020B0604020202020204" pitchFamily="34" charset="0"/>
              <a:buChar char="•"/>
            </a:pPr>
            <a:r>
              <a:rPr lang="en-IN" sz="1600"/>
              <a:t>This makes it easier and less expensive to scale one part of the application. </a:t>
            </a:r>
          </a:p>
          <a:p>
            <a:pPr>
              <a:lnSpc>
                <a:spcPct val="125000"/>
              </a:lnSpc>
            </a:pPr>
            <a:endParaRPr lang="en-IN" sz="500"/>
          </a:p>
          <a:p>
            <a:pPr marL="285750" indent="-285750">
              <a:lnSpc>
                <a:spcPct val="125000"/>
              </a:lnSpc>
              <a:buFont typeface="Arial" panose="020B0604020202020204" pitchFamily="34" charset="0"/>
              <a:buChar char="•"/>
            </a:pPr>
            <a:r>
              <a:rPr lang="en-IN" sz="1600"/>
              <a:t>You can do this without affecting the rest of the application.</a:t>
            </a:r>
          </a:p>
          <a:p>
            <a:pPr marL="285750" indent="-285750">
              <a:lnSpc>
                <a:spcPct val="125000"/>
              </a:lnSpc>
              <a:buFont typeface="Arial" panose="020B0604020202020204" pitchFamily="34" charset="0"/>
              <a:buChar char="•"/>
            </a:pPr>
            <a:endParaRPr lang="en-IN" sz="1600">
              <a:solidFill>
                <a:schemeClr val="accent2">
                  <a:lumMod val="50000"/>
                </a:schemeClr>
              </a:solidFill>
            </a:endParaRPr>
          </a:p>
        </p:txBody>
      </p:sp>
    </p:spTree>
    <p:extLst>
      <p:ext uri="{BB962C8B-B14F-4D97-AF65-F5344CB8AC3E}">
        <p14:creationId xmlns:p14="http://schemas.microsoft.com/office/powerpoint/2010/main" val="95338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38</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1248937" y="400773"/>
            <a:ext cx="7039402" cy="1200329"/>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Small Services</a:t>
            </a:r>
          </a:p>
          <a:p>
            <a:endParaRPr lang="en-IN" sz="3600" b="1" spc="-100">
              <a:solidFill>
                <a:schemeClr val="tx2">
                  <a:lumMod val="75000"/>
                </a:schemeClr>
              </a:solidFill>
              <a:latin typeface="+mj-lt"/>
              <a:ea typeface="+mj-ea"/>
              <a:cs typeface="Times New Roman" panose="02020603050405020304" pitchFamily="18" charset="0"/>
            </a:endParaRP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2" y="1559672"/>
            <a:ext cx="7837078" cy="1469239"/>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IN"/>
              <a:t>Can be owned by a team</a:t>
            </a:r>
          </a:p>
          <a:p>
            <a:pPr>
              <a:lnSpc>
                <a:spcPct val="125000"/>
              </a:lnSpc>
            </a:pPr>
            <a:endParaRPr lang="en-IN" sz="500"/>
          </a:p>
          <a:p>
            <a:pPr marL="285750" indent="-285750">
              <a:buFont typeface="Arial" panose="020B0604020202020204" pitchFamily="34" charset="0"/>
              <a:buChar char="•"/>
            </a:pPr>
            <a:r>
              <a:rPr lang="en-IN"/>
              <a:t>Easier to understand</a:t>
            </a:r>
          </a:p>
          <a:p>
            <a:pPr>
              <a:lnSpc>
                <a:spcPct val="125000"/>
              </a:lnSpc>
            </a:pPr>
            <a:endParaRPr lang="en-IN" sz="500"/>
          </a:p>
          <a:p>
            <a:pPr marL="285750" indent="-285750">
              <a:buFont typeface="Arial" panose="020B0604020202020204" pitchFamily="34" charset="0"/>
              <a:buChar char="•"/>
            </a:pPr>
            <a:r>
              <a:rPr lang="en-IN"/>
              <a:t>Can be rewritten</a:t>
            </a:r>
          </a:p>
          <a:p>
            <a:pPr>
              <a:lnSpc>
                <a:spcPct val="125000"/>
              </a:lnSpc>
            </a:pPr>
            <a:endParaRPr lang="en-IN" sz="500"/>
          </a:p>
          <a:p>
            <a:pPr marL="285750" indent="-285750">
              <a:buFont typeface="Arial" panose="020B0604020202020204" pitchFamily="34" charset="0"/>
              <a:buChar char="•"/>
            </a:pPr>
            <a:r>
              <a:rPr lang="en-IN"/>
              <a:t>Manageable code</a:t>
            </a:r>
          </a:p>
        </p:txBody>
      </p:sp>
    </p:spTree>
    <p:extLst>
      <p:ext uri="{BB962C8B-B14F-4D97-AF65-F5344CB8AC3E}">
        <p14:creationId xmlns:p14="http://schemas.microsoft.com/office/powerpoint/2010/main" val="402799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39</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356095" y="400773"/>
            <a:ext cx="8276438" cy="1200329"/>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Programming Language and</a:t>
            </a:r>
          </a:p>
          <a:p>
            <a:pPr algn="ctr"/>
            <a:r>
              <a:rPr lang="en-IN" sz="3600" b="1" spc="-100">
                <a:solidFill>
                  <a:schemeClr val="tx2">
                    <a:lumMod val="75000"/>
                  </a:schemeClr>
                </a:solidFill>
                <a:latin typeface="+mj-lt"/>
                <a:ea typeface="+mj-ea"/>
                <a:cs typeface="Times New Roman" panose="02020603050405020304" pitchFamily="18" charset="0"/>
              </a:rPr>
              <a:t>Technology Agnostic</a:t>
            </a:r>
          </a:p>
        </p:txBody>
      </p:sp>
      <p:sp>
        <p:nvSpPr>
          <p:cNvPr id="13" name="TextBox 12">
            <a:extLst>
              <a:ext uri="{FF2B5EF4-FFF2-40B4-BE49-F238E27FC236}">
                <a16:creationId xmlns:a16="http://schemas.microsoft.com/office/drawing/2014/main" id="{DDA2ABFF-D8C1-470F-A57F-7A85F1B99E7F}"/>
              </a:ext>
            </a:extLst>
          </p:cNvPr>
          <p:cNvSpPr txBox="1"/>
          <p:nvPr/>
        </p:nvSpPr>
        <p:spPr>
          <a:xfrm>
            <a:off x="356095" y="1822223"/>
            <a:ext cx="8431810" cy="4332074"/>
          </a:xfrm>
          <a:prstGeom prst="rect">
            <a:avLst/>
          </a:prstGeom>
          <a:noFill/>
        </p:spPr>
        <p:txBody>
          <a:bodyPr wrap="square" lIns="36000" tIns="36000" rIns="36000" bIns="36000" rtlCol="0">
            <a:spAutoFit/>
          </a:bodyPr>
          <a:lstStyle/>
          <a:p>
            <a:pPr marL="285750" indent="-285750">
              <a:lnSpc>
                <a:spcPct val="125000"/>
              </a:lnSpc>
              <a:buFont typeface="Arial" panose="020B0604020202020204" pitchFamily="34" charset="0"/>
              <a:buChar char="•"/>
            </a:pPr>
            <a:r>
              <a:rPr lang="en-IN" sz="1600"/>
              <a:t>When creating a microservices-based application, developers can connect microservices programmed in any language. They can also connect microservices running on any platform. This offers more flexibility to use the programming languages and technologies that best fit the needs of the project and the skillsets of your team.</a:t>
            </a:r>
          </a:p>
          <a:p>
            <a:pPr>
              <a:lnSpc>
                <a:spcPct val="125000"/>
              </a:lnSpc>
            </a:pPr>
            <a:endParaRPr lang="en-IN" sz="500"/>
          </a:p>
          <a:p>
            <a:pPr marL="285750" indent="-285750">
              <a:lnSpc>
                <a:spcPct val="125000"/>
              </a:lnSpc>
              <a:buFont typeface="Arial" panose="020B0604020202020204" pitchFamily="34" charset="0"/>
              <a:buChar char="•"/>
            </a:pPr>
            <a:r>
              <a:rPr lang="en-IN" sz="1600"/>
              <a:t>Teams can choose different technologies for implementing their services. I found that this is particularly useful when adopting a new technology</a:t>
            </a:r>
            <a:r>
              <a:rPr lang="en-IN" sz="1600" i="1"/>
              <a:t>.</a:t>
            </a:r>
          </a:p>
          <a:p>
            <a:pPr>
              <a:lnSpc>
                <a:spcPct val="125000"/>
              </a:lnSpc>
            </a:pPr>
            <a:endParaRPr lang="en-IN" sz="500"/>
          </a:p>
          <a:p>
            <a:pPr marL="285750" indent="-285750">
              <a:lnSpc>
                <a:spcPct val="125000"/>
              </a:lnSpc>
              <a:buFont typeface="Arial" panose="020B0604020202020204" pitchFamily="34" charset="0"/>
              <a:buChar char="•"/>
            </a:pPr>
            <a:r>
              <a:rPr lang="en-IN" sz="1600"/>
              <a:t>An example was the introduction of the Scala language, which is a better option for developing low latency and high throughput applications. A team was able to use Scala in their own service without impacting other services, which used C++. Such a change would not be technically easy if it were part of a monolithic application. </a:t>
            </a:r>
          </a:p>
          <a:p>
            <a:pPr>
              <a:lnSpc>
                <a:spcPct val="125000"/>
              </a:lnSpc>
            </a:pPr>
            <a:endParaRPr lang="en-IN" sz="500"/>
          </a:p>
          <a:p>
            <a:pPr marL="285750" indent="-285750">
              <a:lnSpc>
                <a:spcPct val="125000"/>
              </a:lnSpc>
              <a:buFont typeface="Arial" panose="020B0604020202020204" pitchFamily="34" charset="0"/>
              <a:buChar char="•"/>
            </a:pPr>
            <a:r>
              <a:rPr lang="en-IN" sz="1600"/>
              <a:t>Lastly, the users of a cloud-based microservices application can access the application from any internet-connected device – regardless of whether it’s a PC, Mac, Android, or iOS platform.</a:t>
            </a:r>
          </a:p>
        </p:txBody>
      </p:sp>
    </p:spTree>
    <p:extLst>
      <p:ext uri="{BB962C8B-B14F-4D97-AF65-F5344CB8AC3E}">
        <p14:creationId xmlns:p14="http://schemas.microsoft.com/office/powerpoint/2010/main" val="427494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buNone/>
            </a:pPr>
            <a:r>
              <a:rPr lang="en-IN" sz="3200" spc="-100">
                <a:solidFill>
                  <a:schemeClr val="tx2">
                    <a:lumMod val="75000"/>
                  </a:schemeClr>
                </a:solidFill>
                <a:latin typeface="+mj-lt"/>
                <a:ea typeface="+mj-ea"/>
                <a:cs typeface="Times New Roman" panose="02020603050405020304" pitchFamily="18" charset="0"/>
              </a:rPr>
              <a:t>Why should microservices matter to us </a:t>
            </a:r>
            <a:r>
              <a:rPr lang="en-IN" b="0"/>
              <a:t>	</a:t>
            </a:r>
          </a:p>
          <a:p>
            <a:pPr marL="0" indent="0">
              <a:buNone/>
            </a:pPr>
            <a:endParaRPr lang="en-IN" b="0"/>
          </a:p>
          <a:p>
            <a:pPr marL="0" indent="0">
              <a:buNone/>
            </a:pPr>
            <a:r>
              <a:rPr lang="en-IN"/>
              <a:t>89%</a:t>
            </a:r>
            <a:r>
              <a:rPr lang="en-IN" b="0"/>
              <a:t>of technology leaders agree that companies that are not able to effectively support microservices will be less able to compete in the future.</a:t>
            </a:r>
          </a:p>
          <a:p>
            <a:r>
              <a:rPr lang="en-IN"/>
              <a:t>The primary reasons cited for adopting microservices are </a:t>
            </a:r>
          </a:p>
          <a:p>
            <a:pPr lvl="4"/>
            <a:r>
              <a:rPr lang="en-IN" sz="1600" b="0"/>
              <a:t>improvements to security (56%), </a:t>
            </a:r>
          </a:p>
          <a:p>
            <a:pPr lvl="4"/>
            <a:r>
              <a:rPr lang="en-IN" sz="1600" b="0"/>
              <a:t>increased development speed (55%), </a:t>
            </a:r>
          </a:p>
          <a:p>
            <a:pPr lvl="4"/>
            <a:r>
              <a:rPr lang="en-IN" sz="1600" b="0"/>
              <a:t>increased speed of integrating new technologies (53%), </a:t>
            </a:r>
          </a:p>
          <a:p>
            <a:pPr lvl="4"/>
            <a:r>
              <a:rPr lang="en-IN" sz="1600" b="0"/>
              <a:t>improved infrastructure flexibility (53%) and </a:t>
            </a:r>
          </a:p>
          <a:p>
            <a:pPr lvl="4"/>
            <a:r>
              <a:rPr lang="en-IN" sz="1600" b="0"/>
              <a:t>improved collaboration across teams (46%)</a:t>
            </a:r>
          </a:p>
          <a:p>
            <a:pPr lvl="4"/>
            <a:endParaRPr lang="en-IN" b="0"/>
          </a:p>
          <a:p>
            <a:r>
              <a:rPr lang="en-IN" b="0"/>
              <a:t>Availability (75%), security (74%), performance (65%) and scalability (64%) are given highest importance.</a:t>
            </a:r>
          </a:p>
          <a:p>
            <a:r>
              <a:rPr lang="en-IN" b="0"/>
              <a:t>Increased demand for frequent updates to the applications, In response to user demands for interactive, rich and dynamic experiences on various platforms, microservices can support the frequency demand. It also goes well with the need of scalability.</a:t>
            </a:r>
          </a:p>
          <a:p>
            <a:pPr marL="0" indent="0">
              <a:buNone/>
            </a:pPr>
            <a:endParaRPr lang="en-IN" b="0"/>
          </a:p>
          <a:p>
            <a:pPr marL="0" indent="0">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596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40</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Agility</a:t>
            </a:r>
          </a:p>
        </p:txBody>
      </p:sp>
      <p:sp>
        <p:nvSpPr>
          <p:cNvPr id="18" name="TextBox 17">
            <a:extLst>
              <a:ext uri="{FF2B5EF4-FFF2-40B4-BE49-F238E27FC236}">
                <a16:creationId xmlns:a16="http://schemas.microsoft.com/office/drawing/2014/main" id="{DABA4007-681A-4071-882F-A78429917A61}"/>
              </a:ext>
            </a:extLst>
          </p:cNvPr>
          <p:cNvSpPr txBox="1"/>
          <p:nvPr/>
        </p:nvSpPr>
        <p:spPr>
          <a:xfrm>
            <a:off x="675250" y="1768351"/>
            <a:ext cx="7613090" cy="3735757"/>
          </a:xfrm>
          <a:prstGeom prst="rect">
            <a:avLst/>
          </a:prstGeom>
          <a:noFill/>
        </p:spPr>
        <p:txBody>
          <a:bodyPr wrap="square" lIns="36000" tIns="36000" rIns="36000" bIns="36000" rtlCol="0">
            <a:spAutoFit/>
          </a:bodyPr>
          <a:lstStyle/>
          <a:p>
            <a:pPr marL="285750" indent="-285750">
              <a:lnSpc>
                <a:spcPct val="125000"/>
              </a:lnSpc>
              <a:buFont typeface="Arial" panose="020B0604020202020204" pitchFamily="34" charset="0"/>
              <a:buChar char="•"/>
            </a:pPr>
            <a:r>
              <a:rPr lang="en-IN" sz="1600"/>
              <a:t>Most important advantage of microservices “would be agility, the ability to iterate on a small, focused piece of functionality quickly, and to see results.”</a:t>
            </a:r>
          </a:p>
          <a:p>
            <a:pPr>
              <a:lnSpc>
                <a:spcPct val="125000"/>
              </a:lnSpc>
            </a:pPr>
            <a:endParaRPr lang="en-IN" sz="1600">
              <a:solidFill>
                <a:schemeClr val="accent2">
                  <a:lumMod val="50000"/>
                </a:schemeClr>
              </a:solidFill>
            </a:endParaRPr>
          </a:p>
          <a:p>
            <a:pPr marL="285750" indent="-285750">
              <a:lnSpc>
                <a:spcPct val="125000"/>
              </a:lnSpc>
              <a:buFont typeface="Arial" panose="020B0604020202020204" pitchFamily="34" charset="0"/>
              <a:buChar char="•"/>
            </a:pPr>
            <a:r>
              <a:rPr lang="en-IN" sz="1600"/>
              <a:t>The pluggability of a microservices application architecture allows for easier and faster application development and upgrades. </a:t>
            </a:r>
          </a:p>
          <a:p>
            <a:pPr marL="285750" indent="-285750">
              <a:lnSpc>
                <a:spcPct val="125000"/>
              </a:lnSpc>
              <a:buFont typeface="Arial" panose="020B0604020202020204" pitchFamily="34" charset="0"/>
              <a:buChar char="•"/>
            </a:pPr>
            <a:endParaRPr lang="en-IN" sz="1600"/>
          </a:p>
          <a:p>
            <a:pPr marL="285750" indent="-285750">
              <a:lnSpc>
                <a:spcPct val="125000"/>
              </a:lnSpc>
              <a:buFont typeface="Arial" panose="020B0604020202020204" pitchFamily="34" charset="0"/>
              <a:buChar char="•"/>
            </a:pPr>
            <a:r>
              <a:rPr lang="en-IN" sz="1600"/>
              <a:t>Developers can quickly build or change a microservice, then plug it into the architecture with less risk of coding conflicts and service outages. </a:t>
            </a:r>
          </a:p>
          <a:p>
            <a:pPr marL="285750" indent="-285750">
              <a:lnSpc>
                <a:spcPct val="125000"/>
              </a:lnSpc>
              <a:buFont typeface="Arial" panose="020B0604020202020204" pitchFamily="34" charset="0"/>
              <a:buChar char="•"/>
            </a:pPr>
            <a:endParaRPr lang="en-IN" sz="1600"/>
          </a:p>
          <a:p>
            <a:pPr marL="285750" indent="-285750">
              <a:lnSpc>
                <a:spcPct val="125000"/>
              </a:lnSpc>
              <a:buFont typeface="Arial" panose="020B0604020202020204" pitchFamily="34" charset="0"/>
              <a:buChar char="•"/>
            </a:pPr>
            <a:r>
              <a:rPr lang="en-IN" sz="1600"/>
              <a:t>Moreover, due to the independence of each microservice, teams don’t have to worry about coding conflicts, and they don’t have to wait for slower-moving projects before launching their part of the application.</a:t>
            </a:r>
          </a:p>
        </p:txBody>
      </p:sp>
    </p:spTree>
    <p:extLst>
      <p:ext uri="{BB962C8B-B14F-4D97-AF65-F5344CB8AC3E}">
        <p14:creationId xmlns:p14="http://schemas.microsoft.com/office/powerpoint/2010/main" val="684229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41</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Individual Deployment</a:t>
            </a:r>
          </a:p>
        </p:txBody>
      </p:sp>
      <p:sp>
        <p:nvSpPr>
          <p:cNvPr id="14" name="TextBox 13">
            <a:extLst>
              <a:ext uri="{FF2B5EF4-FFF2-40B4-BE49-F238E27FC236}">
                <a16:creationId xmlns:a16="http://schemas.microsoft.com/office/drawing/2014/main" id="{AA6C4CC6-F45D-4D17-919B-E0DC8E91AA89}"/>
              </a:ext>
            </a:extLst>
          </p:cNvPr>
          <p:cNvSpPr txBox="1"/>
          <p:nvPr/>
        </p:nvSpPr>
        <p:spPr>
          <a:xfrm>
            <a:off x="731520" y="1567296"/>
            <a:ext cx="7556820" cy="3735757"/>
          </a:xfrm>
          <a:prstGeom prst="rect">
            <a:avLst/>
          </a:prstGeom>
          <a:noFill/>
        </p:spPr>
        <p:txBody>
          <a:bodyPr wrap="square" lIns="36000" tIns="36000" rIns="36000" bIns="36000" rtlCol="0">
            <a:spAutoFit/>
          </a:bodyPr>
          <a:lstStyle/>
          <a:p>
            <a:pPr>
              <a:lnSpc>
                <a:spcPct val="125000"/>
              </a:lnSpc>
            </a:pPr>
            <a:endParaRPr lang="en-IN" sz="1600">
              <a:solidFill>
                <a:schemeClr val="accent2">
                  <a:lumMod val="50000"/>
                </a:schemeClr>
              </a:solidFill>
            </a:endParaRPr>
          </a:p>
          <a:p>
            <a:pPr marL="285750" indent="-285750">
              <a:lnSpc>
                <a:spcPct val="125000"/>
              </a:lnSpc>
              <a:buFont typeface="Arial" panose="020B0604020202020204" pitchFamily="34" charset="0"/>
              <a:buChar char="•"/>
            </a:pPr>
            <a:r>
              <a:rPr lang="en-IN" sz="1600"/>
              <a:t>Microservices also support the</a:t>
            </a:r>
            <a:r>
              <a:rPr lang="en-IN" sz="1600">
                <a:hlinkClick r:id="rId2"/>
              </a:rPr>
              <a:t> </a:t>
            </a:r>
            <a:r>
              <a:rPr lang="en-IN" sz="1600"/>
              <a:t> CI/CD )Continuous Integration, Continuous Delivery, Continuous Deployment) development philosophy. This means that you quickly deploy the core microservices of an application – as a minimum viable product (MVP) </a:t>
            </a:r>
          </a:p>
          <a:p>
            <a:pPr marL="285750" indent="-285750">
              <a:lnSpc>
                <a:spcPct val="125000"/>
              </a:lnSpc>
              <a:buFont typeface="Arial" panose="020B0604020202020204" pitchFamily="34" charset="0"/>
              <a:buChar char="•"/>
            </a:pPr>
            <a:endParaRPr lang="en-IN" sz="1600"/>
          </a:p>
          <a:p>
            <a:pPr marL="285750" indent="-285750">
              <a:lnSpc>
                <a:spcPct val="125000"/>
              </a:lnSpc>
              <a:buFont typeface="Arial" panose="020B0604020202020204" pitchFamily="34" charset="0"/>
              <a:buChar char="•"/>
            </a:pPr>
            <a:r>
              <a:rPr lang="en-IN" sz="1600"/>
              <a:t>Continuously update the product over time as you complete additional microservices. </a:t>
            </a:r>
          </a:p>
          <a:p>
            <a:pPr marL="285750" indent="-285750">
              <a:lnSpc>
                <a:spcPct val="125000"/>
              </a:lnSpc>
              <a:buFont typeface="Arial" panose="020B0604020202020204" pitchFamily="34" charset="0"/>
              <a:buChar char="•"/>
            </a:pPr>
            <a:endParaRPr lang="en-IN" sz="1600"/>
          </a:p>
          <a:p>
            <a:pPr marL="285750" indent="-285750">
              <a:lnSpc>
                <a:spcPct val="125000"/>
              </a:lnSpc>
              <a:buFont typeface="Arial" panose="020B0604020202020204" pitchFamily="34" charset="0"/>
              <a:buChar char="•"/>
            </a:pPr>
            <a:r>
              <a:rPr lang="en-IN" sz="1600"/>
              <a:t>It also means that you can respond to security threats and add new technologies as they appear. The result for the user is a “future proof” product that’s constantly evolving with the times.  </a:t>
            </a:r>
            <a:endParaRPr lang="en-IN" sz="1400"/>
          </a:p>
        </p:txBody>
      </p:sp>
    </p:spTree>
    <p:extLst>
      <p:ext uri="{BB962C8B-B14F-4D97-AF65-F5344CB8AC3E}">
        <p14:creationId xmlns:p14="http://schemas.microsoft.com/office/powerpoint/2010/main" val="3098145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42</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Scalability</a:t>
            </a:r>
          </a:p>
        </p:txBody>
      </p:sp>
      <p:sp>
        <p:nvSpPr>
          <p:cNvPr id="15" name="TextBox 14">
            <a:extLst>
              <a:ext uri="{FF2B5EF4-FFF2-40B4-BE49-F238E27FC236}">
                <a16:creationId xmlns:a16="http://schemas.microsoft.com/office/drawing/2014/main" id="{62BE322B-2561-45CB-BDF6-6404981FFF90}"/>
              </a:ext>
            </a:extLst>
          </p:cNvPr>
          <p:cNvSpPr txBox="1"/>
          <p:nvPr/>
        </p:nvSpPr>
        <p:spPr>
          <a:xfrm>
            <a:off x="464234" y="1285017"/>
            <a:ext cx="8117058" cy="4966863"/>
          </a:xfrm>
          <a:prstGeom prst="rect">
            <a:avLst/>
          </a:prstGeom>
          <a:noFill/>
        </p:spPr>
        <p:txBody>
          <a:bodyPr wrap="square" lIns="36000" tIns="36000" rIns="36000" bIns="36000" rtlCol="0">
            <a:spAutoFit/>
          </a:bodyPr>
          <a:lstStyle/>
          <a:p>
            <a:pPr marL="285750" indent="-285750">
              <a:lnSpc>
                <a:spcPct val="125000"/>
              </a:lnSpc>
              <a:buFont typeface="Arial" panose="020B0604020202020204" pitchFamily="34" charset="0"/>
              <a:buChar char="•"/>
            </a:pPr>
            <a:r>
              <a:rPr lang="en-IN" sz="1600"/>
              <a:t>Scale services individually</a:t>
            </a:r>
          </a:p>
          <a:p>
            <a:pPr marL="742950" lvl="1" indent="-285750">
              <a:lnSpc>
                <a:spcPct val="125000"/>
              </a:lnSpc>
              <a:buFont typeface="Wingdings" panose="05000000000000000000" pitchFamily="2" charset="2"/>
              <a:buChar char="Ø"/>
            </a:pPr>
            <a:r>
              <a:rPr lang="en-IN" sz="1600"/>
              <a:t>The capacity of each microservice to run autonomously makes it relatively easy to add, remove, update, and scale individual microservices. </a:t>
            </a:r>
          </a:p>
          <a:p>
            <a:pPr marL="742950" lvl="1" indent="-285750">
              <a:lnSpc>
                <a:spcPct val="125000"/>
              </a:lnSpc>
              <a:buFont typeface="Wingdings" panose="05000000000000000000" pitchFamily="2" charset="2"/>
              <a:buChar char="Ø"/>
            </a:pPr>
            <a:r>
              <a:rPr lang="en-IN" sz="1600"/>
              <a:t>This can be done without disrupting the other microservices that comprise the application. When demand increases, you only need to upgrade or divert more resources to the microservice affected by the increasing demands. </a:t>
            </a:r>
            <a:br>
              <a:rPr lang="en-IN" sz="1600"/>
            </a:br>
            <a:endParaRPr lang="en-IN" sz="1600"/>
          </a:p>
          <a:p>
            <a:pPr marL="285750" indent="-285750">
              <a:lnSpc>
                <a:spcPct val="125000"/>
              </a:lnSpc>
              <a:buFont typeface="Arial" panose="020B0604020202020204" pitchFamily="34" charset="0"/>
              <a:buChar char="•"/>
            </a:pPr>
            <a:r>
              <a:rPr lang="en-IN" sz="1600"/>
              <a:t>Cost-effective</a:t>
            </a:r>
          </a:p>
          <a:p>
            <a:pPr marL="742950" lvl="1" indent="-285750">
              <a:lnSpc>
                <a:spcPct val="125000"/>
              </a:lnSpc>
              <a:buFont typeface="Wingdings" panose="05000000000000000000" pitchFamily="2" charset="2"/>
              <a:buChar char="Ø"/>
            </a:pPr>
            <a:r>
              <a:rPr lang="en-IN" sz="1600"/>
              <a:t>By only scaling the services that need it, for as long as they need it, enterprises can save a lot of money on the cost of cloud server resources.</a:t>
            </a:r>
          </a:p>
          <a:p>
            <a:pPr>
              <a:lnSpc>
                <a:spcPct val="125000"/>
              </a:lnSpc>
            </a:pPr>
            <a:endParaRPr lang="en-IN" sz="1600"/>
          </a:p>
          <a:p>
            <a:pPr marL="285750" indent="-285750">
              <a:lnSpc>
                <a:spcPct val="125000"/>
              </a:lnSpc>
              <a:buFont typeface="Arial" panose="020B0604020202020204" pitchFamily="34" charset="0"/>
              <a:buChar char="•"/>
            </a:pPr>
            <a:r>
              <a:rPr lang="en-IN" sz="1600"/>
              <a:t>Netflix is an excellent example of using microservices to overcome scaling challenges. </a:t>
            </a:r>
          </a:p>
          <a:p>
            <a:pPr marL="742950" lvl="1" indent="-285750">
              <a:lnSpc>
                <a:spcPct val="125000"/>
              </a:lnSpc>
              <a:buFont typeface="Wingdings" panose="05000000000000000000" pitchFamily="2" charset="2"/>
              <a:buChar char="Ø"/>
            </a:pPr>
            <a:r>
              <a:rPr lang="en-IN" sz="1600"/>
              <a:t>In late 2008, Netflix experienced a three-day service failure caused by increasing demands on its servers. After struggling to scale to these demands, Netflix decided to refactor its monolithic application into a horizontally-scalable, distributed system of microservices running on Amazon AWS cloud servers.</a:t>
            </a:r>
          </a:p>
        </p:txBody>
      </p:sp>
    </p:spTree>
    <p:extLst>
      <p:ext uri="{BB962C8B-B14F-4D97-AF65-F5344CB8AC3E}">
        <p14:creationId xmlns:p14="http://schemas.microsoft.com/office/powerpoint/2010/main" val="3547220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43</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78059" y="344501"/>
            <a:ext cx="8987882" cy="1200329"/>
          </a:xfrm>
          <a:prstGeom prst="rect">
            <a:avLst/>
          </a:prstGeom>
        </p:spPr>
        <p:txBody>
          <a:bodyPr wrap="square">
            <a:spAutoFit/>
          </a:bodyPr>
          <a:lstStyle/>
          <a:p>
            <a:pPr algn="ctr" fontAlgn="base"/>
            <a:r>
              <a:rPr lang="en-IN" sz="3600" b="1" spc="-100">
                <a:solidFill>
                  <a:schemeClr val="tx2">
                    <a:lumMod val="75000"/>
                  </a:schemeClr>
                </a:solidFill>
                <a:latin typeface="+mj-lt"/>
                <a:ea typeface="+mj-ea"/>
                <a:cs typeface="Times New Roman" panose="02020603050405020304" pitchFamily="18" charset="0"/>
              </a:rPr>
              <a:t>Support for Two-Pizza</a:t>
            </a:r>
          </a:p>
          <a:p>
            <a:pPr algn="ctr" fontAlgn="base"/>
            <a:r>
              <a:rPr lang="en-IN" sz="3600" b="1" spc="-100">
                <a:solidFill>
                  <a:schemeClr val="tx2">
                    <a:lumMod val="75000"/>
                  </a:schemeClr>
                </a:solidFill>
                <a:latin typeface="+mj-lt"/>
                <a:ea typeface="+mj-ea"/>
                <a:cs typeface="Times New Roman" panose="02020603050405020304" pitchFamily="18" charset="0"/>
              </a:rPr>
              <a:t>Development Teams</a:t>
            </a:r>
          </a:p>
        </p:txBody>
      </p:sp>
      <p:sp>
        <p:nvSpPr>
          <p:cNvPr id="3" name="Rectangle 2">
            <a:extLst>
              <a:ext uri="{FF2B5EF4-FFF2-40B4-BE49-F238E27FC236}">
                <a16:creationId xmlns:a16="http://schemas.microsoft.com/office/drawing/2014/main" id="{C2E1846B-240E-411A-9734-407295143B9A}"/>
              </a:ext>
            </a:extLst>
          </p:cNvPr>
          <p:cNvSpPr/>
          <p:nvPr/>
        </p:nvSpPr>
        <p:spPr>
          <a:xfrm>
            <a:off x="223023" y="1859340"/>
            <a:ext cx="8842917" cy="4370940"/>
          </a:xfrm>
          <a:prstGeom prst="rect">
            <a:avLst/>
          </a:prstGeom>
        </p:spPr>
        <p:txBody>
          <a:bodyPr wrap="square">
            <a:spAutoFit/>
          </a:bodyPr>
          <a:lstStyle/>
          <a:p>
            <a:pPr>
              <a:lnSpc>
                <a:spcPct val="125000"/>
              </a:lnSpc>
            </a:pPr>
            <a:r>
              <a:rPr lang="en-IN" sz="1600"/>
              <a:t>Amazon, the first pioneer of microservices, used this architectural style to support the “two-pizza development team rule.”  Teams are kept small enough to be fed by two pizzas. </a:t>
            </a:r>
          </a:p>
          <a:p>
            <a:pPr>
              <a:lnSpc>
                <a:spcPct val="125000"/>
              </a:lnSpc>
            </a:pPr>
            <a:endParaRPr lang="en-IN" sz="1600"/>
          </a:p>
          <a:p>
            <a:pPr>
              <a:lnSpc>
                <a:spcPct val="125000"/>
              </a:lnSpc>
            </a:pPr>
            <a:r>
              <a:rPr lang="en-IN" sz="1600"/>
              <a:t>Amazon claims that the two-pizza rule: </a:t>
            </a:r>
          </a:p>
          <a:p>
            <a:pPr marL="742950" lvl="1" indent="-285750" fontAlgn="base">
              <a:lnSpc>
                <a:spcPct val="125000"/>
              </a:lnSpc>
              <a:buFont typeface="Arial" panose="020B0604020202020204" pitchFamily="34" charset="0"/>
              <a:buChar char="•"/>
            </a:pPr>
            <a:r>
              <a:rPr lang="en-IN" sz="1600"/>
              <a:t>Improves work efficiency</a:t>
            </a:r>
          </a:p>
          <a:p>
            <a:pPr marL="742950" lvl="1" indent="-285750" fontAlgn="base">
              <a:lnSpc>
                <a:spcPct val="125000"/>
              </a:lnSpc>
              <a:buFont typeface="Arial" panose="020B0604020202020204" pitchFamily="34" charset="0"/>
              <a:buChar char="•"/>
            </a:pPr>
            <a:r>
              <a:rPr lang="en-IN" sz="1600"/>
              <a:t>Makes teams easier to manage</a:t>
            </a:r>
          </a:p>
          <a:p>
            <a:pPr marL="742950" lvl="1" indent="-285750" fontAlgn="base">
              <a:lnSpc>
                <a:spcPct val="125000"/>
              </a:lnSpc>
              <a:buFont typeface="Arial" panose="020B0604020202020204" pitchFamily="34" charset="0"/>
              <a:buChar char="•"/>
            </a:pPr>
            <a:r>
              <a:rPr lang="en-IN" sz="1600"/>
              <a:t>Achieves goals faster</a:t>
            </a:r>
          </a:p>
          <a:p>
            <a:pPr marL="742950" lvl="1" indent="-285750" fontAlgn="base">
              <a:lnSpc>
                <a:spcPct val="125000"/>
              </a:lnSpc>
              <a:buFont typeface="Arial" panose="020B0604020202020204" pitchFamily="34" charset="0"/>
              <a:buChar char="•"/>
            </a:pPr>
            <a:r>
              <a:rPr lang="en-IN" sz="1600"/>
              <a:t>Results in greater focus</a:t>
            </a:r>
          </a:p>
          <a:p>
            <a:pPr marL="742950" lvl="1" indent="-285750" fontAlgn="base">
              <a:lnSpc>
                <a:spcPct val="125000"/>
              </a:lnSpc>
              <a:buFont typeface="Arial" panose="020B0604020202020204" pitchFamily="34" charset="0"/>
              <a:buChar char="•"/>
            </a:pPr>
            <a:r>
              <a:rPr lang="en-IN" sz="1600"/>
              <a:t>Produces higher quality products</a:t>
            </a:r>
          </a:p>
          <a:p>
            <a:pPr lvl="1" fontAlgn="base">
              <a:lnSpc>
                <a:spcPct val="125000"/>
              </a:lnSpc>
            </a:pPr>
            <a:endParaRPr lang="en-IN" sz="1600">
              <a:solidFill>
                <a:srgbClr val="1D3D56"/>
              </a:solidFill>
            </a:endParaRPr>
          </a:p>
          <a:p>
            <a:pPr fontAlgn="base">
              <a:lnSpc>
                <a:spcPct val="125000"/>
              </a:lnSpc>
            </a:pPr>
            <a:r>
              <a:rPr lang="en-IN" sz="1600"/>
              <a:t>By assigning ownership of each microservice to a small team, the individual teams can work more closely, stay on the same page, and be more focused and accountable for their work.</a:t>
            </a:r>
            <a:br>
              <a:rPr lang="en-IN" sz="1600"/>
            </a:br>
            <a:r>
              <a:rPr lang="en-IN" sz="1600"/>
              <a:t>They get to know each other better, they form relationships, trust, and motivation</a:t>
            </a:r>
          </a:p>
          <a:p>
            <a:pPr fontAlgn="base">
              <a:lnSpc>
                <a:spcPct val="125000"/>
              </a:lnSpc>
            </a:pPr>
            <a:endParaRPr lang="en-IN" sz="1600">
              <a:solidFill>
                <a:srgbClr val="1D3D56"/>
              </a:solidFill>
            </a:endParaRPr>
          </a:p>
        </p:txBody>
      </p:sp>
    </p:spTree>
    <p:extLst>
      <p:ext uri="{BB962C8B-B14F-4D97-AF65-F5344CB8AC3E}">
        <p14:creationId xmlns:p14="http://schemas.microsoft.com/office/powerpoint/2010/main" val="612229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44</a:t>
            </a:fld>
            <a:endParaRPr lang="en-US"/>
          </a:p>
        </p:txBody>
      </p:sp>
      <p:sp>
        <p:nvSpPr>
          <p:cNvPr id="11" name="Rectangle 10">
            <a:extLst>
              <a:ext uri="{FF2B5EF4-FFF2-40B4-BE49-F238E27FC236}">
                <a16:creationId xmlns:a16="http://schemas.microsoft.com/office/drawing/2014/main" id="{4CB7ACAD-29DF-4B43-86F6-1417228F6145}"/>
              </a:ext>
            </a:extLst>
          </p:cNvPr>
          <p:cNvSpPr/>
          <p:nvPr/>
        </p:nvSpPr>
        <p:spPr>
          <a:xfrm>
            <a:off x="78059" y="217889"/>
            <a:ext cx="8987881" cy="646331"/>
          </a:xfrm>
          <a:prstGeom prst="rect">
            <a:avLst/>
          </a:prstGeom>
        </p:spPr>
        <p:txBody>
          <a:bodyPr wrap="square">
            <a:spAutoFit/>
          </a:bodyPr>
          <a:lstStyle/>
          <a:p>
            <a:pPr algn="ctr" fontAlgn="base"/>
            <a:r>
              <a:rPr lang="en-IN" sz="3600" b="1" spc="-100">
                <a:solidFill>
                  <a:schemeClr val="tx2">
                    <a:lumMod val="75000"/>
                  </a:schemeClr>
                </a:solidFill>
                <a:latin typeface="+mj-lt"/>
                <a:ea typeface="+mj-ea"/>
                <a:cs typeface="Times New Roman" panose="02020603050405020304" pitchFamily="18" charset="0"/>
              </a:rPr>
              <a:t>Limitations of Microservices</a:t>
            </a:r>
          </a:p>
        </p:txBody>
      </p:sp>
      <p:sp>
        <p:nvSpPr>
          <p:cNvPr id="4" name="Rectangle 3">
            <a:extLst>
              <a:ext uri="{FF2B5EF4-FFF2-40B4-BE49-F238E27FC236}">
                <a16:creationId xmlns:a16="http://schemas.microsoft.com/office/drawing/2014/main" id="{2EC6E4D0-7D4E-4B28-8F36-4FA3FA80730F}"/>
              </a:ext>
            </a:extLst>
          </p:cNvPr>
          <p:cNvSpPr/>
          <p:nvPr/>
        </p:nvSpPr>
        <p:spPr>
          <a:xfrm>
            <a:off x="0" y="755977"/>
            <a:ext cx="9144000" cy="369845"/>
          </a:xfrm>
          <a:prstGeom prst="rect">
            <a:avLst/>
          </a:prstGeom>
        </p:spPr>
        <p:txBody>
          <a:bodyPr wrap="square">
            <a:spAutoFit/>
          </a:bodyPr>
          <a:lstStyle/>
          <a:p>
            <a:pPr algn="ctr">
              <a:lnSpc>
                <a:spcPct val="125000"/>
              </a:lnSpc>
            </a:pPr>
            <a:r>
              <a:rPr lang="en-IN" sz="1600" b="1">
                <a:solidFill>
                  <a:schemeClr val="tx2">
                    <a:lumMod val="75000"/>
                  </a:schemeClr>
                </a:solidFill>
              </a:rPr>
              <a:t>The main negative of microservices is the complexity that any distributed system has </a:t>
            </a:r>
          </a:p>
        </p:txBody>
      </p:sp>
      <p:sp>
        <p:nvSpPr>
          <p:cNvPr id="3" name="Rectangle: Rounded Corners 2">
            <a:extLst>
              <a:ext uri="{FF2B5EF4-FFF2-40B4-BE49-F238E27FC236}">
                <a16:creationId xmlns:a16="http://schemas.microsoft.com/office/drawing/2014/main" id="{8A59FBC8-6D41-4ACB-A0AE-9D71FC87DF72}"/>
              </a:ext>
            </a:extLst>
          </p:cNvPr>
          <p:cNvSpPr/>
          <p:nvPr/>
        </p:nvSpPr>
        <p:spPr>
          <a:xfrm>
            <a:off x="245154" y="1125822"/>
            <a:ext cx="2104151" cy="519057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IN" sz="1600" b="1"/>
              <a:t>Communication between services</a:t>
            </a:r>
          </a:p>
          <a:p>
            <a:pPr algn="ctr"/>
            <a:r>
              <a:rPr lang="en-IN" sz="1600" b="1"/>
              <a:t>is complex :</a:t>
            </a:r>
          </a:p>
          <a:p>
            <a:pPr algn="ctr"/>
            <a:r>
              <a:rPr lang="en-IN" sz="1600"/>
              <a:t>Since everything is now an independent service, you have to carefully handle requests traveling between your modules. In one such scenario, developers may be forced to write extra code to avoid disruption. Over time, complications will arise when remote calls experience latency.</a:t>
            </a:r>
          </a:p>
          <a:p>
            <a:pPr algn="ctr"/>
            <a:endParaRPr lang="en-IN" sz="1600" b="1" err="1"/>
          </a:p>
        </p:txBody>
      </p:sp>
      <p:sp>
        <p:nvSpPr>
          <p:cNvPr id="6" name="Rectangle: Rounded Corners 5">
            <a:extLst>
              <a:ext uri="{FF2B5EF4-FFF2-40B4-BE49-F238E27FC236}">
                <a16:creationId xmlns:a16="http://schemas.microsoft.com/office/drawing/2014/main" id="{184A4F51-AE29-4A65-B21B-CADA85783AC5}"/>
              </a:ext>
            </a:extLst>
          </p:cNvPr>
          <p:cNvSpPr/>
          <p:nvPr/>
        </p:nvSpPr>
        <p:spPr>
          <a:xfrm>
            <a:off x="2418280" y="2384254"/>
            <a:ext cx="2328890" cy="20330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25000"/>
              </a:lnSpc>
            </a:pPr>
            <a:r>
              <a:rPr lang="en-IN" sz="1600" b="1"/>
              <a:t>More services equals more resources”</a:t>
            </a:r>
          </a:p>
          <a:p>
            <a:pPr algn="ctr">
              <a:lnSpc>
                <a:spcPct val="125000"/>
              </a:lnSpc>
            </a:pPr>
            <a:r>
              <a:rPr lang="en-IN" sz="1600" b="1"/>
              <a:t> </a:t>
            </a:r>
            <a:r>
              <a:rPr lang="en-IN" sz="1600"/>
              <a:t>Multiple databases and transaction management can be painful.</a:t>
            </a:r>
          </a:p>
        </p:txBody>
      </p:sp>
      <p:sp>
        <p:nvSpPr>
          <p:cNvPr id="7" name="Rectangle: Rounded Corners 6">
            <a:extLst>
              <a:ext uri="{FF2B5EF4-FFF2-40B4-BE49-F238E27FC236}">
                <a16:creationId xmlns:a16="http://schemas.microsoft.com/office/drawing/2014/main" id="{DFBB50C2-E204-4059-858B-E83C56F87ADE}"/>
              </a:ext>
            </a:extLst>
          </p:cNvPr>
          <p:cNvSpPr/>
          <p:nvPr/>
        </p:nvSpPr>
        <p:spPr>
          <a:xfrm>
            <a:off x="4804773" y="3677351"/>
            <a:ext cx="4139938" cy="256202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14000"/>
              </a:lnSpc>
            </a:pPr>
            <a:r>
              <a:rPr lang="en-IN" sz="1550" b="1"/>
              <a:t>Global testing is difficult :</a:t>
            </a:r>
          </a:p>
          <a:p>
            <a:pPr algn="ctr">
              <a:lnSpc>
                <a:spcPct val="114000"/>
              </a:lnSpc>
            </a:pPr>
            <a:r>
              <a:rPr lang="en-IN" sz="1550"/>
              <a:t>Testing a microservices-based application can be cumbersome. In a monolithic approach, we would just need to launch our WAR on an application server and ensure its connectivity with the underlying database. With microservices, each dependent service needs to be confirmed before testing can occur.</a:t>
            </a:r>
          </a:p>
        </p:txBody>
      </p:sp>
      <p:sp>
        <p:nvSpPr>
          <p:cNvPr id="8" name="Rectangle: Rounded Corners 7">
            <a:extLst>
              <a:ext uri="{FF2B5EF4-FFF2-40B4-BE49-F238E27FC236}">
                <a16:creationId xmlns:a16="http://schemas.microsoft.com/office/drawing/2014/main" id="{3A5A0F25-2396-46AB-B5DE-B1FAD5CF7CC8}"/>
              </a:ext>
            </a:extLst>
          </p:cNvPr>
          <p:cNvSpPr/>
          <p:nvPr/>
        </p:nvSpPr>
        <p:spPr>
          <a:xfrm>
            <a:off x="2402883" y="4480342"/>
            <a:ext cx="2359685" cy="17590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25000"/>
              </a:lnSpc>
            </a:pPr>
            <a:r>
              <a:rPr lang="en-IN" sz="1550" b="1"/>
              <a:t>Debugging problems</a:t>
            </a:r>
          </a:p>
          <a:p>
            <a:pPr algn="ctr">
              <a:lnSpc>
                <a:spcPct val="125000"/>
              </a:lnSpc>
            </a:pPr>
            <a:r>
              <a:rPr lang="en-IN" sz="1550" b="1"/>
              <a:t>can be harder :</a:t>
            </a:r>
          </a:p>
          <a:p>
            <a:pPr algn="ctr">
              <a:lnSpc>
                <a:spcPct val="125000"/>
              </a:lnSpc>
            </a:pPr>
            <a:r>
              <a:rPr lang="en-IN" sz="1550"/>
              <a:t>Each service has its own set of logs to go through. Log, logs, and more logs.</a:t>
            </a:r>
          </a:p>
        </p:txBody>
      </p:sp>
      <p:sp>
        <p:nvSpPr>
          <p:cNvPr id="9" name="Rectangle: Rounded Corners 8">
            <a:extLst>
              <a:ext uri="{FF2B5EF4-FFF2-40B4-BE49-F238E27FC236}">
                <a16:creationId xmlns:a16="http://schemas.microsoft.com/office/drawing/2014/main" id="{4087CF19-FA9C-4C01-A6CB-17ED81004241}"/>
              </a:ext>
            </a:extLst>
          </p:cNvPr>
          <p:cNvSpPr/>
          <p:nvPr/>
        </p:nvSpPr>
        <p:spPr>
          <a:xfrm>
            <a:off x="2402884" y="1125822"/>
            <a:ext cx="6495962" cy="1195347"/>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IN" sz="1550" b="1"/>
              <a:t>Large vs small product companies: </a:t>
            </a:r>
            <a:r>
              <a:rPr lang="en-IN" sz="1550"/>
              <a:t>Microservices are great for large companies, but can be slower to implement and too complicated for small companies who need to create and iterate quickly, and don’t want to get bogged down in complex orchestration. </a:t>
            </a:r>
          </a:p>
        </p:txBody>
      </p:sp>
      <p:sp>
        <p:nvSpPr>
          <p:cNvPr id="10" name="Rectangle: Rounded Corners 9">
            <a:extLst>
              <a:ext uri="{FF2B5EF4-FFF2-40B4-BE49-F238E27FC236}">
                <a16:creationId xmlns:a16="http://schemas.microsoft.com/office/drawing/2014/main" id="{A857D1CE-E340-4667-A541-CBCD56585B53}"/>
              </a:ext>
            </a:extLst>
          </p:cNvPr>
          <p:cNvSpPr/>
          <p:nvPr/>
        </p:nvSpPr>
        <p:spPr>
          <a:xfrm>
            <a:off x="4804772" y="2363372"/>
            <a:ext cx="4139937" cy="127044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lnSpc>
                <a:spcPct val="125000"/>
              </a:lnSpc>
            </a:pPr>
            <a:r>
              <a:rPr lang="en-IN" sz="1500" b="1"/>
              <a:t>Deployment challengers: </a:t>
            </a:r>
            <a:r>
              <a:rPr lang="en-IN" sz="1500"/>
              <a:t>The product may need coordination among multiple services, which may not be as straightforward as deploying a WAR in a container.</a:t>
            </a:r>
          </a:p>
        </p:txBody>
      </p:sp>
    </p:spTree>
    <p:extLst>
      <p:ext uri="{BB962C8B-B14F-4D97-AF65-F5344CB8AC3E}">
        <p14:creationId xmlns:p14="http://schemas.microsoft.com/office/powerpoint/2010/main" val="4142451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45</a:t>
            </a:fld>
            <a:endParaRPr lang="en-US"/>
          </a:p>
        </p:txBody>
      </p:sp>
      <p:sp>
        <p:nvSpPr>
          <p:cNvPr id="6" name="Content Placeholder 3"/>
          <p:cNvSpPr>
            <a:spLocks noGrp="1"/>
          </p:cNvSpPr>
          <p:nvPr>
            <p:ph sz="quarter" idx="13"/>
          </p:nvPr>
        </p:nvSpPr>
        <p:spPr>
          <a:xfrm>
            <a:off x="520504" y="598836"/>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REST Architecture Principles </a:t>
            </a:r>
            <a:endParaRPr lang="en-IN" b="0"/>
          </a:p>
          <a:p>
            <a:pPr marL="0" indent="0">
              <a:lnSpc>
                <a:spcPct val="125000"/>
              </a:lnSpc>
              <a:buNone/>
            </a:pPr>
            <a:r>
              <a:rPr lang="en-IN" b="0"/>
              <a:t>REST stands for </a:t>
            </a:r>
            <a:r>
              <a:rPr lang="en-IN"/>
              <a:t>Re</a:t>
            </a:r>
            <a:r>
              <a:rPr lang="en-IN" b="0"/>
              <a:t>presentational </a:t>
            </a:r>
            <a:r>
              <a:rPr lang="en-IN"/>
              <a:t>S</a:t>
            </a:r>
            <a:r>
              <a:rPr lang="en-IN" b="0"/>
              <a:t>tate </a:t>
            </a:r>
            <a:r>
              <a:rPr lang="en-IN"/>
              <a:t>T</a:t>
            </a:r>
            <a:r>
              <a:rPr lang="en-IN" b="0"/>
              <a:t>ransfer, a term coined by </a:t>
            </a:r>
            <a:r>
              <a:rPr lang="en-IN"/>
              <a:t>Roy Fielding</a:t>
            </a:r>
            <a:r>
              <a:rPr lang="en-IN" b="0"/>
              <a:t> in 2000. It is an </a:t>
            </a:r>
            <a:r>
              <a:rPr lang="en-IN"/>
              <a:t>architecture style</a:t>
            </a:r>
            <a:r>
              <a:rPr lang="en-IN" b="0"/>
              <a:t>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p>
          <a:p>
            <a:pPr marL="0" indent="0">
              <a:buNone/>
            </a:pPr>
            <a:r>
              <a:rPr lang="en-IN" b="0"/>
              <a:t>REST defines </a:t>
            </a:r>
            <a:r>
              <a:rPr lang="en-IN"/>
              <a:t>6 architectural constraints</a:t>
            </a:r>
            <a:r>
              <a:rPr lang="en-IN" b="0"/>
              <a:t> which make any web service – a true RESTful API.</a:t>
            </a:r>
          </a:p>
          <a:p>
            <a:r>
              <a:rPr lang="en-IN" b="0"/>
              <a:t>Uniform interface</a:t>
            </a:r>
          </a:p>
          <a:p>
            <a:r>
              <a:rPr lang="en-IN" b="0"/>
              <a:t>Client–server</a:t>
            </a:r>
          </a:p>
          <a:p>
            <a:r>
              <a:rPr lang="en-IN" b="0"/>
              <a:t>Stateless</a:t>
            </a:r>
          </a:p>
          <a:p>
            <a:r>
              <a:rPr lang="en-IN" b="0"/>
              <a:t>Cacheable</a:t>
            </a:r>
          </a:p>
          <a:p>
            <a:r>
              <a:rPr lang="en-IN" b="0"/>
              <a:t>Layered system</a:t>
            </a:r>
          </a:p>
          <a:p>
            <a:r>
              <a:rPr lang="en-IN" b="0"/>
              <a:t>Code on demand (optional)</a:t>
            </a:r>
          </a:p>
          <a:p>
            <a:pPr>
              <a:buFontTx/>
              <a:buChar char="-"/>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883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46</a:t>
            </a:fld>
            <a:endParaRPr lang="en-US"/>
          </a:p>
        </p:txBody>
      </p:sp>
      <p:sp>
        <p:nvSpPr>
          <p:cNvPr id="6" name="Content Placeholder 3"/>
          <p:cNvSpPr>
            <a:spLocks noGrp="1"/>
          </p:cNvSpPr>
          <p:nvPr>
            <p:ph sz="quarter" idx="13"/>
          </p:nvPr>
        </p:nvSpPr>
        <p:spPr>
          <a:xfrm>
            <a:off x="520504" y="430020"/>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Uniform Interface</a:t>
            </a:r>
            <a:r>
              <a:rPr lang="en-IN" sz="3200" spc="-100">
                <a:solidFill>
                  <a:schemeClr val="tx2">
                    <a:lumMod val="75000"/>
                  </a:schemeClr>
                </a:solidFill>
                <a:latin typeface="+mj-lt"/>
                <a:ea typeface="+mj-ea"/>
                <a:cs typeface="Times New Roman" panose="02020603050405020304" pitchFamily="18" charset="0"/>
              </a:rPr>
              <a:t> </a:t>
            </a:r>
            <a:endParaRPr lang="en-IN" b="0"/>
          </a:p>
          <a:p>
            <a:pPr>
              <a:lnSpc>
                <a:spcPct val="125000"/>
              </a:lnSpc>
            </a:pPr>
            <a:r>
              <a:rPr lang="en-IN" b="0"/>
              <a:t>As the constraint name itself applies, you MUST decide APIs interface for resources inside the system which are exposed to API consumers and follow religiously. A resource in the system should have only one logical URI, and that should provide a way to fetch related or additional data. It’s always better to </a:t>
            </a:r>
            <a:r>
              <a:rPr lang="en-IN"/>
              <a:t>synonymize a resource with a web page</a:t>
            </a:r>
            <a:r>
              <a:rPr lang="en-IN" b="0"/>
              <a:t>.</a:t>
            </a:r>
          </a:p>
          <a:p>
            <a:pPr>
              <a:lnSpc>
                <a:spcPct val="125000"/>
              </a:lnSpc>
            </a:pPr>
            <a:r>
              <a:rPr lang="en-IN" b="0"/>
              <a:t>Any single resource should not be too large and contain each and everything in its representation. Whenever relevant, a resource should contain </a:t>
            </a:r>
            <a:r>
              <a:rPr lang="en-IN"/>
              <a:t>links (HATEOAS) pointing to relative URIs</a:t>
            </a:r>
            <a:r>
              <a:rPr lang="en-IN" b="0"/>
              <a:t> to fetch related information.</a:t>
            </a:r>
          </a:p>
          <a:p>
            <a:pPr>
              <a:lnSpc>
                <a:spcPct val="125000"/>
              </a:lnSpc>
            </a:pPr>
            <a:r>
              <a:rPr lang="en-IN" b="0"/>
              <a:t>Also, the resource representations across the system should follow specific guidelines such as naming conventions, link formats, or data format (XML or/and JSON).</a:t>
            </a:r>
          </a:p>
          <a:p>
            <a:pPr>
              <a:lnSpc>
                <a:spcPct val="125000"/>
              </a:lnSpc>
            </a:pPr>
            <a:r>
              <a:rPr lang="en-IN" b="0"/>
              <a:t>All resources should be accessible through a common approach such as HTTP GET and similarly modified using a consistent approach.</a:t>
            </a:r>
          </a:p>
          <a:p>
            <a:pPr marL="0" indent="0">
              <a:buNone/>
            </a:pPr>
            <a:r>
              <a:rPr lang="en-IN" i="1"/>
              <a:t>	“Once a developer becomes familiar with one of your APIs, he should be able to follow a similar approach for other APIs.”</a:t>
            </a:r>
          </a:p>
          <a:p>
            <a:pPr marL="0" indent="0">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337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47</a:t>
            </a:fld>
            <a:endParaRPr lang="en-US"/>
          </a:p>
        </p:txBody>
      </p:sp>
      <p:sp>
        <p:nvSpPr>
          <p:cNvPr id="6" name="Content Placeholder 3"/>
          <p:cNvSpPr>
            <a:spLocks noGrp="1"/>
          </p:cNvSpPr>
          <p:nvPr>
            <p:ph sz="quarter" idx="13"/>
          </p:nvPr>
        </p:nvSpPr>
        <p:spPr>
          <a:xfrm>
            <a:off x="387661" y="196945"/>
            <a:ext cx="8368677" cy="6367869"/>
          </a:xfrm>
        </p:spPr>
        <p:txBody>
          <a:bodyPr>
            <a:normAutofit fontScale="62500" lnSpcReduction="20000"/>
          </a:bodyPr>
          <a:lstStyle/>
          <a:p>
            <a:pPr marL="0" indent="0" algn="ctr">
              <a:buNone/>
            </a:pPr>
            <a:r>
              <a:rPr lang="en-IN" sz="5800" spc="-100">
                <a:solidFill>
                  <a:schemeClr val="tx2">
                    <a:lumMod val="75000"/>
                  </a:schemeClr>
                </a:solidFill>
                <a:latin typeface="+mj-lt"/>
                <a:ea typeface="+mj-ea"/>
                <a:cs typeface="Times New Roman" panose="02020603050405020304" pitchFamily="18" charset="0"/>
              </a:rPr>
              <a:t>Client – Server</a:t>
            </a:r>
          </a:p>
          <a:p>
            <a:pPr>
              <a:lnSpc>
                <a:spcPct val="145000"/>
              </a:lnSpc>
            </a:pPr>
            <a:r>
              <a:rPr lang="en-IN" sz="2600" b="0"/>
              <a:t>This constraint essentially means that client application and server application MUST be able to evolve separately without any dependency on each other. A client should know only resource URIs, and that’s all. Today, this is standard practice in web development, so nothing fancy is required from your side. Keep it simple.</a:t>
            </a:r>
          </a:p>
          <a:p>
            <a:pPr marL="0" indent="0">
              <a:lnSpc>
                <a:spcPct val="145000"/>
              </a:lnSpc>
              <a:buNone/>
            </a:pPr>
            <a:r>
              <a:rPr lang="en-IN" sz="2600" i="1"/>
              <a:t>	“Servers and clients may also be replaced and developed independently, as long as the interface between them is not altered</a:t>
            </a:r>
            <a:r>
              <a:rPr lang="en-IN" sz="2300" i="1"/>
              <a:t>”</a:t>
            </a:r>
          </a:p>
          <a:p>
            <a:pPr marL="0" indent="0" algn="ctr">
              <a:buNone/>
            </a:pPr>
            <a:r>
              <a:rPr lang="en-IN" sz="5800" spc="-100">
                <a:solidFill>
                  <a:schemeClr val="tx2">
                    <a:lumMod val="75000"/>
                  </a:schemeClr>
                </a:solidFill>
                <a:latin typeface="+mj-lt"/>
                <a:ea typeface="+mj-ea"/>
                <a:cs typeface="Times New Roman" panose="02020603050405020304" pitchFamily="18" charset="0"/>
              </a:rPr>
              <a:t>Stateless</a:t>
            </a:r>
          </a:p>
          <a:p>
            <a:pPr>
              <a:lnSpc>
                <a:spcPct val="145000"/>
              </a:lnSpc>
            </a:pPr>
            <a:r>
              <a:rPr lang="en-IN" sz="2600" b="0"/>
              <a:t>Roy fielding got inspiration from HTTP, so it reflects in this constraint. Make all client-server interactions stateless. The server will not store anything about the latest HTTP request the client made. It will treat every request as new. No session, no history.</a:t>
            </a:r>
          </a:p>
          <a:p>
            <a:pPr>
              <a:lnSpc>
                <a:spcPct val="145000"/>
              </a:lnSpc>
            </a:pPr>
            <a:r>
              <a:rPr lang="en-IN" sz="2600" b="0"/>
              <a:t>If the client application needs to be a stateful application for the end-user, where user logs in once and do other authorized operations after that, then each request from the client should contain all the information necessary to service the request – including authentication and authorization details.</a:t>
            </a:r>
          </a:p>
          <a:p>
            <a:pPr marL="0" indent="0">
              <a:lnSpc>
                <a:spcPct val="145000"/>
              </a:lnSpc>
              <a:buNone/>
            </a:pPr>
            <a:r>
              <a:rPr lang="en-IN" sz="2600" i="1"/>
              <a:t>	“No client context shall be stored on the server between requests. The client is responsible for managing the state of the application”</a:t>
            </a:r>
          </a:p>
          <a:p>
            <a:pPr marL="0" indent="0">
              <a:buNone/>
            </a:pPr>
            <a:endParaRPr lang="en-IN" b="0"/>
          </a:p>
          <a:p>
            <a:pPr marL="0" indent="0">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83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48</a:t>
            </a:fld>
            <a:endParaRPr lang="en-US"/>
          </a:p>
        </p:txBody>
      </p:sp>
      <p:sp>
        <p:nvSpPr>
          <p:cNvPr id="6" name="Content Placeholder 3"/>
          <p:cNvSpPr>
            <a:spLocks noGrp="1"/>
          </p:cNvSpPr>
          <p:nvPr>
            <p:ph sz="quarter" idx="13"/>
          </p:nvPr>
        </p:nvSpPr>
        <p:spPr>
          <a:xfrm>
            <a:off x="487229" y="375671"/>
            <a:ext cx="8164402" cy="6106658"/>
          </a:xfrm>
        </p:spPr>
        <p:txBody>
          <a:bodyPr>
            <a:normAutofit/>
          </a:bodyPr>
          <a:lstStyle/>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Cacheable </a:t>
            </a:r>
            <a:endParaRPr lang="en-IN" sz="400" b="0">
              <a:cs typeface="Times New Roman" panose="02020603050405020304" pitchFamily="18" charset="0"/>
            </a:endParaRPr>
          </a:p>
          <a:p>
            <a:pPr>
              <a:lnSpc>
                <a:spcPct val="125000"/>
              </a:lnSpc>
            </a:pPr>
            <a:r>
              <a:rPr lang="en-IN" b="0">
                <a:cs typeface="Times New Roman" panose="02020603050405020304" pitchFamily="18" charset="0"/>
              </a:rPr>
              <a:t> </a:t>
            </a:r>
            <a:r>
              <a:rPr lang="en-IN" b="0"/>
              <a:t>In today’s world, the caching of data and responses is of utmost importance wherever they are applicable/possible. The webpage you are reading here is also a cached version of the HTML page. Caching brings performance improvement for the client-side and better scope for scalability for a server because the load has reduced.</a:t>
            </a:r>
          </a:p>
          <a:p>
            <a:pPr>
              <a:lnSpc>
                <a:spcPct val="125000"/>
              </a:lnSpc>
            </a:pPr>
            <a:r>
              <a:rPr lang="en-IN" b="0"/>
              <a:t>In REST, caching shall be applied to resources when applicable, and then these resources MUST declare themselves cacheable. Caching can be implemented on the server or client-side.</a:t>
            </a:r>
          </a:p>
          <a:p>
            <a:pPr marL="0" indent="0">
              <a:lnSpc>
                <a:spcPct val="125000"/>
              </a:lnSpc>
              <a:buNone/>
            </a:pPr>
            <a:r>
              <a:rPr lang="en-IN" i="1"/>
              <a:t>	“Well-managed caching partially or completely eliminates some client-server interactions, further improving scalability and performance”</a:t>
            </a:r>
            <a:endParaRPr lang="en-IN" i="1">
              <a:cs typeface="Times New Roman" panose="02020603050405020304" pitchFamily="18" charset="0"/>
            </a:endParaRPr>
          </a:p>
          <a:p>
            <a:pPr marL="0" indent="0" algn="ctr">
              <a:buNone/>
            </a:pPr>
            <a:r>
              <a:rPr lang="en-IN" sz="3600" spc="-100">
                <a:solidFill>
                  <a:schemeClr val="tx2">
                    <a:lumMod val="75000"/>
                  </a:schemeClr>
                </a:solidFill>
                <a:latin typeface="+mj-lt"/>
                <a:ea typeface="+mj-ea"/>
                <a:cs typeface="Times New Roman" panose="02020603050405020304" pitchFamily="18" charset="0"/>
              </a:rPr>
              <a:t>Layered System</a:t>
            </a:r>
          </a:p>
          <a:p>
            <a:pPr>
              <a:lnSpc>
                <a:spcPct val="125000"/>
              </a:lnSpc>
            </a:pPr>
            <a:r>
              <a:rPr lang="en-IN" b="0"/>
              <a:t>REST allows you to use a layered system architecture where you deploy the APIs on server A, and store data on server B and authenticate requests in Server C, for example. A client cannot ordinarily tell whether it is connected directly to the end server or an intermediary along the way.</a:t>
            </a:r>
          </a:p>
          <a:p>
            <a:pPr marL="0" indent="0">
              <a:buNone/>
            </a:pPr>
            <a:endParaRPr lang="en-IN" b="0" i="1"/>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237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49</a:t>
            </a:fld>
            <a:endParaRPr lang="en-US"/>
          </a:p>
        </p:txBody>
      </p:sp>
      <p:sp>
        <p:nvSpPr>
          <p:cNvPr id="6" name="Content Placeholder 3"/>
          <p:cNvSpPr>
            <a:spLocks noGrp="1"/>
          </p:cNvSpPr>
          <p:nvPr>
            <p:ph sz="quarter" idx="13"/>
          </p:nvPr>
        </p:nvSpPr>
        <p:spPr>
          <a:xfrm>
            <a:off x="487229" y="558555"/>
            <a:ext cx="8018585" cy="6106658"/>
          </a:xfrm>
        </p:spPr>
        <p:txBody>
          <a:bodyPr>
            <a:normAutofit/>
          </a:bodyPr>
          <a:lstStyle/>
          <a:p>
            <a:pPr marL="0" indent="0" algn="ctr" defTabSz="457200">
              <a:lnSpc>
                <a:spcPct val="80000"/>
              </a:lnSpc>
              <a:spcBef>
                <a:spcPct val="0"/>
              </a:spcBef>
              <a:buNone/>
            </a:pPr>
            <a:r>
              <a:rPr lang="en-IN" sz="3600" spc="-100">
                <a:solidFill>
                  <a:schemeClr val="tx2">
                    <a:lumMod val="75000"/>
                  </a:schemeClr>
                </a:solidFill>
                <a:cs typeface="Times New Roman" panose="02020603050405020304" pitchFamily="18" charset="0"/>
              </a:rPr>
              <a:t>Code on demand (optional)</a:t>
            </a:r>
          </a:p>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  </a:t>
            </a:r>
            <a:endParaRPr lang="en-IN" sz="600" b="0">
              <a:cs typeface="Times New Roman" panose="02020603050405020304" pitchFamily="18" charset="0"/>
            </a:endParaRPr>
          </a:p>
          <a:p>
            <a:pPr>
              <a:lnSpc>
                <a:spcPct val="125000"/>
              </a:lnSpc>
            </a:pPr>
            <a:r>
              <a:rPr lang="en-IN" b="0">
                <a:cs typeface="Times New Roman" panose="02020603050405020304" pitchFamily="18" charset="0"/>
              </a:rPr>
              <a:t> </a:t>
            </a:r>
            <a:r>
              <a:rPr lang="en-IN" b="0"/>
              <a:t>In today’s world, Well, this constraint is optional. Most of the time, you will be sending the static representations of resources in the form of XML or JSON. But when you need to, you are free to return executable code to support a part of your application, e.g., clients may call your API to get a UI widget rendering code. It is permitted.</a:t>
            </a:r>
          </a:p>
          <a:p>
            <a:pPr marL="0" indent="0">
              <a:lnSpc>
                <a:spcPct val="125000"/>
              </a:lnSpc>
              <a:buNone/>
            </a:pPr>
            <a:r>
              <a:rPr lang="en-IN" i="1"/>
              <a:t>	“All the above constraints help you build a truly RESTful API, and you should follow them. Still, at times, you may find yourself violating one or two constraints. Do not worry; you are still making a RESTful API – but not “truly RESTful”</a:t>
            </a:r>
          </a:p>
          <a:p>
            <a:pPr marL="0" indent="0">
              <a:lnSpc>
                <a:spcPct val="125000"/>
              </a:lnSpc>
              <a:buNone/>
            </a:pPr>
            <a:r>
              <a:rPr lang="en-IN" u="sng"/>
              <a:t>Notice</a:t>
            </a:r>
            <a:r>
              <a:rPr lang="en-IN" b="0"/>
              <a:t> that all the above constraints are most closely related to WWW (the web). Using RESTful APIs, you can do the same thing with your web services what you do to web pages.</a:t>
            </a:r>
            <a:endParaRPr lang="en-IN" b="0" i="1"/>
          </a:p>
          <a:p>
            <a:pPr marL="0" indent="0">
              <a:lnSpc>
                <a:spcPct val="125000"/>
              </a:lnSpc>
              <a:buNone/>
            </a:pPr>
            <a:endParaRPr lang="en-IN" b="0">
              <a:cs typeface="Times New Roman" panose="02020603050405020304" pitchFamily="18" charset="0"/>
            </a:endParaRPr>
          </a:p>
          <a:p>
            <a:pPr marL="0" indent="0">
              <a:buNone/>
            </a:pPr>
            <a:r>
              <a:rPr lang="en-IN" sz="1800" b="0" spc="-100">
                <a:solidFill>
                  <a:schemeClr val="tx2">
                    <a:lumMod val="75000"/>
                  </a:schemeClr>
                </a:solidFill>
                <a:latin typeface="Times New Roman" panose="02020603050405020304" pitchFamily="18" charset="0"/>
                <a:ea typeface="+mj-ea"/>
                <a:cs typeface="Times New Roman" panose="02020603050405020304" pitchFamily="18" charset="0"/>
              </a:rPr>
              <a:t> </a:t>
            </a:r>
            <a:endParaRPr lang="en-IN" b="0"/>
          </a:p>
          <a:p>
            <a:pPr marL="0" indent="0">
              <a:buNone/>
            </a:pPr>
            <a:endParaRPr lang="en-IN" b="0" i="1"/>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66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7B8B8F-8FC1-4C76-90B1-BF2EA7AF6229}"/>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5" name="Rectangle 4">
            <a:extLst>
              <a:ext uri="{FF2B5EF4-FFF2-40B4-BE49-F238E27FC236}">
                <a16:creationId xmlns:a16="http://schemas.microsoft.com/office/drawing/2014/main" id="{A6765A51-6210-44CA-BC9B-432663530827}"/>
              </a:ext>
            </a:extLst>
          </p:cNvPr>
          <p:cNvSpPr/>
          <p:nvPr/>
        </p:nvSpPr>
        <p:spPr>
          <a:xfrm>
            <a:off x="2051824" y="127345"/>
            <a:ext cx="4572000" cy="769441"/>
          </a:xfrm>
          <a:prstGeom prst="rect">
            <a:avLst/>
          </a:prstGeom>
        </p:spPr>
        <p:txBody>
          <a:bodyPr>
            <a:spAutoFit/>
          </a:bodyPr>
          <a:lstStyle/>
          <a:p>
            <a:endParaRPr lang="en-IN" sz="800">
              <a:solidFill>
                <a:srgbClr val="000000"/>
              </a:solidFill>
              <a:latin typeface="Gotham Light"/>
            </a:endParaRPr>
          </a:p>
          <a:p>
            <a:pPr marR="0" algn="ctr"/>
            <a:r>
              <a:rPr lang="en-IN" sz="3600" b="1" spc="-100">
                <a:solidFill>
                  <a:schemeClr val="tx2">
                    <a:lumMod val="75000"/>
                  </a:schemeClr>
                </a:solidFill>
                <a:latin typeface="+mj-lt"/>
                <a:ea typeface="+mj-ea"/>
                <a:cs typeface="Times New Roman" panose="02020603050405020304" pitchFamily="18" charset="0"/>
              </a:rPr>
              <a:t>Micro</a:t>
            </a:r>
          </a:p>
        </p:txBody>
      </p:sp>
      <p:sp>
        <p:nvSpPr>
          <p:cNvPr id="6" name="Rectangle 5">
            <a:extLst>
              <a:ext uri="{FF2B5EF4-FFF2-40B4-BE49-F238E27FC236}">
                <a16:creationId xmlns:a16="http://schemas.microsoft.com/office/drawing/2014/main" id="{2EAA6716-C245-49FA-BFFC-44B05EF7EACE}"/>
              </a:ext>
            </a:extLst>
          </p:cNvPr>
          <p:cNvSpPr/>
          <p:nvPr/>
        </p:nvSpPr>
        <p:spPr>
          <a:xfrm>
            <a:off x="591015" y="1322463"/>
            <a:ext cx="6032809" cy="2523768"/>
          </a:xfrm>
          <a:prstGeom prst="rect">
            <a:avLst/>
          </a:prstGeom>
        </p:spPr>
        <p:txBody>
          <a:bodyPr wrap="square">
            <a:spAutoFit/>
          </a:bodyPr>
          <a:lstStyle/>
          <a:p>
            <a:pPr marL="180975" indent="-180975">
              <a:spcBef>
                <a:spcPts val="1200"/>
              </a:spcBef>
              <a:buFont typeface="Calibri" panose="020F0502020204030204" pitchFamily="34" charset="0"/>
              <a:buChar char="•"/>
            </a:pPr>
            <a:endParaRPr lang="en-IN" b="1">
              <a:cs typeface="Times New Roman" panose="02020603050405020304" pitchFamily="18" charset="0"/>
            </a:endParaRPr>
          </a:p>
          <a:p>
            <a:pPr marL="180975" indent="-180975">
              <a:spcBef>
                <a:spcPts val="1200"/>
              </a:spcBef>
              <a:buFont typeface="Calibri" panose="020F0502020204030204" pitchFamily="34" charset="0"/>
              <a:buChar char="•"/>
            </a:pPr>
            <a:r>
              <a:rPr lang="en-IN" b="1">
                <a:cs typeface="Times New Roman" panose="02020603050405020304" pitchFamily="18" charset="0"/>
              </a:rPr>
              <a:t>Big or small</a:t>
            </a:r>
          </a:p>
          <a:p>
            <a:pPr marL="180975" indent="-180975">
              <a:spcBef>
                <a:spcPts val="1200"/>
              </a:spcBef>
              <a:buFont typeface="Calibri" panose="020F0502020204030204" pitchFamily="34" charset="0"/>
              <a:buChar char="•"/>
            </a:pPr>
            <a:r>
              <a:rPr lang="en-IN" b="1">
                <a:cs typeface="Times New Roman" panose="02020603050405020304" pitchFamily="18" charset="0"/>
              </a:rPr>
              <a:t>No universal measure</a:t>
            </a:r>
          </a:p>
          <a:p>
            <a:pPr marL="180975" indent="-180975">
              <a:spcBef>
                <a:spcPts val="1200"/>
              </a:spcBef>
              <a:buFont typeface="Calibri" panose="020F0502020204030204" pitchFamily="34" charset="0"/>
              <a:buChar char="•"/>
            </a:pPr>
            <a:r>
              <a:rPr lang="en-IN" b="1">
                <a:cs typeface="Times New Roman" panose="02020603050405020304" pitchFamily="18" charset="0"/>
              </a:rPr>
              <a:t>“Does one thing”</a:t>
            </a:r>
          </a:p>
          <a:p>
            <a:pPr marL="180975" indent="-180975">
              <a:spcBef>
                <a:spcPts val="1200"/>
              </a:spcBef>
              <a:buFont typeface="Calibri" panose="020F0502020204030204" pitchFamily="34" charset="0"/>
              <a:buChar char="•"/>
            </a:pPr>
            <a:r>
              <a:rPr lang="en-IN" b="1">
                <a:cs typeface="Times New Roman" panose="02020603050405020304" pitchFamily="18" charset="0"/>
              </a:rPr>
              <a:t>Scope of functionalities</a:t>
            </a:r>
          </a:p>
          <a:p>
            <a:pPr marL="180975" indent="-180975">
              <a:spcBef>
                <a:spcPts val="1200"/>
              </a:spcBef>
              <a:buFont typeface="Calibri" panose="020F0502020204030204" pitchFamily="34" charset="0"/>
              <a:buChar char="•"/>
            </a:pPr>
            <a:r>
              <a:rPr lang="en-IN" b="1">
                <a:cs typeface="Times New Roman" panose="02020603050405020304" pitchFamily="18" charset="0"/>
              </a:rPr>
              <a:t>Identify sub-domains</a:t>
            </a:r>
          </a:p>
        </p:txBody>
      </p:sp>
    </p:spTree>
    <p:extLst>
      <p:ext uri="{BB962C8B-B14F-4D97-AF65-F5344CB8AC3E}">
        <p14:creationId xmlns:p14="http://schemas.microsoft.com/office/powerpoint/2010/main" val="1998911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50</a:t>
            </a:fld>
            <a:endParaRPr lang="en-US"/>
          </a:p>
        </p:txBody>
      </p:sp>
      <p:sp>
        <p:nvSpPr>
          <p:cNvPr id="6" name="Content Placeholder 3"/>
          <p:cNvSpPr>
            <a:spLocks noGrp="1"/>
          </p:cNvSpPr>
          <p:nvPr>
            <p:ph sz="quarter" idx="13"/>
          </p:nvPr>
        </p:nvSpPr>
        <p:spPr>
          <a:xfrm>
            <a:off x="487229" y="558555"/>
            <a:ext cx="8018585" cy="6106658"/>
          </a:xfrm>
        </p:spPr>
        <p:txBody>
          <a:bodyPr>
            <a:normAutofit/>
          </a:bodyPr>
          <a:lstStyle/>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endParaRPr lang="en-IN" sz="3600" spc="-100">
              <a:solidFill>
                <a:schemeClr val="tx2">
                  <a:lumMod val="75000"/>
                </a:schemeClr>
              </a:solidFill>
              <a:cs typeface="Times New Roman" panose="02020603050405020304" pitchFamily="18" charset="0"/>
            </a:endParaRPr>
          </a:p>
          <a:p>
            <a:pPr marL="0" indent="0" algn="ctr" defTabSz="457200">
              <a:lnSpc>
                <a:spcPct val="80000"/>
              </a:lnSpc>
              <a:spcBef>
                <a:spcPct val="0"/>
              </a:spcBef>
              <a:buNone/>
            </a:pPr>
            <a:r>
              <a:rPr lang="en-IN" sz="3600" spc="-100">
                <a:solidFill>
                  <a:schemeClr val="tx2">
                    <a:lumMod val="75000"/>
                  </a:schemeClr>
                </a:solidFill>
                <a:cs typeface="Times New Roman" panose="02020603050405020304" pitchFamily="18" charset="0"/>
              </a:rPr>
              <a:t>Microservices Application </a:t>
            </a:r>
          </a:p>
          <a:p>
            <a:pPr marL="0" indent="0" algn="ctr" defTabSz="457200">
              <a:lnSpc>
                <a:spcPct val="80000"/>
              </a:lnSpc>
              <a:spcBef>
                <a:spcPct val="0"/>
              </a:spcBef>
              <a:buNone/>
            </a:pPr>
            <a:r>
              <a:rPr lang="en-IN" sz="3600" spc="-100">
                <a:solidFill>
                  <a:schemeClr val="tx2">
                    <a:lumMod val="75000"/>
                  </a:schemeClr>
                </a:solidFill>
                <a:cs typeface="Times New Roman" panose="02020603050405020304" pitchFamily="18" charset="0"/>
              </a:rPr>
              <a:t>Example</a:t>
            </a:r>
          </a:p>
          <a:p>
            <a:pPr marL="0" indent="0" algn="ctr" defTabSz="457200">
              <a:lnSpc>
                <a:spcPct val="80000"/>
              </a:lnSpc>
              <a:spcBef>
                <a:spcPct val="0"/>
              </a:spcBef>
              <a:buNone/>
            </a:pPr>
            <a:endParaRPr lang="en-IN" b="0">
              <a:cs typeface="Times New Roman" panose="02020603050405020304" pitchFamily="18" charset="0"/>
            </a:endParaRPr>
          </a:p>
          <a:p>
            <a:pPr marL="0" indent="0">
              <a:buNone/>
            </a:pPr>
            <a:r>
              <a:rPr lang="en-IN" sz="1800" b="0" spc="-100">
                <a:solidFill>
                  <a:schemeClr val="tx2">
                    <a:lumMod val="75000"/>
                  </a:schemeClr>
                </a:solidFill>
                <a:latin typeface="Times New Roman" panose="02020603050405020304" pitchFamily="18" charset="0"/>
                <a:ea typeface="+mj-ea"/>
                <a:cs typeface="Times New Roman" panose="02020603050405020304" pitchFamily="18" charset="0"/>
              </a:rPr>
              <a:t> </a:t>
            </a:r>
            <a:endParaRPr lang="en-IN" b="0"/>
          </a:p>
          <a:p>
            <a:pPr marL="0" indent="0">
              <a:buNone/>
            </a:pPr>
            <a:endParaRPr lang="en-IN" b="0" i="1"/>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576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08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B4B24-F190-4086-B791-20855D2339E0}"/>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7" name="Rectangle: Rounded Corners 6">
            <a:extLst>
              <a:ext uri="{FF2B5EF4-FFF2-40B4-BE49-F238E27FC236}">
                <a16:creationId xmlns:a16="http://schemas.microsoft.com/office/drawing/2014/main" id="{8D1F359B-75EC-41CD-85EC-60F7669289DD}"/>
              </a:ext>
            </a:extLst>
          </p:cNvPr>
          <p:cNvSpPr/>
          <p:nvPr/>
        </p:nvSpPr>
        <p:spPr>
          <a:xfrm>
            <a:off x="401444" y="1276815"/>
            <a:ext cx="3066585" cy="177862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IN" sz="1600" b="1" err="1"/>
          </a:p>
        </p:txBody>
      </p:sp>
      <p:sp>
        <p:nvSpPr>
          <p:cNvPr id="8" name="Rectangle: Rounded Corners 7">
            <a:extLst>
              <a:ext uri="{FF2B5EF4-FFF2-40B4-BE49-F238E27FC236}">
                <a16:creationId xmlns:a16="http://schemas.microsoft.com/office/drawing/2014/main" id="{126D67F2-D924-4820-81DF-29723F7C4157}"/>
              </a:ext>
            </a:extLst>
          </p:cNvPr>
          <p:cNvSpPr/>
          <p:nvPr/>
        </p:nvSpPr>
        <p:spPr>
          <a:xfrm>
            <a:off x="5726155" y="4756664"/>
            <a:ext cx="3137577" cy="177862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IN" sz="1600" b="1" err="1"/>
          </a:p>
        </p:txBody>
      </p:sp>
      <p:sp>
        <p:nvSpPr>
          <p:cNvPr id="9" name="Rectangle: Rounded Corners 8">
            <a:extLst>
              <a:ext uri="{FF2B5EF4-FFF2-40B4-BE49-F238E27FC236}">
                <a16:creationId xmlns:a16="http://schemas.microsoft.com/office/drawing/2014/main" id="{812870AB-44C9-446B-8A02-AC74696139AC}"/>
              </a:ext>
            </a:extLst>
          </p:cNvPr>
          <p:cNvSpPr/>
          <p:nvPr/>
        </p:nvSpPr>
        <p:spPr>
          <a:xfrm>
            <a:off x="351262" y="4829844"/>
            <a:ext cx="3066585" cy="170544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IN" sz="1600" b="1" err="1"/>
          </a:p>
        </p:txBody>
      </p:sp>
      <p:sp>
        <p:nvSpPr>
          <p:cNvPr id="10" name="Rectangle: Rounded Corners 9">
            <a:extLst>
              <a:ext uri="{FF2B5EF4-FFF2-40B4-BE49-F238E27FC236}">
                <a16:creationId xmlns:a16="http://schemas.microsoft.com/office/drawing/2014/main" id="{811A04FB-C271-47D2-91DF-1D90179B9941}"/>
              </a:ext>
            </a:extLst>
          </p:cNvPr>
          <p:cNvSpPr/>
          <p:nvPr/>
        </p:nvSpPr>
        <p:spPr>
          <a:xfrm>
            <a:off x="5726155" y="1248936"/>
            <a:ext cx="3066585" cy="179306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IN" sz="1600" b="1" err="1"/>
          </a:p>
        </p:txBody>
      </p:sp>
      <p:sp>
        <p:nvSpPr>
          <p:cNvPr id="11" name="Rectangle 10">
            <a:extLst>
              <a:ext uri="{FF2B5EF4-FFF2-40B4-BE49-F238E27FC236}">
                <a16:creationId xmlns:a16="http://schemas.microsoft.com/office/drawing/2014/main" id="{4CB7ACAD-29DF-4B43-86F6-1417228F6145}"/>
              </a:ext>
            </a:extLst>
          </p:cNvPr>
          <p:cNvSpPr/>
          <p:nvPr/>
        </p:nvSpPr>
        <p:spPr>
          <a:xfrm>
            <a:off x="0" y="400773"/>
            <a:ext cx="9144000" cy="646331"/>
          </a:xfrm>
          <a:prstGeom prst="rect">
            <a:avLst/>
          </a:prstGeom>
        </p:spPr>
        <p:txBody>
          <a:bodyPr wrap="square">
            <a:spAutoFit/>
          </a:bodyPr>
          <a:lstStyle/>
          <a:p>
            <a:pPr algn="ctr"/>
            <a:r>
              <a:rPr lang="en-IN" sz="3600" b="1" spc="-100">
                <a:solidFill>
                  <a:schemeClr val="tx2">
                    <a:lumMod val="75000"/>
                  </a:schemeClr>
                </a:solidFill>
                <a:latin typeface="+mj-lt"/>
                <a:ea typeface="+mj-ea"/>
                <a:cs typeface="Times New Roman" panose="02020603050405020304" pitchFamily="18" charset="0"/>
              </a:rPr>
              <a:t>Benefits of Microservices</a:t>
            </a:r>
          </a:p>
        </p:txBody>
      </p:sp>
      <p:sp>
        <p:nvSpPr>
          <p:cNvPr id="12" name="TextBox 11">
            <a:extLst>
              <a:ext uri="{FF2B5EF4-FFF2-40B4-BE49-F238E27FC236}">
                <a16:creationId xmlns:a16="http://schemas.microsoft.com/office/drawing/2014/main" id="{2ED272AD-95E8-42C5-83E8-6578F1E1C141}"/>
              </a:ext>
            </a:extLst>
          </p:cNvPr>
          <p:cNvSpPr txBox="1"/>
          <p:nvPr/>
        </p:nvSpPr>
        <p:spPr>
          <a:xfrm>
            <a:off x="758283" y="1559672"/>
            <a:ext cx="2709746" cy="1149921"/>
          </a:xfrm>
          <a:prstGeom prst="rect">
            <a:avLst/>
          </a:prstGeom>
          <a:noFill/>
        </p:spPr>
        <p:txBody>
          <a:bodyPr wrap="square" lIns="36000" tIns="36000" rIns="36000" bIns="36000" rtlCol="0">
            <a:spAutoFit/>
          </a:bodyPr>
          <a:lstStyle/>
          <a:p>
            <a:r>
              <a:rPr lang="en-IN" b="1">
                <a:solidFill>
                  <a:schemeClr val="bg1"/>
                </a:solidFill>
              </a:rPr>
              <a:t>Small Services</a:t>
            </a:r>
          </a:p>
          <a:p>
            <a:endParaRPr lang="en-IN" sz="300" b="1">
              <a:solidFill>
                <a:schemeClr val="bg1"/>
              </a:solidFill>
            </a:endParaRPr>
          </a:p>
          <a:p>
            <a:r>
              <a:rPr lang="en-IN" sz="1600">
                <a:solidFill>
                  <a:schemeClr val="bg1"/>
                </a:solidFill>
              </a:rPr>
              <a:t>Can be owned by a team</a:t>
            </a:r>
          </a:p>
          <a:p>
            <a:r>
              <a:rPr lang="en-IN" sz="1600">
                <a:solidFill>
                  <a:schemeClr val="bg1"/>
                </a:solidFill>
              </a:rPr>
              <a:t>Easier to understand</a:t>
            </a:r>
          </a:p>
          <a:p>
            <a:r>
              <a:rPr lang="en-IN" sz="1600">
                <a:solidFill>
                  <a:schemeClr val="bg1"/>
                </a:solidFill>
              </a:rPr>
              <a:t>Can be rewritten</a:t>
            </a:r>
          </a:p>
        </p:txBody>
      </p:sp>
      <p:sp>
        <p:nvSpPr>
          <p:cNvPr id="13" name="TextBox 12">
            <a:extLst>
              <a:ext uri="{FF2B5EF4-FFF2-40B4-BE49-F238E27FC236}">
                <a16:creationId xmlns:a16="http://schemas.microsoft.com/office/drawing/2014/main" id="{DDA2ABFF-D8C1-470F-A57F-7A85F1B99E7F}"/>
              </a:ext>
            </a:extLst>
          </p:cNvPr>
          <p:cNvSpPr txBox="1"/>
          <p:nvPr/>
        </p:nvSpPr>
        <p:spPr>
          <a:xfrm>
            <a:off x="5624706" y="1470952"/>
            <a:ext cx="2854713" cy="1380754"/>
          </a:xfrm>
          <a:prstGeom prst="rect">
            <a:avLst/>
          </a:prstGeom>
          <a:noFill/>
        </p:spPr>
        <p:txBody>
          <a:bodyPr wrap="square" lIns="36000" tIns="36000" rIns="36000" bIns="36000" rtlCol="0">
            <a:spAutoFit/>
          </a:bodyPr>
          <a:lstStyle/>
          <a:p>
            <a:pPr algn="r"/>
            <a:r>
              <a:rPr lang="en-IN" b="1">
                <a:solidFill>
                  <a:schemeClr val="bg1"/>
                </a:solidFill>
              </a:rPr>
              <a:t>Technology Choice</a:t>
            </a:r>
          </a:p>
          <a:p>
            <a:endParaRPr lang="en-IN" sz="300" b="1">
              <a:solidFill>
                <a:schemeClr val="bg1"/>
              </a:solidFill>
            </a:endParaRPr>
          </a:p>
          <a:p>
            <a:pPr algn="r"/>
            <a:r>
              <a:rPr lang="en-IN" sz="1600">
                <a:solidFill>
                  <a:schemeClr val="bg1"/>
                </a:solidFill>
              </a:rPr>
              <a:t>Adopt new technology</a:t>
            </a:r>
          </a:p>
          <a:p>
            <a:pPr algn="r"/>
            <a:r>
              <a:rPr lang="en-IN" sz="1600">
                <a:solidFill>
                  <a:schemeClr val="bg1"/>
                </a:solidFill>
              </a:rPr>
              <a:t>Use the right tool</a:t>
            </a:r>
          </a:p>
          <a:p>
            <a:pPr algn="r"/>
            <a:r>
              <a:rPr lang="en-IN" sz="1600">
                <a:solidFill>
                  <a:schemeClr val="bg1"/>
                </a:solidFill>
              </a:rPr>
              <a:t>Standardize where it</a:t>
            </a:r>
          </a:p>
          <a:p>
            <a:pPr algn="r"/>
            <a:r>
              <a:rPr lang="en-IN" sz="1600">
                <a:solidFill>
                  <a:schemeClr val="bg1"/>
                </a:solidFill>
              </a:rPr>
              <a:t>makes sense</a:t>
            </a:r>
          </a:p>
        </p:txBody>
      </p:sp>
      <p:sp>
        <p:nvSpPr>
          <p:cNvPr id="14" name="TextBox 13">
            <a:extLst>
              <a:ext uri="{FF2B5EF4-FFF2-40B4-BE49-F238E27FC236}">
                <a16:creationId xmlns:a16="http://schemas.microsoft.com/office/drawing/2014/main" id="{AA6C4CC6-F45D-4D17-919B-E0DC8E91AA89}"/>
              </a:ext>
            </a:extLst>
          </p:cNvPr>
          <p:cNvSpPr txBox="1"/>
          <p:nvPr/>
        </p:nvSpPr>
        <p:spPr>
          <a:xfrm>
            <a:off x="630041" y="5132678"/>
            <a:ext cx="2787805" cy="1380754"/>
          </a:xfrm>
          <a:prstGeom prst="rect">
            <a:avLst/>
          </a:prstGeom>
          <a:noFill/>
        </p:spPr>
        <p:txBody>
          <a:bodyPr wrap="square" lIns="36000" tIns="36000" rIns="36000" bIns="36000" rtlCol="0">
            <a:spAutoFit/>
          </a:bodyPr>
          <a:lstStyle/>
          <a:p>
            <a:r>
              <a:rPr lang="en-IN" b="1">
                <a:solidFill>
                  <a:schemeClr val="bg1"/>
                </a:solidFill>
              </a:rPr>
              <a:t>Individual Deployment</a:t>
            </a:r>
          </a:p>
          <a:p>
            <a:endParaRPr lang="en-IN" sz="300" b="1">
              <a:solidFill>
                <a:schemeClr val="bg1"/>
              </a:solidFill>
            </a:endParaRPr>
          </a:p>
          <a:p>
            <a:r>
              <a:rPr lang="en-IN" sz="1600">
                <a:solidFill>
                  <a:schemeClr val="bg1"/>
                </a:solidFill>
              </a:rPr>
              <a:t>Lower risk</a:t>
            </a:r>
          </a:p>
          <a:p>
            <a:r>
              <a:rPr lang="en-IN" sz="1600">
                <a:solidFill>
                  <a:schemeClr val="bg1"/>
                </a:solidFill>
              </a:rPr>
              <a:t>Minimize downtime</a:t>
            </a:r>
          </a:p>
          <a:p>
            <a:r>
              <a:rPr lang="en-IN" sz="1600">
                <a:solidFill>
                  <a:schemeClr val="bg1"/>
                </a:solidFill>
              </a:rPr>
              <a:t>Frequent updates</a:t>
            </a:r>
          </a:p>
          <a:p>
            <a:endParaRPr lang="en-IN" sz="1600" err="1"/>
          </a:p>
        </p:txBody>
      </p:sp>
      <p:sp>
        <p:nvSpPr>
          <p:cNvPr id="15" name="TextBox 14">
            <a:extLst>
              <a:ext uri="{FF2B5EF4-FFF2-40B4-BE49-F238E27FC236}">
                <a16:creationId xmlns:a16="http://schemas.microsoft.com/office/drawing/2014/main" id="{62BE322B-2561-45CB-BDF6-6404981FFF90}"/>
              </a:ext>
            </a:extLst>
          </p:cNvPr>
          <p:cNvSpPr txBox="1"/>
          <p:nvPr/>
        </p:nvSpPr>
        <p:spPr>
          <a:xfrm>
            <a:off x="5790559" y="5132189"/>
            <a:ext cx="2854713" cy="888311"/>
          </a:xfrm>
          <a:prstGeom prst="rect">
            <a:avLst/>
          </a:prstGeom>
          <a:noFill/>
        </p:spPr>
        <p:txBody>
          <a:bodyPr wrap="square" lIns="36000" tIns="36000" rIns="36000" bIns="36000" rtlCol="0">
            <a:spAutoFit/>
          </a:bodyPr>
          <a:lstStyle/>
          <a:p>
            <a:pPr algn="r"/>
            <a:r>
              <a:rPr lang="en-IN" b="1">
                <a:solidFill>
                  <a:schemeClr val="bg1"/>
                </a:solidFill>
              </a:rPr>
              <a:t>Scaling</a:t>
            </a:r>
          </a:p>
          <a:p>
            <a:endParaRPr lang="en-IN" sz="300" b="1">
              <a:solidFill>
                <a:schemeClr val="bg1"/>
              </a:solidFill>
            </a:endParaRPr>
          </a:p>
          <a:p>
            <a:pPr algn="r"/>
            <a:r>
              <a:rPr lang="en-IN" sz="1600">
                <a:solidFill>
                  <a:schemeClr val="bg1"/>
                </a:solidFill>
              </a:rPr>
              <a:t>Scale services individually</a:t>
            </a:r>
          </a:p>
          <a:p>
            <a:pPr algn="r"/>
            <a:r>
              <a:rPr lang="en-IN" sz="1600">
                <a:solidFill>
                  <a:schemeClr val="bg1"/>
                </a:solidFill>
              </a:rPr>
              <a:t>Cost-effective</a:t>
            </a:r>
          </a:p>
        </p:txBody>
      </p:sp>
      <p:sp>
        <p:nvSpPr>
          <p:cNvPr id="17" name="Rectangle: Rounded Corners 16">
            <a:extLst>
              <a:ext uri="{FF2B5EF4-FFF2-40B4-BE49-F238E27FC236}">
                <a16:creationId xmlns:a16="http://schemas.microsoft.com/office/drawing/2014/main" id="{E2D5E5EE-6FC3-4551-AAD6-B00AF73811B0}"/>
              </a:ext>
            </a:extLst>
          </p:cNvPr>
          <p:cNvSpPr/>
          <p:nvPr/>
        </p:nvSpPr>
        <p:spPr>
          <a:xfrm>
            <a:off x="3004610" y="3105249"/>
            <a:ext cx="2949493" cy="167792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IN" sz="1600" b="1" err="1"/>
          </a:p>
        </p:txBody>
      </p:sp>
      <p:sp>
        <p:nvSpPr>
          <p:cNvPr id="18" name="TextBox 17">
            <a:extLst>
              <a:ext uri="{FF2B5EF4-FFF2-40B4-BE49-F238E27FC236}">
                <a16:creationId xmlns:a16="http://schemas.microsoft.com/office/drawing/2014/main" id="{DABA4007-681A-4071-882F-A78429917A61}"/>
              </a:ext>
            </a:extLst>
          </p:cNvPr>
          <p:cNvSpPr txBox="1"/>
          <p:nvPr/>
        </p:nvSpPr>
        <p:spPr>
          <a:xfrm>
            <a:off x="3004610" y="3447483"/>
            <a:ext cx="2949492" cy="949866"/>
          </a:xfrm>
          <a:prstGeom prst="rect">
            <a:avLst/>
          </a:prstGeom>
          <a:noFill/>
        </p:spPr>
        <p:txBody>
          <a:bodyPr wrap="square" lIns="36000" tIns="36000" rIns="36000" bIns="36000" rtlCol="0">
            <a:spAutoFit/>
          </a:bodyPr>
          <a:lstStyle/>
          <a:p>
            <a:pPr algn="ctr"/>
            <a:r>
              <a:rPr lang="en-IN" b="1">
                <a:solidFill>
                  <a:schemeClr val="bg1"/>
                </a:solidFill>
              </a:rPr>
              <a:t>Agility</a:t>
            </a:r>
          </a:p>
          <a:p>
            <a:endParaRPr lang="en-IN" sz="300" b="1">
              <a:solidFill>
                <a:schemeClr val="bg1"/>
              </a:solidFill>
            </a:endParaRPr>
          </a:p>
          <a:p>
            <a:pPr algn="ctr"/>
            <a:r>
              <a:rPr lang="en-IN" sz="1600">
                <a:solidFill>
                  <a:schemeClr val="bg1"/>
                </a:solidFill>
              </a:rPr>
              <a:t>Adapt</a:t>
            </a:r>
            <a:r>
              <a:rPr lang="en-IN">
                <a:solidFill>
                  <a:schemeClr val="bg1"/>
                </a:solidFill>
              </a:rPr>
              <a:t> </a:t>
            </a:r>
            <a:r>
              <a:rPr lang="en-IN" sz="1600">
                <a:solidFill>
                  <a:schemeClr val="bg1"/>
                </a:solidFill>
              </a:rPr>
              <a:t>rapidly</a:t>
            </a:r>
          </a:p>
          <a:p>
            <a:pPr algn="ctr"/>
            <a:r>
              <a:rPr lang="en-IN" sz="1600">
                <a:solidFill>
                  <a:schemeClr val="bg1"/>
                </a:solidFill>
              </a:rPr>
              <a:t>Easier</a:t>
            </a:r>
            <a:r>
              <a:rPr lang="en-IN">
                <a:solidFill>
                  <a:schemeClr val="bg1"/>
                </a:solidFill>
              </a:rPr>
              <a:t> </a:t>
            </a:r>
            <a:r>
              <a:rPr lang="en-IN" sz="1600">
                <a:solidFill>
                  <a:schemeClr val="bg1"/>
                </a:solidFill>
              </a:rPr>
              <a:t>reuse</a:t>
            </a:r>
          </a:p>
        </p:txBody>
      </p:sp>
    </p:spTree>
    <p:extLst>
      <p:ext uri="{BB962C8B-B14F-4D97-AF65-F5344CB8AC3E}">
        <p14:creationId xmlns:p14="http://schemas.microsoft.com/office/powerpoint/2010/main" val="39762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7</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a:buNone/>
            </a:pPr>
            <a:r>
              <a:rPr lang="en-IN" sz="3600" spc="-100">
                <a:solidFill>
                  <a:schemeClr val="tx2">
                    <a:lumMod val="75000"/>
                  </a:schemeClr>
                </a:solidFill>
                <a:latin typeface="+mj-lt"/>
                <a:ea typeface="+mj-ea"/>
                <a:cs typeface="Times New Roman" panose="02020603050405020304" pitchFamily="18" charset="0"/>
              </a:rPr>
              <a:t>We can summarize it as</a:t>
            </a:r>
            <a:r>
              <a:rPr lang="en-IN" b="0"/>
              <a:t>	</a:t>
            </a:r>
          </a:p>
          <a:p>
            <a:pPr marL="0" indent="0">
              <a:buNone/>
            </a:pPr>
            <a:endParaRPr lang="en-IN" b="0"/>
          </a:p>
          <a:p>
            <a:pPr marL="0" indent="0">
              <a:lnSpc>
                <a:spcPct val="125000"/>
              </a:lnSpc>
              <a:buNone/>
            </a:pPr>
            <a:r>
              <a:rPr lang="en-IN" b="0"/>
              <a:t>Microservices are an app design architecture with a philosophy based on building independent components that all connect via API (HTTP, Thrift or REST) to reduce complexity, increase scalability, and allow applications to be distributed with more ease than traditional monolithic-style program architecture.</a:t>
            </a:r>
          </a:p>
          <a:p>
            <a:pPr marL="0" indent="0">
              <a:buNone/>
            </a:pPr>
            <a:endParaRPr lang="en-IN" b="0"/>
          </a:p>
          <a:p>
            <a:pPr marL="0" indent="0" algn="ctr">
              <a:buNone/>
            </a:pPr>
            <a:r>
              <a:rPr lang="en-IN" sz="2000">
                <a:solidFill>
                  <a:schemeClr val="tx2">
                    <a:lumMod val="75000"/>
                  </a:schemeClr>
                </a:solidFill>
              </a:rPr>
              <a:t>Small Services</a:t>
            </a:r>
          </a:p>
          <a:p>
            <a:pPr marL="0" indent="0" algn="ctr">
              <a:buNone/>
            </a:pPr>
            <a:r>
              <a:rPr lang="en-IN" sz="2000">
                <a:solidFill>
                  <a:schemeClr val="tx2">
                    <a:lumMod val="75000"/>
                  </a:schemeClr>
                </a:solidFill>
              </a:rPr>
              <a:t>Technology Choice</a:t>
            </a:r>
          </a:p>
          <a:p>
            <a:pPr marL="0" indent="0" algn="ctr">
              <a:buNone/>
            </a:pPr>
            <a:r>
              <a:rPr lang="en-IN" sz="2000">
                <a:solidFill>
                  <a:schemeClr val="tx2">
                    <a:lumMod val="75000"/>
                  </a:schemeClr>
                </a:solidFill>
              </a:rPr>
              <a:t>Individual Deployment</a:t>
            </a:r>
          </a:p>
          <a:p>
            <a:pPr marL="0" indent="0" algn="ctr">
              <a:buNone/>
            </a:pPr>
            <a:r>
              <a:rPr lang="en-IN" sz="2000">
                <a:solidFill>
                  <a:schemeClr val="tx2">
                    <a:lumMod val="75000"/>
                  </a:schemeClr>
                </a:solidFill>
              </a:rPr>
              <a:t>Scaling</a:t>
            </a:r>
          </a:p>
          <a:p>
            <a:pPr marL="0" indent="0" algn="ctr">
              <a:buNone/>
            </a:pPr>
            <a:r>
              <a:rPr lang="en-IN" sz="2000">
                <a:solidFill>
                  <a:schemeClr val="tx2">
                    <a:lumMod val="75000"/>
                  </a:schemeClr>
                </a:solidFill>
              </a:rPr>
              <a:t>Agility</a:t>
            </a:r>
          </a:p>
          <a:p>
            <a:pPr marL="0" indent="0">
              <a:buNone/>
            </a:pPr>
            <a:endParaRPr lang="en-IN" b="0"/>
          </a:p>
          <a:p>
            <a:pPr marL="0" indent="0">
              <a:buNone/>
            </a:pPr>
            <a:r>
              <a:rPr lang="en-IN" b="0"/>
              <a:t>	</a:t>
            </a:r>
          </a:p>
          <a:p>
            <a:pPr marL="0" indent="0">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04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8</a:t>
            </a:fld>
            <a:endParaRPr lang="en-US"/>
          </a:p>
        </p:txBody>
      </p:sp>
      <p:sp>
        <p:nvSpPr>
          <p:cNvPr id="6" name="Content Placeholder 3"/>
          <p:cNvSpPr>
            <a:spLocks noGrp="1"/>
          </p:cNvSpPr>
          <p:nvPr>
            <p:ph sz="quarter" idx="13"/>
          </p:nvPr>
        </p:nvSpPr>
        <p:spPr>
          <a:xfrm>
            <a:off x="520504" y="584768"/>
            <a:ext cx="8018585" cy="6106658"/>
          </a:xfrm>
        </p:spPr>
        <p:txBody>
          <a:bodyPr>
            <a:normAutofit/>
          </a:bodyPr>
          <a:lstStyle/>
          <a:p>
            <a:pPr marL="0" indent="0" algn="ctr" defTabSz="457200">
              <a:lnSpc>
                <a:spcPct val="80000"/>
              </a:lnSpc>
              <a:spcBef>
                <a:spcPct val="0"/>
              </a:spcBef>
              <a:buNone/>
            </a:pPr>
            <a:r>
              <a:rPr lang="en-IN" sz="3600" spc="-100">
                <a:solidFill>
                  <a:schemeClr val="tx2">
                    <a:lumMod val="75000"/>
                  </a:schemeClr>
                </a:solidFill>
                <a:latin typeface="+mj-lt"/>
                <a:ea typeface="+mj-ea"/>
                <a:cs typeface="Times New Roman" panose="02020603050405020304" pitchFamily="18" charset="0"/>
              </a:rPr>
              <a:t>Monolith vs SOA vs Microservices </a:t>
            </a:r>
            <a:endParaRPr lang="en-IN" sz="400" b="0">
              <a:cs typeface="Times New Roman" panose="02020603050405020304" pitchFamily="18" charset="0"/>
            </a:endParaRPr>
          </a:p>
          <a:p>
            <a:pPr marL="0" indent="0">
              <a:lnSpc>
                <a:spcPct val="125000"/>
              </a:lnSpc>
              <a:buNone/>
            </a:pPr>
            <a:r>
              <a:rPr lang="en-IN" sz="1800" b="0">
                <a:cs typeface="Times New Roman" panose="02020603050405020304" pitchFamily="18" charset="0"/>
              </a:rPr>
              <a:t>Creating a new product is all about risk and choosing the right architecture is an essential step toward success.</a:t>
            </a:r>
          </a:p>
          <a:p>
            <a:pPr marL="0" indent="0">
              <a:lnSpc>
                <a:spcPct val="125000"/>
              </a:lnSpc>
              <a:buNone/>
            </a:pPr>
            <a:r>
              <a:rPr lang="en-IN" sz="2000">
                <a:solidFill>
                  <a:srgbClr val="92D050"/>
                </a:solidFill>
                <a:cs typeface="Times New Roman" panose="02020603050405020304" pitchFamily="18" charset="0"/>
              </a:rPr>
              <a:t>Monolithic architecture</a:t>
            </a:r>
          </a:p>
          <a:p>
            <a:pPr marL="0" indent="0">
              <a:lnSpc>
                <a:spcPct val="125000"/>
              </a:lnSpc>
              <a:buNone/>
            </a:pPr>
            <a:r>
              <a:rPr lang="en-IN" b="0">
                <a:cs typeface="Times New Roman" panose="02020603050405020304" pitchFamily="18" charset="0"/>
              </a:rPr>
              <a:t>	”</a:t>
            </a:r>
            <a:r>
              <a:rPr lang="en-IN" i="1">
                <a:cs typeface="Times New Roman" panose="02020603050405020304" pitchFamily="18" charset="0"/>
              </a:rPr>
              <a:t>Monolith is an ancient word referring to a huge single block of stone. Though this term is used broadly today, the image remains the same across fields</a:t>
            </a:r>
            <a:r>
              <a:rPr lang="en-IN" b="0">
                <a:cs typeface="Times New Roman" panose="02020603050405020304" pitchFamily="18" charset="0"/>
              </a:rPr>
              <a:t>”</a:t>
            </a:r>
          </a:p>
          <a:p>
            <a:pPr marL="0" indent="0">
              <a:lnSpc>
                <a:spcPct val="125000"/>
              </a:lnSpc>
              <a:buNone/>
            </a:pPr>
            <a:r>
              <a:rPr lang="en-IN" b="0">
                <a:cs typeface="Times New Roman" panose="02020603050405020304" pitchFamily="18" charset="0"/>
              </a:rPr>
              <a:t>	A monolithic pattern refers to a single indivisible unit. The concept of monolithic software lies in different components of an application being combined into a single program on a single platform. </a:t>
            </a:r>
          </a:p>
          <a:p>
            <a:pPr marL="0" indent="0">
              <a:lnSpc>
                <a:spcPct val="125000"/>
              </a:lnSpc>
              <a:buNone/>
            </a:pPr>
            <a:r>
              <a:rPr lang="en-IN" b="0">
                <a:cs typeface="Times New Roman" panose="02020603050405020304" pitchFamily="18" charset="0"/>
              </a:rPr>
              <a:t>Usually, a monolithic app consists of a database, client-side user interface, and server-side application. All the software’s parts are unified and all its functions are managed in one place.</a:t>
            </a:r>
          </a:p>
          <a:p>
            <a:pPr marL="0" indent="0">
              <a:buNone/>
            </a:pPr>
            <a:endParaRPr lang="en-IN" sz="1800" b="0">
              <a:latin typeface="Times New Roman" panose="02020603050405020304" pitchFamily="18" charset="0"/>
              <a:cs typeface="Times New Roman" panose="02020603050405020304" pitchFamily="18" charset="0"/>
            </a:endParaRPr>
          </a:p>
          <a:p>
            <a:pPr marL="0" indent="0">
              <a:buNone/>
            </a:pPr>
            <a:endParaRPr lang="en-IN" sz="1800" b="0">
              <a:latin typeface="Times New Roman" panose="02020603050405020304" pitchFamily="18" charset="0"/>
              <a:cs typeface="Times New Roman" panose="02020603050405020304" pitchFamily="18" charset="0"/>
            </a:endParaRPr>
          </a:p>
          <a:p>
            <a:pPr marL="0" indent="0" algn="ctr">
              <a:buNone/>
            </a:pPr>
            <a:endParaRPr lang="en-IN" sz="18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80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60C2248-B95D-984B-A0F4-42B9A4652AA7}" type="slidenum">
              <a:rPr lang="en-US" smtClean="0"/>
              <a:pPr/>
              <a:t>9</a:t>
            </a:fld>
            <a:endParaRPr lang="en-US"/>
          </a:p>
        </p:txBody>
      </p:sp>
      <p:pic>
        <p:nvPicPr>
          <p:cNvPr id="2" name="Picture 1">
            <a:extLst>
              <a:ext uri="{FF2B5EF4-FFF2-40B4-BE49-F238E27FC236}">
                <a16:creationId xmlns:a16="http://schemas.microsoft.com/office/drawing/2014/main" id="{EC1CB376-1D5A-47E6-8DD3-FFD8D76EA4A4}"/>
              </a:ext>
            </a:extLst>
          </p:cNvPr>
          <p:cNvPicPr>
            <a:picLocks noChangeAspect="1"/>
          </p:cNvPicPr>
          <p:nvPr/>
        </p:nvPicPr>
        <p:blipFill>
          <a:blip r:embed="rId2"/>
          <a:stretch>
            <a:fillRect/>
          </a:stretch>
        </p:blipFill>
        <p:spPr>
          <a:xfrm>
            <a:off x="2321366" y="652043"/>
            <a:ext cx="4459359" cy="3061828"/>
          </a:xfrm>
          <a:prstGeom prst="rect">
            <a:avLst/>
          </a:prstGeom>
        </p:spPr>
      </p:pic>
      <p:graphicFrame>
        <p:nvGraphicFramePr>
          <p:cNvPr id="10" name="Table 9">
            <a:extLst>
              <a:ext uri="{FF2B5EF4-FFF2-40B4-BE49-F238E27FC236}">
                <a16:creationId xmlns:a16="http://schemas.microsoft.com/office/drawing/2014/main" id="{5779B0E9-2C0C-448F-BBC0-85FEAA2D01C4}"/>
              </a:ext>
            </a:extLst>
          </p:cNvPr>
          <p:cNvGraphicFramePr>
            <a:graphicFrameLocks noGrp="1"/>
          </p:cNvGraphicFramePr>
          <p:nvPr>
            <p:extLst>
              <p:ext uri="{D42A27DB-BD31-4B8C-83A1-F6EECF244321}">
                <p14:modId xmlns:p14="http://schemas.microsoft.com/office/powerpoint/2010/main" val="1320551057"/>
              </p:ext>
            </p:extLst>
          </p:nvPr>
        </p:nvGraphicFramePr>
        <p:xfrm>
          <a:off x="576775" y="4079630"/>
          <a:ext cx="7891976" cy="1774312"/>
        </p:xfrm>
        <a:graphic>
          <a:graphicData uri="http://schemas.openxmlformats.org/drawingml/2006/table">
            <a:tbl>
              <a:tblPr firstRow="1" bandRow="1">
                <a:tableStyleId>{5C22544A-7EE6-4342-B048-85BDC9FD1C3A}</a:tableStyleId>
              </a:tblPr>
              <a:tblGrid>
                <a:gridCol w="3955677">
                  <a:extLst>
                    <a:ext uri="{9D8B030D-6E8A-4147-A177-3AD203B41FA5}">
                      <a16:colId xmlns:a16="http://schemas.microsoft.com/office/drawing/2014/main" val="740110180"/>
                    </a:ext>
                  </a:extLst>
                </a:gridCol>
                <a:gridCol w="3936299">
                  <a:extLst>
                    <a:ext uri="{9D8B030D-6E8A-4147-A177-3AD203B41FA5}">
                      <a16:colId xmlns:a16="http://schemas.microsoft.com/office/drawing/2014/main" val="1954125189"/>
                    </a:ext>
                  </a:extLst>
                </a:gridCol>
              </a:tblGrid>
              <a:tr h="443578">
                <a:tc>
                  <a:txBody>
                    <a:bodyPr/>
                    <a:lstStyle/>
                    <a:p>
                      <a:pPr algn="ctr"/>
                      <a:r>
                        <a:rPr lang="en-IN">
                          <a:latin typeface="+mn-lt"/>
                        </a:rPr>
                        <a:t>Pros</a:t>
                      </a:r>
                    </a:p>
                  </a:txBody>
                  <a:tcPr>
                    <a:solidFill>
                      <a:schemeClr val="tx2">
                        <a:lumMod val="75000"/>
                      </a:schemeClr>
                    </a:solidFill>
                  </a:tcPr>
                </a:tc>
                <a:tc>
                  <a:txBody>
                    <a:bodyPr/>
                    <a:lstStyle/>
                    <a:p>
                      <a:pPr algn="ctr"/>
                      <a:r>
                        <a:rPr lang="en-IN">
                          <a:latin typeface="+mn-lt"/>
                        </a:rPr>
                        <a:t>Cons</a:t>
                      </a:r>
                    </a:p>
                  </a:txBody>
                  <a:tcPr>
                    <a:solidFill>
                      <a:schemeClr val="tx2">
                        <a:lumMod val="75000"/>
                      </a:schemeClr>
                    </a:solidFill>
                  </a:tcPr>
                </a:tc>
                <a:extLst>
                  <a:ext uri="{0D108BD9-81ED-4DB2-BD59-A6C34878D82A}">
                    <a16:rowId xmlns:a16="http://schemas.microsoft.com/office/drawing/2014/main" val="3033687183"/>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Simpler development and deployment</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Codebase gets cumbersome over time</a:t>
                      </a:r>
                    </a:p>
                  </a:txBody>
                  <a:tcPr>
                    <a:solidFill>
                      <a:schemeClr val="tx2">
                        <a:lumMod val="60000"/>
                        <a:lumOff val="40000"/>
                      </a:schemeClr>
                    </a:solidFill>
                  </a:tcPr>
                </a:tc>
                <a:extLst>
                  <a:ext uri="{0D108BD9-81ED-4DB2-BD59-A6C34878D82A}">
                    <a16:rowId xmlns:a16="http://schemas.microsoft.com/office/drawing/2014/main" val="3768868857"/>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Fewer cross-cutting concerns</a:t>
                      </a:r>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Difficult to adopt new technologies</a:t>
                      </a:r>
                    </a:p>
                  </a:txBody>
                  <a:tcPr>
                    <a:solidFill>
                      <a:schemeClr val="tx2">
                        <a:lumMod val="40000"/>
                        <a:lumOff val="60000"/>
                      </a:schemeClr>
                    </a:solidFill>
                  </a:tcPr>
                </a:tc>
                <a:extLst>
                  <a:ext uri="{0D108BD9-81ED-4DB2-BD59-A6C34878D82A}">
                    <a16:rowId xmlns:a16="http://schemas.microsoft.com/office/drawing/2014/main" val="2637347113"/>
                  </a:ext>
                </a:extLst>
              </a:tr>
              <a:tr h="4435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Better performance</a:t>
                      </a: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a:solidFill>
                            <a:schemeClr val="dk1"/>
                          </a:solidFill>
                          <a:effectLst/>
                          <a:latin typeface="+mn-lt"/>
                          <a:ea typeface="+mn-ea"/>
                          <a:cs typeface="+mn-cs"/>
                        </a:rPr>
                        <a:t>Limited agility</a:t>
                      </a:r>
                    </a:p>
                  </a:txBody>
                  <a:tcPr>
                    <a:solidFill>
                      <a:schemeClr val="tx2">
                        <a:lumMod val="60000"/>
                        <a:lumOff val="40000"/>
                      </a:schemeClr>
                    </a:solidFill>
                  </a:tcPr>
                </a:tc>
                <a:extLst>
                  <a:ext uri="{0D108BD9-81ED-4DB2-BD59-A6C34878D82A}">
                    <a16:rowId xmlns:a16="http://schemas.microsoft.com/office/drawing/2014/main" val="2439699308"/>
                  </a:ext>
                </a:extLst>
              </a:tr>
            </a:tbl>
          </a:graphicData>
        </a:graphic>
      </p:graphicFrame>
    </p:spTree>
    <p:extLst>
      <p:ext uri="{BB962C8B-B14F-4D97-AF65-F5344CB8AC3E}">
        <p14:creationId xmlns:p14="http://schemas.microsoft.com/office/powerpoint/2010/main" val="33093232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ED94E0A886FA4982F2AD1BEE5D9225" ma:contentTypeVersion="2" ma:contentTypeDescription="Create a new document." ma:contentTypeScope="" ma:versionID="39e567ede000dc0ef286ea298711e294">
  <xsd:schema xmlns:xsd="http://www.w3.org/2001/XMLSchema" xmlns:xs="http://www.w3.org/2001/XMLSchema" xmlns:p="http://schemas.microsoft.com/office/2006/metadata/properties" xmlns:ns2="e975e5cd-1d8d-44bc-9382-43144cb3bb68" targetNamespace="http://schemas.microsoft.com/office/2006/metadata/properties" ma:root="true" ma:fieldsID="505d8aacf96eddf01e3df37b39517c5e" ns2:_="">
    <xsd:import namespace="e975e5cd-1d8d-44bc-9382-43144cb3bb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5e5cd-1d8d-44bc-9382-43144cb3b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F62981-65DF-4E6B-92C5-FA8D37AB95A4}">
  <ds:schemaRefs>
    <ds:schemaRef ds:uri="e975e5cd-1d8d-44bc-9382-43144cb3bb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DC64A3-5229-45EC-8C7F-E31195EBE9D2}">
  <ds:schemaRefs>
    <ds:schemaRef ds:uri="e975e5cd-1d8d-44bc-9382-43144cb3bb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4BDC5B-D1CB-4ACC-93E3-EC340E04B5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FIS_presentation_4x3_empty with added design theme</Template>
  <Application>Microsoft Office PowerPoint</Application>
  <PresentationFormat>On-screen Show (4:3)</PresentationFormat>
  <Slides>51</Slides>
  <Notes>0</Notes>
  <HiddenSlides>0</HiddenSlide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FIS_presentation_4x3_empty with added design theme</vt:lpstr>
      <vt:lpstr>wht_background_2017</vt:lpstr>
      <vt:lpstr>Day 1 – Microservices Training </vt:lpstr>
      <vt:lpstr>Introduction to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 4x3 Basic Template</dc:title>
  <dc:creator>Steele, Angela</dc:creator>
  <cp:revision>1</cp:revision>
  <cp:lastPrinted>2016-08-15T14:46:58Z</cp:lastPrinted>
  <dcterms:created xsi:type="dcterms:W3CDTF">2015-12-02T20:50:56Z</dcterms:created>
  <dcterms:modified xsi:type="dcterms:W3CDTF">2021-11-29T05:15:15Z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0x0101009FED94E0A886FA4982F2AD1BEE5D9225</vt:lpwstr>
  </property>
  <property fmtid="{D5CDD505-2E9C-101B-9397-08002B2CF9AE}" pid="3" name="hubDataClassification">
    <vt:lpwstr>120;#Internal Use|c3cad031-fee6-47a9-aad0-2ffea30ffed6</vt:lpwstr>
  </property>
  <property fmtid="{D5CDD505-2E9C-101B-9397-08002B2CF9AE}" pid="4" name="hubOfficialRecord">
    <vt:lpwstr>118;#Discretionary|be304623-379d-4a0b-8bdf-b30f264f5d0f</vt:lpwstr>
  </property>
  <property fmtid="{D5CDD505-2E9C-101B-9397-08002B2CF9AE}" pid="5" name="ContentCategory1">
    <vt:lpwstr>116;#General|df414748-05a1-4eef-b671-5b3efbbf31a9</vt:lpwstr>
  </property>
</Properties>
</file>