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715" r:id="rId4"/>
    <p:sldMasterId id="2147483790" r:id="rId5"/>
  </p:sldMasterIdLst>
  <p:notesMasterIdLst>
    <p:notesMasterId r:id="rId46"/>
  </p:notesMasterIdLst>
  <p:handoutMasterIdLst>
    <p:handoutMasterId r:id="rId47"/>
  </p:handoutMasterIdLst>
  <p:sldIdLst>
    <p:sldId id="392" r:id="rId6"/>
    <p:sldId id="407" r:id="rId7"/>
    <p:sldId id="459" r:id="rId8"/>
    <p:sldId id="460" r:id="rId9"/>
    <p:sldId id="461" r:id="rId10"/>
    <p:sldId id="462" r:id="rId11"/>
    <p:sldId id="463" r:id="rId12"/>
    <p:sldId id="464" r:id="rId13"/>
    <p:sldId id="465" r:id="rId14"/>
    <p:sldId id="430" r:id="rId15"/>
    <p:sldId id="435" r:id="rId16"/>
    <p:sldId id="436" r:id="rId17"/>
    <p:sldId id="437" r:id="rId18"/>
    <p:sldId id="438" r:id="rId19"/>
    <p:sldId id="439" r:id="rId20"/>
    <p:sldId id="440" r:id="rId21"/>
    <p:sldId id="441" r:id="rId22"/>
    <p:sldId id="442" r:id="rId23"/>
    <p:sldId id="454" r:id="rId24"/>
    <p:sldId id="450" r:id="rId25"/>
    <p:sldId id="451" r:id="rId26"/>
    <p:sldId id="429" r:id="rId27"/>
    <p:sldId id="452" r:id="rId28"/>
    <p:sldId id="455" r:id="rId29"/>
    <p:sldId id="456" r:id="rId30"/>
    <p:sldId id="457" r:id="rId31"/>
    <p:sldId id="466" r:id="rId32"/>
    <p:sldId id="467" r:id="rId33"/>
    <p:sldId id="468" r:id="rId34"/>
    <p:sldId id="469" r:id="rId35"/>
    <p:sldId id="443" r:id="rId36"/>
    <p:sldId id="446" r:id="rId37"/>
    <p:sldId id="447" r:id="rId38"/>
    <p:sldId id="448" r:id="rId39"/>
    <p:sldId id="470" r:id="rId40"/>
    <p:sldId id="471" r:id="rId41"/>
    <p:sldId id="472" r:id="rId42"/>
    <p:sldId id="453" r:id="rId43"/>
    <p:sldId id="473" r:id="rId44"/>
    <p:sldId id="291" r:id="rId45"/>
  </p:sldIdLst>
  <p:sldSz cx="9144000" cy="6858000" type="screen4x3"/>
  <p:notesSz cx="7010400" cy="9296400"/>
  <p:custDataLst>
    <p:tags r:id="rId48"/>
  </p:custDataLst>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9">
          <p15:clr>
            <a:srgbClr val="A4A3A4"/>
          </p15:clr>
        </p15:guide>
        <p15:guide id="2" orient="horz" pos="696">
          <p15:clr>
            <a:srgbClr val="A4A3A4"/>
          </p15:clr>
        </p15:guide>
        <p15:guide id="3" orient="horz" pos="926">
          <p15:clr>
            <a:srgbClr val="A4A3A4"/>
          </p15:clr>
        </p15:guide>
        <p15:guide id="4" orient="horz" pos="2657">
          <p15:clr>
            <a:srgbClr val="A4A3A4"/>
          </p15:clr>
        </p15:guide>
        <p15:guide id="5" orient="horz" pos="232">
          <p15:clr>
            <a:srgbClr val="A4A3A4"/>
          </p15:clr>
        </p15:guide>
        <p15:guide id="6" orient="horz" pos="487">
          <p15:clr>
            <a:srgbClr val="A4A3A4"/>
          </p15:clr>
        </p15:guide>
        <p15:guide id="7" pos="241">
          <p15:clr>
            <a:srgbClr val="A4A3A4"/>
          </p15:clr>
        </p15:guide>
        <p15:guide id="8" orient="horz">
          <p15:clr>
            <a:srgbClr val="A4A3A4"/>
          </p15:clr>
        </p15:guide>
        <p15:guide id="9" orient="horz" pos="1659">
          <p15:clr>
            <a:srgbClr val="A4A3A4"/>
          </p15:clr>
        </p15:guide>
        <p15:guide id="10" orient="horz" pos="3639">
          <p15:clr>
            <a:srgbClr val="A4A3A4"/>
          </p15:clr>
        </p15:guide>
        <p15:guide id="11" orient="horz" pos="623">
          <p15:clr>
            <a:srgbClr val="A4A3A4"/>
          </p15:clr>
        </p15:guide>
        <p15:guide id="12" orient="horz" pos="4085">
          <p15:clr>
            <a:srgbClr val="A4A3A4"/>
          </p15:clr>
        </p15:guide>
        <p15:guide id="13" orient="horz" pos="1219">
          <p15:clr>
            <a:srgbClr val="A4A3A4"/>
          </p15:clr>
        </p15:guide>
        <p15:guide id="14" orient="horz" pos="1989">
          <p15:clr>
            <a:srgbClr val="A4A3A4"/>
          </p15:clr>
        </p15:guide>
        <p15:guide id="15" orient="horz" pos="2745">
          <p15:clr>
            <a:srgbClr val="A4A3A4"/>
          </p15:clr>
        </p15:guide>
        <p15:guide id="16" orient="horz" pos="3759">
          <p15:clr>
            <a:srgbClr val="A4A3A4"/>
          </p15:clr>
        </p15:guide>
        <p15:guide id="17" orient="horz" pos="4319">
          <p15:clr>
            <a:srgbClr val="A4A3A4"/>
          </p15:clr>
        </p15:guide>
        <p15:guide id="18" orient="horz" pos="4199">
          <p15:clr>
            <a:srgbClr val="A4A3A4"/>
          </p15:clr>
        </p15:guide>
        <p15:guide id="19" orient="horz" pos="3537">
          <p15:clr>
            <a:srgbClr val="A4A3A4"/>
          </p15:clr>
        </p15:guide>
        <p15:guide id="20" pos="5759">
          <p15:clr>
            <a:srgbClr val="A4A3A4"/>
          </p15:clr>
        </p15:guide>
        <p15:guide id="21">
          <p15:clr>
            <a:srgbClr val="A4A3A4"/>
          </p15:clr>
        </p15:guide>
        <p15:guide id="22" pos="2880">
          <p15:clr>
            <a:srgbClr val="A4A3A4"/>
          </p15:clr>
        </p15:guide>
        <p15:guide id="23" pos="2064">
          <p15:clr>
            <a:srgbClr val="A4A3A4"/>
          </p15:clr>
        </p15:guide>
        <p15:guide id="24" pos="246">
          <p15:clr>
            <a:srgbClr val="A4A3A4"/>
          </p15:clr>
        </p15:guide>
        <p15:guide id="25" pos="5513">
          <p15:clr>
            <a:srgbClr val="A4A3A4"/>
          </p15:clr>
        </p15:guide>
        <p15:guide id="26" pos="4326">
          <p15:clr>
            <a:srgbClr val="A4A3A4"/>
          </p15:clr>
        </p15:guide>
        <p15:guide id="27" pos="1296">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e, Veronica" initials="LV" lastIdx="1" clrIdx="0">
    <p:extLst>
      <p:ext uri="{19B8F6BF-5375-455C-9EA6-DF929625EA0E}">
        <p15:presenceInfo xmlns:p15="http://schemas.microsoft.com/office/powerpoint/2012/main" userId="S-1-5-21-602162358-1844823847-725345543-152889" providerId="AD"/>
      </p:ext>
    </p:extLst>
  </p:cmAuthor>
  <p:cmAuthor id="2" name="Baldesare, Jason" initials="BJ" lastIdx="1" clrIdx="1">
    <p:extLst>
      <p:ext uri="{19B8F6BF-5375-455C-9EA6-DF929625EA0E}">
        <p15:presenceInfo xmlns:p15="http://schemas.microsoft.com/office/powerpoint/2012/main" userId="S-1-5-21-602162358-1844823847-725345543-275779" providerId="AD"/>
      </p:ext>
    </p:extLst>
  </p:cmAuthor>
  <p:cmAuthor id="3" name="Durga, Amar" initials="DA" lastIdx="0" clrIdx="2">
    <p:extLst>
      <p:ext uri="{19B8F6BF-5375-455C-9EA6-DF929625EA0E}">
        <p15:presenceInfo xmlns:p15="http://schemas.microsoft.com/office/powerpoint/2012/main" userId="S::Amar.Durga@FISGLOBAL.COM::86bdeff0-caaa-48ac-9629-fb8d8e172ce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981D97"/>
    <a:srgbClr val="007FA3"/>
    <a:srgbClr val="8C8D8D"/>
    <a:srgbClr val="F1F2F2"/>
    <a:srgbClr val="898989"/>
    <a:srgbClr val="FFFFFF"/>
    <a:srgbClr val="888A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61" autoAdjust="0"/>
    <p:restoredTop sz="93775" autoAdjust="0"/>
  </p:normalViewPr>
  <p:slideViewPr>
    <p:cSldViewPr snapToGrid="0" snapToObjects="1" showGuides="1">
      <p:cViewPr>
        <p:scale>
          <a:sx n="75" d="100"/>
          <a:sy n="75" d="100"/>
        </p:scale>
        <p:origin x="1158" y="-162"/>
      </p:cViewPr>
      <p:guideLst>
        <p:guide orient="horz" pos="2889"/>
        <p:guide orient="horz" pos="696"/>
        <p:guide orient="horz" pos="926"/>
        <p:guide orient="horz" pos="2657"/>
        <p:guide orient="horz" pos="232"/>
        <p:guide orient="horz" pos="487"/>
        <p:guide pos="241"/>
        <p:guide orient="horz"/>
        <p:guide orient="horz" pos="1659"/>
        <p:guide orient="horz" pos="3639"/>
        <p:guide orient="horz" pos="623"/>
        <p:guide orient="horz" pos="4085"/>
        <p:guide orient="horz" pos="1219"/>
        <p:guide orient="horz" pos="1989"/>
        <p:guide orient="horz" pos="2745"/>
        <p:guide orient="horz" pos="3759"/>
        <p:guide orient="horz" pos="4319"/>
        <p:guide orient="horz" pos="4199"/>
        <p:guide orient="horz" pos="3537"/>
        <p:guide pos="5759"/>
        <p:guide/>
        <p:guide pos="2880"/>
        <p:guide pos="2064"/>
        <p:guide pos="246"/>
        <p:guide pos="5513"/>
        <p:guide pos="4326"/>
        <p:guide pos="1296"/>
      </p:guideLst>
    </p:cSldViewPr>
  </p:slideViewPr>
  <p:outlineViewPr>
    <p:cViewPr>
      <p:scale>
        <a:sx n="33" d="100"/>
        <a:sy n="33" d="100"/>
      </p:scale>
      <p:origin x="0" y="13752"/>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showGuides="1">
      <p:cViewPr varScale="1">
        <p:scale>
          <a:sx n="97" d="100"/>
          <a:sy n="97" d="100"/>
        </p:scale>
        <p:origin x="-882"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bleStyles" Target="tableStyle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ags" Target="tags/tag1.xml"/><Relationship Id="rId8" Type="http://schemas.openxmlformats.org/officeDocument/2006/relationships/slide" Target="slides/slide3.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1440" tIns="45720" rIns="91440" bIns="45720" rtlCol="0"/>
          <a:lstStyle>
            <a:lvl1pPr algn="r">
              <a:defRPr sz="1200"/>
            </a:lvl1pPr>
          </a:lstStyle>
          <a:p>
            <a:fld id="{24993E57-F06E-2343-8505-8306C931B374}" type="datetimeFigureOut">
              <a:rPr lang="en-US" smtClean="0"/>
              <a:pPr/>
              <a:t>11/5/2021</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1440" tIns="45720" rIns="91440" bIns="45720" rtlCol="0" anchor="b"/>
          <a:lstStyle>
            <a:lvl1pPr algn="r">
              <a:defRPr sz="1200"/>
            </a:lvl1pPr>
          </a:lstStyle>
          <a:p>
            <a:fld id="{930BA0C0-C469-224C-A13F-1126ACE84987}" type="slidenum">
              <a:rPr lang="en-US" smtClean="0"/>
              <a:pPr/>
              <a:t>‹#›</a:t>
            </a:fld>
            <a:endParaRPr lang="en-US" dirty="0"/>
          </a:p>
        </p:txBody>
      </p:sp>
    </p:spTree>
    <p:extLst>
      <p:ext uri="{BB962C8B-B14F-4D97-AF65-F5344CB8AC3E}">
        <p14:creationId xmlns:p14="http://schemas.microsoft.com/office/powerpoint/2010/main" val="26836766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idx="1"/>
          </p:nvPr>
        </p:nvSpPr>
        <p:spPr>
          <a:xfrm>
            <a:off x="3970938" y="0"/>
            <a:ext cx="3037840" cy="464820"/>
          </a:xfrm>
          <a:prstGeom prst="rect">
            <a:avLst/>
          </a:prstGeom>
        </p:spPr>
        <p:txBody>
          <a:bodyPr vert="horz" lIns="91440" tIns="45720" rIns="91440" bIns="45720" rtlCol="0"/>
          <a:lstStyle>
            <a:lvl1pPr algn="r">
              <a:defRPr sz="1200"/>
            </a:lvl1pPr>
          </a:lstStyle>
          <a:p>
            <a:fld id="{0AE71FE8-551B-41D8-8E66-7D01683EE4D2}" type="datetimeFigureOut">
              <a:rPr lang="fi-FI" smtClean="0"/>
              <a:pPr/>
              <a:t>5.11.2021</a:t>
            </a:fld>
            <a:endParaRPr lang="fi-FI"/>
          </a:p>
        </p:txBody>
      </p:sp>
      <p:sp>
        <p:nvSpPr>
          <p:cNvPr id="4" name="Dian kuvan paikkamerkki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fi-FI"/>
          </a:p>
        </p:txBody>
      </p:sp>
      <p:sp>
        <p:nvSpPr>
          <p:cNvPr id="5" name="Huomautusten paikkamerkki 4"/>
          <p:cNvSpPr>
            <a:spLocks noGrp="1"/>
          </p:cNvSpPr>
          <p:nvPr>
            <p:ph type="body" sz="quarter" idx="3"/>
          </p:nvPr>
        </p:nvSpPr>
        <p:spPr>
          <a:xfrm>
            <a:off x="701040" y="4415790"/>
            <a:ext cx="5608320" cy="418338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Alatunnisteen paikkamerkki 5"/>
          <p:cNvSpPr>
            <a:spLocks noGrp="1"/>
          </p:cNvSpPr>
          <p:nvPr>
            <p:ph type="ftr" sz="quarter" idx="4"/>
          </p:nvPr>
        </p:nvSpPr>
        <p:spPr>
          <a:xfrm>
            <a:off x="0" y="8829967"/>
            <a:ext cx="3037840" cy="464820"/>
          </a:xfrm>
          <a:prstGeom prst="rect">
            <a:avLst/>
          </a:prstGeom>
        </p:spPr>
        <p:txBody>
          <a:bodyPr vert="horz" lIns="91440" tIns="45720" rIns="91440" bIns="45720" rtlCol="0" anchor="b"/>
          <a:lstStyle>
            <a:lvl1pPr algn="l">
              <a:defRPr sz="1200"/>
            </a:lvl1pPr>
          </a:lstStyle>
          <a:p>
            <a:endParaRPr lang="fi-FI"/>
          </a:p>
        </p:txBody>
      </p:sp>
      <p:sp>
        <p:nvSpPr>
          <p:cNvPr id="7" name="Dian numeron paikkamerkki 6"/>
          <p:cNvSpPr>
            <a:spLocks noGrp="1"/>
          </p:cNvSpPr>
          <p:nvPr>
            <p:ph type="sldNum" sz="quarter" idx="5"/>
          </p:nvPr>
        </p:nvSpPr>
        <p:spPr>
          <a:xfrm>
            <a:off x="3970938" y="8829967"/>
            <a:ext cx="3037840" cy="464820"/>
          </a:xfrm>
          <a:prstGeom prst="rect">
            <a:avLst/>
          </a:prstGeom>
        </p:spPr>
        <p:txBody>
          <a:bodyPr vert="horz" lIns="91440" tIns="45720" rIns="91440" bIns="45720" rtlCol="0" anchor="b"/>
          <a:lstStyle>
            <a:lvl1pPr algn="r">
              <a:defRPr sz="1200"/>
            </a:lvl1pPr>
          </a:lstStyle>
          <a:p>
            <a:fld id="{2565BE45-5FCE-418C-8A7C-9AF791EA8C88}" type="slidenum">
              <a:rPr lang="fi-FI" smtClean="0"/>
              <a:pPr/>
              <a:t>‹#›</a:t>
            </a:fld>
            <a:endParaRPr lang="fi-FI"/>
          </a:p>
        </p:txBody>
      </p:sp>
    </p:spTree>
    <p:extLst>
      <p:ext uri="{BB962C8B-B14F-4D97-AF65-F5344CB8AC3E}">
        <p14:creationId xmlns:p14="http://schemas.microsoft.com/office/powerpoint/2010/main" val="15294112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green">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6858000"/>
          </a:xfrm>
          <a:prstGeom prst="rect">
            <a:avLst/>
          </a:prstGeom>
        </p:spPr>
      </p:pic>
      <p:sp>
        <p:nvSpPr>
          <p:cNvPr id="19" name="Title 10"/>
          <p:cNvSpPr>
            <a:spLocks noGrp="1"/>
          </p:cNvSpPr>
          <p:nvPr>
            <p:ph type="title" hasCustomPrompt="1"/>
          </p:nvPr>
        </p:nvSpPr>
        <p:spPr>
          <a:xfrm>
            <a:off x="382588" y="1409701"/>
            <a:ext cx="6012000" cy="1833019"/>
          </a:xfrm>
        </p:spPr>
        <p:txBody>
          <a:bodyPr anchor="b" anchorCtr="0">
            <a:noAutofit/>
          </a:bodyPr>
          <a:lstStyle>
            <a:lvl1pPr>
              <a:defRPr sz="5000" spc="-100" baseline="0">
                <a:solidFill>
                  <a:schemeClr val="bg1"/>
                </a:solidFill>
              </a:defRPr>
            </a:lvl1pPr>
          </a:lstStyle>
          <a:p>
            <a:r>
              <a:rPr lang="fi-FI" dirty="0"/>
              <a:t>Presentation title</a:t>
            </a:r>
            <a:endParaRPr lang="en-US" dirty="0"/>
          </a:p>
        </p:txBody>
      </p:sp>
      <p:sp>
        <p:nvSpPr>
          <p:cNvPr id="20" name="Text Placeholder 19"/>
          <p:cNvSpPr>
            <a:spLocks noGrp="1"/>
          </p:cNvSpPr>
          <p:nvPr>
            <p:ph type="body" sz="quarter" idx="13" hasCustomPrompt="1"/>
          </p:nvPr>
        </p:nvSpPr>
        <p:spPr>
          <a:xfrm>
            <a:off x="382588" y="3376662"/>
            <a:ext cx="6012000" cy="1716039"/>
          </a:xfrm>
        </p:spPr>
        <p:txBody>
          <a:bodyPr>
            <a:normAutofit/>
          </a:bodyPr>
          <a:lstStyle>
            <a:lvl1pPr marL="0" indent="0">
              <a:buFontTx/>
              <a:buNone/>
              <a:defRPr sz="2000" b="0">
                <a:solidFill>
                  <a:schemeClr val="bg1"/>
                </a:solidFill>
              </a:defRPr>
            </a:lvl1pPr>
            <a:lvl2pPr>
              <a:defRPr>
                <a:solidFill>
                  <a:srgbClr val="004F71"/>
                </a:solidFill>
              </a:defRPr>
            </a:lvl2pPr>
            <a:lvl3pPr>
              <a:defRPr>
                <a:solidFill>
                  <a:srgbClr val="004F71"/>
                </a:solidFill>
              </a:defRPr>
            </a:lvl3pPr>
            <a:lvl4pPr>
              <a:defRPr>
                <a:solidFill>
                  <a:srgbClr val="004F71"/>
                </a:solidFill>
              </a:defRPr>
            </a:lvl4pPr>
            <a:lvl5pPr>
              <a:defRPr>
                <a:solidFill>
                  <a:srgbClr val="004F71"/>
                </a:solidFill>
              </a:defRPr>
            </a:lvl5pPr>
          </a:lstStyle>
          <a:p>
            <a:pPr lvl="0"/>
            <a:r>
              <a:rPr lang="fi-FI" dirty="0"/>
              <a:t>Presentation subtitle</a:t>
            </a:r>
          </a:p>
        </p:txBody>
      </p:sp>
      <p:sp>
        <p:nvSpPr>
          <p:cNvPr id="21" name="Tekstin paikkamerkki 6"/>
          <p:cNvSpPr>
            <a:spLocks noGrp="1"/>
          </p:cNvSpPr>
          <p:nvPr>
            <p:ph type="body" sz="quarter" idx="14" hasCustomPrompt="1"/>
          </p:nvPr>
        </p:nvSpPr>
        <p:spPr>
          <a:xfrm>
            <a:off x="381600" y="5787351"/>
            <a:ext cx="2833200" cy="216000"/>
          </a:xfrm>
        </p:spPr>
        <p:txBody>
          <a:bodyPr>
            <a:normAutofit/>
          </a:bodyPr>
          <a:lstStyle>
            <a:lvl1pPr marL="0" indent="0">
              <a:buFontTx/>
              <a:buNone/>
              <a:defRPr sz="1300" b="0">
                <a:solidFill>
                  <a:schemeClr val="bg1"/>
                </a:solidFill>
              </a:defRPr>
            </a:lvl1pPr>
          </a:lstStyle>
          <a:p>
            <a:pPr lvl="0"/>
            <a:r>
              <a:rPr lang="fi-FI" dirty="0" err="1"/>
              <a:t>Date</a:t>
            </a:r>
            <a:endParaRPr lang="fi-FI" dirty="0"/>
          </a:p>
        </p:txBody>
      </p:sp>
      <p:sp>
        <p:nvSpPr>
          <p:cNvPr id="22" name="Text Placeholder 4"/>
          <p:cNvSpPr>
            <a:spLocks noGrp="1"/>
          </p:cNvSpPr>
          <p:nvPr>
            <p:ph type="body" sz="quarter" idx="15" hasCustomPrompt="1"/>
          </p:nvPr>
        </p:nvSpPr>
        <p:spPr>
          <a:xfrm>
            <a:off x="382588" y="5557309"/>
            <a:ext cx="4320000" cy="216000"/>
          </a:xfrm>
        </p:spPr>
        <p:txBody>
          <a:bodyPr anchor="b" anchorCtr="0">
            <a:noAutofit/>
          </a:bodyPr>
          <a:lstStyle>
            <a:lvl1pPr marL="0" indent="0">
              <a:lnSpc>
                <a:spcPct val="100000"/>
              </a:lnSpc>
              <a:spcBef>
                <a:spcPts val="0"/>
              </a:spcBef>
              <a:buFontTx/>
              <a:buNone/>
              <a:defRPr sz="1300" b="1">
                <a:solidFill>
                  <a:schemeClr val="bg1"/>
                </a:solidFill>
              </a:defRPr>
            </a:lvl1pPr>
          </a:lstStyle>
          <a:p>
            <a:pPr lvl="0"/>
            <a:r>
              <a:rPr lang="en-US" dirty="0"/>
              <a:t>Speaker name, title</a:t>
            </a: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814639" y="5374990"/>
            <a:ext cx="2973984" cy="684000"/>
          </a:xfrm>
          <a:prstGeom prst="rect">
            <a:avLst/>
          </a:prstGeom>
        </p:spPr>
      </p:pic>
    </p:spTree>
    <p:extLst>
      <p:ext uri="{BB962C8B-B14F-4D97-AF65-F5344CB8AC3E}">
        <p14:creationId xmlns:p14="http://schemas.microsoft.com/office/powerpoint/2010/main" val="4005644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60C2248-B95D-984B-A0F4-42B9A4652AA7}" type="slidenum">
              <a:rPr lang="en-US" smtClean="0"/>
              <a:pPr/>
              <a:t>‹#›</a:t>
            </a:fld>
            <a:endParaRPr lang="en-US" dirty="0"/>
          </a:p>
        </p:txBody>
      </p:sp>
    </p:spTree>
    <p:extLst>
      <p:ext uri="{BB962C8B-B14F-4D97-AF65-F5344CB8AC3E}">
        <p14:creationId xmlns:p14="http://schemas.microsoft.com/office/powerpoint/2010/main" val="3425096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ighlighted quote green">
    <p:spTree>
      <p:nvGrpSpPr>
        <p:cNvPr id="1" name=""/>
        <p:cNvGrpSpPr/>
        <p:nvPr/>
      </p:nvGrpSpPr>
      <p:grpSpPr>
        <a:xfrm>
          <a:off x="0" y="0"/>
          <a:ext cx="0" cy="0"/>
          <a:chOff x="0" y="0"/>
          <a:chExt cx="0" cy="0"/>
        </a:xfrm>
      </p:grpSpPr>
      <p:sp>
        <p:nvSpPr>
          <p:cNvPr id="4" name="Slide Number Placeholder 3"/>
          <p:cNvSpPr>
            <a:spLocks noGrp="1"/>
          </p:cNvSpPr>
          <p:nvPr userDrawn="1">
            <p:ph type="sldNum" sz="quarter" idx="11"/>
          </p:nvPr>
        </p:nvSpPr>
        <p:spPr/>
        <p:txBody>
          <a:bodyPr/>
          <a:lstStyle/>
          <a:p>
            <a:fld id="{C60C2248-B95D-984B-A0F4-42B9A4652AA7}" type="slidenum">
              <a:rPr lang="en-US" smtClean="0"/>
              <a:pPr/>
              <a:t>‹#›</a:t>
            </a:fld>
            <a:endParaRPr lang="en-US" dirty="0"/>
          </a:p>
        </p:txBody>
      </p:sp>
      <p:grpSp>
        <p:nvGrpSpPr>
          <p:cNvPr id="7" name="Ryhmä 1"/>
          <p:cNvGrpSpPr/>
          <p:nvPr userDrawn="1"/>
        </p:nvGrpSpPr>
        <p:grpSpPr>
          <a:xfrm>
            <a:off x="856145" y="1089791"/>
            <a:ext cx="7460544" cy="4795200"/>
            <a:chOff x="856145" y="813567"/>
            <a:chExt cx="7460544" cy="3595304"/>
          </a:xfrm>
        </p:grpSpPr>
        <p:sp>
          <p:nvSpPr>
            <p:cNvPr id="8" name="Freeform 6"/>
            <p:cNvSpPr>
              <a:spLocks/>
            </p:cNvSpPr>
            <p:nvPr/>
          </p:nvSpPr>
          <p:spPr bwMode="auto">
            <a:xfrm>
              <a:off x="856145" y="813567"/>
              <a:ext cx="7460544" cy="3526379"/>
            </a:xfrm>
            <a:custGeom>
              <a:avLst/>
              <a:gdLst>
                <a:gd name="T0" fmla="*/ 16977 w 20595"/>
                <a:gd name="T1" fmla="*/ 8588 h 9733"/>
                <a:gd name="T2" fmla="*/ 20195 w 20595"/>
                <a:gd name="T3" fmla="*/ 8588 h 9733"/>
                <a:gd name="T4" fmla="*/ 20595 w 20595"/>
                <a:gd name="T5" fmla="*/ 8180 h 9733"/>
                <a:gd name="T6" fmla="*/ 20595 w 20595"/>
                <a:gd name="T7" fmla="*/ 408 h 9733"/>
                <a:gd name="T8" fmla="*/ 20195 w 20595"/>
                <a:gd name="T9" fmla="*/ 0 h 9733"/>
                <a:gd name="T10" fmla="*/ 401 w 20595"/>
                <a:gd name="T11" fmla="*/ 0 h 9733"/>
                <a:gd name="T12" fmla="*/ 0 w 20595"/>
                <a:gd name="T13" fmla="*/ 408 h 9733"/>
                <a:gd name="T14" fmla="*/ 0 w 20595"/>
                <a:gd name="T15" fmla="*/ 8180 h 9733"/>
                <a:gd name="T16" fmla="*/ 401 w 20595"/>
                <a:gd name="T17" fmla="*/ 8588 h 9733"/>
                <a:gd name="T18" fmla="*/ 14425 w 20595"/>
                <a:gd name="T19" fmla="*/ 8588 h 9733"/>
                <a:gd name="T20" fmla="*/ 15538 w 20595"/>
                <a:gd name="T21" fmla="*/ 9733 h 9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95" h="9733">
                  <a:moveTo>
                    <a:pt x="16977" y="8588"/>
                  </a:moveTo>
                  <a:lnTo>
                    <a:pt x="20195" y="8588"/>
                  </a:lnTo>
                  <a:cubicBezTo>
                    <a:pt x="20195" y="8588"/>
                    <a:pt x="20595" y="8588"/>
                    <a:pt x="20595" y="8180"/>
                  </a:cubicBezTo>
                  <a:lnTo>
                    <a:pt x="20595" y="408"/>
                  </a:lnTo>
                  <a:cubicBezTo>
                    <a:pt x="20595" y="408"/>
                    <a:pt x="20595" y="0"/>
                    <a:pt x="20195" y="0"/>
                  </a:cubicBezTo>
                  <a:lnTo>
                    <a:pt x="401" y="0"/>
                  </a:lnTo>
                  <a:cubicBezTo>
                    <a:pt x="401" y="0"/>
                    <a:pt x="0" y="0"/>
                    <a:pt x="0" y="408"/>
                  </a:cubicBezTo>
                  <a:lnTo>
                    <a:pt x="0" y="8180"/>
                  </a:lnTo>
                  <a:cubicBezTo>
                    <a:pt x="0" y="8180"/>
                    <a:pt x="0" y="8588"/>
                    <a:pt x="401" y="8588"/>
                  </a:cubicBezTo>
                  <a:lnTo>
                    <a:pt x="14425" y="8588"/>
                  </a:lnTo>
                  <a:lnTo>
                    <a:pt x="15538" y="9733"/>
                  </a:lnTo>
                </a:path>
              </a:pathLst>
            </a:custGeom>
            <a:noFill/>
            <a:ln w="187325" cap="rnd">
              <a:solidFill>
                <a:srgbClr val="A4D16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i-FI"/>
            </a:p>
          </p:txBody>
        </p:sp>
        <p:sp>
          <p:nvSpPr>
            <p:cNvPr id="9" name="Oval 7"/>
            <p:cNvSpPr>
              <a:spLocks noChangeArrowheads="1"/>
            </p:cNvSpPr>
            <p:nvPr/>
          </p:nvSpPr>
          <p:spPr bwMode="auto">
            <a:xfrm>
              <a:off x="6391864" y="4268419"/>
              <a:ext cx="185933" cy="140452"/>
            </a:xfrm>
            <a:prstGeom prst="ellipse">
              <a:avLst/>
            </a:pr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i-FI"/>
            </a:p>
          </p:txBody>
        </p:sp>
      </p:grpSp>
      <p:sp>
        <p:nvSpPr>
          <p:cNvPr id="11" name="Text Placeholder 7"/>
          <p:cNvSpPr>
            <a:spLocks noGrp="1"/>
          </p:cNvSpPr>
          <p:nvPr>
            <p:ph type="body" sz="quarter" idx="12" hasCustomPrompt="1"/>
          </p:nvPr>
        </p:nvSpPr>
        <p:spPr>
          <a:xfrm>
            <a:off x="971600" y="1219201"/>
            <a:ext cx="7219254" cy="3885708"/>
          </a:xfrm>
        </p:spPr>
        <p:txBody>
          <a:bodyPr anchor="ctr">
            <a:noAutofit/>
          </a:bodyPr>
          <a:lstStyle>
            <a:lvl1pPr marL="0" indent="0" algn="ctr">
              <a:lnSpc>
                <a:spcPct val="100000"/>
              </a:lnSpc>
              <a:spcBef>
                <a:spcPts val="0"/>
              </a:spcBef>
              <a:buFontTx/>
              <a:buNone/>
              <a:defRPr sz="3600">
                <a:solidFill>
                  <a:schemeClr val="tx2"/>
                </a:solidFill>
              </a:defRPr>
            </a:lvl1pPr>
            <a:lvl2pPr marL="88900" indent="0">
              <a:buFontTx/>
              <a:buNone/>
              <a:defRPr sz="3600"/>
            </a:lvl2pPr>
            <a:lvl3pPr marL="268287" indent="0">
              <a:buFontTx/>
              <a:buNone/>
              <a:defRPr sz="3600"/>
            </a:lvl3pPr>
            <a:lvl4pPr marL="447675" indent="0">
              <a:buFontTx/>
              <a:buNone/>
              <a:defRPr sz="3600"/>
            </a:lvl4pPr>
            <a:lvl5pPr marL="627062" indent="0">
              <a:buFontTx/>
              <a:buNone/>
              <a:defRPr sz="3600"/>
            </a:lvl5pPr>
          </a:lstStyle>
          <a:p>
            <a:pPr lvl="0"/>
            <a:r>
              <a:rPr lang="fi-FI" dirty="0"/>
              <a:t>Type quote</a:t>
            </a:r>
          </a:p>
        </p:txBody>
      </p:sp>
    </p:spTree>
    <p:extLst>
      <p:ext uri="{BB962C8B-B14F-4D97-AF65-F5344CB8AC3E}">
        <p14:creationId xmlns:p14="http://schemas.microsoft.com/office/powerpoint/2010/main" val="1699078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3"/>
          <p:cNvSpPr>
            <a:spLocks noGrp="1"/>
          </p:cNvSpPr>
          <p:nvPr>
            <p:ph type="sldNum" sz="quarter" idx="11"/>
          </p:nvPr>
        </p:nvSpPr>
        <p:spPr/>
        <p:txBody>
          <a:bodyPr/>
          <a:lstStyle/>
          <a:p>
            <a:fld id="{C60C2248-B95D-984B-A0F4-42B9A4652AA7}" type="slidenum">
              <a:rPr lang="en-US" smtClean="0"/>
              <a:pPr/>
              <a:t>‹#›</a:t>
            </a:fld>
            <a:endParaRPr lang="en-US" dirty="0"/>
          </a:p>
        </p:txBody>
      </p:sp>
      <p:sp>
        <p:nvSpPr>
          <p:cNvPr id="5" name="Content Placeholder 2"/>
          <p:cNvSpPr>
            <a:spLocks noGrp="1"/>
          </p:cNvSpPr>
          <p:nvPr>
            <p:ph idx="1"/>
          </p:nvPr>
        </p:nvSpPr>
        <p:spPr>
          <a:xfrm>
            <a:off x="392112" y="1655764"/>
            <a:ext cx="4068000" cy="4511675"/>
          </a:xfrm>
          <a:prstGeom prst="rect">
            <a:avLst/>
          </a:prstGeom>
        </p:spPr>
        <p:txBody>
          <a:bodyPr/>
          <a:lstStyle/>
          <a:p>
            <a:pPr lvl="0"/>
            <a:r>
              <a:rPr lang="en-US"/>
              <a:t>Click to edit Master text styles</a:t>
            </a:r>
          </a:p>
          <a:p>
            <a:pPr lvl="1"/>
            <a:r>
              <a:rPr lang="en-US"/>
              <a:t>Second level</a:t>
            </a:r>
          </a:p>
          <a:p>
            <a:pPr lvl="2"/>
            <a:r>
              <a:rPr lang="en-US"/>
              <a:t>Third level</a:t>
            </a:r>
          </a:p>
        </p:txBody>
      </p:sp>
      <p:sp>
        <p:nvSpPr>
          <p:cNvPr id="14" name="Picture Placeholder 12"/>
          <p:cNvSpPr>
            <a:spLocks noGrp="1"/>
          </p:cNvSpPr>
          <p:nvPr>
            <p:ph type="pic" sz="quarter" idx="13" hasCustomPrompt="1"/>
          </p:nvPr>
        </p:nvSpPr>
        <p:spPr>
          <a:xfrm>
            <a:off x="4691008" y="1655764"/>
            <a:ext cx="4052750" cy="4511674"/>
          </a:xfrm>
          <a:prstGeom prst="rect">
            <a:avLst/>
          </a:prstGeom>
          <a:solidFill>
            <a:schemeClr val="accent3">
              <a:lumMod val="20000"/>
              <a:lumOff val="80000"/>
            </a:schemeClr>
          </a:solidFill>
        </p:spPr>
        <p:txBody>
          <a:bodyPr/>
          <a:lstStyle>
            <a:lvl1pPr marL="0" marR="0" indent="0" algn="l" defTabSz="914400" rtl="0" eaLnBrk="1" fontAlgn="auto" latinLnBrk="0" hangingPunct="1">
              <a:lnSpc>
                <a:spcPct val="110000"/>
              </a:lnSpc>
              <a:spcBef>
                <a:spcPts val="0"/>
              </a:spcBef>
              <a:spcAft>
                <a:spcPts val="0"/>
              </a:spcAft>
              <a:buClr>
                <a:srgbClr val="8DC63F"/>
              </a:buClr>
              <a:buSzTx/>
              <a:buFont typeface="Calibri" panose="020F0502020204030204" pitchFamily="34" charset="0"/>
              <a:buNone/>
              <a:tabLst/>
              <a:defRPr/>
            </a:lvl1pPr>
          </a:lstStyle>
          <a:p>
            <a:r>
              <a:rPr lang="fi-FI" dirty="0"/>
              <a:t>Click icon to add picture</a:t>
            </a:r>
            <a:br>
              <a:rPr lang="fi-FI" dirty="0"/>
            </a:br>
            <a:br>
              <a:rPr lang="fi-FI" dirty="0"/>
            </a:br>
            <a:r>
              <a:rPr lang="en-US" cap="none" baseline="0" dirty="0"/>
              <a:t>Go to the speaker notes of this slide for instructions on how to add pictures</a:t>
            </a:r>
            <a:endParaRPr lang="fi-FI" dirty="0"/>
          </a:p>
        </p:txBody>
      </p:sp>
    </p:spTree>
    <p:extLst>
      <p:ext uri="{BB962C8B-B14F-4D97-AF65-F5344CB8AC3E}">
        <p14:creationId xmlns:p14="http://schemas.microsoft.com/office/powerpoint/2010/main" val="1957693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flipV="1">
            <a:off x="-2" y="0"/>
            <a:ext cx="9144001" cy="6858000"/>
          </a:xfrm>
          <a:prstGeom prst="rect">
            <a:avLst/>
          </a:prstGeom>
        </p:spPr>
      </p:pic>
      <p:pic>
        <p:nvPicPr>
          <p:cNvPr id="3" name="Picture 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214000" y="2886674"/>
            <a:ext cx="4716000" cy="1084653"/>
          </a:xfrm>
          <a:prstGeom prst="rect">
            <a:avLst/>
          </a:prstGeom>
        </p:spPr>
      </p:pic>
      <p:sp>
        <p:nvSpPr>
          <p:cNvPr id="4" name="TextBox 3"/>
          <p:cNvSpPr txBox="1"/>
          <p:nvPr userDrawn="1"/>
        </p:nvSpPr>
        <p:spPr>
          <a:xfrm>
            <a:off x="139468" y="6476563"/>
            <a:ext cx="6588878" cy="215444"/>
          </a:xfrm>
          <a:prstGeom prst="rect">
            <a:avLst/>
          </a:prstGeom>
          <a:noFill/>
        </p:spPr>
        <p:txBody>
          <a:bodyPr wrap="square" rtlCol="0">
            <a:spAutoFit/>
          </a:bodyPr>
          <a:lstStyle/>
          <a:p>
            <a:r>
              <a:rPr lang="en-US" sz="800" b="1" i="1" dirty="0">
                <a:solidFill>
                  <a:schemeClr val="bg1"/>
                </a:solidFill>
              </a:rPr>
              <a:t>©2016 FIS and/or its subsidiaries. All Rights Reserved.</a:t>
            </a:r>
            <a:r>
              <a:rPr lang="en-US" sz="800" b="1" i="1" baseline="0" dirty="0">
                <a:solidFill>
                  <a:schemeClr val="bg1"/>
                </a:solidFill>
              </a:rPr>
              <a:t> </a:t>
            </a:r>
            <a:r>
              <a:rPr lang="en-US" sz="800" b="1" i="1" dirty="0">
                <a:solidFill>
                  <a:schemeClr val="bg1"/>
                </a:solidFill>
                <a:cs typeface="Arial"/>
              </a:rPr>
              <a:t>FIS confidential and proprietary information. </a:t>
            </a:r>
          </a:p>
        </p:txBody>
      </p:sp>
    </p:spTree>
    <p:extLst>
      <p:ext uri="{BB962C8B-B14F-4D97-AF65-F5344CB8AC3E}">
        <p14:creationId xmlns:p14="http://schemas.microsoft.com/office/powerpoint/2010/main" val="2595561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Title slide picture dark tex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5408256"/>
            <a:ext cx="9144000" cy="1234440"/>
          </a:xfrm>
          <a:prstGeom prst="rect">
            <a:avLst/>
          </a:prstGeom>
        </p:spPr>
      </p:pic>
      <p:sp>
        <p:nvSpPr>
          <p:cNvPr id="19" name="Title 10"/>
          <p:cNvSpPr>
            <a:spLocks noGrp="1"/>
          </p:cNvSpPr>
          <p:nvPr>
            <p:ph type="title" hasCustomPrompt="1"/>
          </p:nvPr>
        </p:nvSpPr>
        <p:spPr>
          <a:xfrm>
            <a:off x="382588" y="676276"/>
            <a:ext cx="6012000" cy="1833019"/>
          </a:xfrm>
        </p:spPr>
        <p:txBody>
          <a:bodyPr anchor="b" anchorCtr="0">
            <a:noAutofit/>
          </a:bodyPr>
          <a:lstStyle>
            <a:lvl1pPr>
              <a:defRPr sz="5000" spc="-100" baseline="0">
                <a:solidFill>
                  <a:schemeClr val="tx1"/>
                </a:solidFill>
              </a:defRPr>
            </a:lvl1pPr>
          </a:lstStyle>
          <a:p>
            <a:r>
              <a:rPr lang="fi-FI" dirty="0"/>
              <a:t>Presentation title</a:t>
            </a:r>
            <a:endParaRPr lang="en-US" dirty="0"/>
          </a:p>
        </p:txBody>
      </p:sp>
      <p:sp>
        <p:nvSpPr>
          <p:cNvPr id="20" name="Text Placeholder 19"/>
          <p:cNvSpPr>
            <a:spLocks noGrp="1"/>
          </p:cNvSpPr>
          <p:nvPr>
            <p:ph type="body" sz="quarter" idx="13" hasCustomPrompt="1"/>
          </p:nvPr>
        </p:nvSpPr>
        <p:spPr>
          <a:xfrm>
            <a:off x="382588" y="2643238"/>
            <a:ext cx="6012000" cy="1076276"/>
          </a:xfrm>
        </p:spPr>
        <p:txBody>
          <a:bodyPr>
            <a:normAutofit/>
          </a:bodyPr>
          <a:lstStyle>
            <a:lvl1pPr marL="0" indent="0">
              <a:buFontTx/>
              <a:buNone/>
              <a:defRPr sz="2000" b="0">
                <a:solidFill>
                  <a:schemeClr val="tx1"/>
                </a:solidFill>
              </a:defRPr>
            </a:lvl1pPr>
            <a:lvl2pPr>
              <a:defRPr>
                <a:solidFill>
                  <a:srgbClr val="004F71"/>
                </a:solidFill>
              </a:defRPr>
            </a:lvl2pPr>
            <a:lvl3pPr>
              <a:defRPr>
                <a:solidFill>
                  <a:srgbClr val="004F71"/>
                </a:solidFill>
              </a:defRPr>
            </a:lvl3pPr>
            <a:lvl4pPr>
              <a:defRPr>
                <a:solidFill>
                  <a:srgbClr val="004F71"/>
                </a:solidFill>
              </a:defRPr>
            </a:lvl4pPr>
            <a:lvl5pPr>
              <a:defRPr>
                <a:solidFill>
                  <a:srgbClr val="004F71"/>
                </a:solidFill>
              </a:defRPr>
            </a:lvl5pPr>
          </a:lstStyle>
          <a:p>
            <a:pPr lvl="0"/>
            <a:r>
              <a:rPr lang="fi-FI" dirty="0"/>
              <a:t>Presentation subtitle</a:t>
            </a:r>
          </a:p>
        </p:txBody>
      </p:sp>
      <p:sp>
        <p:nvSpPr>
          <p:cNvPr id="21" name="Tekstin paikkamerkki 6"/>
          <p:cNvSpPr>
            <a:spLocks noGrp="1"/>
          </p:cNvSpPr>
          <p:nvPr>
            <p:ph type="body" sz="quarter" idx="14" hasCustomPrompt="1"/>
          </p:nvPr>
        </p:nvSpPr>
        <p:spPr>
          <a:xfrm>
            <a:off x="381600" y="4345851"/>
            <a:ext cx="2833200" cy="216000"/>
          </a:xfrm>
        </p:spPr>
        <p:txBody>
          <a:bodyPr/>
          <a:lstStyle>
            <a:lvl1pPr marL="0" indent="0">
              <a:buFontTx/>
              <a:buNone/>
              <a:defRPr sz="1300" b="0">
                <a:solidFill>
                  <a:schemeClr val="tx1"/>
                </a:solidFill>
              </a:defRPr>
            </a:lvl1pPr>
          </a:lstStyle>
          <a:p>
            <a:pPr lvl="0"/>
            <a:r>
              <a:rPr lang="fi-FI" dirty="0" err="1"/>
              <a:t>Date</a:t>
            </a:r>
            <a:endParaRPr lang="fi-FI" dirty="0"/>
          </a:p>
        </p:txBody>
      </p:sp>
      <p:sp>
        <p:nvSpPr>
          <p:cNvPr id="22" name="Text Placeholder 4"/>
          <p:cNvSpPr>
            <a:spLocks noGrp="1"/>
          </p:cNvSpPr>
          <p:nvPr>
            <p:ph type="body" sz="quarter" idx="15" hasCustomPrompt="1"/>
          </p:nvPr>
        </p:nvSpPr>
        <p:spPr>
          <a:xfrm>
            <a:off x="382588" y="4106284"/>
            <a:ext cx="4320000" cy="216000"/>
          </a:xfrm>
        </p:spPr>
        <p:txBody>
          <a:bodyPr anchor="b" anchorCtr="0">
            <a:noAutofit/>
          </a:bodyPr>
          <a:lstStyle>
            <a:lvl1pPr marL="0" indent="0">
              <a:lnSpc>
                <a:spcPct val="100000"/>
              </a:lnSpc>
              <a:spcBef>
                <a:spcPts val="0"/>
              </a:spcBef>
              <a:buFontTx/>
              <a:buNone/>
              <a:defRPr sz="1300" b="1">
                <a:solidFill>
                  <a:schemeClr val="tx1"/>
                </a:solidFill>
              </a:defRPr>
            </a:lvl1pPr>
          </a:lstStyle>
          <a:p>
            <a:pPr lvl="0"/>
            <a:r>
              <a:rPr lang="en-US" dirty="0"/>
              <a:t>Speaker name, title</a:t>
            </a:r>
          </a:p>
        </p:txBody>
      </p:sp>
    </p:spTree>
    <p:extLst>
      <p:ext uri="{BB962C8B-B14F-4D97-AF65-F5344CB8AC3E}">
        <p14:creationId xmlns:p14="http://schemas.microsoft.com/office/powerpoint/2010/main" val="3179440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6437376"/>
            <a:ext cx="6400800" cy="182880"/>
          </a:xfrm>
        </p:spPr>
        <p:txBody>
          <a:bodyPr/>
          <a:lstStyle>
            <a:lvl1pPr>
              <a:defRPr>
                <a:solidFill>
                  <a:schemeClr val="tx1"/>
                </a:solidFill>
              </a:defRPr>
            </a:lvl1pPr>
          </a:lstStyle>
          <a:p>
            <a:r>
              <a:rPr lang="de-DE" dirty="0"/>
              <a:t>IBM Cloud / DOC ID / </a:t>
            </a:r>
            <a:r>
              <a:rPr lang="de-DE" dirty="0" err="1"/>
              <a:t>Month</a:t>
            </a:r>
            <a:r>
              <a:rPr lang="de-DE" dirty="0"/>
              <a:t> XX, 2018 / © 2018 IBM Corporation</a:t>
            </a:r>
            <a:endParaRPr lang="en-US" dirty="0"/>
          </a:p>
        </p:txBody>
      </p:sp>
      <p:sp>
        <p:nvSpPr>
          <p:cNvPr id="4" name="Title 3"/>
          <p:cNvSpPr>
            <a:spLocks noGrp="1"/>
          </p:cNvSpPr>
          <p:nvPr>
            <p:ph type="title"/>
          </p:nvPr>
        </p:nvSpPr>
        <p:spPr>
          <a:xfrm>
            <a:off x="228599" y="271709"/>
            <a:ext cx="4114802" cy="5972459"/>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93812" y="6273801"/>
            <a:ext cx="521589" cy="281940"/>
          </a:xfrm>
          <a:prstGeom prst="rect">
            <a:avLst/>
          </a:prstGeom>
        </p:spPr>
      </p:pic>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l="18001" t="20400" r="17675" b="20719"/>
          <a:stretch/>
        </p:blipFill>
        <p:spPr>
          <a:xfrm>
            <a:off x="4467226" y="540364"/>
            <a:ext cx="4297421" cy="4916867"/>
          </a:xfrm>
          <a:prstGeom prst="rect">
            <a:avLst/>
          </a:prstGeom>
        </p:spPr>
      </p:pic>
      <p:pic>
        <p:nvPicPr>
          <p:cNvPr id="8" name="Picture 7" descr="ibm_gry.png"/>
          <p:cNvPicPr>
            <a:picLocks noChangeAspect="1"/>
          </p:cNvPicPr>
          <p:nvPr userDrawn="1"/>
        </p:nvPicPr>
        <p:blipFill>
          <a:blip r:embed="rId4">
            <a:biLevel thresh="75000"/>
            <a:extLst>
              <a:ext uri="{28A0092B-C50C-407E-A947-70E740481C1C}">
                <a14:useLocalDpi xmlns:a14="http://schemas.microsoft.com/office/drawing/2010/main"/>
              </a:ext>
            </a:extLst>
          </a:blip>
          <a:stretch>
            <a:fillRect/>
          </a:stretch>
        </p:blipFill>
        <p:spPr>
          <a:xfrm>
            <a:off x="8393812" y="320060"/>
            <a:ext cx="521589" cy="281962"/>
          </a:xfrm>
          <a:prstGeom prst="rect">
            <a:avLst/>
          </a:prstGeom>
        </p:spPr>
      </p:pic>
      <p:pic>
        <p:nvPicPr>
          <p:cNvPr id="9" name="Picture 8"/>
          <p:cNvPicPr>
            <a:picLocks noChangeAspect="1"/>
          </p:cNvPicPr>
          <p:nvPr userDrawn="1"/>
        </p:nvPicPr>
        <p:blipFill rotWithShape="1">
          <a:blip r:embed="rId5" cstate="print">
            <a:extLst>
              <a:ext uri="{28A0092B-C50C-407E-A947-70E740481C1C}">
                <a14:useLocalDpi xmlns:a14="http://schemas.microsoft.com/office/drawing/2010/main" val="0"/>
              </a:ext>
            </a:extLst>
          </a:blip>
          <a:srcRect l="15172" t="28443" r="13568" b="27421"/>
          <a:stretch/>
        </p:blipFill>
        <p:spPr>
          <a:xfrm>
            <a:off x="7410685" y="6112935"/>
            <a:ext cx="1620428" cy="627264"/>
          </a:xfrm>
          <a:prstGeom prst="rect">
            <a:avLst/>
          </a:prstGeom>
        </p:spPr>
      </p:pic>
    </p:spTree>
    <p:extLst>
      <p:ext uri="{BB962C8B-B14F-4D97-AF65-F5344CB8AC3E}">
        <p14:creationId xmlns:p14="http://schemas.microsoft.com/office/powerpoint/2010/main" val="3910259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dirty="0"/>
              <a:t>IBM Cloud / DOC ID / </a:t>
            </a:r>
            <a:r>
              <a:rPr lang="de-DE" dirty="0" err="1"/>
              <a:t>Month</a:t>
            </a:r>
            <a:r>
              <a:rPr lang="de-DE" dirty="0"/>
              <a:t> XX, 2018 / © 2018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68224"/>
            <a:ext cx="4114800" cy="5991670"/>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1904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80417"/>
            <a:ext cx="4114800" cy="1338410"/>
          </a:xfrm>
        </p:spPr>
        <p:txBody>
          <a:bodyPr/>
          <a:lstStyle>
            <a:lvl1pPr>
              <a:defRPr sz="1601">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DOC ID / Month XX, 2017 / © 2017 IBM Corporation</a:t>
            </a:r>
            <a:endParaRPr lang="en-US"/>
          </a:p>
        </p:txBody>
      </p:sp>
      <p:sp>
        <p:nvSpPr>
          <p:cNvPr id="8" name="Text Placeholder 7"/>
          <p:cNvSpPr>
            <a:spLocks noGrp="1"/>
          </p:cNvSpPr>
          <p:nvPr>
            <p:ph type="body" sz="quarter" idx="12"/>
          </p:nvPr>
        </p:nvSpPr>
        <p:spPr>
          <a:xfrm>
            <a:off x="228600" y="2015407"/>
            <a:ext cx="4114800" cy="414528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68580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2345375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353570"/>
            <a:ext cx="8686800" cy="5964767"/>
          </a:xfrm>
        </p:spPr>
        <p:txBody>
          <a:bodyPr/>
          <a:lstStyle>
            <a:lvl1pPr>
              <a:lnSpc>
                <a:spcPct val="90000"/>
              </a:lnSpc>
              <a:defRPr sz="96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Tree>
    <p:extLst>
      <p:ext uri="{BB962C8B-B14F-4D97-AF65-F5344CB8AC3E}">
        <p14:creationId xmlns:p14="http://schemas.microsoft.com/office/powerpoint/2010/main" val="22600619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5"/>
            <a:ext cx="5187462" cy="6027740"/>
          </a:xfrm>
        </p:spPr>
        <p:txBody>
          <a:bodyPr/>
          <a:lstStyle>
            <a:lvl1pPr marL="117477" indent="-117477">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DOC ID / Month XX, 2017 / © 2017 IBM Corporation</a:t>
            </a:r>
            <a:endParaRPr lang="en-US"/>
          </a:p>
        </p:txBody>
      </p:sp>
    </p:spTree>
    <p:extLst>
      <p:ext uri="{BB962C8B-B14F-4D97-AF65-F5344CB8AC3E}">
        <p14:creationId xmlns:p14="http://schemas.microsoft.com/office/powerpoint/2010/main" val="3048356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ictur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9" name="Title 10"/>
          <p:cNvSpPr>
            <a:spLocks noGrp="1"/>
          </p:cNvSpPr>
          <p:nvPr>
            <p:ph type="title" hasCustomPrompt="1"/>
          </p:nvPr>
        </p:nvSpPr>
        <p:spPr>
          <a:xfrm>
            <a:off x="382588" y="1409701"/>
            <a:ext cx="6012000" cy="1833019"/>
          </a:xfrm>
        </p:spPr>
        <p:txBody>
          <a:bodyPr anchor="b" anchorCtr="0">
            <a:noAutofit/>
          </a:bodyPr>
          <a:lstStyle>
            <a:lvl1pPr>
              <a:defRPr sz="5000" spc="-100" baseline="0">
                <a:solidFill>
                  <a:schemeClr val="bg1"/>
                </a:solidFill>
              </a:defRPr>
            </a:lvl1pPr>
          </a:lstStyle>
          <a:p>
            <a:r>
              <a:rPr lang="fi-FI" dirty="0"/>
              <a:t>Presentation title</a:t>
            </a:r>
            <a:endParaRPr lang="en-US" dirty="0"/>
          </a:p>
        </p:txBody>
      </p:sp>
      <p:sp>
        <p:nvSpPr>
          <p:cNvPr id="20" name="Text Placeholder 19"/>
          <p:cNvSpPr>
            <a:spLocks noGrp="1"/>
          </p:cNvSpPr>
          <p:nvPr>
            <p:ph type="body" sz="quarter" idx="13" hasCustomPrompt="1"/>
          </p:nvPr>
        </p:nvSpPr>
        <p:spPr>
          <a:xfrm>
            <a:off x="382588" y="3376662"/>
            <a:ext cx="6012000" cy="1716039"/>
          </a:xfrm>
        </p:spPr>
        <p:txBody>
          <a:bodyPr>
            <a:normAutofit/>
          </a:bodyPr>
          <a:lstStyle>
            <a:lvl1pPr marL="0" indent="0">
              <a:buFontTx/>
              <a:buNone/>
              <a:defRPr sz="2000" b="0">
                <a:solidFill>
                  <a:schemeClr val="bg1"/>
                </a:solidFill>
              </a:defRPr>
            </a:lvl1pPr>
            <a:lvl2pPr>
              <a:defRPr>
                <a:solidFill>
                  <a:srgbClr val="004F71"/>
                </a:solidFill>
              </a:defRPr>
            </a:lvl2pPr>
            <a:lvl3pPr>
              <a:defRPr>
                <a:solidFill>
                  <a:srgbClr val="004F71"/>
                </a:solidFill>
              </a:defRPr>
            </a:lvl3pPr>
            <a:lvl4pPr>
              <a:defRPr>
                <a:solidFill>
                  <a:srgbClr val="004F71"/>
                </a:solidFill>
              </a:defRPr>
            </a:lvl4pPr>
            <a:lvl5pPr>
              <a:defRPr>
                <a:solidFill>
                  <a:srgbClr val="004F71"/>
                </a:solidFill>
              </a:defRPr>
            </a:lvl5pPr>
          </a:lstStyle>
          <a:p>
            <a:pPr lvl="0"/>
            <a:r>
              <a:rPr lang="fi-FI" dirty="0"/>
              <a:t>Presentation subtitle</a:t>
            </a:r>
          </a:p>
        </p:txBody>
      </p:sp>
      <p:sp>
        <p:nvSpPr>
          <p:cNvPr id="21" name="Tekstin paikkamerkki 6"/>
          <p:cNvSpPr>
            <a:spLocks noGrp="1"/>
          </p:cNvSpPr>
          <p:nvPr>
            <p:ph type="body" sz="quarter" idx="14" hasCustomPrompt="1"/>
          </p:nvPr>
        </p:nvSpPr>
        <p:spPr>
          <a:xfrm>
            <a:off x="381600" y="5796876"/>
            <a:ext cx="2833200" cy="216000"/>
          </a:xfrm>
        </p:spPr>
        <p:txBody>
          <a:bodyPr/>
          <a:lstStyle>
            <a:lvl1pPr marL="0" indent="0">
              <a:buFontTx/>
              <a:buNone/>
              <a:defRPr sz="1300" b="0">
                <a:solidFill>
                  <a:schemeClr val="bg1"/>
                </a:solidFill>
              </a:defRPr>
            </a:lvl1pPr>
          </a:lstStyle>
          <a:p>
            <a:pPr lvl="0"/>
            <a:r>
              <a:rPr lang="fi-FI" dirty="0" err="1"/>
              <a:t>Date</a:t>
            </a:r>
            <a:endParaRPr lang="fi-FI" dirty="0"/>
          </a:p>
        </p:txBody>
      </p:sp>
      <p:sp>
        <p:nvSpPr>
          <p:cNvPr id="22" name="Text Placeholder 4"/>
          <p:cNvSpPr>
            <a:spLocks noGrp="1"/>
          </p:cNvSpPr>
          <p:nvPr>
            <p:ph type="body" sz="quarter" idx="15" hasCustomPrompt="1"/>
          </p:nvPr>
        </p:nvSpPr>
        <p:spPr>
          <a:xfrm>
            <a:off x="382588" y="5557309"/>
            <a:ext cx="4320000" cy="216000"/>
          </a:xfrm>
        </p:spPr>
        <p:txBody>
          <a:bodyPr anchor="b" anchorCtr="0">
            <a:noAutofit/>
          </a:bodyPr>
          <a:lstStyle>
            <a:lvl1pPr marL="0" indent="0">
              <a:lnSpc>
                <a:spcPct val="100000"/>
              </a:lnSpc>
              <a:spcBef>
                <a:spcPts val="0"/>
              </a:spcBef>
              <a:buFontTx/>
              <a:buNone/>
              <a:defRPr sz="1300" b="1">
                <a:solidFill>
                  <a:schemeClr val="bg1"/>
                </a:solidFill>
              </a:defRPr>
            </a:lvl1pPr>
          </a:lstStyle>
          <a:p>
            <a:pPr lvl="0"/>
            <a:r>
              <a:rPr lang="en-US" dirty="0"/>
              <a:t>Speaker name, title</a:t>
            </a:r>
          </a:p>
        </p:txBody>
      </p:sp>
      <p:pic>
        <p:nvPicPr>
          <p:cNvPr id="17" name="Picture 1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814639" y="5374990"/>
            <a:ext cx="2973984" cy="684000"/>
          </a:xfrm>
          <a:prstGeom prst="rect">
            <a:avLst/>
          </a:prstGeom>
        </p:spPr>
      </p:pic>
    </p:spTree>
    <p:extLst>
      <p:ext uri="{BB962C8B-B14F-4D97-AF65-F5344CB8AC3E}">
        <p14:creationId xmlns:p14="http://schemas.microsoft.com/office/powerpoint/2010/main" val="6390493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548640"/>
            <a:ext cx="4114800" cy="577073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
        <p:nvSpPr>
          <p:cNvPr id="6" name="Text Placeholder 5"/>
          <p:cNvSpPr>
            <a:spLocks noGrp="1"/>
          </p:cNvSpPr>
          <p:nvPr>
            <p:ph type="body" sz="quarter" idx="12"/>
          </p:nvPr>
        </p:nvSpPr>
        <p:spPr>
          <a:xfrm>
            <a:off x="4800600" y="658368"/>
            <a:ext cx="4114800" cy="559964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67418"/>
            <a:ext cx="4114800" cy="400050"/>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35970631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
        <p:nvSpPr>
          <p:cNvPr id="8" name="Text Placeholder 7"/>
          <p:cNvSpPr>
            <a:spLocks noGrp="1"/>
          </p:cNvSpPr>
          <p:nvPr>
            <p:ph type="body" sz="quarter" idx="12"/>
          </p:nvPr>
        </p:nvSpPr>
        <p:spPr>
          <a:xfrm>
            <a:off x="228600" y="1499618"/>
            <a:ext cx="4114800" cy="4781127"/>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4800600" y="1499618"/>
            <a:ext cx="4114800" cy="4781127"/>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367520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548640"/>
            <a:ext cx="64008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
        <p:nvSpPr>
          <p:cNvPr id="6" name="Text Placeholder 5"/>
          <p:cNvSpPr>
            <a:spLocks noGrp="1"/>
          </p:cNvSpPr>
          <p:nvPr>
            <p:ph type="body" sz="quarter" idx="12"/>
          </p:nvPr>
        </p:nvSpPr>
        <p:spPr>
          <a:xfrm>
            <a:off x="4800600" y="1457960"/>
            <a:ext cx="4114800" cy="4786208"/>
          </a:xfrm>
        </p:spPr>
        <p:txBody>
          <a:bodyPr/>
          <a:lstStyle>
            <a:lvl1pPr>
              <a:defRPr sz="160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68225"/>
            <a:ext cx="4114800" cy="400050"/>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457962"/>
            <a:ext cx="4114800" cy="4786207"/>
          </a:xfrm>
        </p:spPr>
        <p:txBody>
          <a:bodyPr/>
          <a:lstStyle>
            <a:lvl1pPr>
              <a:defRPr sz="160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42897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
        <p:nvSpPr>
          <p:cNvPr id="6" name="Content Placeholder 5"/>
          <p:cNvSpPr>
            <a:spLocks noGrp="1"/>
          </p:cNvSpPr>
          <p:nvPr>
            <p:ph sz="quarter" idx="12"/>
          </p:nvPr>
        </p:nvSpPr>
        <p:spPr>
          <a:xfrm>
            <a:off x="228600" y="1327358"/>
            <a:ext cx="4114800" cy="4916810"/>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488866"/>
            <a:ext cx="4114800" cy="4755303"/>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26437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548640"/>
            <a:ext cx="41148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
        <p:nvSpPr>
          <p:cNvPr id="12" name="Text Placeholder 11"/>
          <p:cNvSpPr>
            <a:spLocks noGrp="1"/>
          </p:cNvSpPr>
          <p:nvPr>
            <p:ph type="body" sz="quarter" idx="13"/>
          </p:nvPr>
        </p:nvSpPr>
        <p:spPr>
          <a:xfrm>
            <a:off x="228600" y="268225"/>
            <a:ext cx="4114800" cy="400050"/>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463040"/>
            <a:ext cx="4114800" cy="4781127"/>
          </a:xfrm>
        </p:spPr>
        <p:txBody>
          <a:bodyPr/>
          <a:lstStyle>
            <a:lvl1pPr>
              <a:defRPr sz="160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5"/>
          </p:nvPr>
        </p:nvSpPr>
        <p:spPr>
          <a:xfrm>
            <a:off x="4572000" y="0"/>
            <a:ext cx="4572000" cy="6858000"/>
          </a:xfrm>
        </p:spPr>
        <p:txBody>
          <a:bodyPr/>
          <a:lstStyle/>
          <a:p>
            <a:r>
              <a:rPr lang="en-US"/>
              <a:t>Drag picture to placeholder or click icon to add</a:t>
            </a:r>
          </a:p>
        </p:txBody>
      </p:sp>
    </p:spTree>
    <p:extLst>
      <p:ext uri="{BB962C8B-B14F-4D97-AF65-F5344CB8AC3E}">
        <p14:creationId xmlns:p14="http://schemas.microsoft.com/office/powerpoint/2010/main" val="4886380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
        <p:nvSpPr>
          <p:cNvPr id="7" name="Text Placeholder 6"/>
          <p:cNvSpPr>
            <a:spLocks noGrp="1"/>
          </p:cNvSpPr>
          <p:nvPr>
            <p:ph type="body" sz="quarter" idx="14"/>
          </p:nvPr>
        </p:nvSpPr>
        <p:spPr>
          <a:xfrm>
            <a:off x="228600" y="1463040"/>
            <a:ext cx="1828800" cy="4781127"/>
          </a:xfrm>
        </p:spPr>
        <p:txBody>
          <a:bodyPr/>
          <a:lstStyle>
            <a:lvl1pPr>
              <a:spcBef>
                <a:spcPts val="1100"/>
              </a:spcBef>
              <a:defRPr sz="1601"/>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463040"/>
            <a:ext cx="1828800" cy="4781127"/>
          </a:xfrm>
        </p:spPr>
        <p:txBody>
          <a:bodyPr/>
          <a:lstStyle>
            <a:lvl1pPr>
              <a:defRPr sz="1601"/>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6"/>
          </p:nvPr>
        </p:nvSpPr>
        <p:spPr>
          <a:xfrm>
            <a:off x="4572000" y="0"/>
            <a:ext cx="4572000" cy="6858000"/>
          </a:xfrm>
        </p:spPr>
        <p:txBody>
          <a:bodyPr/>
          <a:lstStyle/>
          <a:p>
            <a:r>
              <a:rPr lang="en-US"/>
              <a:t>Drag picture to placeholder or click icon to add</a:t>
            </a:r>
          </a:p>
        </p:txBody>
      </p:sp>
    </p:spTree>
    <p:extLst>
      <p:ext uri="{BB962C8B-B14F-4D97-AF65-F5344CB8AC3E}">
        <p14:creationId xmlns:p14="http://schemas.microsoft.com/office/powerpoint/2010/main" val="41923653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377696"/>
            <a:ext cx="41148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
        <p:nvSpPr>
          <p:cNvPr id="6" name="Text Placeholder 5"/>
          <p:cNvSpPr>
            <a:spLocks noGrp="1"/>
          </p:cNvSpPr>
          <p:nvPr>
            <p:ph type="body" sz="quarter" idx="12"/>
          </p:nvPr>
        </p:nvSpPr>
        <p:spPr>
          <a:xfrm>
            <a:off x="4800600" y="1463041"/>
            <a:ext cx="1828800" cy="4668594"/>
          </a:xfrm>
        </p:spPr>
        <p:txBody>
          <a:bodyPr/>
          <a:lstStyle>
            <a:lvl1pPr>
              <a:defRPr sz="1601"/>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68225"/>
            <a:ext cx="4114800" cy="400050"/>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463041"/>
            <a:ext cx="1828800" cy="4668594"/>
          </a:xfrm>
        </p:spPr>
        <p:txBody>
          <a:bodyPr/>
          <a:lstStyle>
            <a:lvl1pPr>
              <a:defRPr sz="1601"/>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329744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68580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377696"/>
            <a:ext cx="41148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
        <p:nvSpPr>
          <p:cNvPr id="6" name="Text Placeholder 5"/>
          <p:cNvSpPr>
            <a:spLocks noGrp="1"/>
          </p:cNvSpPr>
          <p:nvPr>
            <p:ph type="body" sz="quarter" idx="12"/>
          </p:nvPr>
        </p:nvSpPr>
        <p:spPr>
          <a:xfrm>
            <a:off x="4800600" y="1499617"/>
            <a:ext cx="4114800" cy="4668594"/>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68225"/>
            <a:ext cx="4114800" cy="400050"/>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21096923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2" y="3429000"/>
            <a:ext cx="4572000"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
        <p:nvSpPr>
          <p:cNvPr id="12" name="Text Placeholder 11"/>
          <p:cNvSpPr>
            <a:spLocks noGrp="1"/>
          </p:cNvSpPr>
          <p:nvPr>
            <p:ph type="body" sz="quarter" idx="13"/>
          </p:nvPr>
        </p:nvSpPr>
        <p:spPr>
          <a:xfrm>
            <a:off x="228600" y="256033"/>
            <a:ext cx="4114800" cy="400050"/>
          </a:xfrm>
        </p:spPr>
        <p:txBody>
          <a:bodyPr/>
          <a:lstStyle>
            <a:lvl1pPr>
              <a:defRPr sz="1601"/>
            </a:lvl1pPr>
          </a:lstStyle>
          <a:p>
            <a:pPr lvl="0"/>
            <a:r>
              <a:rPr lang="en-US"/>
              <a:t>Click to edit Master text styles</a:t>
            </a:r>
          </a:p>
        </p:txBody>
      </p:sp>
      <p:sp>
        <p:nvSpPr>
          <p:cNvPr id="7" name="Text Placeholder 6"/>
          <p:cNvSpPr>
            <a:spLocks noGrp="1"/>
          </p:cNvSpPr>
          <p:nvPr>
            <p:ph type="body" sz="quarter" idx="14"/>
          </p:nvPr>
        </p:nvSpPr>
        <p:spPr>
          <a:xfrm>
            <a:off x="228600" y="1463040"/>
            <a:ext cx="4114800" cy="4651642"/>
          </a:xfrm>
        </p:spPr>
        <p:txBody>
          <a:bodyPr/>
          <a:lstStyle>
            <a:lvl1pPr>
              <a:defRPr sz="1601"/>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6858000" y="0"/>
            <a:ext cx="2286000" cy="342900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7959484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2" y="3429000"/>
            <a:ext cx="4572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4572000" cy="342900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DOC ID / Month XX, 2017 / © 2017 IBM Corporation</a:t>
            </a:r>
            <a:endParaRPr lang="en-US"/>
          </a:p>
        </p:txBody>
      </p:sp>
      <p:sp>
        <p:nvSpPr>
          <p:cNvPr id="8" name="Content Placeholder 7"/>
          <p:cNvSpPr>
            <a:spLocks noGrp="1"/>
          </p:cNvSpPr>
          <p:nvPr>
            <p:ph sz="quarter" idx="15"/>
          </p:nvPr>
        </p:nvSpPr>
        <p:spPr>
          <a:xfrm>
            <a:off x="6858000" y="0"/>
            <a:ext cx="2286000" cy="342900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3429000"/>
          </a:xfrm>
          <a:solidFill>
            <a:schemeClr val="tx2">
              <a:lumMod val="50000"/>
            </a:schemeClr>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6" name="Title 5"/>
          <p:cNvSpPr>
            <a:spLocks noGrp="1"/>
          </p:cNvSpPr>
          <p:nvPr>
            <p:ph type="title"/>
          </p:nvPr>
        </p:nvSpPr>
        <p:spPr>
          <a:xfrm>
            <a:off x="0" y="-1"/>
            <a:ext cx="4571999" cy="3429002"/>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884123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divider green">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2588" y="550399"/>
            <a:ext cx="2880000" cy="912000"/>
          </a:xfrm>
        </p:spPr>
        <p:txBody>
          <a:bodyPr>
            <a:noAutofit/>
          </a:bodyPr>
          <a:lstStyle>
            <a:lvl1pPr>
              <a:defRPr sz="5000">
                <a:solidFill>
                  <a:schemeClr val="bg1"/>
                </a:solidFill>
              </a:defRPr>
            </a:lvl1pPr>
          </a:lstStyle>
          <a:p>
            <a:r>
              <a:rPr lang="fi-FI" dirty="0"/>
              <a:t>Section #</a:t>
            </a:r>
            <a:endParaRPr lang="en-US" dirty="0"/>
          </a:p>
        </p:txBody>
      </p:sp>
      <p:sp>
        <p:nvSpPr>
          <p:cNvPr id="3" name="Subtitle 2"/>
          <p:cNvSpPr>
            <a:spLocks noGrp="1"/>
          </p:cNvSpPr>
          <p:nvPr>
            <p:ph type="subTitle" idx="1" hasCustomPrompt="1"/>
          </p:nvPr>
        </p:nvSpPr>
        <p:spPr>
          <a:xfrm>
            <a:off x="382587" y="1585381"/>
            <a:ext cx="2880000" cy="2976000"/>
          </a:xfrm>
        </p:spPr>
        <p:txBody>
          <a:bodyPr>
            <a:normAutofit/>
          </a:bodyPr>
          <a:lstStyle>
            <a:lvl1pPr marL="0" indent="0" algn="l">
              <a:spcBef>
                <a:spcPts val="0"/>
              </a:spcBef>
              <a:buNone/>
              <a:defRPr sz="2400" b="1">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dirty="0"/>
              <a:t>Type section title</a:t>
            </a:r>
            <a:endParaRPr lang="en-US" dirty="0"/>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t="-30"/>
          <a:stretch/>
        </p:blipFill>
        <p:spPr>
          <a:xfrm>
            <a:off x="3275215" y="-2049"/>
            <a:ext cx="5868785" cy="6860049"/>
          </a:xfrm>
          <a:prstGeom prst="rect">
            <a:avLst/>
          </a:prstGeom>
        </p:spPr>
      </p:pic>
    </p:spTree>
    <p:extLst>
      <p:ext uri="{BB962C8B-B14F-4D97-AF65-F5344CB8AC3E}">
        <p14:creationId xmlns:p14="http://schemas.microsoft.com/office/powerpoint/2010/main" val="6249145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9" y="3429000"/>
            <a:ext cx="2286000" cy="342900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3429000"/>
            <a:ext cx="228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2" y="3429000"/>
            <a:ext cx="2285997"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2286000" cy="342900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DOC ID / Month XX, 2017 / © 2017 IBM Corporation</a:t>
            </a:r>
            <a:endParaRPr lang="en-US"/>
          </a:p>
        </p:txBody>
      </p:sp>
      <p:sp>
        <p:nvSpPr>
          <p:cNvPr id="6" name="Title 5"/>
          <p:cNvSpPr>
            <a:spLocks noGrp="1"/>
          </p:cNvSpPr>
          <p:nvPr>
            <p:ph type="title"/>
          </p:nvPr>
        </p:nvSpPr>
        <p:spPr>
          <a:xfrm>
            <a:off x="0" y="-1"/>
            <a:ext cx="9143999" cy="3429002"/>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4149639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
        <p:nvSpPr>
          <p:cNvPr id="6" name="Title 5"/>
          <p:cNvSpPr>
            <a:spLocks noGrp="1"/>
          </p:cNvSpPr>
          <p:nvPr>
            <p:ph type="title"/>
          </p:nvPr>
        </p:nvSpPr>
        <p:spPr>
          <a:xfrm>
            <a:off x="0" y="-1"/>
            <a:ext cx="9143999" cy="1031632"/>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42377559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2286000" cy="3048000"/>
          </a:xfrm>
          <a:solidFill>
            <a:schemeClr val="tx1"/>
          </a:solidFill>
        </p:spPr>
        <p:txBody>
          <a:bodyPr lIns="228600" tIns="155448" rIns="228600" bIns="228600"/>
          <a:lstStyle>
            <a:lvl1pPr>
              <a:defRPr>
                <a:solidFill>
                  <a:schemeClr val="bg2"/>
                </a:solidFill>
              </a:defRPr>
            </a:lvl1pPr>
            <a:lvl2pPr>
              <a:defRPr sz="1001">
                <a:solidFill>
                  <a:schemeClr val="bg2"/>
                </a:solidFill>
              </a:defRPr>
            </a:lvl2pPr>
            <a:lvl3pPr>
              <a:defRPr sz="1001">
                <a:solidFill>
                  <a:schemeClr val="bg2"/>
                </a:solidFill>
              </a:defRPr>
            </a:lvl3pPr>
            <a:lvl4pPr>
              <a:defRPr sz="1001">
                <a:solidFill>
                  <a:schemeClr val="bg2"/>
                </a:solidFill>
              </a:defRPr>
            </a:lvl4pPr>
            <a:lvl5pPr>
              <a:defRPr sz="1001">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DOC ID / Month XX, 2017 / © 2017 IBM Corporation</a:t>
            </a:r>
            <a:endParaRPr lang="en-US"/>
          </a:p>
        </p:txBody>
      </p:sp>
    </p:spTree>
    <p:extLst>
      <p:ext uri="{BB962C8B-B14F-4D97-AF65-F5344CB8AC3E}">
        <p14:creationId xmlns:p14="http://schemas.microsoft.com/office/powerpoint/2010/main" val="12550006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
            <a:ext cx="2286000" cy="6858000"/>
          </a:xfrm>
          <a:solidFill>
            <a:schemeClr val="tx1"/>
          </a:solidFill>
        </p:spPr>
        <p:txBody>
          <a:bodyPr lIns="228600" tIns="182880" rIns="228600" bIns="228600"/>
          <a:lstStyle>
            <a:lvl1pPr>
              <a:defRPr sz="1601">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68580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4572000" y="0"/>
            <a:ext cx="2286000" cy="68580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68580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DOC ID / Month XX, 2017 / © 2017 IBM Corporation</a:t>
            </a:r>
            <a:endParaRPr lang="en-US"/>
          </a:p>
        </p:txBody>
      </p:sp>
    </p:spTree>
    <p:extLst>
      <p:ext uri="{BB962C8B-B14F-4D97-AF65-F5344CB8AC3E}">
        <p14:creationId xmlns:p14="http://schemas.microsoft.com/office/powerpoint/2010/main" val="38477089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9336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
        <p:nvSpPr>
          <p:cNvPr id="6" name="Text Placeholder 5"/>
          <p:cNvSpPr>
            <a:spLocks noGrp="1"/>
          </p:cNvSpPr>
          <p:nvPr>
            <p:ph type="body" sz="quarter" idx="12"/>
          </p:nvPr>
        </p:nvSpPr>
        <p:spPr>
          <a:xfrm>
            <a:off x="228600" y="1463041"/>
            <a:ext cx="1828800" cy="4668594"/>
          </a:xfrm>
        </p:spPr>
        <p:txBody>
          <a:bodyPr/>
          <a:lstStyle>
            <a:lvl1pPr>
              <a:defRPr sz="1601"/>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04425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Tree>
    <p:extLst>
      <p:ext uri="{BB962C8B-B14F-4D97-AF65-F5344CB8AC3E}">
        <p14:creationId xmlns:p14="http://schemas.microsoft.com/office/powerpoint/2010/main" val="2159720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3341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
        <p:nvSpPr>
          <p:cNvPr id="6" name="Text Placeholder 5"/>
          <p:cNvSpPr>
            <a:spLocks noGrp="1"/>
          </p:cNvSpPr>
          <p:nvPr>
            <p:ph type="body" sz="quarter" idx="12"/>
          </p:nvPr>
        </p:nvSpPr>
        <p:spPr>
          <a:xfrm>
            <a:off x="228600" y="1524000"/>
            <a:ext cx="4114800" cy="4779264"/>
          </a:xfrm>
        </p:spPr>
        <p:txBody>
          <a:bodyPr/>
          <a:lstStyle>
            <a:lvl1pPr marL="0" indent="0">
              <a:spcBef>
                <a:spcPts val="0"/>
              </a:spcBef>
              <a:tabLst>
                <a:tab pos="3940225" algn="dec"/>
              </a:tabLst>
              <a:defRPr sz="1100"/>
            </a:lvl1pPr>
            <a:lvl2pPr marL="173040" indent="-173040">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6" rtl="0" eaLnBrk="1" fontAlgn="auto" latinLnBrk="0" hangingPunct="1">
              <a:lnSpc>
                <a:spcPct val="100000"/>
              </a:lnSpc>
              <a:spcBef>
                <a:spcPts val="0"/>
              </a:spcBef>
              <a:spcAft>
                <a:spcPts val="0"/>
              </a:spcAft>
              <a:buClrTx/>
              <a:buSzTx/>
              <a:buFont typeface="Arial"/>
              <a:buNone/>
              <a:tabLst>
                <a:tab pos="4023410" algn="r"/>
              </a:tabLst>
              <a:defRPr/>
            </a:pPr>
            <a:r>
              <a:rPr lang="en-US"/>
              <a:t>Click to edit Master text styles</a:t>
            </a:r>
          </a:p>
        </p:txBody>
      </p:sp>
    </p:spTree>
    <p:extLst>
      <p:ext uri="{BB962C8B-B14F-4D97-AF65-F5344CB8AC3E}">
        <p14:creationId xmlns:p14="http://schemas.microsoft.com/office/powerpoint/2010/main" val="36932244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pic>
        <p:nvPicPr>
          <p:cNvPr id="5" name="Picture 4"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914869"/>
            <a:ext cx="1297608" cy="701463"/>
          </a:xfrm>
          <a:prstGeom prst="rect">
            <a:avLst/>
          </a:prstGeom>
        </p:spPr>
      </p:pic>
    </p:spTree>
    <p:extLst>
      <p:ext uri="{BB962C8B-B14F-4D97-AF65-F5344CB8AC3E}">
        <p14:creationId xmlns:p14="http://schemas.microsoft.com/office/powerpoint/2010/main" val="87863850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76C06-3348-CB45-862D-C02A291D7C76}"/>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2D467535-3C2A-EF42-ABB6-EFABE44EBE9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62664622-68E4-2D46-82C7-1B422F224EA2}"/>
              </a:ext>
            </a:extLst>
          </p:cNvPr>
          <p:cNvSpPr>
            <a:spLocks noGrp="1"/>
          </p:cNvSpPr>
          <p:nvPr>
            <p:ph type="dt" sz="half" idx="10"/>
          </p:nvPr>
        </p:nvSpPr>
        <p:spPr>
          <a:xfrm>
            <a:off x="628650" y="6356351"/>
            <a:ext cx="2057400" cy="365125"/>
          </a:xfrm>
          <a:prstGeom prst="rect">
            <a:avLst/>
          </a:prstGeom>
        </p:spPr>
        <p:txBody>
          <a:bodyPr/>
          <a:lstStyle/>
          <a:p>
            <a:fld id="{51224D30-795A-FE4A-B67C-B2D562A49230}" type="datetimeFigureOut">
              <a:rPr lang="en-US" smtClean="0"/>
              <a:t>11/5/2021</a:t>
            </a:fld>
            <a:endParaRPr lang="en-US"/>
          </a:p>
        </p:txBody>
      </p:sp>
      <p:sp>
        <p:nvSpPr>
          <p:cNvPr id="5" name="Footer Placeholder 4">
            <a:extLst>
              <a:ext uri="{FF2B5EF4-FFF2-40B4-BE49-F238E27FC236}">
                <a16:creationId xmlns:a16="http://schemas.microsoft.com/office/drawing/2014/main" id="{7889ACE8-9229-AA4B-861F-9C16D944C3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74ADD8-EAA3-3A4A-8C17-BA9CC7EE0A04}"/>
              </a:ext>
            </a:extLst>
          </p:cNvPr>
          <p:cNvSpPr>
            <a:spLocks noGrp="1"/>
          </p:cNvSpPr>
          <p:nvPr>
            <p:ph type="sldNum" sz="quarter" idx="12"/>
          </p:nvPr>
        </p:nvSpPr>
        <p:spPr/>
        <p:txBody>
          <a:bodyPr/>
          <a:lstStyle/>
          <a:p>
            <a:fld id="{629C95F8-12EC-A149-9EDE-6971C95B6CCA}" type="slidenum">
              <a:rPr lang="en-US" smtClean="0"/>
              <a:t>‹#›</a:t>
            </a:fld>
            <a:endParaRPr lang="en-US"/>
          </a:p>
        </p:txBody>
      </p:sp>
    </p:spTree>
    <p:extLst>
      <p:ext uri="{BB962C8B-B14F-4D97-AF65-F5344CB8AC3E}">
        <p14:creationId xmlns:p14="http://schemas.microsoft.com/office/powerpoint/2010/main" val="4173096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2"/>
          </p:nvPr>
        </p:nvSpPr>
        <p:spPr>
          <a:xfrm>
            <a:off x="8288339" y="6528824"/>
            <a:ext cx="468000" cy="180000"/>
          </a:xfrm>
        </p:spPr>
        <p:txBody>
          <a:bodyPr/>
          <a:lstStyle/>
          <a:p>
            <a:fld id="{C60C2248-B95D-984B-A0F4-42B9A4652AA7}" type="slidenum">
              <a:rPr lang="en-US" smtClean="0"/>
              <a:pPr/>
              <a:t>‹#›</a:t>
            </a:fld>
            <a:endParaRPr lang="en-US" dirty="0"/>
          </a:p>
        </p:txBody>
      </p:sp>
      <p:sp>
        <p:nvSpPr>
          <p:cNvPr id="7" name="Content Placeholder 6"/>
          <p:cNvSpPr>
            <a:spLocks noGrp="1"/>
          </p:cNvSpPr>
          <p:nvPr>
            <p:ph sz="quarter" idx="13"/>
          </p:nvPr>
        </p:nvSpPr>
        <p:spPr>
          <a:xfrm>
            <a:off x="390526" y="1656196"/>
            <a:ext cx="8353233" cy="4511242"/>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855517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72" name="Shape 72"/>
          <p:cNvSpPr>
            <a:spLocks noGrp="1"/>
          </p:cNvSpPr>
          <p:nvPr>
            <p:ph type="title"/>
          </p:nvPr>
        </p:nvSpPr>
        <p:spPr>
          <a:prstGeom prst="rect">
            <a:avLst/>
          </a:prstGeom>
        </p:spPr>
        <p:txBody>
          <a:bodyPr/>
          <a:lstStyle/>
          <a:p>
            <a:r>
              <a:t>Title Text</a:t>
            </a:r>
          </a:p>
        </p:txBody>
      </p:sp>
      <p:sp>
        <p:nvSpPr>
          <p:cNvPr id="73" name="Shape 7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4" name="Shape 74"/>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861765477"/>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9811A-1E48-244A-8CA2-17F0D59E75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EEEBD1-B54A-B940-AFCB-E473C0987EF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6F6C3C-DD27-E347-869F-E47E08DACF78}"/>
              </a:ext>
            </a:extLst>
          </p:cNvPr>
          <p:cNvSpPr>
            <a:spLocks noGrp="1"/>
          </p:cNvSpPr>
          <p:nvPr>
            <p:ph type="dt" sz="half" idx="10"/>
          </p:nvPr>
        </p:nvSpPr>
        <p:spPr/>
        <p:txBody>
          <a:bodyPr/>
          <a:lstStyle/>
          <a:p>
            <a:fld id="{4415DF26-5BA6-9E45-B5B0-FB7341BC9350}" type="datetimeFigureOut">
              <a:rPr lang="en-US" smtClean="0"/>
              <a:t>11/5/2021</a:t>
            </a:fld>
            <a:endParaRPr lang="en-US"/>
          </a:p>
        </p:txBody>
      </p:sp>
      <p:sp>
        <p:nvSpPr>
          <p:cNvPr id="5" name="Footer Placeholder 4">
            <a:extLst>
              <a:ext uri="{FF2B5EF4-FFF2-40B4-BE49-F238E27FC236}">
                <a16:creationId xmlns:a16="http://schemas.microsoft.com/office/drawing/2014/main" id="{2D1917DB-3EFA-8045-B36F-3FAF87B567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DB4655-2B8D-DA42-8D1B-8F30E3DAEA5F}"/>
              </a:ext>
            </a:extLst>
          </p:cNvPr>
          <p:cNvSpPr>
            <a:spLocks noGrp="1"/>
          </p:cNvSpPr>
          <p:nvPr>
            <p:ph type="sldNum" sz="quarter" idx="12"/>
          </p:nvPr>
        </p:nvSpPr>
        <p:spPr/>
        <p:txBody>
          <a:bodyPr/>
          <a:lstStyle/>
          <a:p>
            <a:fld id="{98151FAF-A1EE-764C-AE72-EE36E6B81C2D}" type="slidenum">
              <a:rPr lang="en-US" smtClean="0"/>
              <a:t>‹#›</a:t>
            </a:fld>
            <a:endParaRPr lang="en-US"/>
          </a:p>
        </p:txBody>
      </p:sp>
    </p:spTree>
    <p:extLst>
      <p:ext uri="{BB962C8B-B14F-4D97-AF65-F5344CB8AC3E}">
        <p14:creationId xmlns:p14="http://schemas.microsoft.com/office/powerpoint/2010/main" val="2355480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2588" y="511079"/>
            <a:ext cx="8361170" cy="1044000"/>
          </a:xfrm>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C60C2248-B95D-984B-A0F4-42B9A4652AA7}" type="slidenum">
              <a:rPr lang="en-US" smtClean="0"/>
              <a:pPr/>
              <a:t>‹#›</a:t>
            </a:fld>
            <a:endParaRPr lang="en-US" dirty="0"/>
          </a:p>
        </p:txBody>
      </p:sp>
    </p:spTree>
    <p:extLst>
      <p:ext uri="{BB962C8B-B14F-4D97-AF65-F5344CB8AC3E}">
        <p14:creationId xmlns:p14="http://schemas.microsoft.com/office/powerpoint/2010/main" val="399063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subtitle and content Layout">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a:xfrm>
            <a:off x="382396" y="989013"/>
            <a:ext cx="8361362" cy="682720"/>
          </a:xfrm>
        </p:spPr>
        <p:txBody>
          <a:bodyPr>
            <a:normAutofit/>
          </a:bodyPr>
          <a:lstStyle>
            <a:lvl1pPr marL="0" indent="0">
              <a:lnSpc>
                <a:spcPct val="90000"/>
              </a:lnSpc>
              <a:buFontTx/>
              <a:buNone/>
              <a:defRPr sz="1800" b="0">
                <a:solidFill>
                  <a:schemeClr val="tx1"/>
                </a:solidFill>
              </a:defRPr>
            </a:lvl1pPr>
          </a:lstStyle>
          <a:p>
            <a:pPr lvl="0"/>
            <a:r>
              <a:rPr lang="en-US"/>
              <a:t>Click to edit Master text styles</a:t>
            </a:r>
          </a:p>
        </p:txBody>
      </p:sp>
      <p:sp>
        <p:nvSpPr>
          <p:cNvPr id="2" name="Title 1"/>
          <p:cNvSpPr>
            <a:spLocks noGrp="1"/>
          </p:cNvSpPr>
          <p:nvPr>
            <p:ph type="title"/>
          </p:nvPr>
        </p:nvSpPr>
        <p:spPr>
          <a:xfrm>
            <a:off x="382588" y="511079"/>
            <a:ext cx="8361170" cy="432000"/>
          </a:xfrm>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p:txBody>
          <a:bodyPr/>
          <a:lstStyle/>
          <a:p>
            <a:fld id="{C60C2248-B95D-984B-A0F4-42B9A4652AA7}" type="slidenum">
              <a:rPr lang="en-US" smtClean="0"/>
              <a:pPr/>
              <a:t>‹#›</a:t>
            </a:fld>
            <a:endParaRPr lang="en-US" dirty="0"/>
          </a:p>
        </p:txBody>
      </p:sp>
      <p:sp>
        <p:nvSpPr>
          <p:cNvPr id="7" name="Content Placeholder 6"/>
          <p:cNvSpPr>
            <a:spLocks noGrp="1"/>
          </p:cNvSpPr>
          <p:nvPr>
            <p:ph sz="quarter" idx="14"/>
          </p:nvPr>
        </p:nvSpPr>
        <p:spPr>
          <a:xfrm>
            <a:off x="390526" y="1833032"/>
            <a:ext cx="8353233" cy="4334406"/>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8379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Content Placeholder 7"/>
          <p:cNvSpPr>
            <a:spLocks noGrp="1"/>
          </p:cNvSpPr>
          <p:nvPr>
            <p:ph sz="quarter" idx="13"/>
          </p:nvPr>
        </p:nvSpPr>
        <p:spPr>
          <a:xfrm>
            <a:off x="388313" y="1660524"/>
            <a:ext cx="4097192" cy="4506913"/>
          </a:xfrm>
        </p:spPr>
        <p:txBody>
          <a:bodyPr/>
          <a:lstStyle/>
          <a:p>
            <a:pPr lvl="0"/>
            <a:r>
              <a:rPr lang="en-US"/>
              <a:t>Click to edit Master text styles</a:t>
            </a:r>
          </a:p>
          <a:p>
            <a:pPr lvl="1"/>
            <a:r>
              <a:rPr lang="en-US"/>
              <a:t>Second level</a:t>
            </a:r>
          </a:p>
          <a:p>
            <a:pPr lvl="2"/>
            <a:r>
              <a:rPr lang="en-US"/>
              <a:t>Third level</a:t>
            </a:r>
          </a:p>
        </p:txBody>
      </p:sp>
      <p:sp>
        <p:nvSpPr>
          <p:cNvPr id="9" name="Content Placeholder 7"/>
          <p:cNvSpPr>
            <a:spLocks noGrp="1"/>
          </p:cNvSpPr>
          <p:nvPr>
            <p:ph sz="quarter" idx="14"/>
          </p:nvPr>
        </p:nvSpPr>
        <p:spPr>
          <a:xfrm>
            <a:off x="4633577" y="1660524"/>
            <a:ext cx="4096800" cy="4506913"/>
          </a:xfrm>
        </p:spPr>
        <p:txBody>
          <a:bodyPr/>
          <a:lstStyle/>
          <a:p>
            <a:pPr lvl="0"/>
            <a:r>
              <a:rPr lang="en-US"/>
              <a:t>Click to edit Master text styles</a:t>
            </a:r>
          </a:p>
          <a:p>
            <a:pPr lvl="1"/>
            <a:r>
              <a:rPr lang="en-US"/>
              <a:t>Second level</a:t>
            </a:r>
          </a:p>
          <a:p>
            <a:pPr lvl="2"/>
            <a:r>
              <a:rPr lang="en-US"/>
              <a:t>Third level</a:t>
            </a:r>
          </a:p>
        </p:txBody>
      </p:sp>
      <p:sp>
        <p:nvSpPr>
          <p:cNvPr id="3" name="Slide Number Placeholder 2"/>
          <p:cNvSpPr>
            <a:spLocks noGrp="1"/>
          </p:cNvSpPr>
          <p:nvPr>
            <p:ph type="sldNum" sz="quarter" idx="15"/>
          </p:nvPr>
        </p:nvSpPr>
        <p:spPr/>
        <p:txBody>
          <a:bodyPr/>
          <a:lstStyle/>
          <a:p>
            <a:fld id="{C60C2248-B95D-984B-A0F4-42B9A4652AA7}" type="slidenum">
              <a:rPr lang="en-US" smtClean="0"/>
              <a:pPr/>
              <a:t>‹#›</a:t>
            </a:fld>
            <a:endParaRPr lang="en-US" dirty="0"/>
          </a:p>
        </p:txBody>
      </p:sp>
    </p:spTree>
    <p:extLst>
      <p:ext uri="{BB962C8B-B14F-4D97-AF65-F5344CB8AC3E}">
        <p14:creationId xmlns:p14="http://schemas.microsoft.com/office/powerpoint/2010/main" val="2346284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382588" y="511079"/>
            <a:ext cx="8361170" cy="432000"/>
          </a:xfrm>
        </p:spPr>
        <p:txBody>
          <a:bodyPr/>
          <a:lstStyle/>
          <a:p>
            <a:r>
              <a:rPr lang="en-US"/>
              <a:t>Click to edit Master title style</a:t>
            </a:r>
            <a:endParaRPr lang="en-US" dirty="0"/>
          </a:p>
        </p:txBody>
      </p:sp>
      <p:sp>
        <p:nvSpPr>
          <p:cNvPr id="7" name="Slide Number Placeholder 6"/>
          <p:cNvSpPr>
            <a:spLocks noGrp="1"/>
          </p:cNvSpPr>
          <p:nvPr>
            <p:ph type="sldNum" sz="quarter" idx="12"/>
          </p:nvPr>
        </p:nvSpPr>
        <p:spPr/>
        <p:txBody>
          <a:bodyPr/>
          <a:lstStyle/>
          <a:p>
            <a:fld id="{C60C2248-B95D-984B-A0F4-42B9A4652AA7}" type="slidenum">
              <a:rPr lang="en-US" smtClean="0"/>
              <a:pPr/>
              <a:t>‹#›</a:t>
            </a:fld>
            <a:endParaRPr lang="en-US" dirty="0"/>
          </a:p>
        </p:txBody>
      </p:sp>
      <p:sp>
        <p:nvSpPr>
          <p:cNvPr id="8" name="Content Placeholder 7"/>
          <p:cNvSpPr>
            <a:spLocks noGrp="1"/>
          </p:cNvSpPr>
          <p:nvPr>
            <p:ph sz="quarter" idx="13"/>
          </p:nvPr>
        </p:nvSpPr>
        <p:spPr>
          <a:xfrm>
            <a:off x="388313" y="1828800"/>
            <a:ext cx="4097192" cy="4338638"/>
          </a:xfrm>
        </p:spPr>
        <p:txBody>
          <a:bodyPr/>
          <a:lstStyle/>
          <a:p>
            <a:pPr lvl="0"/>
            <a:r>
              <a:rPr lang="en-US"/>
              <a:t>Click to edit Master text styles</a:t>
            </a:r>
          </a:p>
          <a:p>
            <a:pPr lvl="1"/>
            <a:r>
              <a:rPr lang="en-US"/>
              <a:t>Second level</a:t>
            </a:r>
          </a:p>
          <a:p>
            <a:pPr lvl="2"/>
            <a:r>
              <a:rPr lang="en-US"/>
              <a:t>Third level</a:t>
            </a:r>
          </a:p>
        </p:txBody>
      </p:sp>
      <p:sp>
        <p:nvSpPr>
          <p:cNvPr id="9" name="Content Placeholder 7"/>
          <p:cNvSpPr>
            <a:spLocks noGrp="1"/>
          </p:cNvSpPr>
          <p:nvPr>
            <p:ph sz="quarter" idx="14"/>
          </p:nvPr>
        </p:nvSpPr>
        <p:spPr>
          <a:xfrm>
            <a:off x="4633577" y="1828800"/>
            <a:ext cx="4096800" cy="4338638"/>
          </a:xfrm>
        </p:spPr>
        <p:txBody>
          <a:bodyPr/>
          <a:lstStyle/>
          <a:p>
            <a:pPr lvl="0"/>
            <a:r>
              <a:rPr lang="en-US"/>
              <a:t>Click to edit Master text styles</a:t>
            </a:r>
          </a:p>
          <a:p>
            <a:pPr lvl="1"/>
            <a:r>
              <a:rPr lang="en-US"/>
              <a:t>Second level</a:t>
            </a:r>
          </a:p>
          <a:p>
            <a:pPr lvl="2"/>
            <a:r>
              <a:rPr lang="en-US"/>
              <a:t>Third level</a:t>
            </a:r>
          </a:p>
        </p:txBody>
      </p:sp>
      <p:sp>
        <p:nvSpPr>
          <p:cNvPr id="6" name="Text Placeholder 5"/>
          <p:cNvSpPr>
            <a:spLocks noGrp="1"/>
          </p:cNvSpPr>
          <p:nvPr>
            <p:ph type="body" sz="quarter" idx="15"/>
          </p:nvPr>
        </p:nvSpPr>
        <p:spPr>
          <a:xfrm>
            <a:off x="382396" y="989013"/>
            <a:ext cx="8361362" cy="684000"/>
          </a:xfrm>
        </p:spPr>
        <p:txBody>
          <a:bodyPr>
            <a:normAutofit/>
          </a:bodyPr>
          <a:lstStyle>
            <a:lvl1pPr marL="0" indent="0">
              <a:lnSpc>
                <a:spcPct val="90000"/>
              </a:lnSpc>
              <a:buFontTx/>
              <a:buNone/>
              <a:defRPr sz="1800" b="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267490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2588" y="511079"/>
            <a:ext cx="8361170" cy="432000"/>
          </a:xfrm>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C60C2248-B95D-984B-A0F4-42B9A4652AA7}" type="slidenum">
              <a:rPr lang="en-US" smtClean="0"/>
              <a:pPr/>
              <a:t>‹#›</a:t>
            </a:fld>
            <a:endParaRPr lang="en-US" dirty="0"/>
          </a:p>
        </p:txBody>
      </p:sp>
      <p:sp>
        <p:nvSpPr>
          <p:cNvPr id="7" name="Text Placeholder 5"/>
          <p:cNvSpPr>
            <a:spLocks noGrp="1"/>
          </p:cNvSpPr>
          <p:nvPr>
            <p:ph type="body" sz="quarter" idx="15"/>
          </p:nvPr>
        </p:nvSpPr>
        <p:spPr>
          <a:xfrm>
            <a:off x="382396" y="993871"/>
            <a:ext cx="8361362" cy="684000"/>
          </a:xfrm>
        </p:spPr>
        <p:txBody>
          <a:bodyPr>
            <a:normAutofit/>
          </a:bodyPr>
          <a:lstStyle>
            <a:lvl1pPr marL="0" indent="0">
              <a:lnSpc>
                <a:spcPct val="90000"/>
              </a:lnSpc>
              <a:buFontTx/>
              <a:buNone/>
              <a:defRPr sz="1800" b="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577279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theme" Target="../theme/theme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7"/>
            </p:custDataLst>
            <p:extLst>
              <p:ext uri="{D42A27DB-BD31-4B8C-83A1-F6EECF244321}">
                <p14:modId xmlns:p14="http://schemas.microsoft.com/office/powerpoint/2010/main" val="45260138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76" name="think-cell Slide" r:id="rId18" imgW="270" imgH="270" progId="TCLayout.ActiveDocument.1">
                  <p:embed/>
                </p:oleObj>
              </mc:Choice>
              <mc:Fallback>
                <p:oleObj name="think-cell Slide" r:id="rId18" imgW="270" imgH="270" progId="TCLayout.ActiveDocument.1">
                  <p:embed/>
                  <p:pic>
                    <p:nvPicPr>
                      <p:cNvPr id="0" name=""/>
                      <p:cNvPicPr/>
                      <p:nvPr/>
                    </p:nvPicPr>
                    <p:blipFill>
                      <a:blip r:embed="rId19"/>
                      <a:stretch>
                        <a:fillRect/>
                      </a:stretch>
                    </p:blipFill>
                    <p:spPr>
                      <a:xfrm>
                        <a:off x="1588" y="1588"/>
                        <a:ext cx="1587" cy="1587"/>
                      </a:xfrm>
                      <a:prstGeom prst="rect">
                        <a:avLst/>
                      </a:prstGeom>
                    </p:spPr>
                  </p:pic>
                </p:oleObj>
              </mc:Fallback>
            </mc:AlternateContent>
          </a:graphicData>
        </a:graphic>
      </p:graphicFrame>
      <p:sp>
        <p:nvSpPr>
          <p:cNvPr id="7" name="Rectangle 6"/>
          <p:cNvSpPr/>
          <p:nvPr/>
        </p:nvSpPr>
        <p:spPr>
          <a:xfrm>
            <a:off x="0" y="6750000"/>
            <a:ext cx="9144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600" b="1" dirty="0"/>
          </a:p>
        </p:txBody>
      </p:sp>
      <p:sp>
        <p:nvSpPr>
          <p:cNvPr id="2" name="Title Placeholder 1"/>
          <p:cNvSpPr>
            <a:spLocks noGrp="1"/>
          </p:cNvSpPr>
          <p:nvPr>
            <p:ph type="title"/>
          </p:nvPr>
        </p:nvSpPr>
        <p:spPr>
          <a:xfrm>
            <a:off x="382588" y="511079"/>
            <a:ext cx="8361170" cy="1043517"/>
          </a:xfrm>
          <a:prstGeom prst="rect">
            <a:avLst/>
          </a:prstGeom>
        </p:spPr>
        <p:txBody>
          <a:bodyPr vert="horz" lIns="0" tIns="0" rIns="0" bIns="0" rtlCol="0" anchor="t">
            <a:normAutofit/>
          </a:bodyPr>
          <a:lstStyle/>
          <a:p>
            <a:r>
              <a:rPr lang="en-US"/>
              <a:t>Click to edit Master title style</a:t>
            </a:r>
            <a:endParaRPr lang="en-US" dirty="0"/>
          </a:p>
        </p:txBody>
      </p:sp>
      <p:sp>
        <p:nvSpPr>
          <p:cNvPr id="6" name="Slide Number Placeholder 5"/>
          <p:cNvSpPr>
            <a:spLocks noGrp="1"/>
          </p:cNvSpPr>
          <p:nvPr>
            <p:ph type="sldNum" sz="quarter" idx="4"/>
          </p:nvPr>
        </p:nvSpPr>
        <p:spPr>
          <a:xfrm>
            <a:off x="8288339" y="6528824"/>
            <a:ext cx="468000" cy="180000"/>
          </a:xfrm>
          <a:prstGeom prst="rect">
            <a:avLst/>
          </a:prstGeom>
        </p:spPr>
        <p:txBody>
          <a:bodyPr vert="horz" lIns="0" tIns="0" rIns="0" bIns="0" rtlCol="0" anchor="ctr"/>
          <a:lstStyle>
            <a:lvl1pPr algn="r">
              <a:defRPr sz="900">
                <a:solidFill>
                  <a:schemeClr val="tx1">
                    <a:lumMod val="65000"/>
                    <a:lumOff val="35000"/>
                  </a:schemeClr>
                </a:solidFill>
              </a:defRPr>
            </a:lvl1pPr>
          </a:lstStyle>
          <a:p>
            <a:fld id="{C60C2248-B95D-984B-A0F4-42B9A4652AA7}" type="slidenum">
              <a:rPr lang="en-US" smtClean="0"/>
              <a:pPr/>
              <a:t>‹#›</a:t>
            </a:fld>
            <a:endParaRPr lang="en-US" dirty="0"/>
          </a:p>
        </p:txBody>
      </p:sp>
      <p:sp>
        <p:nvSpPr>
          <p:cNvPr id="4" name="Text Placeholder 3"/>
          <p:cNvSpPr>
            <a:spLocks noGrp="1"/>
          </p:cNvSpPr>
          <p:nvPr>
            <p:ph type="body" idx="1"/>
          </p:nvPr>
        </p:nvSpPr>
        <p:spPr>
          <a:xfrm>
            <a:off x="393604" y="1660526"/>
            <a:ext cx="8350154" cy="4506912"/>
          </a:xfrm>
          <a:prstGeom prst="rect">
            <a:avLst/>
          </a:prstGeom>
        </p:spPr>
        <p:txBody>
          <a:bodyPr vert="horz" lIns="0" tIns="0" rIns="0" bIns="0" rtlCol="0">
            <a:normAutofit/>
          </a:bodyPr>
          <a:lstStyle/>
          <a:p>
            <a:pPr lvl="0"/>
            <a:r>
              <a:rPr lang="fi-FI" dirty="0"/>
              <a:t>Click to edit Master text styles</a:t>
            </a:r>
          </a:p>
          <a:p>
            <a:pPr lvl="1"/>
            <a:r>
              <a:rPr lang="fi-FI" dirty="0"/>
              <a:t>Second </a:t>
            </a:r>
            <a:r>
              <a:rPr lang="fi-FI" dirty="0" err="1"/>
              <a:t>level</a:t>
            </a:r>
            <a:endParaRPr lang="fi-FI" dirty="0"/>
          </a:p>
          <a:p>
            <a:pPr lvl="2"/>
            <a:r>
              <a:rPr lang="fi-FI" dirty="0"/>
              <a:t>Third level</a:t>
            </a:r>
          </a:p>
        </p:txBody>
      </p:sp>
      <p:pic>
        <p:nvPicPr>
          <p:cNvPr id="3" name="Picture 2"/>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393604" y="6404902"/>
            <a:ext cx="613790" cy="252000"/>
          </a:xfrm>
          <a:prstGeom prst="rect">
            <a:avLst/>
          </a:prstGeom>
        </p:spPr>
      </p:pic>
    </p:spTree>
    <p:extLst>
      <p:ext uri="{BB962C8B-B14F-4D97-AF65-F5344CB8AC3E}">
        <p14:creationId xmlns:p14="http://schemas.microsoft.com/office/powerpoint/2010/main" val="4064296392"/>
      </p:ext>
    </p:extLst>
  </p:cSld>
  <p:clrMap bg1="lt1" tx1="dk1" bg2="lt2" tx2="dk2" accent1="accent1" accent2="accent2" accent3="accent3" accent4="accent4" accent5="accent5" accent6="accent6" hlink="hlink" folHlink="folHlink"/>
  <p:sldLayoutIdLst>
    <p:sldLayoutId id="2147483748" r:id="rId1"/>
    <p:sldLayoutId id="2147483788" r:id="rId2"/>
    <p:sldLayoutId id="2147483752" r:id="rId3"/>
    <p:sldLayoutId id="2147483720" r:id="rId4"/>
    <p:sldLayoutId id="2147483764" r:id="rId5"/>
    <p:sldLayoutId id="2147483731" r:id="rId6"/>
    <p:sldLayoutId id="2147483721" r:id="rId7"/>
    <p:sldLayoutId id="2147483737" r:id="rId8"/>
    <p:sldLayoutId id="2147483723" r:id="rId9"/>
    <p:sldLayoutId id="2147483724" r:id="rId10"/>
    <p:sldLayoutId id="2147483734" r:id="rId11"/>
    <p:sldLayoutId id="2147483730" r:id="rId12"/>
    <p:sldLayoutId id="2147483751" r:id="rId13"/>
    <p:sldLayoutId id="2147483789" r:id="rId14"/>
  </p:sldLayoutIdLst>
  <p:hf hdr="0" dt="0"/>
  <p:txStyles>
    <p:titleStyle>
      <a:lvl1pPr algn="l" defTabSz="457200" rtl="0" eaLnBrk="1" latinLnBrk="0" hangingPunct="1">
        <a:lnSpc>
          <a:spcPct val="80000"/>
        </a:lnSpc>
        <a:spcBef>
          <a:spcPct val="0"/>
        </a:spcBef>
        <a:buNone/>
        <a:defRPr sz="2800" b="1" kern="1200">
          <a:solidFill>
            <a:schemeClr val="tx1"/>
          </a:solidFill>
          <a:latin typeface="+mj-lt"/>
          <a:ea typeface="+mj-ea"/>
          <a:cs typeface="+mj-cs"/>
        </a:defRPr>
      </a:lvl1pPr>
    </p:titleStyle>
    <p:bodyStyle>
      <a:lvl1pPr marL="180975" marR="0" indent="-180975" algn="l" defTabSz="914400" rtl="0" eaLnBrk="1" fontAlgn="auto" latinLnBrk="0" hangingPunct="1">
        <a:lnSpc>
          <a:spcPct val="100000"/>
        </a:lnSpc>
        <a:spcBef>
          <a:spcPts val="1200"/>
        </a:spcBef>
        <a:spcAft>
          <a:spcPts val="0"/>
        </a:spcAft>
        <a:buClrTx/>
        <a:buSzTx/>
        <a:buFont typeface="Calibri" panose="020F0502020204030204" pitchFamily="34" charset="0"/>
        <a:buChar char="•"/>
        <a:tabLst/>
        <a:defRPr sz="1600" b="1" kern="1200">
          <a:solidFill>
            <a:schemeClr val="tx1"/>
          </a:solidFill>
          <a:latin typeface="+mn-lt"/>
          <a:ea typeface="+mn-ea"/>
          <a:cs typeface="+mn-cs"/>
        </a:defRPr>
      </a:lvl1pPr>
      <a:lvl2pPr marL="361950" marR="0" indent="-180975" algn="l" defTabSz="914400" rtl="0" eaLnBrk="1" fontAlgn="auto" latinLnBrk="0" hangingPunct="1">
        <a:lnSpc>
          <a:spcPct val="100000"/>
        </a:lnSpc>
        <a:spcBef>
          <a:spcPts val="600"/>
        </a:spcBef>
        <a:spcAft>
          <a:spcPts val="0"/>
        </a:spcAft>
        <a:buClrTx/>
        <a:buSzTx/>
        <a:buFont typeface="Lucida Grande"/>
        <a:buChar char="–"/>
        <a:tabLst/>
        <a:defRPr sz="1400" kern="1200">
          <a:solidFill>
            <a:schemeClr val="tx1"/>
          </a:solidFill>
          <a:latin typeface="+mn-lt"/>
          <a:ea typeface="+mn-ea"/>
          <a:cs typeface="+mn-cs"/>
        </a:defRPr>
      </a:lvl2pPr>
      <a:lvl3pPr marL="542925" marR="0" indent="-180975" algn="l" defTabSz="914400" rtl="0" eaLnBrk="1" fontAlgn="auto" latinLnBrk="0" hangingPunct="1">
        <a:lnSpc>
          <a:spcPct val="100000"/>
        </a:lnSpc>
        <a:spcBef>
          <a:spcPts val="400"/>
        </a:spcBef>
        <a:spcAft>
          <a:spcPts val="0"/>
        </a:spcAft>
        <a:buClrTx/>
        <a:buSzPct val="80000"/>
        <a:buFont typeface="Symbol" panose="05050102010706020507" pitchFamily="18" charset="2"/>
        <a:buChar char="·"/>
        <a:tabLst/>
        <a:defRPr sz="1200" kern="1200">
          <a:solidFill>
            <a:schemeClr val="tx1"/>
          </a:solidFill>
          <a:latin typeface="+mn-lt"/>
          <a:ea typeface="+mn-ea"/>
          <a:cs typeface="+mn-cs"/>
        </a:defRPr>
      </a:lvl3pPr>
      <a:lvl4pPr marL="627063" marR="0" indent="-179388" algn="l" defTabSz="914400" rtl="0" eaLnBrk="1" fontAlgn="auto" latinLnBrk="0" hangingPunct="1">
        <a:lnSpc>
          <a:spcPct val="130000"/>
        </a:lnSpc>
        <a:spcBef>
          <a:spcPts val="0"/>
        </a:spcBef>
        <a:spcAft>
          <a:spcPts val="0"/>
        </a:spcAft>
        <a:buClrTx/>
        <a:buSzTx/>
        <a:buFont typeface="Lucida Grande"/>
        <a:buChar char="–"/>
        <a:tabLst/>
        <a:defRPr sz="1000" kern="1200">
          <a:solidFill>
            <a:schemeClr val="tx1"/>
          </a:solidFill>
          <a:latin typeface="+mn-lt"/>
          <a:ea typeface="+mn-ea"/>
          <a:cs typeface="+mn-cs"/>
        </a:defRPr>
      </a:lvl4pPr>
      <a:lvl5pPr marL="806450" marR="0" indent="-179388" algn="l" defTabSz="914400" rtl="0" eaLnBrk="1" fontAlgn="auto" latinLnBrk="0" hangingPunct="1">
        <a:lnSpc>
          <a:spcPct val="130000"/>
        </a:lnSpc>
        <a:spcBef>
          <a:spcPts val="0"/>
        </a:spcBef>
        <a:spcAft>
          <a:spcPts val="0"/>
        </a:spcAft>
        <a:buClrTx/>
        <a:buSzTx/>
        <a:buFont typeface="Calibri" panose="020F0502020204030204" pitchFamily="34" charset="0"/>
        <a:buChar char="•"/>
        <a:tabLst/>
        <a:defRPr sz="1000" kern="1200">
          <a:solidFill>
            <a:schemeClr val="tx1"/>
          </a:solidFill>
          <a:latin typeface="+mn-lt"/>
          <a:ea typeface="+mn-ea"/>
          <a:cs typeface="+mn-cs"/>
        </a:defRPr>
      </a:lvl5pPr>
      <a:lvl6pPr marL="360000" indent="-180000" algn="l" defTabSz="457200" rtl="0" eaLnBrk="1" latinLnBrk="0" hangingPunct="1">
        <a:lnSpc>
          <a:spcPct val="110000"/>
        </a:lnSpc>
        <a:spcBef>
          <a:spcPts val="0"/>
        </a:spcBef>
        <a:buFont typeface="Arial"/>
        <a:buChar char="•"/>
        <a:defRPr sz="1400" kern="1200">
          <a:solidFill>
            <a:schemeClr val="tx1"/>
          </a:solidFill>
          <a:latin typeface="+mn-lt"/>
          <a:ea typeface="+mn-ea"/>
          <a:cs typeface="+mn-cs"/>
        </a:defRPr>
      </a:lvl6pPr>
      <a:lvl7pPr marL="0" indent="0" algn="l" defTabSz="457200" rtl="0" eaLnBrk="1" latinLnBrk="0" hangingPunct="1">
        <a:lnSpc>
          <a:spcPct val="120000"/>
        </a:lnSpc>
        <a:spcBef>
          <a:spcPts val="0"/>
        </a:spcBef>
        <a:buFont typeface="Arial"/>
        <a:buNone/>
        <a:defRPr sz="14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0" indent="0" algn="l" defTabSz="457200" rtl="0" eaLnBrk="1" latinLnBrk="0" hangingPunct="1">
        <a:lnSpc>
          <a:spcPct val="120000"/>
        </a:lnSpc>
        <a:spcBef>
          <a:spcPts val="0"/>
        </a:spcBef>
        <a:buFont typeface="Arial"/>
        <a:buNone/>
        <a:defRPr sz="14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68226"/>
            <a:ext cx="41148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4800600" y="256034"/>
            <a:ext cx="41148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6435307"/>
            <a:ext cx="2057400" cy="18288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6435307"/>
            <a:ext cx="6400800" cy="18288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dirty="0"/>
              <a:t>IBM Cloud / DOC ID / </a:t>
            </a:r>
            <a:r>
              <a:rPr lang="de-DE" dirty="0" err="1"/>
              <a:t>Month</a:t>
            </a:r>
            <a:r>
              <a:rPr lang="de-DE" dirty="0"/>
              <a:t> XX, 2018 / © 2018 IBM Corporation</a:t>
            </a:r>
            <a:endParaRPr lang="en-US" dirty="0"/>
          </a:p>
        </p:txBody>
      </p:sp>
    </p:spTree>
    <p:extLst>
      <p:ext uri="{BB962C8B-B14F-4D97-AF65-F5344CB8AC3E}">
        <p14:creationId xmlns:p14="http://schemas.microsoft.com/office/powerpoint/2010/main" val="179137133"/>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 id="2147483814" r:id="rId24"/>
    <p:sldLayoutId id="2147483815" r:id="rId25"/>
    <p:sldLayoutId id="2147483817" r:id="rId26"/>
    <p:sldLayoutId id="2147483818" r:id="rId27"/>
  </p:sldLayoutIdLst>
  <p:hf hdr="0" dt="0"/>
  <p:txStyles>
    <p:titleStyle>
      <a:lvl1pPr algn="l" defTabSz="457206"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6"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40" indent="-173040" algn="l" defTabSz="457206"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81" indent="-173040" algn="l" defTabSz="457206"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83" indent="-168278" algn="l" defTabSz="457206"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85" indent="-173040" algn="l" defTabSz="457206"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32" indent="-228603" algn="l" defTabSz="457206" rtl="0" eaLnBrk="1" latinLnBrk="0" hangingPunct="1">
        <a:spcBef>
          <a:spcPct val="20000"/>
        </a:spcBef>
        <a:buFont typeface="Arial"/>
        <a:buChar char="•"/>
        <a:defRPr sz="2000" kern="1200">
          <a:solidFill>
            <a:schemeClr val="tx1"/>
          </a:solidFill>
          <a:latin typeface="+mn-lt"/>
          <a:ea typeface="+mn-ea"/>
          <a:cs typeface="+mn-cs"/>
        </a:defRPr>
      </a:lvl6pPr>
      <a:lvl7pPr marL="2971838" indent="-228603" algn="l" defTabSz="457206" rtl="0" eaLnBrk="1" latinLnBrk="0" hangingPunct="1">
        <a:spcBef>
          <a:spcPct val="20000"/>
        </a:spcBef>
        <a:buFont typeface="Arial"/>
        <a:buChar char="•"/>
        <a:defRPr sz="2000" kern="1200">
          <a:solidFill>
            <a:schemeClr val="tx1"/>
          </a:solidFill>
          <a:latin typeface="+mn-lt"/>
          <a:ea typeface="+mn-ea"/>
          <a:cs typeface="+mn-cs"/>
        </a:defRPr>
      </a:lvl7pPr>
      <a:lvl8pPr marL="3429043" indent="-228603" algn="l" defTabSz="457206" rtl="0" eaLnBrk="1" latinLnBrk="0" hangingPunct="1">
        <a:spcBef>
          <a:spcPct val="20000"/>
        </a:spcBef>
        <a:buFont typeface="Arial"/>
        <a:buChar char="•"/>
        <a:defRPr sz="2000" kern="1200">
          <a:solidFill>
            <a:schemeClr val="tx1"/>
          </a:solidFill>
          <a:latin typeface="+mn-lt"/>
          <a:ea typeface="+mn-ea"/>
          <a:cs typeface="+mn-cs"/>
        </a:defRPr>
      </a:lvl8pPr>
      <a:lvl9pPr marL="3886249" indent="-228603" algn="l" defTabSz="457206"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6" rtl="0" eaLnBrk="1" latinLnBrk="0" hangingPunct="1">
        <a:defRPr sz="1800" kern="1200">
          <a:solidFill>
            <a:schemeClr val="tx1"/>
          </a:solidFill>
          <a:latin typeface="+mn-lt"/>
          <a:ea typeface="+mn-ea"/>
          <a:cs typeface="+mn-cs"/>
        </a:defRPr>
      </a:lvl1pPr>
      <a:lvl2pPr marL="457206" algn="l" defTabSz="457206" rtl="0" eaLnBrk="1" latinLnBrk="0" hangingPunct="1">
        <a:defRPr sz="1800" kern="1200">
          <a:solidFill>
            <a:schemeClr val="tx1"/>
          </a:solidFill>
          <a:latin typeface="+mn-lt"/>
          <a:ea typeface="+mn-ea"/>
          <a:cs typeface="+mn-cs"/>
        </a:defRPr>
      </a:lvl2pPr>
      <a:lvl3pPr marL="914411" algn="l" defTabSz="457206" rtl="0" eaLnBrk="1" latinLnBrk="0" hangingPunct="1">
        <a:defRPr sz="1800" kern="1200">
          <a:solidFill>
            <a:schemeClr val="tx1"/>
          </a:solidFill>
          <a:latin typeface="+mn-lt"/>
          <a:ea typeface="+mn-ea"/>
          <a:cs typeface="+mn-cs"/>
        </a:defRPr>
      </a:lvl3pPr>
      <a:lvl4pPr marL="1371617" algn="l" defTabSz="457206" rtl="0" eaLnBrk="1" latinLnBrk="0" hangingPunct="1">
        <a:defRPr sz="1800" kern="1200">
          <a:solidFill>
            <a:schemeClr val="tx1"/>
          </a:solidFill>
          <a:latin typeface="+mn-lt"/>
          <a:ea typeface="+mn-ea"/>
          <a:cs typeface="+mn-cs"/>
        </a:defRPr>
      </a:lvl4pPr>
      <a:lvl5pPr marL="1828823" algn="l" defTabSz="457206" rtl="0" eaLnBrk="1" latinLnBrk="0" hangingPunct="1">
        <a:defRPr sz="1800" kern="1200">
          <a:solidFill>
            <a:schemeClr val="tx1"/>
          </a:solidFill>
          <a:latin typeface="+mn-lt"/>
          <a:ea typeface="+mn-ea"/>
          <a:cs typeface="+mn-cs"/>
        </a:defRPr>
      </a:lvl5pPr>
      <a:lvl6pPr marL="2286029" algn="l" defTabSz="457206" rtl="0" eaLnBrk="1" latinLnBrk="0" hangingPunct="1">
        <a:defRPr sz="1800" kern="1200">
          <a:solidFill>
            <a:schemeClr val="tx1"/>
          </a:solidFill>
          <a:latin typeface="+mn-lt"/>
          <a:ea typeface="+mn-ea"/>
          <a:cs typeface="+mn-cs"/>
        </a:defRPr>
      </a:lvl6pPr>
      <a:lvl7pPr marL="2743235" algn="l" defTabSz="457206" rtl="0" eaLnBrk="1" latinLnBrk="0" hangingPunct="1">
        <a:defRPr sz="1800" kern="1200">
          <a:solidFill>
            <a:schemeClr val="tx1"/>
          </a:solidFill>
          <a:latin typeface="+mn-lt"/>
          <a:ea typeface="+mn-ea"/>
          <a:cs typeface="+mn-cs"/>
        </a:defRPr>
      </a:lvl7pPr>
      <a:lvl8pPr marL="3200441" algn="l" defTabSz="457206" rtl="0" eaLnBrk="1" latinLnBrk="0" hangingPunct="1">
        <a:defRPr sz="1800" kern="1200">
          <a:solidFill>
            <a:schemeClr val="tx1"/>
          </a:solidFill>
          <a:latin typeface="+mn-lt"/>
          <a:ea typeface="+mn-ea"/>
          <a:cs typeface="+mn-cs"/>
        </a:defRPr>
      </a:lvl8pPr>
      <a:lvl9pPr marL="3657646" algn="l" defTabSz="45720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10.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76275"/>
            <a:ext cx="9144000" cy="955577"/>
          </a:xfrm>
        </p:spPr>
        <p:txBody>
          <a:bodyPr/>
          <a:lstStyle/>
          <a:p>
            <a:pPr algn="ctr"/>
            <a:r>
              <a:rPr lang="en-US" sz="4000" dirty="0">
                <a:solidFill>
                  <a:schemeClr val="tx2">
                    <a:lumMod val="75000"/>
                  </a:schemeClr>
                </a:solidFill>
              </a:rPr>
              <a:t>Day 2 – Microservices Training</a:t>
            </a:r>
            <a:br>
              <a:rPr lang="en-US" sz="4000" dirty="0">
                <a:solidFill>
                  <a:schemeClr val="tx2">
                    <a:lumMod val="75000"/>
                  </a:schemeClr>
                </a:solidFill>
              </a:rPr>
            </a:br>
            <a:endParaRPr lang="en-US" sz="4000" dirty="0">
              <a:solidFill>
                <a:schemeClr val="tx2">
                  <a:lumMod val="75000"/>
                </a:schemeClr>
              </a:solidFill>
            </a:endParaRPr>
          </a:p>
        </p:txBody>
      </p:sp>
      <p:sp>
        <p:nvSpPr>
          <p:cNvPr id="8" name="Text Placeholder 7"/>
          <p:cNvSpPr>
            <a:spLocks noGrp="1"/>
          </p:cNvSpPr>
          <p:nvPr>
            <p:ph type="body" sz="quarter" idx="14"/>
          </p:nvPr>
        </p:nvSpPr>
        <p:spPr>
          <a:xfrm>
            <a:off x="5572586" y="4205171"/>
            <a:ext cx="2833200" cy="216000"/>
          </a:xfrm>
        </p:spPr>
        <p:txBody>
          <a:bodyPr/>
          <a:lstStyle/>
          <a:p>
            <a:pPr algn="r"/>
            <a:r>
              <a:rPr lang="en-US" b="1" dirty="0"/>
              <a:t> November – December, 2021</a:t>
            </a:r>
          </a:p>
        </p:txBody>
      </p:sp>
      <p:sp>
        <p:nvSpPr>
          <p:cNvPr id="3" name="TextBox 2">
            <a:extLst>
              <a:ext uri="{FF2B5EF4-FFF2-40B4-BE49-F238E27FC236}">
                <a16:creationId xmlns:a16="http://schemas.microsoft.com/office/drawing/2014/main" id="{1248162E-0388-4141-A473-A6FA80B8009A}"/>
              </a:ext>
            </a:extLst>
          </p:cNvPr>
          <p:cNvSpPr txBox="1"/>
          <p:nvPr/>
        </p:nvSpPr>
        <p:spPr>
          <a:xfrm>
            <a:off x="5880298" y="3291833"/>
            <a:ext cx="2532183" cy="811367"/>
          </a:xfrm>
          <a:prstGeom prst="rect">
            <a:avLst/>
          </a:prstGeom>
          <a:noFill/>
        </p:spPr>
        <p:txBody>
          <a:bodyPr wrap="square" lIns="36000" tIns="36000" rIns="36000" bIns="36000" rtlCol="0">
            <a:spAutoFit/>
          </a:bodyPr>
          <a:lstStyle/>
          <a:p>
            <a:pPr algn="r"/>
            <a:r>
              <a:rPr lang="en-US" sz="1600" b="1" dirty="0"/>
              <a:t>Amar Durga</a:t>
            </a:r>
            <a:br>
              <a:rPr lang="en-US" sz="1600" b="1" dirty="0"/>
            </a:br>
            <a:r>
              <a:rPr lang="en-US" sz="1600" b="1" dirty="0"/>
              <a:t>Tatyasaheb Patil</a:t>
            </a:r>
            <a:br>
              <a:rPr lang="en-US" sz="1600" b="1" dirty="0"/>
            </a:br>
            <a:r>
              <a:rPr lang="en-US" sz="1600" b="1" dirty="0"/>
              <a:t>Nikhil Damle</a:t>
            </a:r>
            <a:endParaRPr lang="en-IN" sz="1600" b="1" dirty="0" err="1"/>
          </a:p>
        </p:txBody>
      </p:sp>
      <p:cxnSp>
        <p:nvCxnSpPr>
          <p:cNvPr id="5" name="Straight Connector 4">
            <a:extLst>
              <a:ext uri="{FF2B5EF4-FFF2-40B4-BE49-F238E27FC236}">
                <a16:creationId xmlns:a16="http://schemas.microsoft.com/office/drawing/2014/main" id="{08B9C9F6-0CD0-437D-97F9-A4FDA7A8AA7B}"/>
              </a:ext>
            </a:extLst>
          </p:cNvPr>
          <p:cNvCxnSpPr>
            <a:cxnSpLocks/>
          </p:cNvCxnSpPr>
          <p:nvPr/>
        </p:nvCxnSpPr>
        <p:spPr>
          <a:xfrm>
            <a:off x="1631855" y="4098647"/>
            <a:ext cx="6766560" cy="0"/>
          </a:xfrm>
          <a:prstGeom prst="line">
            <a:avLst/>
          </a:prstGeom>
          <a:ln w="28575">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A7BE91E-6B55-493E-897C-615AE24C5252}"/>
              </a:ext>
            </a:extLst>
          </p:cNvPr>
          <p:cNvCxnSpPr>
            <a:cxnSpLocks/>
          </p:cNvCxnSpPr>
          <p:nvPr/>
        </p:nvCxnSpPr>
        <p:spPr>
          <a:xfrm>
            <a:off x="2011680" y="4152571"/>
            <a:ext cx="6384387" cy="0"/>
          </a:xfrm>
          <a:prstGeom prst="line">
            <a:avLst/>
          </a:prstGeom>
          <a:ln w="28575">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3708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10</a:t>
            </a:fld>
            <a:endParaRPr lang="en-US" dirty="0"/>
          </a:p>
        </p:txBody>
      </p:sp>
      <p:sp>
        <p:nvSpPr>
          <p:cNvPr id="11" name="Rectangle 10">
            <a:extLst>
              <a:ext uri="{FF2B5EF4-FFF2-40B4-BE49-F238E27FC236}">
                <a16:creationId xmlns:a16="http://schemas.microsoft.com/office/drawing/2014/main" id="{4CB7ACAD-29DF-4B43-86F6-1417228F6145}"/>
              </a:ext>
            </a:extLst>
          </p:cNvPr>
          <p:cNvSpPr/>
          <p:nvPr/>
        </p:nvSpPr>
        <p:spPr>
          <a:xfrm>
            <a:off x="0" y="400773"/>
            <a:ext cx="9144000" cy="1200329"/>
          </a:xfrm>
          <a:prstGeom prst="rect">
            <a:avLst/>
          </a:prstGeom>
        </p:spPr>
        <p:txBody>
          <a:bodyPr wrap="square">
            <a:spAutoFit/>
          </a:bodyPr>
          <a:lstStyle/>
          <a:p>
            <a:pPr algn="ctr"/>
            <a:r>
              <a:rPr lang="en-IN" sz="3600" b="1" spc="-100" dirty="0">
                <a:solidFill>
                  <a:schemeClr val="tx2">
                    <a:lumMod val="75000"/>
                  </a:schemeClr>
                </a:solidFill>
                <a:latin typeface="+mj-lt"/>
                <a:ea typeface="+mj-ea"/>
                <a:cs typeface="Times New Roman" panose="02020603050405020304" pitchFamily="18" charset="0"/>
              </a:rPr>
              <a:t>Monolith to Microservices Migration Strategies</a:t>
            </a:r>
          </a:p>
        </p:txBody>
      </p:sp>
      <p:sp>
        <p:nvSpPr>
          <p:cNvPr id="12" name="TextBox 11">
            <a:extLst>
              <a:ext uri="{FF2B5EF4-FFF2-40B4-BE49-F238E27FC236}">
                <a16:creationId xmlns:a16="http://schemas.microsoft.com/office/drawing/2014/main" id="{2ED272AD-95E8-42C5-83E8-6578F1E1C141}"/>
              </a:ext>
            </a:extLst>
          </p:cNvPr>
          <p:cNvSpPr txBox="1"/>
          <p:nvPr/>
        </p:nvSpPr>
        <p:spPr>
          <a:xfrm>
            <a:off x="478302" y="1559672"/>
            <a:ext cx="8088923" cy="3120204"/>
          </a:xfrm>
          <a:prstGeom prst="rect">
            <a:avLst/>
          </a:prstGeom>
          <a:noFill/>
        </p:spPr>
        <p:txBody>
          <a:bodyPr wrap="square" lIns="36000" tIns="36000" rIns="36000" bIns="36000" rtlCol="0">
            <a:spAutoFit/>
          </a:bodyPr>
          <a:lstStyle/>
          <a:p>
            <a:pPr>
              <a:lnSpc>
                <a:spcPct val="125000"/>
              </a:lnSpc>
            </a:pPr>
            <a:r>
              <a:rPr lang="en-IN" sz="1600" dirty="0"/>
              <a:t>By this time everyone know, Microservices are a new norm for the enterprise development and many newly built applications are inherently adopting MS core principles. However many enterprise organizations are seriously thinking/working to migrate their existing monolithic applications to microservices.</a:t>
            </a:r>
          </a:p>
          <a:p>
            <a:pPr>
              <a:lnSpc>
                <a:spcPct val="125000"/>
              </a:lnSpc>
            </a:pPr>
            <a:endParaRPr lang="en-IN" sz="1600" dirty="0"/>
          </a:p>
          <a:p>
            <a:pPr>
              <a:lnSpc>
                <a:spcPct val="125000"/>
              </a:lnSpc>
            </a:pPr>
            <a:r>
              <a:rPr lang="en-IN" sz="1600" dirty="0"/>
              <a:t>However this is where most interesting challenges lies, primarily because these monolithic applications are generally mission critical for the continued success of business. Hence migration must be as smooth as possible and we need to put right strategy to reap good benefits.</a:t>
            </a:r>
          </a:p>
          <a:p>
            <a:pPr>
              <a:lnSpc>
                <a:spcPct val="125000"/>
              </a:lnSpc>
            </a:pPr>
            <a:endParaRPr lang="en-IN" sz="1600" dirty="0"/>
          </a:p>
        </p:txBody>
      </p:sp>
      <p:pic>
        <p:nvPicPr>
          <p:cNvPr id="3" name="Picture 2">
            <a:extLst>
              <a:ext uri="{FF2B5EF4-FFF2-40B4-BE49-F238E27FC236}">
                <a16:creationId xmlns:a16="http://schemas.microsoft.com/office/drawing/2014/main" id="{51F11DD7-A3AF-4E0F-B664-E685F7889EA8}"/>
              </a:ext>
            </a:extLst>
          </p:cNvPr>
          <p:cNvPicPr>
            <a:picLocks noChangeAspect="1"/>
          </p:cNvPicPr>
          <p:nvPr/>
        </p:nvPicPr>
        <p:blipFill>
          <a:blip r:embed="rId2"/>
          <a:stretch>
            <a:fillRect/>
          </a:stretch>
        </p:blipFill>
        <p:spPr>
          <a:xfrm>
            <a:off x="2025747" y="4464774"/>
            <a:ext cx="5331656" cy="1667108"/>
          </a:xfrm>
          <a:prstGeom prst="rect">
            <a:avLst/>
          </a:prstGeom>
        </p:spPr>
      </p:pic>
    </p:spTree>
    <p:extLst>
      <p:ext uri="{BB962C8B-B14F-4D97-AF65-F5344CB8AC3E}">
        <p14:creationId xmlns:p14="http://schemas.microsoft.com/office/powerpoint/2010/main" val="577423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0C2248-B95D-984B-A0F4-42B9A4652AA7}" type="slidenum">
              <a:rPr lang="en-US" smtClean="0"/>
              <a:pPr/>
              <a:t>11</a:t>
            </a:fld>
            <a:endParaRPr lang="en-US" dirty="0"/>
          </a:p>
        </p:txBody>
      </p:sp>
      <p:sp>
        <p:nvSpPr>
          <p:cNvPr id="6" name="Content Placeholder 3"/>
          <p:cNvSpPr>
            <a:spLocks noGrp="1"/>
          </p:cNvSpPr>
          <p:nvPr>
            <p:ph sz="quarter" idx="13"/>
          </p:nvPr>
        </p:nvSpPr>
        <p:spPr>
          <a:xfrm>
            <a:off x="520504" y="584768"/>
            <a:ext cx="8018585" cy="6106658"/>
          </a:xfrm>
        </p:spPr>
        <p:txBody>
          <a:bodyPr>
            <a:normAutofit/>
          </a:bodyPr>
          <a:lstStyle/>
          <a:p>
            <a:pPr marL="0" indent="0" defTabSz="457200">
              <a:lnSpc>
                <a:spcPct val="80000"/>
              </a:lnSpc>
              <a:spcBef>
                <a:spcPct val="0"/>
              </a:spcBef>
              <a:buNone/>
            </a:pPr>
            <a:r>
              <a:rPr lang="en-IN" sz="2800" spc="-100" dirty="0">
                <a:solidFill>
                  <a:schemeClr val="tx2">
                    <a:lumMod val="75000"/>
                  </a:schemeClr>
                </a:solidFill>
                <a:latin typeface="+mj-lt"/>
                <a:ea typeface="+mj-ea"/>
                <a:cs typeface="Times New Roman" panose="02020603050405020304" pitchFamily="18" charset="0"/>
              </a:rPr>
              <a:t>Table of Content</a:t>
            </a:r>
            <a:endParaRPr lang="en-IN" sz="2800" b="0" dirty="0">
              <a:cs typeface="Times New Roman" panose="02020603050405020304" pitchFamily="18" charset="0"/>
            </a:endParaRPr>
          </a:p>
          <a:p>
            <a:pPr marL="342900" indent="-342900">
              <a:buFont typeface="+mj-lt"/>
              <a:buAutoNum type="arabicPeriod"/>
            </a:pPr>
            <a:r>
              <a:rPr lang="en-IN" b="0" dirty="0">
                <a:cs typeface="Times New Roman" panose="02020603050405020304" pitchFamily="18" charset="0"/>
              </a:rPr>
              <a:t>Standard Constraints</a:t>
            </a:r>
          </a:p>
          <a:p>
            <a:pPr marL="342900" indent="-342900">
              <a:buFont typeface="+mj-lt"/>
              <a:buAutoNum type="arabicPeriod"/>
            </a:pPr>
            <a:r>
              <a:rPr lang="en-IN" b="0" dirty="0">
                <a:cs typeface="Times New Roman" panose="02020603050405020304" pitchFamily="18" charset="0"/>
              </a:rPr>
              <a:t>Strategies to Migrate</a:t>
            </a:r>
          </a:p>
          <a:p>
            <a:pPr lvl="1"/>
            <a:r>
              <a:rPr lang="en-IN" sz="1600" b="0" dirty="0">
                <a:cs typeface="Times New Roman" panose="02020603050405020304" pitchFamily="18" charset="0"/>
              </a:rPr>
              <a:t>Parallel full redesign</a:t>
            </a:r>
          </a:p>
          <a:p>
            <a:pPr lvl="1"/>
            <a:r>
              <a:rPr lang="en-IN" sz="1600" b="0" dirty="0">
                <a:cs typeface="Times New Roman" panose="02020603050405020304" pitchFamily="18" charset="0"/>
              </a:rPr>
              <a:t>Standard Microservices</a:t>
            </a:r>
          </a:p>
          <a:p>
            <a:pPr lvl="1"/>
            <a:r>
              <a:rPr lang="en-IN" sz="1600" b="0" dirty="0">
                <a:cs typeface="Times New Roman" panose="02020603050405020304" pitchFamily="18" charset="0"/>
              </a:rPr>
              <a:t>Self Contained Systems</a:t>
            </a:r>
          </a:p>
          <a:p>
            <a:pPr marL="342900" indent="-342900">
              <a:buFont typeface="+mj-lt"/>
              <a:buAutoNum type="arabicPeriod"/>
            </a:pPr>
            <a:r>
              <a:rPr lang="en-IN" b="0" dirty="0">
                <a:cs typeface="Times New Roman" panose="02020603050405020304" pitchFamily="18" charset="0"/>
              </a:rPr>
              <a:t>Migration best practices</a:t>
            </a:r>
          </a:p>
          <a:p>
            <a:pPr marL="0" indent="0">
              <a:buNone/>
            </a:pPr>
            <a:endParaRPr lang="en-IN" sz="500" spc="-100" dirty="0">
              <a:solidFill>
                <a:schemeClr val="tx2">
                  <a:lumMod val="75000"/>
                </a:schemeClr>
              </a:solidFill>
              <a:latin typeface="+mj-lt"/>
              <a:ea typeface="+mj-ea"/>
              <a:cs typeface="Times New Roman" panose="02020603050405020304" pitchFamily="18" charset="0"/>
            </a:endParaRPr>
          </a:p>
          <a:p>
            <a:pPr marL="0" indent="0">
              <a:lnSpc>
                <a:spcPct val="80000"/>
              </a:lnSpc>
              <a:buNone/>
            </a:pPr>
            <a:r>
              <a:rPr lang="en-IN" sz="2000" dirty="0">
                <a:solidFill>
                  <a:srgbClr val="92D050"/>
                </a:solidFill>
                <a:cs typeface="Times New Roman" panose="02020603050405020304" pitchFamily="18" charset="0"/>
              </a:rPr>
              <a:t>Standard Constraints</a:t>
            </a:r>
          </a:p>
          <a:p>
            <a:pPr marL="342900" indent="-342900">
              <a:lnSpc>
                <a:spcPct val="125000"/>
              </a:lnSpc>
              <a:buFont typeface="+mj-lt"/>
              <a:buAutoNum type="arabicPeriod"/>
            </a:pPr>
            <a:r>
              <a:rPr lang="en-IN" b="0" dirty="0"/>
              <a:t>Production application must continue to work smooth and end user should not feel any unwanted change in experience while migrating</a:t>
            </a:r>
          </a:p>
          <a:p>
            <a:pPr marL="342900" indent="-342900">
              <a:lnSpc>
                <a:spcPct val="125000"/>
              </a:lnSpc>
              <a:buFont typeface="+mj-lt"/>
              <a:buAutoNum type="arabicPeriod"/>
            </a:pPr>
            <a:r>
              <a:rPr lang="en-IN" b="0" dirty="0"/>
              <a:t>Migration should not hinder team in adding more functionality to the existing system</a:t>
            </a:r>
          </a:p>
          <a:p>
            <a:pPr marL="342900" indent="-342900">
              <a:lnSpc>
                <a:spcPct val="125000"/>
              </a:lnSpc>
              <a:buFont typeface="+mj-lt"/>
              <a:buAutoNum type="arabicPeriod"/>
            </a:pPr>
            <a:r>
              <a:rPr lang="en-IN" b="0" dirty="0"/>
              <a:t>During migration also, production support and </a:t>
            </a:r>
            <a:r>
              <a:rPr lang="en-IN" b="0" dirty="0" err="1"/>
              <a:t>devops</a:t>
            </a:r>
            <a:r>
              <a:rPr lang="en-IN" b="0" dirty="0"/>
              <a:t> team should look at one source of truth rather than multiple</a:t>
            </a:r>
          </a:p>
          <a:p>
            <a:pPr marL="0" indent="0" defTabSz="457200">
              <a:lnSpc>
                <a:spcPct val="80000"/>
              </a:lnSpc>
              <a:spcBef>
                <a:spcPct val="0"/>
              </a:spcBef>
              <a:buNone/>
            </a:pPr>
            <a:endParaRPr lang="en-IN" sz="3200" spc="-100" dirty="0">
              <a:solidFill>
                <a:schemeClr val="tx2">
                  <a:lumMod val="75000"/>
                </a:schemeClr>
              </a:solidFill>
              <a:latin typeface="+mj-lt"/>
              <a:ea typeface="+mj-ea"/>
              <a:cs typeface="Times New Roman" panose="02020603050405020304" pitchFamily="18" charset="0"/>
            </a:endParaRPr>
          </a:p>
          <a:p>
            <a:pPr marL="0" indent="0">
              <a:buNone/>
            </a:pPr>
            <a:endParaRPr lang="en-IN" sz="1800" b="0" dirty="0">
              <a:latin typeface="Times New Roman" panose="02020603050405020304" pitchFamily="18" charset="0"/>
              <a:cs typeface="Times New Roman" panose="02020603050405020304" pitchFamily="18" charset="0"/>
            </a:endParaRPr>
          </a:p>
          <a:p>
            <a:pPr marL="0" indent="0" algn="ctr">
              <a:buNone/>
            </a:pPr>
            <a:endParaRPr lang="en-IN" sz="18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88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0C2248-B95D-984B-A0F4-42B9A4652AA7}" type="slidenum">
              <a:rPr lang="en-US" smtClean="0"/>
              <a:pPr/>
              <a:t>12</a:t>
            </a:fld>
            <a:endParaRPr lang="en-US" dirty="0"/>
          </a:p>
        </p:txBody>
      </p:sp>
      <p:sp>
        <p:nvSpPr>
          <p:cNvPr id="2" name="Rectangle 1">
            <a:extLst>
              <a:ext uri="{FF2B5EF4-FFF2-40B4-BE49-F238E27FC236}">
                <a16:creationId xmlns:a16="http://schemas.microsoft.com/office/drawing/2014/main" id="{51E92607-9494-45AB-BB1D-E79CCE0A0D59}"/>
              </a:ext>
            </a:extLst>
          </p:cNvPr>
          <p:cNvSpPr/>
          <p:nvPr/>
        </p:nvSpPr>
        <p:spPr>
          <a:xfrm>
            <a:off x="471267" y="375817"/>
            <a:ext cx="8166296" cy="6217087"/>
          </a:xfrm>
          <a:prstGeom prst="rect">
            <a:avLst/>
          </a:prstGeom>
        </p:spPr>
        <p:txBody>
          <a:bodyPr wrap="square">
            <a:spAutoFit/>
          </a:bodyPr>
          <a:lstStyle/>
          <a:p>
            <a:pPr>
              <a:lnSpc>
                <a:spcPct val="80000"/>
              </a:lnSpc>
              <a:spcBef>
                <a:spcPts val="1200"/>
              </a:spcBef>
            </a:pPr>
            <a:r>
              <a:rPr lang="en-IN" sz="2000" b="1" dirty="0">
                <a:solidFill>
                  <a:srgbClr val="92D050"/>
                </a:solidFill>
                <a:cs typeface="Times New Roman" panose="02020603050405020304" pitchFamily="18" charset="0"/>
              </a:rPr>
              <a:t>Strategies to Migrate</a:t>
            </a:r>
          </a:p>
          <a:p>
            <a:pPr>
              <a:lnSpc>
                <a:spcPct val="125000"/>
              </a:lnSpc>
            </a:pPr>
            <a:r>
              <a:rPr lang="en-IN" sz="1600" b="1" dirty="0">
                <a:solidFill>
                  <a:schemeClr val="tx2">
                    <a:lumMod val="75000"/>
                  </a:schemeClr>
                </a:solidFill>
              </a:rPr>
              <a:t>	</a:t>
            </a:r>
            <a:r>
              <a:rPr lang="en-IN" sz="1600" dirty="0"/>
              <a:t>There are few high level strategies we can follow while migrating monolithic applications. The recommended approach is to use the </a:t>
            </a:r>
            <a:r>
              <a:rPr lang="en-IN" sz="1600" u="sng" dirty="0"/>
              <a:t>Strangler application pattern</a:t>
            </a:r>
            <a:r>
              <a:rPr lang="en-IN" sz="1600" dirty="0"/>
              <a:t> and incrementally migrate function from the monolith into services. </a:t>
            </a:r>
          </a:p>
          <a:p>
            <a:pPr>
              <a:lnSpc>
                <a:spcPct val="125000"/>
              </a:lnSpc>
            </a:pPr>
            <a:r>
              <a:rPr lang="en-IN" sz="1600" dirty="0"/>
              <a:t>Approach will vary based on project conditions and as a architect you should take a call on right approach based on multiple constraints in project.</a:t>
            </a:r>
          </a:p>
          <a:p>
            <a:pPr>
              <a:lnSpc>
                <a:spcPct val="80000"/>
              </a:lnSpc>
              <a:spcBef>
                <a:spcPts val="1200"/>
              </a:spcBef>
            </a:pPr>
            <a:r>
              <a:rPr lang="en-IN" sz="2000" b="1" dirty="0">
                <a:solidFill>
                  <a:srgbClr val="92D050"/>
                </a:solidFill>
                <a:cs typeface="Times New Roman" panose="02020603050405020304" pitchFamily="18" charset="0"/>
              </a:rPr>
              <a:t>1. Parallel full redesign</a:t>
            </a:r>
          </a:p>
          <a:p>
            <a:pPr>
              <a:lnSpc>
                <a:spcPct val="125000"/>
              </a:lnSpc>
              <a:spcBef>
                <a:spcPts val="1200"/>
              </a:spcBef>
            </a:pPr>
            <a:r>
              <a:rPr lang="en-IN" sz="1600" dirty="0"/>
              <a:t>Do not touch monolithic application, but start building a parallel application with MS architecture principles. This like a building a new application which exhibits same functional behaviour but with microservices.</a:t>
            </a:r>
          </a:p>
          <a:p>
            <a:pPr>
              <a:lnSpc>
                <a:spcPct val="125000"/>
              </a:lnSpc>
              <a:spcBef>
                <a:spcPts val="1200"/>
              </a:spcBef>
            </a:pPr>
            <a:r>
              <a:rPr lang="en-IN" sz="1600" b="1" dirty="0"/>
              <a:t>Pros:</a:t>
            </a:r>
          </a:p>
          <a:p>
            <a:pPr marL="285750" indent="-285750">
              <a:spcBef>
                <a:spcPts val="1200"/>
              </a:spcBef>
              <a:buFont typeface="Arial" panose="020B0604020202020204" pitchFamily="34" charset="0"/>
              <a:buChar char="•"/>
            </a:pPr>
            <a:r>
              <a:rPr lang="en-IN" sz="1600" dirty="0"/>
              <a:t>Existing monolithic application won’t be disturbed, hence user will not experience any challenges related to migration</a:t>
            </a:r>
          </a:p>
          <a:p>
            <a:pPr marL="285750" indent="-285750">
              <a:spcBef>
                <a:spcPts val="1200"/>
              </a:spcBef>
              <a:buFont typeface="Arial" panose="020B0604020202020204" pitchFamily="34" charset="0"/>
              <a:buChar char="•"/>
            </a:pPr>
            <a:r>
              <a:rPr lang="en-IN" sz="1600" dirty="0"/>
              <a:t>Will have lesser constraints for developers, hence it is easy to architect, design and code</a:t>
            </a:r>
          </a:p>
          <a:p>
            <a:pPr>
              <a:lnSpc>
                <a:spcPct val="125000"/>
              </a:lnSpc>
              <a:spcBef>
                <a:spcPts val="1200"/>
              </a:spcBef>
            </a:pPr>
            <a:r>
              <a:rPr lang="en-IN" sz="1600" b="1" dirty="0"/>
              <a:t>Cons:</a:t>
            </a:r>
          </a:p>
          <a:p>
            <a:pPr marL="285750" indent="-285750">
              <a:spcBef>
                <a:spcPts val="1200"/>
              </a:spcBef>
              <a:buFont typeface="Arial" panose="020B0604020202020204" pitchFamily="34" charset="0"/>
              <a:buChar char="•"/>
            </a:pPr>
            <a:r>
              <a:rPr lang="en-IN" sz="1600" dirty="0"/>
              <a:t>Leads to typical waterfall model. Don’t know the outcome of the effort until last leg i.e. till all the time and money are spent.</a:t>
            </a:r>
          </a:p>
        </p:txBody>
      </p:sp>
    </p:spTree>
    <p:extLst>
      <p:ext uri="{BB962C8B-B14F-4D97-AF65-F5344CB8AC3E}">
        <p14:creationId xmlns:p14="http://schemas.microsoft.com/office/powerpoint/2010/main" val="2888928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B2E646-B069-4D2F-8DAD-47162EB87274}"/>
              </a:ext>
            </a:extLst>
          </p:cNvPr>
          <p:cNvSpPr>
            <a:spLocks noGrp="1"/>
          </p:cNvSpPr>
          <p:nvPr>
            <p:ph type="sldNum" sz="quarter" idx="12"/>
          </p:nvPr>
        </p:nvSpPr>
        <p:spPr/>
        <p:txBody>
          <a:bodyPr/>
          <a:lstStyle/>
          <a:p>
            <a:fld id="{C60C2248-B95D-984B-A0F4-42B9A4652AA7}" type="slidenum">
              <a:rPr lang="en-US" smtClean="0"/>
              <a:pPr/>
              <a:t>13</a:t>
            </a:fld>
            <a:endParaRPr lang="en-US" dirty="0"/>
          </a:p>
        </p:txBody>
      </p:sp>
      <p:pic>
        <p:nvPicPr>
          <p:cNvPr id="3" name="Picture 2">
            <a:extLst>
              <a:ext uri="{FF2B5EF4-FFF2-40B4-BE49-F238E27FC236}">
                <a16:creationId xmlns:a16="http://schemas.microsoft.com/office/drawing/2014/main" id="{D2179DEE-CE01-417E-86F0-115B43013D9C}"/>
              </a:ext>
            </a:extLst>
          </p:cNvPr>
          <p:cNvPicPr>
            <a:picLocks noChangeAspect="1"/>
          </p:cNvPicPr>
          <p:nvPr/>
        </p:nvPicPr>
        <p:blipFill>
          <a:blip r:embed="rId2"/>
          <a:stretch>
            <a:fillRect/>
          </a:stretch>
        </p:blipFill>
        <p:spPr>
          <a:xfrm>
            <a:off x="2750693" y="92402"/>
            <a:ext cx="3396890" cy="3216468"/>
          </a:xfrm>
          <a:prstGeom prst="rect">
            <a:avLst/>
          </a:prstGeom>
        </p:spPr>
      </p:pic>
      <p:pic>
        <p:nvPicPr>
          <p:cNvPr id="4" name="Picture 3">
            <a:extLst>
              <a:ext uri="{FF2B5EF4-FFF2-40B4-BE49-F238E27FC236}">
                <a16:creationId xmlns:a16="http://schemas.microsoft.com/office/drawing/2014/main" id="{80F78601-3AA4-40DE-9E20-45ABCA17FFA0}"/>
              </a:ext>
            </a:extLst>
          </p:cNvPr>
          <p:cNvPicPr>
            <a:picLocks noChangeAspect="1"/>
          </p:cNvPicPr>
          <p:nvPr/>
        </p:nvPicPr>
        <p:blipFill>
          <a:blip r:embed="rId3"/>
          <a:stretch>
            <a:fillRect/>
          </a:stretch>
        </p:blipFill>
        <p:spPr>
          <a:xfrm>
            <a:off x="1109179" y="3879504"/>
            <a:ext cx="6925642" cy="2829320"/>
          </a:xfrm>
          <a:prstGeom prst="rect">
            <a:avLst/>
          </a:prstGeom>
        </p:spPr>
      </p:pic>
      <p:pic>
        <p:nvPicPr>
          <p:cNvPr id="5" name="Picture 4">
            <a:extLst>
              <a:ext uri="{FF2B5EF4-FFF2-40B4-BE49-F238E27FC236}">
                <a16:creationId xmlns:a16="http://schemas.microsoft.com/office/drawing/2014/main" id="{DCE548AA-5A18-40D6-8AE6-CE2D49B1AB50}"/>
              </a:ext>
            </a:extLst>
          </p:cNvPr>
          <p:cNvPicPr>
            <a:picLocks noChangeAspect="1"/>
          </p:cNvPicPr>
          <p:nvPr/>
        </p:nvPicPr>
        <p:blipFill>
          <a:blip r:embed="rId4"/>
          <a:stretch>
            <a:fillRect/>
          </a:stretch>
        </p:blipFill>
        <p:spPr>
          <a:xfrm>
            <a:off x="4459456" y="3189291"/>
            <a:ext cx="147658" cy="676369"/>
          </a:xfrm>
          <a:prstGeom prst="rect">
            <a:avLst/>
          </a:prstGeom>
        </p:spPr>
      </p:pic>
    </p:spTree>
    <p:extLst>
      <p:ext uri="{BB962C8B-B14F-4D97-AF65-F5344CB8AC3E}">
        <p14:creationId xmlns:p14="http://schemas.microsoft.com/office/powerpoint/2010/main" val="2236811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0C2248-B95D-984B-A0F4-42B9A4652AA7}" type="slidenum">
              <a:rPr lang="en-US" smtClean="0"/>
              <a:pPr/>
              <a:t>14</a:t>
            </a:fld>
            <a:endParaRPr lang="en-US" dirty="0"/>
          </a:p>
        </p:txBody>
      </p:sp>
      <p:sp>
        <p:nvSpPr>
          <p:cNvPr id="2" name="Rectangle 1">
            <a:extLst>
              <a:ext uri="{FF2B5EF4-FFF2-40B4-BE49-F238E27FC236}">
                <a16:creationId xmlns:a16="http://schemas.microsoft.com/office/drawing/2014/main" id="{51E92607-9494-45AB-BB1D-E79CCE0A0D59}"/>
              </a:ext>
            </a:extLst>
          </p:cNvPr>
          <p:cNvSpPr/>
          <p:nvPr/>
        </p:nvSpPr>
        <p:spPr>
          <a:xfrm>
            <a:off x="471267" y="643109"/>
            <a:ext cx="8166296" cy="5977534"/>
          </a:xfrm>
          <a:prstGeom prst="rect">
            <a:avLst/>
          </a:prstGeom>
        </p:spPr>
        <p:txBody>
          <a:bodyPr wrap="square">
            <a:spAutoFit/>
          </a:bodyPr>
          <a:lstStyle/>
          <a:p>
            <a:pPr>
              <a:lnSpc>
                <a:spcPct val="80000"/>
              </a:lnSpc>
              <a:spcBef>
                <a:spcPts val="1200"/>
              </a:spcBef>
            </a:pPr>
            <a:r>
              <a:rPr lang="en-IN" b="1" dirty="0">
                <a:solidFill>
                  <a:srgbClr val="92D050"/>
                </a:solidFill>
                <a:cs typeface="Times New Roman" panose="02020603050405020304" pitchFamily="18" charset="0"/>
              </a:rPr>
              <a:t>2. Standard Microservices</a:t>
            </a:r>
          </a:p>
          <a:p>
            <a:pPr>
              <a:lnSpc>
                <a:spcPct val="125000"/>
              </a:lnSpc>
              <a:spcBef>
                <a:spcPts val="1200"/>
              </a:spcBef>
            </a:pPr>
            <a:r>
              <a:rPr lang="en-IN" sz="1600" dirty="0"/>
              <a:t>	Identify the independent modules in existing monolithic application and convert the backend functionality into Microservices and replace all the direct calls for this module across the application( including UI and Backend) with microservice calls. Keep doing the same step for all the modules in iterative form till complete application is broken into microservices. Sometimes you may need to divide a microservice module into multiple microservices in order bring in better granularity.</a:t>
            </a:r>
          </a:p>
          <a:p>
            <a:pPr>
              <a:lnSpc>
                <a:spcPct val="125000"/>
              </a:lnSpc>
              <a:spcBef>
                <a:spcPts val="1200"/>
              </a:spcBef>
            </a:pPr>
            <a:r>
              <a:rPr lang="en-IN" sz="1600" b="1" dirty="0"/>
              <a:t>Pros:</a:t>
            </a:r>
          </a:p>
          <a:p>
            <a:pPr marL="285750" indent="-285750">
              <a:lnSpc>
                <a:spcPct val="125000"/>
              </a:lnSpc>
              <a:spcBef>
                <a:spcPts val="1200"/>
              </a:spcBef>
              <a:buFont typeface="Arial" panose="020B0604020202020204" pitchFamily="34" charset="0"/>
              <a:buChar char="•"/>
            </a:pPr>
            <a:r>
              <a:rPr lang="en-IN" sz="1600" dirty="0"/>
              <a:t>Part of application will be migrated in each iteration, hence customer can see iterative progress on migration</a:t>
            </a:r>
          </a:p>
          <a:p>
            <a:pPr marL="285750" indent="-285750">
              <a:lnSpc>
                <a:spcPct val="125000"/>
              </a:lnSpc>
              <a:spcBef>
                <a:spcPts val="1200"/>
              </a:spcBef>
              <a:buFont typeface="Arial" panose="020B0604020202020204" pitchFamily="34" charset="0"/>
              <a:buChar char="•"/>
            </a:pPr>
            <a:r>
              <a:rPr lang="en-IN" sz="1600" dirty="0"/>
              <a:t>Lessons learned in previous iteration can be adopted in next iteration, hence team will continue to grow strong with each iteration</a:t>
            </a:r>
          </a:p>
          <a:p>
            <a:pPr>
              <a:lnSpc>
                <a:spcPct val="125000"/>
              </a:lnSpc>
              <a:spcBef>
                <a:spcPts val="1200"/>
              </a:spcBef>
            </a:pPr>
            <a:r>
              <a:rPr lang="en-IN" sz="1600" b="1" dirty="0"/>
              <a:t>Cons:</a:t>
            </a:r>
          </a:p>
          <a:p>
            <a:pPr marL="285750" indent="-285750">
              <a:lnSpc>
                <a:spcPct val="125000"/>
              </a:lnSpc>
              <a:spcBef>
                <a:spcPts val="1200"/>
              </a:spcBef>
              <a:buFont typeface="Arial" panose="020B0604020202020204" pitchFamily="34" charset="0"/>
              <a:buChar char="•"/>
            </a:pPr>
            <a:r>
              <a:rPr lang="en-IN" sz="1600" dirty="0"/>
              <a:t>Changes in existing monolithic application will be high in order to integrate with newly created microservices module.</a:t>
            </a:r>
          </a:p>
          <a:p>
            <a:pPr marL="285750" indent="-285750">
              <a:lnSpc>
                <a:spcPct val="125000"/>
              </a:lnSpc>
              <a:spcBef>
                <a:spcPts val="1200"/>
              </a:spcBef>
              <a:buFont typeface="Arial" panose="020B0604020202020204" pitchFamily="34" charset="0"/>
              <a:buChar char="•"/>
            </a:pPr>
            <a:r>
              <a:rPr lang="en-IN" sz="1600" dirty="0"/>
              <a:t>UI code will continue to be monolithic</a:t>
            </a:r>
          </a:p>
        </p:txBody>
      </p:sp>
    </p:spTree>
    <p:extLst>
      <p:ext uri="{BB962C8B-B14F-4D97-AF65-F5344CB8AC3E}">
        <p14:creationId xmlns:p14="http://schemas.microsoft.com/office/powerpoint/2010/main" val="106343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B2E646-B069-4D2F-8DAD-47162EB87274}"/>
              </a:ext>
            </a:extLst>
          </p:cNvPr>
          <p:cNvSpPr>
            <a:spLocks noGrp="1"/>
          </p:cNvSpPr>
          <p:nvPr>
            <p:ph type="sldNum" sz="quarter" idx="12"/>
          </p:nvPr>
        </p:nvSpPr>
        <p:spPr/>
        <p:txBody>
          <a:bodyPr/>
          <a:lstStyle/>
          <a:p>
            <a:fld id="{C60C2248-B95D-984B-A0F4-42B9A4652AA7}" type="slidenum">
              <a:rPr lang="en-US" smtClean="0"/>
              <a:pPr/>
              <a:t>15</a:t>
            </a:fld>
            <a:endParaRPr lang="en-US" dirty="0"/>
          </a:p>
        </p:txBody>
      </p:sp>
      <p:pic>
        <p:nvPicPr>
          <p:cNvPr id="3" name="Picture 2">
            <a:extLst>
              <a:ext uri="{FF2B5EF4-FFF2-40B4-BE49-F238E27FC236}">
                <a16:creationId xmlns:a16="http://schemas.microsoft.com/office/drawing/2014/main" id="{D2179DEE-CE01-417E-86F0-115B43013D9C}"/>
              </a:ext>
            </a:extLst>
          </p:cNvPr>
          <p:cNvPicPr>
            <a:picLocks noChangeAspect="1"/>
          </p:cNvPicPr>
          <p:nvPr/>
        </p:nvPicPr>
        <p:blipFill>
          <a:blip r:embed="rId2"/>
          <a:stretch>
            <a:fillRect/>
          </a:stretch>
        </p:blipFill>
        <p:spPr>
          <a:xfrm>
            <a:off x="2789147" y="0"/>
            <a:ext cx="3396890" cy="3216468"/>
          </a:xfrm>
          <a:prstGeom prst="rect">
            <a:avLst/>
          </a:prstGeom>
        </p:spPr>
      </p:pic>
      <p:pic>
        <p:nvPicPr>
          <p:cNvPr id="5" name="Picture 4">
            <a:extLst>
              <a:ext uri="{FF2B5EF4-FFF2-40B4-BE49-F238E27FC236}">
                <a16:creationId xmlns:a16="http://schemas.microsoft.com/office/drawing/2014/main" id="{DCE548AA-5A18-40D6-8AE6-CE2D49B1AB50}"/>
              </a:ext>
            </a:extLst>
          </p:cNvPr>
          <p:cNvPicPr>
            <a:picLocks noChangeAspect="1"/>
          </p:cNvPicPr>
          <p:nvPr/>
        </p:nvPicPr>
        <p:blipFill>
          <a:blip r:embed="rId3"/>
          <a:stretch>
            <a:fillRect/>
          </a:stretch>
        </p:blipFill>
        <p:spPr>
          <a:xfrm>
            <a:off x="4487592" y="3217427"/>
            <a:ext cx="147658" cy="676369"/>
          </a:xfrm>
          <a:prstGeom prst="rect">
            <a:avLst/>
          </a:prstGeom>
        </p:spPr>
      </p:pic>
      <p:pic>
        <p:nvPicPr>
          <p:cNvPr id="7" name="Picture 6">
            <a:extLst>
              <a:ext uri="{FF2B5EF4-FFF2-40B4-BE49-F238E27FC236}">
                <a16:creationId xmlns:a16="http://schemas.microsoft.com/office/drawing/2014/main" id="{51F965E8-6674-46B2-9DE6-9659611AF87C}"/>
              </a:ext>
            </a:extLst>
          </p:cNvPr>
          <p:cNvPicPr>
            <a:picLocks noChangeAspect="1"/>
          </p:cNvPicPr>
          <p:nvPr/>
        </p:nvPicPr>
        <p:blipFill>
          <a:blip r:embed="rId4"/>
          <a:stretch>
            <a:fillRect/>
          </a:stretch>
        </p:blipFill>
        <p:spPr>
          <a:xfrm>
            <a:off x="1142521" y="3916700"/>
            <a:ext cx="6858957" cy="2810267"/>
          </a:xfrm>
          <a:prstGeom prst="rect">
            <a:avLst/>
          </a:prstGeom>
        </p:spPr>
      </p:pic>
    </p:spTree>
    <p:extLst>
      <p:ext uri="{BB962C8B-B14F-4D97-AF65-F5344CB8AC3E}">
        <p14:creationId xmlns:p14="http://schemas.microsoft.com/office/powerpoint/2010/main" val="2878248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0C2248-B95D-984B-A0F4-42B9A4652AA7}" type="slidenum">
              <a:rPr lang="en-US" smtClean="0"/>
              <a:pPr/>
              <a:t>16</a:t>
            </a:fld>
            <a:endParaRPr lang="en-US" dirty="0"/>
          </a:p>
        </p:txBody>
      </p:sp>
      <p:sp>
        <p:nvSpPr>
          <p:cNvPr id="2" name="Rectangle 1">
            <a:extLst>
              <a:ext uri="{FF2B5EF4-FFF2-40B4-BE49-F238E27FC236}">
                <a16:creationId xmlns:a16="http://schemas.microsoft.com/office/drawing/2014/main" id="{51E92607-9494-45AB-BB1D-E79CCE0A0D59}"/>
              </a:ext>
            </a:extLst>
          </p:cNvPr>
          <p:cNvSpPr/>
          <p:nvPr/>
        </p:nvSpPr>
        <p:spPr>
          <a:xfrm>
            <a:off x="471267" y="432089"/>
            <a:ext cx="8166296" cy="6254020"/>
          </a:xfrm>
          <a:prstGeom prst="rect">
            <a:avLst/>
          </a:prstGeom>
        </p:spPr>
        <p:txBody>
          <a:bodyPr wrap="square">
            <a:spAutoFit/>
          </a:bodyPr>
          <a:lstStyle/>
          <a:p>
            <a:pPr>
              <a:lnSpc>
                <a:spcPct val="80000"/>
              </a:lnSpc>
              <a:spcBef>
                <a:spcPts val="1200"/>
              </a:spcBef>
            </a:pPr>
            <a:r>
              <a:rPr lang="en-IN" b="1" dirty="0">
                <a:solidFill>
                  <a:srgbClr val="92D050"/>
                </a:solidFill>
                <a:cs typeface="Times New Roman" panose="02020603050405020304" pitchFamily="18" charset="0"/>
              </a:rPr>
              <a:t>3. Self Contained Systems</a:t>
            </a:r>
          </a:p>
          <a:p>
            <a:pPr>
              <a:lnSpc>
                <a:spcPct val="80000"/>
              </a:lnSpc>
              <a:spcBef>
                <a:spcPts val="1200"/>
              </a:spcBef>
            </a:pPr>
            <a:r>
              <a:rPr lang="en-IN" sz="1600" dirty="0"/>
              <a:t>	Identify the module which can work independently, then convert the backend into microservices and rebuild UI for that specific portion as independent UI module. Then replace old functionality with both UI and Microservices(Self Contained Systems). Self Contained Systems contains both backend and UI and all the time they are expected to work as complete and independent module. These modules are loosely integrated with main monolithic application i.e. many times with simple URL reference. Iterate the above process till the complete monolithic application is migrated to Self Contained Systems. After completion of migration, application will be loosely coupled group of UI components and set of microservices.</a:t>
            </a:r>
          </a:p>
          <a:p>
            <a:pPr>
              <a:lnSpc>
                <a:spcPct val="80000"/>
              </a:lnSpc>
              <a:spcBef>
                <a:spcPts val="1200"/>
              </a:spcBef>
            </a:pPr>
            <a:r>
              <a:rPr lang="en-IN" sz="1600" b="1" dirty="0"/>
              <a:t>Pros:</a:t>
            </a:r>
          </a:p>
          <a:p>
            <a:pPr marL="285750" indent="-285750">
              <a:lnSpc>
                <a:spcPct val="80000"/>
              </a:lnSpc>
              <a:spcBef>
                <a:spcPts val="1200"/>
              </a:spcBef>
              <a:buFont typeface="Arial" panose="020B0604020202020204" pitchFamily="34" charset="0"/>
              <a:buChar char="•"/>
            </a:pPr>
            <a:r>
              <a:rPr lang="en-IN" sz="1600" dirty="0"/>
              <a:t>Part of application will be migrated in each iteration, hence customer can see iterative progress on migration</a:t>
            </a:r>
          </a:p>
          <a:p>
            <a:pPr marL="285750" indent="-285750">
              <a:lnSpc>
                <a:spcPct val="80000"/>
              </a:lnSpc>
              <a:spcBef>
                <a:spcPts val="1200"/>
              </a:spcBef>
              <a:buFont typeface="Arial" panose="020B0604020202020204" pitchFamily="34" charset="0"/>
              <a:buChar char="•"/>
            </a:pPr>
            <a:r>
              <a:rPr lang="en-IN" sz="1600" dirty="0"/>
              <a:t>Lessons learned in previous iteration can be adopted in next iteration, hence team will continue to grow strong with each iteration</a:t>
            </a:r>
          </a:p>
          <a:p>
            <a:pPr marL="285750" indent="-285750">
              <a:lnSpc>
                <a:spcPct val="80000"/>
              </a:lnSpc>
              <a:spcBef>
                <a:spcPts val="1200"/>
              </a:spcBef>
              <a:buFont typeface="Arial" panose="020B0604020202020204" pitchFamily="34" charset="0"/>
              <a:buChar char="•"/>
            </a:pPr>
            <a:r>
              <a:rPr lang="en-IN" sz="1600" dirty="0"/>
              <a:t>UI also gets migrated to independent modules hence development will become faster and quicker for each module</a:t>
            </a:r>
          </a:p>
          <a:p>
            <a:pPr marL="285750" indent="-285750">
              <a:lnSpc>
                <a:spcPct val="80000"/>
              </a:lnSpc>
              <a:spcBef>
                <a:spcPts val="1200"/>
              </a:spcBef>
              <a:buFont typeface="Arial" panose="020B0604020202020204" pitchFamily="34" charset="0"/>
              <a:buChar char="•"/>
            </a:pPr>
            <a:r>
              <a:rPr lang="en-IN" sz="1600" dirty="0"/>
              <a:t>User will see visible changes for each iteration in the application</a:t>
            </a:r>
          </a:p>
          <a:p>
            <a:pPr>
              <a:lnSpc>
                <a:spcPct val="80000"/>
              </a:lnSpc>
              <a:spcBef>
                <a:spcPts val="1200"/>
              </a:spcBef>
            </a:pPr>
            <a:r>
              <a:rPr lang="en-IN" sz="1600" b="1" dirty="0"/>
              <a:t>Cons:</a:t>
            </a:r>
          </a:p>
          <a:p>
            <a:pPr marL="285750" indent="-285750">
              <a:lnSpc>
                <a:spcPct val="80000"/>
              </a:lnSpc>
              <a:spcBef>
                <a:spcPts val="1200"/>
              </a:spcBef>
              <a:buFont typeface="Arial" panose="020B0604020202020204" pitchFamily="34" charset="0"/>
              <a:buChar char="•"/>
            </a:pPr>
            <a:r>
              <a:rPr lang="en-IN" sz="1600" dirty="0"/>
              <a:t>As more modules move to Self Contained Systems, communication among these modules will become much more complex especially at UI level</a:t>
            </a:r>
          </a:p>
          <a:p>
            <a:pPr marL="285750" indent="-285750">
              <a:lnSpc>
                <a:spcPct val="80000"/>
              </a:lnSpc>
              <a:spcBef>
                <a:spcPts val="1200"/>
              </a:spcBef>
              <a:buFont typeface="Arial" panose="020B0604020202020204" pitchFamily="34" charset="0"/>
              <a:buChar char="•"/>
            </a:pPr>
            <a:r>
              <a:rPr lang="en-IN" sz="1600" dirty="0"/>
              <a:t>Not all famous UI frameworks we have now has very good support for versioning management for modules. </a:t>
            </a:r>
          </a:p>
        </p:txBody>
      </p:sp>
    </p:spTree>
    <p:extLst>
      <p:ext uri="{BB962C8B-B14F-4D97-AF65-F5344CB8AC3E}">
        <p14:creationId xmlns:p14="http://schemas.microsoft.com/office/powerpoint/2010/main" val="3051848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B2E646-B069-4D2F-8DAD-47162EB87274}"/>
              </a:ext>
            </a:extLst>
          </p:cNvPr>
          <p:cNvSpPr>
            <a:spLocks noGrp="1"/>
          </p:cNvSpPr>
          <p:nvPr>
            <p:ph type="sldNum" sz="quarter" idx="12"/>
          </p:nvPr>
        </p:nvSpPr>
        <p:spPr/>
        <p:txBody>
          <a:bodyPr/>
          <a:lstStyle/>
          <a:p>
            <a:fld id="{C60C2248-B95D-984B-A0F4-42B9A4652AA7}" type="slidenum">
              <a:rPr lang="en-US" smtClean="0"/>
              <a:pPr/>
              <a:t>17</a:t>
            </a:fld>
            <a:endParaRPr lang="en-US" dirty="0"/>
          </a:p>
        </p:txBody>
      </p:sp>
      <p:pic>
        <p:nvPicPr>
          <p:cNvPr id="3" name="Picture 2">
            <a:extLst>
              <a:ext uri="{FF2B5EF4-FFF2-40B4-BE49-F238E27FC236}">
                <a16:creationId xmlns:a16="http://schemas.microsoft.com/office/drawing/2014/main" id="{D2179DEE-CE01-417E-86F0-115B43013D9C}"/>
              </a:ext>
            </a:extLst>
          </p:cNvPr>
          <p:cNvPicPr>
            <a:picLocks noChangeAspect="1"/>
          </p:cNvPicPr>
          <p:nvPr/>
        </p:nvPicPr>
        <p:blipFill>
          <a:blip r:embed="rId2"/>
          <a:stretch>
            <a:fillRect/>
          </a:stretch>
        </p:blipFill>
        <p:spPr>
          <a:xfrm>
            <a:off x="2789147" y="0"/>
            <a:ext cx="3396890" cy="3216468"/>
          </a:xfrm>
          <a:prstGeom prst="rect">
            <a:avLst/>
          </a:prstGeom>
        </p:spPr>
      </p:pic>
      <p:pic>
        <p:nvPicPr>
          <p:cNvPr id="5" name="Picture 4">
            <a:extLst>
              <a:ext uri="{FF2B5EF4-FFF2-40B4-BE49-F238E27FC236}">
                <a16:creationId xmlns:a16="http://schemas.microsoft.com/office/drawing/2014/main" id="{DCE548AA-5A18-40D6-8AE6-CE2D49B1AB50}"/>
              </a:ext>
            </a:extLst>
          </p:cNvPr>
          <p:cNvPicPr>
            <a:picLocks noChangeAspect="1"/>
          </p:cNvPicPr>
          <p:nvPr/>
        </p:nvPicPr>
        <p:blipFill>
          <a:blip r:embed="rId3"/>
          <a:stretch>
            <a:fillRect/>
          </a:stretch>
        </p:blipFill>
        <p:spPr>
          <a:xfrm>
            <a:off x="4487592" y="3217427"/>
            <a:ext cx="147658" cy="676369"/>
          </a:xfrm>
          <a:prstGeom prst="rect">
            <a:avLst/>
          </a:prstGeom>
        </p:spPr>
      </p:pic>
      <p:pic>
        <p:nvPicPr>
          <p:cNvPr id="4" name="Picture 3">
            <a:extLst>
              <a:ext uri="{FF2B5EF4-FFF2-40B4-BE49-F238E27FC236}">
                <a16:creationId xmlns:a16="http://schemas.microsoft.com/office/drawing/2014/main" id="{A959E9DB-3119-448D-96B6-895616C1DC87}"/>
              </a:ext>
            </a:extLst>
          </p:cNvPr>
          <p:cNvPicPr>
            <a:picLocks noChangeAspect="1"/>
          </p:cNvPicPr>
          <p:nvPr/>
        </p:nvPicPr>
        <p:blipFill>
          <a:blip r:embed="rId4"/>
          <a:stretch>
            <a:fillRect/>
          </a:stretch>
        </p:blipFill>
        <p:spPr>
          <a:xfrm>
            <a:off x="1136878" y="3893796"/>
            <a:ext cx="6870244" cy="2815028"/>
          </a:xfrm>
          <a:prstGeom prst="rect">
            <a:avLst/>
          </a:prstGeom>
        </p:spPr>
      </p:pic>
    </p:spTree>
    <p:extLst>
      <p:ext uri="{BB962C8B-B14F-4D97-AF65-F5344CB8AC3E}">
        <p14:creationId xmlns:p14="http://schemas.microsoft.com/office/powerpoint/2010/main" val="2785514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0C2248-B95D-984B-A0F4-42B9A4652AA7}" type="slidenum">
              <a:rPr lang="en-US" smtClean="0"/>
              <a:pPr/>
              <a:t>18</a:t>
            </a:fld>
            <a:endParaRPr lang="en-US" dirty="0"/>
          </a:p>
        </p:txBody>
      </p:sp>
      <p:sp>
        <p:nvSpPr>
          <p:cNvPr id="2" name="Rectangle 1">
            <a:extLst>
              <a:ext uri="{FF2B5EF4-FFF2-40B4-BE49-F238E27FC236}">
                <a16:creationId xmlns:a16="http://schemas.microsoft.com/office/drawing/2014/main" id="{51E92607-9494-45AB-BB1D-E79CCE0A0D59}"/>
              </a:ext>
            </a:extLst>
          </p:cNvPr>
          <p:cNvSpPr/>
          <p:nvPr/>
        </p:nvSpPr>
        <p:spPr>
          <a:xfrm>
            <a:off x="471267" y="643109"/>
            <a:ext cx="8166296" cy="3986219"/>
          </a:xfrm>
          <a:prstGeom prst="rect">
            <a:avLst/>
          </a:prstGeom>
        </p:spPr>
        <p:txBody>
          <a:bodyPr wrap="square">
            <a:spAutoFit/>
          </a:bodyPr>
          <a:lstStyle/>
          <a:p>
            <a:pPr>
              <a:lnSpc>
                <a:spcPct val="125000"/>
              </a:lnSpc>
              <a:spcBef>
                <a:spcPts val="1200"/>
              </a:spcBef>
            </a:pPr>
            <a:r>
              <a:rPr lang="en-IN" sz="2000" b="1" dirty="0">
                <a:solidFill>
                  <a:srgbClr val="92D050"/>
                </a:solidFill>
                <a:cs typeface="Times New Roman" panose="02020603050405020304" pitchFamily="18" charset="0"/>
              </a:rPr>
              <a:t>Migration Best Practices</a:t>
            </a:r>
          </a:p>
          <a:p>
            <a:pPr>
              <a:lnSpc>
                <a:spcPct val="125000"/>
              </a:lnSpc>
              <a:spcBef>
                <a:spcPts val="1200"/>
              </a:spcBef>
            </a:pPr>
            <a:r>
              <a:rPr lang="en-IN" sz="1600" dirty="0"/>
              <a:t>	Best practices vary from one strategy to another strategy. However there a generic practices that we must adopt irrespective of strategy we choose. We will cover those generic practices here.</a:t>
            </a:r>
          </a:p>
          <a:p>
            <a:pPr marL="285750" indent="-285750">
              <a:lnSpc>
                <a:spcPct val="125000"/>
              </a:lnSpc>
              <a:spcBef>
                <a:spcPts val="1200"/>
              </a:spcBef>
              <a:buFont typeface="Arial" panose="020B0604020202020204" pitchFamily="34" charset="0"/>
              <a:buChar char="•"/>
            </a:pPr>
            <a:r>
              <a:rPr lang="en-IN" sz="1600" dirty="0"/>
              <a:t>Identify the most independent module and migrate that first.</a:t>
            </a:r>
          </a:p>
          <a:p>
            <a:pPr marL="285750" indent="-285750">
              <a:lnSpc>
                <a:spcPct val="125000"/>
              </a:lnSpc>
              <a:spcBef>
                <a:spcPts val="1200"/>
              </a:spcBef>
              <a:buFont typeface="Arial" panose="020B0604020202020204" pitchFamily="34" charset="0"/>
              <a:buChar char="•"/>
            </a:pPr>
            <a:r>
              <a:rPr lang="en-IN" sz="1600" dirty="0"/>
              <a:t>Never allow the migrated microservices module code to continue in monolithic application.</a:t>
            </a:r>
          </a:p>
          <a:p>
            <a:pPr marL="285750" indent="-285750">
              <a:lnSpc>
                <a:spcPct val="125000"/>
              </a:lnSpc>
              <a:spcBef>
                <a:spcPts val="1200"/>
              </a:spcBef>
              <a:buFont typeface="Arial" panose="020B0604020202020204" pitchFamily="34" charset="0"/>
              <a:buChar char="•"/>
            </a:pPr>
            <a:r>
              <a:rPr lang="en-IN" sz="1600" dirty="0"/>
              <a:t>Build or Choose a framework which takes care of cross cutting concerns and developers will focus only on business functionality.</a:t>
            </a:r>
          </a:p>
          <a:p>
            <a:pPr marL="285750" indent="-285750">
              <a:lnSpc>
                <a:spcPct val="125000"/>
              </a:lnSpc>
              <a:spcBef>
                <a:spcPts val="1200"/>
              </a:spcBef>
              <a:buFont typeface="Arial" panose="020B0604020202020204" pitchFamily="34" charset="0"/>
              <a:buChar char="•"/>
            </a:pPr>
            <a:r>
              <a:rPr lang="en-IN" sz="1600" dirty="0"/>
              <a:t>Do not hesitate to break the existing microservice to further smaller microservices.</a:t>
            </a:r>
          </a:p>
        </p:txBody>
      </p:sp>
    </p:spTree>
    <p:extLst>
      <p:ext uri="{BB962C8B-B14F-4D97-AF65-F5344CB8AC3E}">
        <p14:creationId xmlns:p14="http://schemas.microsoft.com/office/powerpoint/2010/main" val="3393089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19</a:t>
            </a:fld>
            <a:endParaRPr lang="en-US" dirty="0"/>
          </a:p>
        </p:txBody>
      </p:sp>
      <p:sp>
        <p:nvSpPr>
          <p:cNvPr id="11" name="Rectangle 10">
            <a:extLst>
              <a:ext uri="{FF2B5EF4-FFF2-40B4-BE49-F238E27FC236}">
                <a16:creationId xmlns:a16="http://schemas.microsoft.com/office/drawing/2014/main" id="{4CB7ACAD-29DF-4B43-86F6-1417228F6145}"/>
              </a:ext>
            </a:extLst>
          </p:cNvPr>
          <p:cNvSpPr/>
          <p:nvPr/>
        </p:nvSpPr>
        <p:spPr>
          <a:xfrm>
            <a:off x="0" y="400773"/>
            <a:ext cx="9144000" cy="646331"/>
          </a:xfrm>
          <a:prstGeom prst="rect">
            <a:avLst/>
          </a:prstGeom>
        </p:spPr>
        <p:txBody>
          <a:bodyPr wrap="square">
            <a:spAutoFit/>
          </a:bodyPr>
          <a:lstStyle/>
          <a:p>
            <a:pPr algn="ctr"/>
            <a:r>
              <a:rPr lang="en-IN" sz="3600" b="1" spc="-100" dirty="0">
                <a:solidFill>
                  <a:schemeClr val="tx2">
                    <a:lumMod val="75000"/>
                  </a:schemeClr>
                </a:solidFill>
                <a:latin typeface="+mj-lt"/>
                <a:ea typeface="+mj-ea"/>
                <a:cs typeface="Times New Roman" panose="02020603050405020304" pitchFamily="18" charset="0"/>
              </a:rPr>
              <a:t>Architecture and Design Decisions</a:t>
            </a:r>
          </a:p>
        </p:txBody>
      </p:sp>
      <p:sp>
        <p:nvSpPr>
          <p:cNvPr id="3" name="Rectangle 2">
            <a:extLst>
              <a:ext uri="{FF2B5EF4-FFF2-40B4-BE49-F238E27FC236}">
                <a16:creationId xmlns:a16="http://schemas.microsoft.com/office/drawing/2014/main" id="{E43E6E8A-573A-49BA-B60A-3A207698BFAD}"/>
              </a:ext>
            </a:extLst>
          </p:cNvPr>
          <p:cNvSpPr/>
          <p:nvPr/>
        </p:nvSpPr>
        <p:spPr>
          <a:xfrm>
            <a:off x="391886" y="1557500"/>
            <a:ext cx="8229599" cy="1015663"/>
          </a:xfrm>
          <a:prstGeom prst="rect">
            <a:avLst/>
          </a:prstGeom>
        </p:spPr>
        <p:txBody>
          <a:bodyPr wrap="square">
            <a:spAutoFit/>
          </a:bodyPr>
          <a:lstStyle/>
          <a:p>
            <a:pPr marL="342900" indent="-342900">
              <a:buFont typeface="+mj-lt"/>
              <a:buAutoNum type="arabicPeriod"/>
            </a:pPr>
            <a:r>
              <a:rPr lang="en-IN" sz="2000" b="1" spc="-100" dirty="0">
                <a:solidFill>
                  <a:schemeClr val="tx2">
                    <a:lumMod val="75000"/>
                  </a:schemeClr>
                </a:solidFill>
                <a:cs typeface="Times New Roman" panose="02020603050405020304" pitchFamily="18" charset="0"/>
              </a:rPr>
              <a:t>Business</a:t>
            </a:r>
            <a:r>
              <a:rPr lang="en-IN" sz="2000" dirty="0"/>
              <a:t> </a:t>
            </a:r>
            <a:r>
              <a:rPr lang="en-IN" sz="2000" b="1" spc="-100" dirty="0">
                <a:solidFill>
                  <a:schemeClr val="tx2">
                    <a:lumMod val="75000"/>
                  </a:schemeClr>
                </a:solidFill>
                <a:cs typeface="Times New Roman" panose="02020603050405020304" pitchFamily="18" charset="0"/>
              </a:rPr>
              <a:t>Decisions</a:t>
            </a:r>
          </a:p>
          <a:p>
            <a:pPr marL="342900" indent="-342900">
              <a:buFont typeface="+mj-lt"/>
              <a:buAutoNum type="arabicPeriod"/>
            </a:pPr>
            <a:endParaRPr lang="en-IN" sz="2000" dirty="0"/>
          </a:p>
          <a:p>
            <a:pPr marL="342900" indent="-342900">
              <a:buFont typeface="+mj-lt"/>
              <a:buAutoNum type="arabicPeriod"/>
            </a:pPr>
            <a:r>
              <a:rPr lang="en-IN" sz="2000" b="1" spc="-100" dirty="0">
                <a:solidFill>
                  <a:schemeClr val="tx2">
                    <a:lumMod val="75000"/>
                  </a:schemeClr>
                </a:solidFill>
                <a:cs typeface="Times New Roman" panose="02020603050405020304" pitchFamily="18" charset="0"/>
              </a:rPr>
              <a:t>Architecture Decisions</a:t>
            </a:r>
          </a:p>
        </p:txBody>
      </p:sp>
    </p:spTree>
    <p:extLst>
      <p:ext uri="{BB962C8B-B14F-4D97-AF65-F5344CB8AC3E}">
        <p14:creationId xmlns:p14="http://schemas.microsoft.com/office/powerpoint/2010/main" val="2315866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8587E-D4D5-42BD-B2BC-8044BDFAF74B}"/>
              </a:ext>
            </a:extLst>
          </p:cNvPr>
          <p:cNvSpPr>
            <a:spLocks noGrp="1"/>
          </p:cNvSpPr>
          <p:nvPr>
            <p:ph type="title"/>
          </p:nvPr>
        </p:nvSpPr>
        <p:spPr>
          <a:xfrm>
            <a:off x="382588" y="834639"/>
            <a:ext cx="8361170" cy="1043517"/>
          </a:xfrm>
        </p:spPr>
        <p:txBody>
          <a:bodyPr>
            <a:normAutofit/>
          </a:bodyPr>
          <a:lstStyle/>
          <a:p>
            <a:pPr algn="ctr"/>
            <a:r>
              <a:rPr lang="en-IN" sz="3600" spc="-100" dirty="0">
                <a:solidFill>
                  <a:schemeClr val="tx2">
                    <a:lumMod val="75000"/>
                  </a:schemeClr>
                </a:solidFill>
                <a:cs typeface="Times New Roman" panose="02020603050405020304" pitchFamily="18" charset="0"/>
              </a:rPr>
              <a:t>Microservices Patterns</a:t>
            </a:r>
            <a:br>
              <a:rPr lang="en-IN" sz="3600" spc="-100" dirty="0">
                <a:solidFill>
                  <a:schemeClr val="tx2">
                    <a:lumMod val="75000"/>
                  </a:schemeClr>
                </a:solidFill>
                <a:cs typeface="Times New Roman" panose="02020603050405020304" pitchFamily="18" charset="0"/>
              </a:rPr>
            </a:br>
            <a:endParaRPr lang="en-IN" sz="3600" spc="-100" dirty="0">
              <a:solidFill>
                <a:schemeClr val="tx2">
                  <a:lumMod val="75000"/>
                </a:schemeClr>
              </a:solidFill>
              <a:cs typeface="Times New Roman" panose="02020603050405020304" pitchFamily="18" charset="0"/>
            </a:endParaRPr>
          </a:p>
        </p:txBody>
      </p:sp>
      <p:sp>
        <p:nvSpPr>
          <p:cNvPr id="3" name="Slide Number Placeholder 2">
            <a:extLst>
              <a:ext uri="{FF2B5EF4-FFF2-40B4-BE49-F238E27FC236}">
                <a16:creationId xmlns:a16="http://schemas.microsoft.com/office/drawing/2014/main" id="{196522D9-58E3-45D8-AFF4-2741E003AAC9}"/>
              </a:ext>
            </a:extLst>
          </p:cNvPr>
          <p:cNvSpPr>
            <a:spLocks noGrp="1"/>
          </p:cNvSpPr>
          <p:nvPr>
            <p:ph type="sldNum" sz="quarter" idx="12"/>
          </p:nvPr>
        </p:nvSpPr>
        <p:spPr/>
        <p:txBody>
          <a:bodyPr/>
          <a:lstStyle/>
          <a:p>
            <a:fld id="{C60C2248-B95D-984B-A0F4-42B9A4652AA7}" type="slidenum">
              <a:rPr lang="en-US" smtClean="0"/>
              <a:pPr/>
              <a:t>2</a:t>
            </a:fld>
            <a:endParaRPr lang="en-US" dirty="0"/>
          </a:p>
        </p:txBody>
      </p:sp>
      <p:sp>
        <p:nvSpPr>
          <p:cNvPr id="4" name="Content Placeholder 3">
            <a:extLst>
              <a:ext uri="{FF2B5EF4-FFF2-40B4-BE49-F238E27FC236}">
                <a16:creationId xmlns:a16="http://schemas.microsoft.com/office/drawing/2014/main" id="{CA6419D1-D60F-4005-8218-EC0C5A455E71}"/>
              </a:ext>
            </a:extLst>
          </p:cNvPr>
          <p:cNvSpPr>
            <a:spLocks noGrp="1"/>
          </p:cNvSpPr>
          <p:nvPr>
            <p:ph sz="quarter" idx="13"/>
          </p:nvPr>
        </p:nvSpPr>
        <p:spPr>
          <a:xfrm>
            <a:off x="517138" y="1867213"/>
            <a:ext cx="8353233" cy="4511242"/>
          </a:xfrm>
        </p:spPr>
        <p:txBody>
          <a:bodyPr>
            <a:normAutofit/>
          </a:bodyPr>
          <a:lstStyle/>
          <a:p>
            <a:r>
              <a:rPr lang="en-IN" sz="1800" dirty="0">
                <a:cs typeface="Times New Roman" panose="02020603050405020304" pitchFamily="18" charset="0"/>
              </a:rPr>
              <a:t>Domain Driven Design</a:t>
            </a:r>
          </a:p>
          <a:p>
            <a:r>
              <a:rPr lang="en-IN" sz="1800" dirty="0">
                <a:cs typeface="Times New Roman" panose="02020603050405020304" pitchFamily="18" charset="0"/>
              </a:rPr>
              <a:t>Monolith to Microservices Migration Strategies</a:t>
            </a:r>
          </a:p>
          <a:p>
            <a:r>
              <a:rPr lang="en-IN" sz="1800" dirty="0">
                <a:cs typeface="Times New Roman" panose="02020603050405020304" pitchFamily="18" charset="0"/>
              </a:rPr>
              <a:t>Microservice Architecture Decisions</a:t>
            </a:r>
          </a:p>
          <a:p>
            <a:r>
              <a:rPr lang="en-IN" sz="1800" dirty="0">
                <a:cs typeface="Times New Roman" panose="02020603050405020304" pitchFamily="18" charset="0"/>
              </a:rPr>
              <a:t>Introduction to Spring Boot, Concepts and Features</a:t>
            </a:r>
          </a:p>
          <a:p>
            <a:r>
              <a:rPr lang="en-IN" sz="1800" dirty="0">
                <a:cs typeface="Times New Roman" panose="02020603050405020304" pitchFamily="18" charset="0"/>
              </a:rPr>
              <a:t>Demo / Hands-on on Spring Boot</a:t>
            </a:r>
          </a:p>
          <a:p>
            <a:endParaRPr lang="en-IN" sz="1800" dirty="0">
              <a:cs typeface="Times New Roman" panose="02020603050405020304" pitchFamily="18" charset="0"/>
            </a:endParaRPr>
          </a:p>
        </p:txBody>
      </p:sp>
    </p:spTree>
    <p:extLst>
      <p:ext uri="{BB962C8B-B14F-4D97-AF65-F5344CB8AC3E}">
        <p14:creationId xmlns:p14="http://schemas.microsoft.com/office/powerpoint/2010/main" val="3544818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20</a:t>
            </a:fld>
            <a:endParaRPr lang="en-US" dirty="0"/>
          </a:p>
        </p:txBody>
      </p:sp>
      <p:sp>
        <p:nvSpPr>
          <p:cNvPr id="11" name="Rectangle 10">
            <a:extLst>
              <a:ext uri="{FF2B5EF4-FFF2-40B4-BE49-F238E27FC236}">
                <a16:creationId xmlns:a16="http://schemas.microsoft.com/office/drawing/2014/main" id="{4CB7ACAD-29DF-4B43-86F6-1417228F6145}"/>
              </a:ext>
            </a:extLst>
          </p:cNvPr>
          <p:cNvSpPr/>
          <p:nvPr/>
        </p:nvSpPr>
        <p:spPr>
          <a:xfrm>
            <a:off x="0" y="400773"/>
            <a:ext cx="9144000" cy="646331"/>
          </a:xfrm>
          <a:prstGeom prst="rect">
            <a:avLst/>
          </a:prstGeom>
        </p:spPr>
        <p:txBody>
          <a:bodyPr wrap="square">
            <a:spAutoFit/>
          </a:bodyPr>
          <a:lstStyle/>
          <a:p>
            <a:pPr algn="ctr"/>
            <a:r>
              <a:rPr lang="en-IN" sz="3600" b="1" spc="-100" dirty="0">
                <a:solidFill>
                  <a:schemeClr val="tx2">
                    <a:lumMod val="75000"/>
                  </a:schemeClr>
                </a:solidFill>
                <a:latin typeface="+mj-lt"/>
                <a:ea typeface="+mj-ea"/>
                <a:cs typeface="Times New Roman" panose="02020603050405020304" pitchFamily="18" charset="0"/>
              </a:rPr>
              <a:t>Business Decisions</a:t>
            </a:r>
          </a:p>
        </p:txBody>
      </p:sp>
      <p:sp>
        <p:nvSpPr>
          <p:cNvPr id="3" name="Rectangle 2">
            <a:extLst>
              <a:ext uri="{FF2B5EF4-FFF2-40B4-BE49-F238E27FC236}">
                <a16:creationId xmlns:a16="http://schemas.microsoft.com/office/drawing/2014/main" id="{7882734A-4D11-4F6D-BBE1-B6D925B1444A}"/>
              </a:ext>
            </a:extLst>
          </p:cNvPr>
          <p:cNvSpPr/>
          <p:nvPr/>
        </p:nvSpPr>
        <p:spPr>
          <a:xfrm>
            <a:off x="326572" y="1112352"/>
            <a:ext cx="8490856" cy="4986493"/>
          </a:xfrm>
          <a:prstGeom prst="rect">
            <a:avLst/>
          </a:prstGeom>
        </p:spPr>
        <p:txBody>
          <a:bodyPr wrap="square">
            <a:spAutoFit/>
          </a:bodyPr>
          <a:lstStyle/>
          <a:p>
            <a:pPr>
              <a:lnSpc>
                <a:spcPct val="125000"/>
              </a:lnSpc>
            </a:pPr>
            <a:r>
              <a:rPr lang="en-IN" sz="1600" dirty="0"/>
              <a:t>Before implementing a microservices-based application development strategy, you must first evaluate your business readiness and make the necessary business-level decisions to ensure the long-term success of your project. Compared to the traditional monolithic approach, a microservices strategy involves several different forms of business investment, including financial investments, an investment in the culture of your workplace, and an investment in new development and operations. </a:t>
            </a:r>
          </a:p>
          <a:p>
            <a:pPr>
              <a:lnSpc>
                <a:spcPct val="125000"/>
              </a:lnSpc>
            </a:pPr>
            <a:endParaRPr lang="en-IN" sz="1600" dirty="0"/>
          </a:p>
          <a:p>
            <a:pPr>
              <a:lnSpc>
                <a:spcPct val="125000"/>
              </a:lnSpc>
            </a:pPr>
            <a:r>
              <a:rPr lang="en-IN" sz="1600" b="1" dirty="0"/>
              <a:t>Financial Investments </a:t>
            </a:r>
          </a:p>
          <a:p>
            <a:pPr>
              <a:lnSpc>
                <a:spcPct val="125000"/>
              </a:lnSpc>
            </a:pPr>
            <a:r>
              <a:rPr lang="en-IN" sz="1600" dirty="0"/>
              <a:t>Financially, creating a microservices environment will require costs related to the up front architecture and design effort that is required to build many discrete, loosely coupled, asynchronous services that are resilient, scalable, and easy to monitor and manage. Additionally, you must invest in unit testing, integration testing, and full deployment automation of these microservices. These investments should result in a lower overall total cost of ownership for those applications that need the qualities that microservices satisfy. There must be explicit business awareness of these costs and benefits, and a corresponding commitment to make the required financial investments. </a:t>
            </a:r>
          </a:p>
        </p:txBody>
      </p:sp>
    </p:spTree>
    <p:extLst>
      <p:ext uri="{BB962C8B-B14F-4D97-AF65-F5344CB8AC3E}">
        <p14:creationId xmlns:p14="http://schemas.microsoft.com/office/powerpoint/2010/main" val="3610261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21</a:t>
            </a:fld>
            <a:endParaRPr lang="en-US" dirty="0"/>
          </a:p>
        </p:txBody>
      </p:sp>
      <p:sp>
        <p:nvSpPr>
          <p:cNvPr id="11" name="Rectangle 10">
            <a:extLst>
              <a:ext uri="{FF2B5EF4-FFF2-40B4-BE49-F238E27FC236}">
                <a16:creationId xmlns:a16="http://schemas.microsoft.com/office/drawing/2014/main" id="{4CB7ACAD-29DF-4B43-86F6-1417228F6145}"/>
              </a:ext>
            </a:extLst>
          </p:cNvPr>
          <p:cNvSpPr/>
          <p:nvPr/>
        </p:nvSpPr>
        <p:spPr>
          <a:xfrm>
            <a:off x="0" y="400773"/>
            <a:ext cx="9144000" cy="646331"/>
          </a:xfrm>
          <a:prstGeom prst="rect">
            <a:avLst/>
          </a:prstGeom>
        </p:spPr>
        <p:txBody>
          <a:bodyPr wrap="square">
            <a:spAutoFit/>
          </a:bodyPr>
          <a:lstStyle/>
          <a:p>
            <a:pPr algn="ctr"/>
            <a:r>
              <a:rPr lang="en-IN" sz="3600" b="1" spc="-100" dirty="0">
                <a:solidFill>
                  <a:schemeClr val="tx2">
                    <a:lumMod val="75000"/>
                  </a:schemeClr>
                </a:solidFill>
                <a:cs typeface="Times New Roman" panose="02020603050405020304" pitchFamily="18" charset="0"/>
              </a:rPr>
              <a:t>Business Decisions</a:t>
            </a:r>
          </a:p>
        </p:txBody>
      </p:sp>
      <p:sp>
        <p:nvSpPr>
          <p:cNvPr id="3" name="Rectangle 2">
            <a:extLst>
              <a:ext uri="{FF2B5EF4-FFF2-40B4-BE49-F238E27FC236}">
                <a16:creationId xmlns:a16="http://schemas.microsoft.com/office/drawing/2014/main" id="{67F3B0BF-0EBC-4EBD-B80F-B984F770E22C}"/>
              </a:ext>
            </a:extLst>
          </p:cNvPr>
          <p:cNvSpPr/>
          <p:nvPr/>
        </p:nvSpPr>
        <p:spPr>
          <a:xfrm>
            <a:off x="783771" y="1305342"/>
            <a:ext cx="7808686" cy="4986493"/>
          </a:xfrm>
          <a:prstGeom prst="rect">
            <a:avLst/>
          </a:prstGeom>
        </p:spPr>
        <p:txBody>
          <a:bodyPr wrap="square">
            <a:spAutoFit/>
          </a:bodyPr>
          <a:lstStyle/>
          <a:p>
            <a:pPr>
              <a:lnSpc>
                <a:spcPct val="125000"/>
              </a:lnSpc>
            </a:pPr>
            <a:r>
              <a:rPr lang="en-IN" sz="1600" b="1" dirty="0"/>
              <a:t>Cultural Investments </a:t>
            </a:r>
          </a:p>
          <a:p>
            <a:pPr>
              <a:lnSpc>
                <a:spcPct val="125000"/>
              </a:lnSpc>
            </a:pPr>
            <a:r>
              <a:rPr lang="en-IN" sz="1600" dirty="0"/>
              <a:t>Adopting microservices entails an investment—or commitment—to a new culture of employee flexibility and empowerment. Traditional employee roles will not suffice in the new culture. To succeed, you need a culture that gives development teams the ability to make decisions that were previously not in their control. For example, you will need to let the development teams – select the tools and technologies used by developers who are coding microservices, enable teams to customize how they do QA, and empower development teams to set their own deployment cycles.</a:t>
            </a:r>
          </a:p>
          <a:p>
            <a:pPr>
              <a:lnSpc>
                <a:spcPct val="125000"/>
              </a:lnSpc>
            </a:pPr>
            <a:endParaRPr lang="en-IN" sz="900" dirty="0"/>
          </a:p>
          <a:p>
            <a:pPr>
              <a:lnSpc>
                <a:spcPct val="125000"/>
              </a:lnSpc>
            </a:pPr>
            <a:r>
              <a:rPr lang="en-IN" sz="1600" b="1" dirty="0"/>
              <a:t>DevOps Investments </a:t>
            </a:r>
          </a:p>
          <a:p>
            <a:pPr>
              <a:lnSpc>
                <a:spcPct val="125000"/>
              </a:lnSpc>
            </a:pPr>
            <a:r>
              <a:rPr lang="en-IN" sz="1600" dirty="0"/>
              <a:t>Investment in new development and operations (DevOps) disciplines is also required. These disciplines are largely centred on continuous delivery and automation, which allows for quick iterations, low-risk experimentation, continuous feedback, and continuous improvement. For many companies, institutionalizing these disciplines requires a significant investment in employee training as well as acquiring skills from the marketplace.</a:t>
            </a:r>
          </a:p>
        </p:txBody>
      </p:sp>
    </p:spTree>
    <p:extLst>
      <p:ext uri="{BB962C8B-B14F-4D97-AF65-F5344CB8AC3E}">
        <p14:creationId xmlns:p14="http://schemas.microsoft.com/office/powerpoint/2010/main" val="2406371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22</a:t>
            </a:fld>
            <a:endParaRPr lang="en-US" dirty="0"/>
          </a:p>
        </p:txBody>
      </p:sp>
      <p:sp>
        <p:nvSpPr>
          <p:cNvPr id="11" name="Rectangle 10">
            <a:extLst>
              <a:ext uri="{FF2B5EF4-FFF2-40B4-BE49-F238E27FC236}">
                <a16:creationId xmlns:a16="http://schemas.microsoft.com/office/drawing/2014/main" id="{4CB7ACAD-29DF-4B43-86F6-1417228F6145}"/>
              </a:ext>
            </a:extLst>
          </p:cNvPr>
          <p:cNvSpPr/>
          <p:nvPr/>
        </p:nvSpPr>
        <p:spPr>
          <a:xfrm>
            <a:off x="0" y="400773"/>
            <a:ext cx="9144000" cy="646331"/>
          </a:xfrm>
          <a:prstGeom prst="rect">
            <a:avLst/>
          </a:prstGeom>
        </p:spPr>
        <p:txBody>
          <a:bodyPr wrap="square">
            <a:spAutoFit/>
          </a:bodyPr>
          <a:lstStyle/>
          <a:p>
            <a:pPr algn="ctr"/>
            <a:r>
              <a:rPr lang="en-IN" sz="3600" b="1" spc="-100" dirty="0">
                <a:solidFill>
                  <a:schemeClr val="tx2">
                    <a:lumMod val="75000"/>
                  </a:schemeClr>
                </a:solidFill>
                <a:latin typeface="+mj-lt"/>
                <a:ea typeface="+mj-ea"/>
                <a:cs typeface="Times New Roman" panose="02020603050405020304" pitchFamily="18" charset="0"/>
              </a:rPr>
              <a:t>Architecture and Design Decisions</a:t>
            </a:r>
          </a:p>
        </p:txBody>
      </p:sp>
      <p:sp>
        <p:nvSpPr>
          <p:cNvPr id="3" name="Rectangle 2">
            <a:extLst>
              <a:ext uri="{FF2B5EF4-FFF2-40B4-BE49-F238E27FC236}">
                <a16:creationId xmlns:a16="http://schemas.microsoft.com/office/drawing/2014/main" id="{E43E6E8A-573A-49BA-B60A-3A207698BFAD}"/>
              </a:ext>
            </a:extLst>
          </p:cNvPr>
          <p:cNvSpPr/>
          <p:nvPr/>
        </p:nvSpPr>
        <p:spPr>
          <a:xfrm>
            <a:off x="391886" y="1557500"/>
            <a:ext cx="8229599" cy="3755387"/>
          </a:xfrm>
          <a:prstGeom prst="rect">
            <a:avLst/>
          </a:prstGeom>
        </p:spPr>
        <p:txBody>
          <a:bodyPr wrap="square">
            <a:spAutoFit/>
          </a:bodyPr>
          <a:lstStyle/>
          <a:p>
            <a:pPr>
              <a:lnSpc>
                <a:spcPct val="125000"/>
              </a:lnSpc>
            </a:pPr>
            <a:r>
              <a:rPr lang="en-IN" sz="1600" dirty="0"/>
              <a:t>As with any engineering activity, it is always beneficial to invest time up front to ensure you are using the most appropriate architectural approaches and making the necessary application design-specific decisions to help you achieve your business objectives. </a:t>
            </a:r>
          </a:p>
          <a:p>
            <a:pPr>
              <a:lnSpc>
                <a:spcPct val="125000"/>
              </a:lnSpc>
            </a:pPr>
            <a:endParaRPr lang="en-IN" sz="1600" dirty="0"/>
          </a:p>
          <a:p>
            <a:pPr>
              <a:lnSpc>
                <a:spcPct val="125000"/>
              </a:lnSpc>
            </a:pPr>
            <a:r>
              <a:rPr lang="en-IN" sz="1600" dirty="0"/>
              <a:t>Microservices, by their nature, introduce new approaches and considerations to architecture and design. Security, for instance, is increasing in importance, and must be designed up front, not as an afterthought. Likewise, the selection of the most appropriate application design patterns for the type of microservice function will help you achieve a balance between agility, operability, and the long-term maintainability and evolution of the application.</a:t>
            </a:r>
          </a:p>
          <a:p>
            <a:pPr>
              <a:lnSpc>
                <a:spcPct val="125000"/>
              </a:lnSpc>
            </a:pPr>
            <a:endParaRPr lang="en-IN" sz="1600" dirty="0"/>
          </a:p>
          <a:p>
            <a:pPr>
              <a:lnSpc>
                <a:spcPct val="125000"/>
              </a:lnSpc>
            </a:pPr>
            <a:r>
              <a:rPr lang="en-IN" sz="1600" dirty="0"/>
              <a:t>The following are some ideas for putting a microservices-based application together:</a:t>
            </a:r>
          </a:p>
        </p:txBody>
      </p:sp>
    </p:spTree>
    <p:extLst>
      <p:ext uri="{BB962C8B-B14F-4D97-AF65-F5344CB8AC3E}">
        <p14:creationId xmlns:p14="http://schemas.microsoft.com/office/powerpoint/2010/main" val="953384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23</a:t>
            </a:fld>
            <a:endParaRPr lang="en-US" dirty="0"/>
          </a:p>
        </p:txBody>
      </p:sp>
      <p:sp>
        <p:nvSpPr>
          <p:cNvPr id="11" name="Rectangle 10">
            <a:extLst>
              <a:ext uri="{FF2B5EF4-FFF2-40B4-BE49-F238E27FC236}">
                <a16:creationId xmlns:a16="http://schemas.microsoft.com/office/drawing/2014/main" id="{4CB7ACAD-29DF-4B43-86F6-1417228F6145}"/>
              </a:ext>
            </a:extLst>
          </p:cNvPr>
          <p:cNvSpPr/>
          <p:nvPr/>
        </p:nvSpPr>
        <p:spPr>
          <a:xfrm>
            <a:off x="0" y="400773"/>
            <a:ext cx="9144000" cy="646331"/>
          </a:xfrm>
          <a:prstGeom prst="rect">
            <a:avLst/>
          </a:prstGeom>
        </p:spPr>
        <p:txBody>
          <a:bodyPr wrap="square">
            <a:spAutoFit/>
          </a:bodyPr>
          <a:lstStyle/>
          <a:p>
            <a:pPr algn="ctr"/>
            <a:r>
              <a:rPr lang="en-IN" sz="3600" b="1" spc="-100" dirty="0">
                <a:solidFill>
                  <a:schemeClr val="tx2">
                    <a:lumMod val="75000"/>
                  </a:schemeClr>
                </a:solidFill>
                <a:cs typeface="Times New Roman" panose="02020603050405020304" pitchFamily="18" charset="0"/>
              </a:rPr>
              <a:t>Architecture</a:t>
            </a:r>
            <a:r>
              <a:rPr lang="en-IN" sz="3600" b="1" spc="-100" dirty="0">
                <a:solidFill>
                  <a:schemeClr val="tx2">
                    <a:lumMod val="75000"/>
                  </a:schemeClr>
                </a:solidFill>
                <a:latin typeface="+mj-lt"/>
                <a:ea typeface="+mj-ea"/>
                <a:cs typeface="Times New Roman" panose="02020603050405020304" pitchFamily="18" charset="0"/>
              </a:rPr>
              <a:t> Decision</a:t>
            </a:r>
          </a:p>
        </p:txBody>
      </p:sp>
      <p:sp>
        <p:nvSpPr>
          <p:cNvPr id="3" name="Rectangle 2">
            <a:extLst>
              <a:ext uri="{FF2B5EF4-FFF2-40B4-BE49-F238E27FC236}">
                <a16:creationId xmlns:a16="http://schemas.microsoft.com/office/drawing/2014/main" id="{B65A0539-56F1-40D0-B2E8-880168350EBA}"/>
              </a:ext>
            </a:extLst>
          </p:cNvPr>
          <p:cNvSpPr/>
          <p:nvPr/>
        </p:nvSpPr>
        <p:spPr>
          <a:xfrm>
            <a:off x="420913" y="1483703"/>
            <a:ext cx="8335425" cy="3139834"/>
          </a:xfrm>
          <a:prstGeom prst="rect">
            <a:avLst/>
          </a:prstGeom>
        </p:spPr>
        <p:txBody>
          <a:bodyPr wrap="square">
            <a:spAutoFit/>
          </a:bodyPr>
          <a:lstStyle/>
          <a:p>
            <a:pPr>
              <a:lnSpc>
                <a:spcPct val="125000"/>
              </a:lnSpc>
            </a:pPr>
            <a:r>
              <a:rPr lang="en-IN" sz="1600" b="1" dirty="0"/>
              <a:t>Single Page Application (SPA) - </a:t>
            </a:r>
            <a:r>
              <a:rPr lang="en-IN" sz="1600" dirty="0"/>
              <a:t>With the introduction of more powerful browsers, proliferation of faster networks, and robust client-side languages, many web interfaces shifted from distributed multi-page applications to single-page applications. A single-page application (SPA) is a web-based interface that provides the user with a single entry point to the application and never reloads the page or navigates away from that initial experience. Built using a combination of HTML, CSS, and JavaScript, these applications respond to user input through dynamic service calls to backing REST-based services that update portions of the screen instead of redirecting to an entirely new page. This application architecture often simplifies the front-end experience with the </a:t>
            </a:r>
            <a:r>
              <a:rPr lang="en-IN" sz="1600" dirty="0" err="1"/>
              <a:t>tradeoff</a:t>
            </a:r>
            <a:r>
              <a:rPr lang="en-IN" sz="1600" dirty="0"/>
              <a:t> of more responsibility on the backing services. </a:t>
            </a:r>
          </a:p>
        </p:txBody>
      </p:sp>
    </p:spTree>
    <p:extLst>
      <p:ext uri="{BB962C8B-B14F-4D97-AF65-F5344CB8AC3E}">
        <p14:creationId xmlns:p14="http://schemas.microsoft.com/office/powerpoint/2010/main" val="3578986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24</a:t>
            </a:fld>
            <a:endParaRPr lang="en-US" dirty="0"/>
          </a:p>
        </p:txBody>
      </p:sp>
      <p:sp>
        <p:nvSpPr>
          <p:cNvPr id="11" name="Rectangle 10">
            <a:extLst>
              <a:ext uri="{FF2B5EF4-FFF2-40B4-BE49-F238E27FC236}">
                <a16:creationId xmlns:a16="http://schemas.microsoft.com/office/drawing/2014/main" id="{4CB7ACAD-29DF-4B43-86F6-1417228F6145}"/>
              </a:ext>
            </a:extLst>
          </p:cNvPr>
          <p:cNvSpPr/>
          <p:nvPr/>
        </p:nvSpPr>
        <p:spPr>
          <a:xfrm>
            <a:off x="0" y="400773"/>
            <a:ext cx="9144000" cy="646331"/>
          </a:xfrm>
          <a:prstGeom prst="rect">
            <a:avLst/>
          </a:prstGeom>
        </p:spPr>
        <p:txBody>
          <a:bodyPr wrap="square">
            <a:spAutoFit/>
          </a:bodyPr>
          <a:lstStyle/>
          <a:p>
            <a:pPr algn="ctr"/>
            <a:r>
              <a:rPr lang="en-IN" sz="3600" b="1" spc="-100" dirty="0">
                <a:solidFill>
                  <a:schemeClr val="tx2">
                    <a:lumMod val="75000"/>
                  </a:schemeClr>
                </a:solidFill>
                <a:cs typeface="Times New Roman" panose="02020603050405020304" pitchFamily="18" charset="0"/>
              </a:rPr>
              <a:t>Architecture</a:t>
            </a:r>
            <a:r>
              <a:rPr lang="en-IN" sz="3600" b="1" spc="-100" dirty="0">
                <a:solidFill>
                  <a:schemeClr val="tx2">
                    <a:lumMod val="75000"/>
                  </a:schemeClr>
                </a:solidFill>
                <a:latin typeface="+mj-lt"/>
                <a:ea typeface="+mj-ea"/>
                <a:cs typeface="Times New Roman" panose="02020603050405020304" pitchFamily="18" charset="0"/>
              </a:rPr>
              <a:t> Decision</a:t>
            </a:r>
          </a:p>
        </p:txBody>
      </p:sp>
      <p:sp>
        <p:nvSpPr>
          <p:cNvPr id="4" name="Rectangle 3">
            <a:extLst>
              <a:ext uri="{FF2B5EF4-FFF2-40B4-BE49-F238E27FC236}">
                <a16:creationId xmlns:a16="http://schemas.microsoft.com/office/drawing/2014/main" id="{531275C3-0939-49B7-BD71-B6EDF4A80EEB}"/>
              </a:ext>
            </a:extLst>
          </p:cNvPr>
          <p:cNvSpPr/>
          <p:nvPr/>
        </p:nvSpPr>
        <p:spPr>
          <a:xfrm>
            <a:off x="193830" y="1544071"/>
            <a:ext cx="8756339" cy="3447610"/>
          </a:xfrm>
          <a:prstGeom prst="rect">
            <a:avLst/>
          </a:prstGeom>
        </p:spPr>
        <p:txBody>
          <a:bodyPr wrap="square">
            <a:spAutoFit/>
          </a:bodyPr>
          <a:lstStyle/>
          <a:p>
            <a:pPr>
              <a:lnSpc>
                <a:spcPct val="125000"/>
              </a:lnSpc>
            </a:pPr>
            <a:r>
              <a:rPr lang="en-IN" sz="1600" b="1" dirty="0"/>
              <a:t>Backend for Frontend  – </a:t>
            </a:r>
            <a:r>
              <a:rPr lang="en-IN" sz="1600" dirty="0"/>
              <a:t>With the wide-spread adoption of single-page applications and REST-based APIs, there was soon a negative impact across user experiences through different channels. Requiring many backing services to populate an SPA would now delegate that responsibility to the browser to manage the many asynchronous REST-based services – often leading to very poor experiences across devices. </a:t>
            </a:r>
          </a:p>
          <a:p>
            <a:pPr>
              <a:lnSpc>
                <a:spcPct val="125000"/>
              </a:lnSpc>
            </a:pPr>
            <a:r>
              <a:rPr lang="en-IN" sz="1600" dirty="0"/>
              <a:t>The common resolution to this issue was the implementation of a backend aggregator service that would then reduce the overall number of calls from the browser and in turn handle the bulk of the external backing service communication, returning a more easily managed single request to the browser. This evolved to be known as the Backend for Frontend pattern. The same team builds both the user experience and the BFF, often in the same language, leading to a both an increase in overall application performance and application delivery. </a:t>
            </a:r>
          </a:p>
        </p:txBody>
      </p:sp>
    </p:spTree>
    <p:extLst>
      <p:ext uri="{BB962C8B-B14F-4D97-AF65-F5344CB8AC3E}">
        <p14:creationId xmlns:p14="http://schemas.microsoft.com/office/powerpoint/2010/main" val="1327141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25</a:t>
            </a:fld>
            <a:endParaRPr lang="en-US" dirty="0"/>
          </a:p>
        </p:txBody>
      </p:sp>
      <p:sp>
        <p:nvSpPr>
          <p:cNvPr id="11" name="Rectangle 10">
            <a:extLst>
              <a:ext uri="{FF2B5EF4-FFF2-40B4-BE49-F238E27FC236}">
                <a16:creationId xmlns:a16="http://schemas.microsoft.com/office/drawing/2014/main" id="{4CB7ACAD-29DF-4B43-86F6-1417228F6145}"/>
              </a:ext>
            </a:extLst>
          </p:cNvPr>
          <p:cNvSpPr/>
          <p:nvPr/>
        </p:nvSpPr>
        <p:spPr>
          <a:xfrm>
            <a:off x="0" y="400773"/>
            <a:ext cx="9144000" cy="646331"/>
          </a:xfrm>
          <a:prstGeom prst="rect">
            <a:avLst/>
          </a:prstGeom>
        </p:spPr>
        <p:txBody>
          <a:bodyPr wrap="square">
            <a:spAutoFit/>
          </a:bodyPr>
          <a:lstStyle/>
          <a:p>
            <a:pPr algn="ctr"/>
            <a:r>
              <a:rPr lang="en-IN" sz="3600" b="1" spc="-100" dirty="0">
                <a:solidFill>
                  <a:schemeClr val="tx2">
                    <a:lumMod val="75000"/>
                  </a:schemeClr>
                </a:solidFill>
                <a:cs typeface="Times New Roman" panose="02020603050405020304" pitchFamily="18" charset="0"/>
              </a:rPr>
              <a:t>Architecture</a:t>
            </a:r>
            <a:r>
              <a:rPr lang="en-IN" sz="3600" b="1" spc="-100" dirty="0">
                <a:solidFill>
                  <a:schemeClr val="tx2">
                    <a:lumMod val="75000"/>
                  </a:schemeClr>
                </a:solidFill>
                <a:latin typeface="+mj-lt"/>
                <a:ea typeface="+mj-ea"/>
                <a:cs typeface="Times New Roman" panose="02020603050405020304" pitchFamily="18" charset="0"/>
              </a:rPr>
              <a:t> Decision</a:t>
            </a:r>
          </a:p>
        </p:txBody>
      </p:sp>
      <p:sp>
        <p:nvSpPr>
          <p:cNvPr id="3" name="Rectangle 2">
            <a:extLst>
              <a:ext uri="{FF2B5EF4-FFF2-40B4-BE49-F238E27FC236}">
                <a16:creationId xmlns:a16="http://schemas.microsoft.com/office/drawing/2014/main" id="{1500F44C-7DDD-4DBD-AF33-7224FDDA538B}"/>
              </a:ext>
            </a:extLst>
          </p:cNvPr>
          <p:cNvSpPr/>
          <p:nvPr/>
        </p:nvSpPr>
        <p:spPr>
          <a:xfrm>
            <a:off x="602343" y="1351508"/>
            <a:ext cx="7866408" cy="1600951"/>
          </a:xfrm>
          <a:prstGeom prst="rect">
            <a:avLst/>
          </a:prstGeom>
        </p:spPr>
        <p:txBody>
          <a:bodyPr wrap="square">
            <a:spAutoFit/>
          </a:bodyPr>
          <a:lstStyle/>
          <a:p>
            <a:pPr>
              <a:lnSpc>
                <a:spcPct val="125000"/>
              </a:lnSpc>
            </a:pPr>
            <a:r>
              <a:rPr lang="en-IN" sz="1600" b="1" dirty="0"/>
              <a:t>Business Microservice – </a:t>
            </a:r>
            <a:r>
              <a:rPr lang="en-IN" sz="1600" dirty="0"/>
              <a:t>a business microservice performs one comprehensive business function. Deciding to implement each business entity as a microservice is not the end of your design problems, however. You must also think about how you would implement the microservice and how that microservice relates to the other services in your overall business application. </a:t>
            </a:r>
          </a:p>
        </p:txBody>
      </p:sp>
      <p:pic>
        <p:nvPicPr>
          <p:cNvPr id="5" name="Picture 4">
            <a:extLst>
              <a:ext uri="{FF2B5EF4-FFF2-40B4-BE49-F238E27FC236}">
                <a16:creationId xmlns:a16="http://schemas.microsoft.com/office/drawing/2014/main" id="{841D92F2-624A-4E7B-BB0D-1B4443B75E5A}"/>
              </a:ext>
            </a:extLst>
          </p:cNvPr>
          <p:cNvPicPr>
            <a:picLocks noChangeAspect="1"/>
          </p:cNvPicPr>
          <p:nvPr/>
        </p:nvPicPr>
        <p:blipFill>
          <a:blip r:embed="rId2"/>
          <a:stretch>
            <a:fillRect/>
          </a:stretch>
        </p:blipFill>
        <p:spPr>
          <a:xfrm>
            <a:off x="3517303" y="3632468"/>
            <a:ext cx="2956291" cy="2655790"/>
          </a:xfrm>
          <a:prstGeom prst="rect">
            <a:avLst/>
          </a:prstGeom>
        </p:spPr>
      </p:pic>
    </p:spTree>
    <p:extLst>
      <p:ext uri="{BB962C8B-B14F-4D97-AF65-F5344CB8AC3E}">
        <p14:creationId xmlns:p14="http://schemas.microsoft.com/office/powerpoint/2010/main" val="748189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26</a:t>
            </a:fld>
            <a:endParaRPr lang="en-US" dirty="0"/>
          </a:p>
        </p:txBody>
      </p:sp>
      <p:sp>
        <p:nvSpPr>
          <p:cNvPr id="11" name="Rectangle 10">
            <a:extLst>
              <a:ext uri="{FF2B5EF4-FFF2-40B4-BE49-F238E27FC236}">
                <a16:creationId xmlns:a16="http://schemas.microsoft.com/office/drawing/2014/main" id="{4CB7ACAD-29DF-4B43-86F6-1417228F6145}"/>
              </a:ext>
            </a:extLst>
          </p:cNvPr>
          <p:cNvSpPr/>
          <p:nvPr/>
        </p:nvSpPr>
        <p:spPr>
          <a:xfrm>
            <a:off x="0" y="400773"/>
            <a:ext cx="9144000" cy="646331"/>
          </a:xfrm>
          <a:prstGeom prst="rect">
            <a:avLst/>
          </a:prstGeom>
        </p:spPr>
        <p:txBody>
          <a:bodyPr wrap="square">
            <a:spAutoFit/>
          </a:bodyPr>
          <a:lstStyle/>
          <a:p>
            <a:pPr algn="ctr"/>
            <a:r>
              <a:rPr lang="en-IN" sz="3600" b="1" spc="-100" dirty="0">
                <a:solidFill>
                  <a:schemeClr val="tx2">
                    <a:lumMod val="75000"/>
                  </a:schemeClr>
                </a:solidFill>
                <a:cs typeface="Times New Roman" panose="02020603050405020304" pitchFamily="18" charset="0"/>
              </a:rPr>
              <a:t>Architecture</a:t>
            </a:r>
            <a:r>
              <a:rPr lang="en-IN" sz="3600" b="1" spc="-100" dirty="0">
                <a:solidFill>
                  <a:schemeClr val="tx2">
                    <a:lumMod val="75000"/>
                  </a:schemeClr>
                </a:solidFill>
                <a:latin typeface="+mj-lt"/>
                <a:ea typeface="+mj-ea"/>
                <a:cs typeface="Times New Roman" panose="02020603050405020304" pitchFamily="18" charset="0"/>
              </a:rPr>
              <a:t> Decision</a:t>
            </a:r>
          </a:p>
        </p:txBody>
      </p:sp>
      <p:sp>
        <p:nvSpPr>
          <p:cNvPr id="4" name="Rectangle 3">
            <a:extLst>
              <a:ext uri="{FF2B5EF4-FFF2-40B4-BE49-F238E27FC236}">
                <a16:creationId xmlns:a16="http://schemas.microsoft.com/office/drawing/2014/main" id="{A18DAF8D-CDDD-4EDF-AB6A-8BA25AB6C1C2}"/>
              </a:ext>
            </a:extLst>
          </p:cNvPr>
          <p:cNvSpPr/>
          <p:nvPr/>
        </p:nvSpPr>
        <p:spPr>
          <a:xfrm>
            <a:off x="675249" y="1299204"/>
            <a:ext cx="7891976" cy="5294270"/>
          </a:xfrm>
          <a:prstGeom prst="rect">
            <a:avLst/>
          </a:prstGeom>
        </p:spPr>
        <p:txBody>
          <a:bodyPr wrap="square">
            <a:spAutoFit/>
          </a:bodyPr>
          <a:lstStyle/>
          <a:p>
            <a:pPr>
              <a:lnSpc>
                <a:spcPct val="125000"/>
              </a:lnSpc>
            </a:pPr>
            <a:r>
              <a:rPr lang="en-IN" sz="1600" b="1" dirty="0"/>
              <a:t>Enforce strong contracts </a:t>
            </a:r>
            <a:r>
              <a:rPr lang="en-IN" sz="1600" dirty="0"/>
              <a:t>A microservice must provide a versioned, well-defined contract to its clients, which are other microservices. Each service must not break these versioned contracts until it's known that no other microservice relies on a particular, versioned contract. </a:t>
            </a:r>
          </a:p>
          <a:p>
            <a:pPr>
              <a:lnSpc>
                <a:spcPct val="125000"/>
              </a:lnSpc>
            </a:pPr>
            <a:r>
              <a:rPr lang="en-IN" sz="1600" b="1" dirty="0"/>
              <a:t>Avoid chatty interfaces </a:t>
            </a:r>
            <a:r>
              <a:rPr lang="en-IN" sz="1600" dirty="0"/>
              <a:t>Chatty interfaces are interfaces that require you to perform multiple calls to accomplish a task. In a distributed system, this can have detrimental consequences to your service performance and availability. </a:t>
            </a:r>
          </a:p>
          <a:p>
            <a:pPr>
              <a:lnSpc>
                <a:spcPct val="125000"/>
              </a:lnSpc>
            </a:pPr>
            <a:r>
              <a:rPr lang="en-IN" sz="1600" b="1" dirty="0"/>
              <a:t>Message serialization </a:t>
            </a:r>
            <a:r>
              <a:rPr lang="en-IN" sz="1600" dirty="0"/>
              <a:t>There are many important factors to consider for the serialization format: Who are the users, how much data is being transferred in each request, can the data be compressed? JSON is currently the popular format for microservices APIs, which can be parsed directly into an object graph, but JSON is not a compact format. Performance requirements may lead an API designer to consider other formats. </a:t>
            </a:r>
          </a:p>
          <a:p>
            <a:pPr>
              <a:lnSpc>
                <a:spcPct val="125000"/>
              </a:lnSpc>
            </a:pPr>
            <a:r>
              <a:rPr lang="en-IN" sz="1600" b="1" dirty="0"/>
              <a:t>Blocking vs. non-blocking APIs </a:t>
            </a:r>
            <a:r>
              <a:rPr lang="en-IN" sz="1600" dirty="0"/>
              <a:t>One of the most important aspects of API design is whether to use blocking or non-blocking calls. Non-blocking APIs scale better, but are more complicated to design and use. Blocking APIs can have shortcomings addressed by some of the resilience patterns described later in this document. </a:t>
            </a:r>
          </a:p>
        </p:txBody>
      </p:sp>
    </p:spTree>
    <p:extLst>
      <p:ext uri="{BB962C8B-B14F-4D97-AF65-F5344CB8AC3E}">
        <p14:creationId xmlns:p14="http://schemas.microsoft.com/office/powerpoint/2010/main" val="33513387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0C2248-B95D-984B-A0F4-42B9A4652AA7}" type="slidenum">
              <a:rPr lang="en-US" smtClean="0"/>
              <a:pPr/>
              <a:t>27</a:t>
            </a:fld>
            <a:endParaRPr lang="en-US" dirty="0"/>
          </a:p>
        </p:txBody>
      </p:sp>
      <p:sp>
        <p:nvSpPr>
          <p:cNvPr id="6" name="Content Placeholder 3"/>
          <p:cNvSpPr>
            <a:spLocks noGrp="1"/>
          </p:cNvSpPr>
          <p:nvPr>
            <p:ph sz="quarter" idx="13"/>
          </p:nvPr>
        </p:nvSpPr>
        <p:spPr>
          <a:xfrm>
            <a:off x="520504" y="584768"/>
            <a:ext cx="8018585" cy="6106658"/>
          </a:xfrm>
        </p:spPr>
        <p:txBody>
          <a:bodyPr>
            <a:normAutofit/>
          </a:bodyPr>
          <a:lstStyle/>
          <a:p>
            <a:pPr marL="0" indent="0" algn="ctr">
              <a:buNone/>
            </a:pPr>
            <a:r>
              <a:rPr lang="en-IN" sz="3600" spc="-100" dirty="0">
                <a:solidFill>
                  <a:schemeClr val="tx2">
                    <a:lumMod val="75000"/>
                  </a:schemeClr>
                </a:solidFill>
                <a:latin typeface="+mj-lt"/>
                <a:ea typeface="+mj-ea"/>
                <a:cs typeface="Times New Roman" panose="02020603050405020304" pitchFamily="18" charset="0"/>
              </a:rPr>
              <a:t>Introduction to Spring Boot</a:t>
            </a:r>
          </a:p>
          <a:p>
            <a:pPr marL="0" indent="0" algn="ctr" defTabSz="457200">
              <a:lnSpc>
                <a:spcPct val="80000"/>
              </a:lnSpc>
              <a:spcBef>
                <a:spcPct val="0"/>
              </a:spcBef>
              <a:buNone/>
            </a:pPr>
            <a:endParaRPr lang="en-IN" b="0" dirty="0"/>
          </a:p>
          <a:p>
            <a:pPr marL="0" indent="0" defTabSz="457200">
              <a:lnSpc>
                <a:spcPct val="125000"/>
              </a:lnSpc>
              <a:spcBef>
                <a:spcPct val="0"/>
              </a:spcBef>
              <a:buNone/>
            </a:pPr>
            <a:r>
              <a:rPr lang="en-IN" b="0" dirty="0"/>
              <a:t>Spring Boot makes it easy to create stand-alone, production-grade Spring based Applications that you can "just run".</a:t>
            </a:r>
          </a:p>
          <a:p>
            <a:pPr marL="0" indent="0" defTabSz="457200">
              <a:lnSpc>
                <a:spcPct val="125000"/>
              </a:lnSpc>
              <a:spcBef>
                <a:spcPct val="0"/>
              </a:spcBef>
              <a:buNone/>
            </a:pPr>
            <a:endParaRPr lang="en-IN" sz="1000" b="0" dirty="0"/>
          </a:p>
          <a:p>
            <a:pPr marL="0" indent="0" defTabSz="457200">
              <a:lnSpc>
                <a:spcPct val="125000"/>
              </a:lnSpc>
              <a:spcBef>
                <a:spcPct val="0"/>
              </a:spcBef>
              <a:buNone/>
            </a:pPr>
            <a:r>
              <a:rPr lang="en-IN" b="0" dirty="0"/>
              <a:t>We take an opinionated view of the Spring platform and third-party libraries so you can get started with minimum fuss. Most Spring Boot applications need minimal Spring configuration.</a:t>
            </a:r>
          </a:p>
          <a:p>
            <a:pPr marL="0" indent="0" defTabSz="457200">
              <a:lnSpc>
                <a:spcPct val="125000"/>
              </a:lnSpc>
              <a:spcBef>
                <a:spcPct val="0"/>
              </a:spcBef>
              <a:buNone/>
            </a:pPr>
            <a:endParaRPr lang="en-IN" sz="1000" b="0" dirty="0"/>
          </a:p>
          <a:p>
            <a:pPr marL="0" indent="0" defTabSz="457200">
              <a:lnSpc>
                <a:spcPct val="125000"/>
              </a:lnSpc>
              <a:spcBef>
                <a:spcPct val="0"/>
              </a:spcBef>
              <a:buNone/>
            </a:pPr>
            <a:r>
              <a:rPr lang="en-IN" spc="-100" dirty="0">
                <a:solidFill>
                  <a:schemeClr val="tx2">
                    <a:lumMod val="75000"/>
                  </a:schemeClr>
                </a:solidFill>
                <a:cs typeface="Times New Roman" panose="02020603050405020304" pitchFamily="18" charset="0"/>
              </a:rPr>
              <a:t>Features of Spring Boot</a:t>
            </a:r>
          </a:p>
          <a:p>
            <a:pPr defTabSz="457200">
              <a:lnSpc>
                <a:spcPct val="125000"/>
              </a:lnSpc>
              <a:spcBef>
                <a:spcPct val="0"/>
              </a:spcBef>
            </a:pPr>
            <a:r>
              <a:rPr lang="en-IN" b="0" dirty="0"/>
              <a:t>Create stand-alone Spring applications</a:t>
            </a:r>
          </a:p>
          <a:p>
            <a:pPr defTabSz="457200">
              <a:lnSpc>
                <a:spcPct val="125000"/>
              </a:lnSpc>
              <a:spcBef>
                <a:spcPct val="0"/>
              </a:spcBef>
            </a:pPr>
            <a:r>
              <a:rPr lang="en-IN" b="0" dirty="0"/>
              <a:t>Embed Tomcat, Jetty or Undertow directly (no need to deploy WAR files)</a:t>
            </a:r>
          </a:p>
          <a:p>
            <a:pPr defTabSz="457200">
              <a:lnSpc>
                <a:spcPct val="125000"/>
              </a:lnSpc>
              <a:spcBef>
                <a:spcPct val="0"/>
              </a:spcBef>
            </a:pPr>
            <a:r>
              <a:rPr lang="en-IN" b="0" dirty="0"/>
              <a:t>Provide opinionated 'starter' dependencies to simplify your build configuration</a:t>
            </a:r>
          </a:p>
          <a:p>
            <a:pPr defTabSz="457200">
              <a:lnSpc>
                <a:spcPct val="125000"/>
              </a:lnSpc>
              <a:spcBef>
                <a:spcPct val="0"/>
              </a:spcBef>
            </a:pPr>
            <a:r>
              <a:rPr lang="en-IN" b="0" dirty="0"/>
              <a:t>Automatically configure Spring and 3</a:t>
            </a:r>
            <a:r>
              <a:rPr lang="en-IN" b="0" baseline="30000" dirty="0"/>
              <a:t>rd</a:t>
            </a:r>
            <a:r>
              <a:rPr lang="en-IN" b="0" dirty="0"/>
              <a:t> party libraries whenever possible</a:t>
            </a:r>
          </a:p>
          <a:p>
            <a:pPr defTabSz="457200">
              <a:lnSpc>
                <a:spcPct val="125000"/>
              </a:lnSpc>
              <a:spcBef>
                <a:spcPct val="0"/>
              </a:spcBef>
            </a:pPr>
            <a:r>
              <a:rPr lang="en-IN" b="0" dirty="0"/>
              <a:t>Provide production-ready features such as metrics, health checks, and externalized configuration</a:t>
            </a:r>
          </a:p>
          <a:p>
            <a:pPr defTabSz="457200">
              <a:lnSpc>
                <a:spcPct val="125000"/>
              </a:lnSpc>
              <a:spcBef>
                <a:spcPct val="0"/>
              </a:spcBef>
            </a:pPr>
            <a:r>
              <a:rPr lang="en-IN" b="0" dirty="0"/>
              <a:t>Absolutely no code generation and no requirement for XML configuration.</a:t>
            </a:r>
          </a:p>
        </p:txBody>
      </p:sp>
    </p:spTree>
    <p:extLst>
      <p:ext uri="{BB962C8B-B14F-4D97-AF65-F5344CB8AC3E}">
        <p14:creationId xmlns:p14="http://schemas.microsoft.com/office/powerpoint/2010/main" val="14692457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0C2248-B95D-984B-A0F4-42B9A4652AA7}" type="slidenum">
              <a:rPr lang="en-US" smtClean="0"/>
              <a:pPr/>
              <a:t>28</a:t>
            </a:fld>
            <a:endParaRPr lang="en-US" dirty="0"/>
          </a:p>
        </p:txBody>
      </p:sp>
      <p:sp>
        <p:nvSpPr>
          <p:cNvPr id="2" name="Rectangle 1">
            <a:extLst>
              <a:ext uri="{FF2B5EF4-FFF2-40B4-BE49-F238E27FC236}">
                <a16:creationId xmlns:a16="http://schemas.microsoft.com/office/drawing/2014/main" id="{51E92607-9494-45AB-BB1D-E79CCE0A0D59}"/>
              </a:ext>
            </a:extLst>
          </p:cNvPr>
          <p:cNvSpPr/>
          <p:nvPr/>
        </p:nvSpPr>
        <p:spPr>
          <a:xfrm>
            <a:off x="471267" y="375817"/>
            <a:ext cx="8166296" cy="1138773"/>
          </a:xfrm>
          <a:prstGeom prst="rect">
            <a:avLst/>
          </a:prstGeom>
        </p:spPr>
        <p:txBody>
          <a:bodyPr wrap="square">
            <a:spAutoFit/>
          </a:bodyPr>
          <a:lstStyle/>
          <a:p>
            <a:pPr>
              <a:lnSpc>
                <a:spcPct val="80000"/>
              </a:lnSpc>
              <a:spcBef>
                <a:spcPts val="1200"/>
              </a:spcBef>
            </a:pPr>
            <a:r>
              <a:rPr lang="en-IN" sz="2000" b="1" spc="-100" dirty="0">
                <a:solidFill>
                  <a:schemeClr val="tx2">
                    <a:lumMod val="75000"/>
                  </a:schemeClr>
                </a:solidFill>
                <a:ea typeface="+mj-ea"/>
                <a:cs typeface="Times New Roman" panose="02020603050405020304" pitchFamily="18" charset="0"/>
              </a:rPr>
              <a:t>https://start.spring.io/   -- A good starting point</a:t>
            </a:r>
          </a:p>
          <a:p>
            <a:pPr>
              <a:lnSpc>
                <a:spcPct val="80000"/>
              </a:lnSpc>
              <a:spcBef>
                <a:spcPts val="1200"/>
              </a:spcBef>
            </a:pPr>
            <a:endParaRPr lang="en-IN" sz="2000" b="1" spc="-100" dirty="0">
              <a:solidFill>
                <a:schemeClr val="tx2">
                  <a:lumMod val="75000"/>
                </a:schemeClr>
              </a:solidFill>
              <a:ea typeface="+mj-ea"/>
              <a:cs typeface="Times New Roman" panose="02020603050405020304" pitchFamily="18" charset="0"/>
            </a:endParaRPr>
          </a:p>
          <a:p>
            <a:pPr>
              <a:lnSpc>
                <a:spcPct val="80000"/>
              </a:lnSpc>
              <a:spcBef>
                <a:spcPts val="1200"/>
              </a:spcBef>
            </a:pPr>
            <a:endParaRPr lang="en-IN" sz="2000" b="1" spc="-100" dirty="0">
              <a:solidFill>
                <a:schemeClr val="tx2">
                  <a:lumMod val="75000"/>
                </a:schemeClr>
              </a:solidFill>
              <a:ea typeface="+mj-ea"/>
              <a:cs typeface="Times New Roman" panose="02020603050405020304" pitchFamily="18" charset="0"/>
            </a:endParaRPr>
          </a:p>
        </p:txBody>
      </p:sp>
      <p:pic>
        <p:nvPicPr>
          <p:cNvPr id="7" name="Picture 6">
            <a:extLst>
              <a:ext uri="{FF2B5EF4-FFF2-40B4-BE49-F238E27FC236}">
                <a16:creationId xmlns:a16="http://schemas.microsoft.com/office/drawing/2014/main" id="{9EBE1A08-3D03-44DB-83E7-EB00FB2BCEB1}"/>
              </a:ext>
            </a:extLst>
          </p:cNvPr>
          <p:cNvPicPr>
            <a:picLocks noChangeAspect="1"/>
          </p:cNvPicPr>
          <p:nvPr/>
        </p:nvPicPr>
        <p:blipFill>
          <a:blip r:embed="rId2"/>
          <a:stretch>
            <a:fillRect/>
          </a:stretch>
        </p:blipFill>
        <p:spPr>
          <a:xfrm>
            <a:off x="506437" y="900332"/>
            <a:ext cx="8166296" cy="5317588"/>
          </a:xfrm>
          <a:prstGeom prst="rect">
            <a:avLst/>
          </a:prstGeom>
        </p:spPr>
      </p:pic>
    </p:spTree>
    <p:extLst>
      <p:ext uri="{BB962C8B-B14F-4D97-AF65-F5344CB8AC3E}">
        <p14:creationId xmlns:p14="http://schemas.microsoft.com/office/powerpoint/2010/main" val="3352499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0C2248-B95D-984B-A0F4-42B9A4652AA7}" type="slidenum">
              <a:rPr lang="en-US" smtClean="0"/>
              <a:pPr/>
              <a:t>29</a:t>
            </a:fld>
            <a:endParaRPr lang="en-US" dirty="0"/>
          </a:p>
        </p:txBody>
      </p:sp>
      <p:sp>
        <p:nvSpPr>
          <p:cNvPr id="2" name="Rectangle 1">
            <a:extLst>
              <a:ext uri="{FF2B5EF4-FFF2-40B4-BE49-F238E27FC236}">
                <a16:creationId xmlns:a16="http://schemas.microsoft.com/office/drawing/2014/main" id="{51E92607-9494-45AB-BB1D-E79CCE0A0D59}"/>
              </a:ext>
            </a:extLst>
          </p:cNvPr>
          <p:cNvSpPr/>
          <p:nvPr/>
        </p:nvSpPr>
        <p:spPr>
          <a:xfrm>
            <a:off x="471267" y="375817"/>
            <a:ext cx="8166296" cy="738664"/>
          </a:xfrm>
          <a:prstGeom prst="rect">
            <a:avLst/>
          </a:prstGeom>
        </p:spPr>
        <p:txBody>
          <a:bodyPr wrap="square">
            <a:spAutoFit/>
          </a:bodyPr>
          <a:lstStyle/>
          <a:p>
            <a:pPr>
              <a:lnSpc>
                <a:spcPct val="80000"/>
              </a:lnSpc>
              <a:spcBef>
                <a:spcPts val="1200"/>
              </a:spcBef>
            </a:pPr>
            <a:r>
              <a:rPr lang="en-IN" sz="2000" b="1" spc="-100" dirty="0">
                <a:solidFill>
                  <a:schemeClr val="tx2">
                    <a:lumMod val="75000"/>
                  </a:schemeClr>
                </a:solidFill>
                <a:ea typeface="+mj-ea"/>
                <a:cs typeface="Times New Roman" panose="02020603050405020304" pitchFamily="18" charset="0"/>
              </a:rPr>
              <a:t>Folder Structure to be followed</a:t>
            </a:r>
          </a:p>
          <a:p>
            <a:pPr>
              <a:lnSpc>
                <a:spcPct val="80000"/>
              </a:lnSpc>
              <a:spcBef>
                <a:spcPts val="1200"/>
              </a:spcBef>
            </a:pPr>
            <a:endParaRPr lang="en-IN" sz="2000" b="1" spc="-100" dirty="0">
              <a:solidFill>
                <a:schemeClr val="tx2">
                  <a:lumMod val="75000"/>
                </a:schemeClr>
              </a:solidFill>
              <a:ea typeface="+mj-ea"/>
              <a:cs typeface="Times New Roman" panose="02020603050405020304" pitchFamily="18" charset="0"/>
            </a:endParaRPr>
          </a:p>
        </p:txBody>
      </p:sp>
      <p:pic>
        <p:nvPicPr>
          <p:cNvPr id="5" name="Picture 4">
            <a:extLst>
              <a:ext uri="{FF2B5EF4-FFF2-40B4-BE49-F238E27FC236}">
                <a16:creationId xmlns:a16="http://schemas.microsoft.com/office/drawing/2014/main" id="{101C8B85-353D-4C19-98EC-15B97560F3E7}"/>
              </a:ext>
            </a:extLst>
          </p:cNvPr>
          <p:cNvPicPr>
            <a:picLocks noChangeAspect="1"/>
          </p:cNvPicPr>
          <p:nvPr/>
        </p:nvPicPr>
        <p:blipFill>
          <a:blip r:embed="rId2"/>
          <a:stretch>
            <a:fillRect/>
          </a:stretch>
        </p:blipFill>
        <p:spPr>
          <a:xfrm>
            <a:off x="1814732" y="829994"/>
            <a:ext cx="5092505" cy="5353786"/>
          </a:xfrm>
          <a:prstGeom prst="rect">
            <a:avLst/>
          </a:prstGeom>
        </p:spPr>
      </p:pic>
    </p:spTree>
    <p:extLst>
      <p:ext uri="{BB962C8B-B14F-4D97-AF65-F5344CB8AC3E}">
        <p14:creationId xmlns:p14="http://schemas.microsoft.com/office/powerpoint/2010/main" val="3481957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3</a:t>
            </a:fld>
            <a:endParaRPr lang="en-US" dirty="0"/>
          </a:p>
        </p:txBody>
      </p:sp>
      <p:sp>
        <p:nvSpPr>
          <p:cNvPr id="11" name="Rectangle 10">
            <a:extLst>
              <a:ext uri="{FF2B5EF4-FFF2-40B4-BE49-F238E27FC236}">
                <a16:creationId xmlns:a16="http://schemas.microsoft.com/office/drawing/2014/main" id="{4CB7ACAD-29DF-4B43-86F6-1417228F6145}"/>
              </a:ext>
            </a:extLst>
          </p:cNvPr>
          <p:cNvSpPr/>
          <p:nvPr/>
        </p:nvSpPr>
        <p:spPr>
          <a:xfrm>
            <a:off x="0" y="400773"/>
            <a:ext cx="9144000" cy="646331"/>
          </a:xfrm>
          <a:prstGeom prst="rect">
            <a:avLst/>
          </a:prstGeom>
        </p:spPr>
        <p:txBody>
          <a:bodyPr wrap="square">
            <a:spAutoFit/>
          </a:bodyPr>
          <a:lstStyle/>
          <a:p>
            <a:pPr algn="ctr"/>
            <a:r>
              <a:rPr lang="en-IN" sz="3600" b="1" spc="-100" dirty="0">
                <a:solidFill>
                  <a:schemeClr val="tx2">
                    <a:lumMod val="75000"/>
                  </a:schemeClr>
                </a:solidFill>
                <a:latin typeface="+mj-lt"/>
                <a:ea typeface="+mj-ea"/>
                <a:cs typeface="Times New Roman" panose="02020603050405020304" pitchFamily="18" charset="0"/>
              </a:rPr>
              <a:t>Domain Driven Design</a:t>
            </a:r>
          </a:p>
        </p:txBody>
      </p:sp>
      <p:sp>
        <p:nvSpPr>
          <p:cNvPr id="3" name="Rectangle 2">
            <a:extLst>
              <a:ext uri="{FF2B5EF4-FFF2-40B4-BE49-F238E27FC236}">
                <a16:creationId xmlns:a16="http://schemas.microsoft.com/office/drawing/2014/main" id="{71E3FD11-17AA-4981-9EE2-1AA90BEAD1A3}"/>
              </a:ext>
            </a:extLst>
          </p:cNvPr>
          <p:cNvSpPr/>
          <p:nvPr/>
        </p:nvSpPr>
        <p:spPr>
          <a:xfrm>
            <a:off x="545245" y="1543125"/>
            <a:ext cx="8176727" cy="4717189"/>
          </a:xfrm>
          <a:prstGeom prst="rect">
            <a:avLst/>
          </a:prstGeom>
        </p:spPr>
        <p:txBody>
          <a:bodyPr wrap="square">
            <a:spAutoFit/>
          </a:bodyPr>
          <a:lstStyle/>
          <a:p>
            <a:pPr>
              <a:lnSpc>
                <a:spcPct val="125000"/>
              </a:lnSpc>
            </a:pPr>
            <a:r>
              <a:rPr lang="en-IN" b="1" dirty="0">
                <a:solidFill>
                  <a:srgbClr val="222222"/>
                </a:solidFill>
              </a:rPr>
              <a:t>What is the Domain?</a:t>
            </a:r>
          </a:p>
          <a:p>
            <a:pPr>
              <a:lnSpc>
                <a:spcPct val="125000"/>
              </a:lnSpc>
            </a:pPr>
            <a:br>
              <a:rPr lang="en-IN" sz="1600" dirty="0">
                <a:solidFill>
                  <a:srgbClr val="222222"/>
                </a:solidFill>
              </a:rPr>
            </a:br>
            <a:r>
              <a:rPr lang="en-IN" sz="1600" dirty="0">
                <a:solidFill>
                  <a:srgbClr val="222222"/>
                </a:solidFill>
              </a:rPr>
              <a:t>- The common dictionary definition of domain is: “A sphere of knowledge or activity.” </a:t>
            </a:r>
          </a:p>
          <a:p>
            <a:pPr>
              <a:lnSpc>
                <a:spcPct val="125000"/>
              </a:lnSpc>
            </a:pPr>
            <a:endParaRPr lang="en-IN" sz="1600" dirty="0">
              <a:solidFill>
                <a:srgbClr val="222222"/>
              </a:solidFill>
            </a:endParaRPr>
          </a:p>
          <a:p>
            <a:pPr>
              <a:lnSpc>
                <a:spcPct val="125000"/>
              </a:lnSpc>
            </a:pPr>
            <a:r>
              <a:rPr lang="en-IN" sz="1600" dirty="0">
                <a:solidFill>
                  <a:srgbClr val="222222"/>
                </a:solidFill>
              </a:rPr>
              <a:t> - Drilling down a bit from that, domain in the realm of software engineering commonly refers to the subject area on which the application is intended to apply.</a:t>
            </a:r>
          </a:p>
          <a:p>
            <a:pPr>
              <a:lnSpc>
                <a:spcPct val="125000"/>
              </a:lnSpc>
            </a:pPr>
            <a:br>
              <a:rPr lang="en-IN" sz="1600" dirty="0">
                <a:solidFill>
                  <a:srgbClr val="222222"/>
                </a:solidFill>
              </a:rPr>
            </a:br>
            <a:r>
              <a:rPr lang="en-IN" sz="1600" dirty="0">
                <a:solidFill>
                  <a:srgbClr val="222222"/>
                </a:solidFill>
              </a:rPr>
              <a:t>- In other words, during application development, the domain is the “sphere of knowledge and activity around which the application logic revolves.”</a:t>
            </a:r>
            <a:br>
              <a:rPr lang="en-IN" sz="1600" dirty="0">
                <a:solidFill>
                  <a:srgbClr val="222222"/>
                </a:solidFill>
              </a:rPr>
            </a:br>
            <a:br>
              <a:rPr lang="en-IN" sz="1600" dirty="0">
                <a:solidFill>
                  <a:srgbClr val="222222"/>
                </a:solidFill>
              </a:rPr>
            </a:br>
            <a:r>
              <a:rPr lang="en-IN" sz="1600" dirty="0">
                <a:solidFill>
                  <a:srgbClr val="222222"/>
                </a:solidFill>
              </a:rPr>
              <a:t>- Another common term used during software development is the </a:t>
            </a:r>
            <a:r>
              <a:rPr lang="en-IN" sz="1600" b="1" dirty="0"/>
              <a:t>domain layer </a:t>
            </a:r>
            <a:r>
              <a:rPr lang="en-IN" sz="1600" dirty="0">
                <a:solidFill>
                  <a:srgbClr val="222222"/>
                </a:solidFill>
              </a:rPr>
              <a:t>or </a:t>
            </a:r>
            <a:r>
              <a:rPr lang="en-IN" sz="1600" b="1" dirty="0">
                <a:solidFill>
                  <a:srgbClr val="222222"/>
                </a:solidFill>
              </a:rPr>
              <a:t>domain logic</a:t>
            </a:r>
            <a:r>
              <a:rPr lang="en-IN" sz="1600" dirty="0">
                <a:solidFill>
                  <a:srgbClr val="222222"/>
                </a:solidFill>
              </a:rPr>
              <a:t>, which may be better known to many developers as the </a:t>
            </a:r>
            <a:r>
              <a:rPr lang="en-IN" sz="1600" b="1" dirty="0"/>
              <a:t>business logic.</a:t>
            </a:r>
            <a:br>
              <a:rPr lang="en-IN" sz="1600" dirty="0">
                <a:solidFill>
                  <a:srgbClr val="222222"/>
                </a:solidFill>
              </a:rPr>
            </a:br>
            <a:br>
              <a:rPr lang="en-IN" sz="1600" dirty="0">
                <a:solidFill>
                  <a:srgbClr val="222222"/>
                </a:solidFill>
              </a:rPr>
            </a:br>
            <a:r>
              <a:rPr lang="en-IN" sz="1600" dirty="0">
                <a:solidFill>
                  <a:srgbClr val="222222"/>
                </a:solidFill>
              </a:rPr>
              <a:t>- The business logic of an application refers to the higher-level rules for how business objects interact with one another to create and modify modelled data.</a:t>
            </a:r>
            <a:endParaRPr lang="en-IN" sz="1600" b="0" i="0" dirty="0">
              <a:solidFill>
                <a:srgbClr val="222222"/>
              </a:solidFill>
              <a:effectLst/>
            </a:endParaRPr>
          </a:p>
        </p:txBody>
      </p:sp>
    </p:spTree>
    <p:extLst>
      <p:ext uri="{BB962C8B-B14F-4D97-AF65-F5344CB8AC3E}">
        <p14:creationId xmlns:p14="http://schemas.microsoft.com/office/powerpoint/2010/main" val="2412291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0C2248-B95D-984B-A0F4-42B9A4652AA7}" type="slidenum">
              <a:rPr lang="en-US" smtClean="0"/>
              <a:pPr/>
              <a:t>30</a:t>
            </a:fld>
            <a:endParaRPr lang="en-US" dirty="0"/>
          </a:p>
        </p:txBody>
      </p:sp>
      <p:sp>
        <p:nvSpPr>
          <p:cNvPr id="2" name="Rectangle 1">
            <a:extLst>
              <a:ext uri="{FF2B5EF4-FFF2-40B4-BE49-F238E27FC236}">
                <a16:creationId xmlns:a16="http://schemas.microsoft.com/office/drawing/2014/main" id="{51E92607-9494-45AB-BB1D-E79CCE0A0D59}"/>
              </a:ext>
            </a:extLst>
          </p:cNvPr>
          <p:cNvSpPr/>
          <p:nvPr/>
        </p:nvSpPr>
        <p:spPr>
          <a:xfrm>
            <a:off x="471267" y="375817"/>
            <a:ext cx="8166296" cy="738664"/>
          </a:xfrm>
          <a:prstGeom prst="rect">
            <a:avLst/>
          </a:prstGeom>
        </p:spPr>
        <p:txBody>
          <a:bodyPr wrap="square">
            <a:spAutoFit/>
          </a:bodyPr>
          <a:lstStyle/>
          <a:p>
            <a:pPr>
              <a:lnSpc>
                <a:spcPct val="80000"/>
              </a:lnSpc>
              <a:spcBef>
                <a:spcPts val="1200"/>
              </a:spcBef>
            </a:pPr>
            <a:r>
              <a:rPr lang="en-IN" sz="2000" b="1" spc="-100" dirty="0">
                <a:solidFill>
                  <a:schemeClr val="tx2">
                    <a:lumMod val="75000"/>
                  </a:schemeClr>
                </a:solidFill>
                <a:ea typeface="+mj-ea"/>
                <a:cs typeface="Times New Roman" panose="02020603050405020304" pitchFamily="18" charset="0"/>
              </a:rPr>
              <a:t>Understanding of pom.xml</a:t>
            </a:r>
          </a:p>
          <a:p>
            <a:pPr>
              <a:lnSpc>
                <a:spcPct val="80000"/>
              </a:lnSpc>
              <a:spcBef>
                <a:spcPts val="1200"/>
              </a:spcBef>
            </a:pPr>
            <a:endParaRPr lang="en-IN" sz="2000" b="1" spc="-100" dirty="0">
              <a:solidFill>
                <a:schemeClr val="tx2">
                  <a:lumMod val="75000"/>
                </a:schemeClr>
              </a:solidFill>
              <a:ea typeface="+mj-ea"/>
              <a:cs typeface="Times New Roman" panose="02020603050405020304" pitchFamily="18" charset="0"/>
            </a:endParaRPr>
          </a:p>
        </p:txBody>
      </p:sp>
      <p:pic>
        <p:nvPicPr>
          <p:cNvPr id="6" name="Picture 5">
            <a:extLst>
              <a:ext uri="{FF2B5EF4-FFF2-40B4-BE49-F238E27FC236}">
                <a16:creationId xmlns:a16="http://schemas.microsoft.com/office/drawing/2014/main" id="{783A37DF-EDCF-4673-989E-6E73F4DE516B}"/>
              </a:ext>
            </a:extLst>
          </p:cNvPr>
          <p:cNvPicPr>
            <a:picLocks noChangeAspect="1"/>
          </p:cNvPicPr>
          <p:nvPr/>
        </p:nvPicPr>
        <p:blipFill>
          <a:blip r:embed="rId2"/>
          <a:stretch>
            <a:fillRect/>
          </a:stretch>
        </p:blipFill>
        <p:spPr>
          <a:xfrm>
            <a:off x="580148" y="745149"/>
            <a:ext cx="6749120" cy="5591836"/>
          </a:xfrm>
          <a:prstGeom prst="rect">
            <a:avLst/>
          </a:prstGeom>
        </p:spPr>
      </p:pic>
    </p:spTree>
    <p:extLst>
      <p:ext uri="{BB962C8B-B14F-4D97-AF65-F5344CB8AC3E}">
        <p14:creationId xmlns:p14="http://schemas.microsoft.com/office/powerpoint/2010/main" val="19625795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0C2248-B95D-984B-A0F4-42B9A4652AA7}" type="slidenum">
              <a:rPr lang="en-US" smtClean="0"/>
              <a:pPr/>
              <a:t>31</a:t>
            </a:fld>
            <a:endParaRPr lang="en-US" dirty="0"/>
          </a:p>
        </p:txBody>
      </p:sp>
      <p:sp>
        <p:nvSpPr>
          <p:cNvPr id="2" name="Rectangle 1">
            <a:extLst>
              <a:ext uri="{FF2B5EF4-FFF2-40B4-BE49-F238E27FC236}">
                <a16:creationId xmlns:a16="http://schemas.microsoft.com/office/drawing/2014/main" id="{51E92607-9494-45AB-BB1D-E79CCE0A0D59}"/>
              </a:ext>
            </a:extLst>
          </p:cNvPr>
          <p:cNvSpPr/>
          <p:nvPr/>
        </p:nvSpPr>
        <p:spPr>
          <a:xfrm>
            <a:off x="471267" y="375817"/>
            <a:ext cx="8166296" cy="738664"/>
          </a:xfrm>
          <a:prstGeom prst="rect">
            <a:avLst/>
          </a:prstGeom>
        </p:spPr>
        <p:txBody>
          <a:bodyPr wrap="square">
            <a:spAutoFit/>
          </a:bodyPr>
          <a:lstStyle/>
          <a:p>
            <a:pPr>
              <a:lnSpc>
                <a:spcPct val="80000"/>
              </a:lnSpc>
              <a:spcBef>
                <a:spcPts val="1200"/>
              </a:spcBef>
            </a:pPr>
            <a:endParaRPr lang="en-IN" sz="2000" b="1" spc="-100" dirty="0">
              <a:solidFill>
                <a:schemeClr val="tx2">
                  <a:lumMod val="75000"/>
                </a:schemeClr>
              </a:solidFill>
              <a:ea typeface="+mj-ea"/>
              <a:cs typeface="Times New Roman" panose="02020603050405020304" pitchFamily="18" charset="0"/>
            </a:endParaRPr>
          </a:p>
          <a:p>
            <a:pPr>
              <a:lnSpc>
                <a:spcPct val="80000"/>
              </a:lnSpc>
              <a:spcBef>
                <a:spcPts val="1200"/>
              </a:spcBef>
            </a:pPr>
            <a:endParaRPr lang="en-IN" sz="2000" b="1" spc="-100" dirty="0">
              <a:solidFill>
                <a:schemeClr val="tx2">
                  <a:lumMod val="75000"/>
                </a:schemeClr>
              </a:solidFill>
              <a:ea typeface="+mj-ea"/>
              <a:cs typeface="Times New Roman" panose="02020603050405020304" pitchFamily="18" charset="0"/>
            </a:endParaRPr>
          </a:p>
        </p:txBody>
      </p:sp>
      <p:sp>
        <p:nvSpPr>
          <p:cNvPr id="5" name="TextBox 4">
            <a:extLst>
              <a:ext uri="{FF2B5EF4-FFF2-40B4-BE49-F238E27FC236}">
                <a16:creationId xmlns:a16="http://schemas.microsoft.com/office/drawing/2014/main" id="{5FD49918-2627-4AA5-86C5-A250FE08DC82}"/>
              </a:ext>
            </a:extLst>
          </p:cNvPr>
          <p:cNvSpPr txBox="1"/>
          <p:nvPr/>
        </p:nvSpPr>
        <p:spPr>
          <a:xfrm>
            <a:off x="618977" y="608854"/>
            <a:ext cx="6668088" cy="380480"/>
          </a:xfrm>
          <a:prstGeom prst="rect">
            <a:avLst/>
          </a:prstGeom>
          <a:noFill/>
        </p:spPr>
        <p:txBody>
          <a:bodyPr wrap="square" lIns="36000" tIns="36000" rIns="36000" bIns="36000" rtlCol="0">
            <a:spAutoFit/>
          </a:bodyPr>
          <a:lstStyle/>
          <a:p>
            <a:r>
              <a:rPr lang="en-IN" sz="2000" b="1" spc="-100" dirty="0">
                <a:solidFill>
                  <a:schemeClr val="tx2">
                    <a:lumMod val="75000"/>
                  </a:schemeClr>
                </a:solidFill>
                <a:cs typeface="Times New Roman" panose="02020603050405020304" pitchFamily="18" charset="0"/>
              </a:rPr>
              <a:t>First Java Program for Spring boot</a:t>
            </a:r>
            <a:endParaRPr lang="en-IN" sz="1600" dirty="0"/>
          </a:p>
        </p:txBody>
      </p:sp>
      <p:pic>
        <p:nvPicPr>
          <p:cNvPr id="7" name="Picture 6">
            <a:extLst>
              <a:ext uri="{FF2B5EF4-FFF2-40B4-BE49-F238E27FC236}">
                <a16:creationId xmlns:a16="http://schemas.microsoft.com/office/drawing/2014/main" id="{6A723BA8-C741-4071-8AAC-DE4C6846A360}"/>
              </a:ext>
            </a:extLst>
          </p:cNvPr>
          <p:cNvPicPr>
            <a:picLocks noChangeAspect="1"/>
          </p:cNvPicPr>
          <p:nvPr/>
        </p:nvPicPr>
        <p:blipFill rotWithShape="1">
          <a:blip r:embed="rId2"/>
          <a:srcRect r="13556"/>
          <a:stretch/>
        </p:blipFill>
        <p:spPr>
          <a:xfrm>
            <a:off x="618977" y="1114481"/>
            <a:ext cx="7383134" cy="2520554"/>
          </a:xfrm>
          <a:prstGeom prst="rect">
            <a:avLst/>
          </a:prstGeom>
        </p:spPr>
      </p:pic>
    </p:spTree>
    <p:extLst>
      <p:ext uri="{BB962C8B-B14F-4D97-AF65-F5344CB8AC3E}">
        <p14:creationId xmlns:p14="http://schemas.microsoft.com/office/powerpoint/2010/main" val="338308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0C2248-B95D-984B-A0F4-42B9A4652AA7}" type="slidenum">
              <a:rPr lang="en-US" smtClean="0"/>
              <a:pPr/>
              <a:t>32</a:t>
            </a:fld>
            <a:endParaRPr lang="en-US" dirty="0"/>
          </a:p>
        </p:txBody>
      </p:sp>
      <p:sp>
        <p:nvSpPr>
          <p:cNvPr id="2" name="Rectangle 1">
            <a:extLst>
              <a:ext uri="{FF2B5EF4-FFF2-40B4-BE49-F238E27FC236}">
                <a16:creationId xmlns:a16="http://schemas.microsoft.com/office/drawing/2014/main" id="{51E92607-9494-45AB-BB1D-E79CCE0A0D59}"/>
              </a:ext>
            </a:extLst>
          </p:cNvPr>
          <p:cNvSpPr/>
          <p:nvPr/>
        </p:nvSpPr>
        <p:spPr>
          <a:xfrm>
            <a:off x="471267" y="375817"/>
            <a:ext cx="8166296" cy="4617161"/>
          </a:xfrm>
          <a:prstGeom prst="rect">
            <a:avLst/>
          </a:prstGeom>
        </p:spPr>
        <p:txBody>
          <a:bodyPr wrap="square">
            <a:spAutoFit/>
          </a:bodyPr>
          <a:lstStyle/>
          <a:p>
            <a:pPr algn="ctr">
              <a:spcBef>
                <a:spcPts val="1200"/>
              </a:spcBef>
            </a:pPr>
            <a:r>
              <a:rPr lang="en-IN" sz="3600" b="1" spc="-100" dirty="0">
                <a:solidFill>
                  <a:schemeClr val="tx2">
                    <a:lumMod val="75000"/>
                  </a:schemeClr>
                </a:solidFill>
                <a:latin typeface="+mj-lt"/>
                <a:ea typeface="+mj-ea"/>
                <a:cs typeface="Times New Roman" panose="02020603050405020304" pitchFamily="18" charset="0"/>
              </a:rPr>
              <a:t>Spring Boot Concepts</a:t>
            </a:r>
          </a:p>
          <a:p>
            <a:pPr>
              <a:lnSpc>
                <a:spcPct val="125000"/>
              </a:lnSpc>
              <a:spcBef>
                <a:spcPts val="1200"/>
              </a:spcBef>
            </a:pPr>
            <a:r>
              <a:rPr lang="en-IN" sz="1600" dirty="0"/>
              <a:t>Spring Boot Framework has mainly four major features or components:</a:t>
            </a:r>
          </a:p>
          <a:p>
            <a:pPr marL="342900" indent="-342900">
              <a:lnSpc>
                <a:spcPct val="125000"/>
              </a:lnSpc>
              <a:spcBef>
                <a:spcPts val="1200"/>
              </a:spcBef>
              <a:buFont typeface="+mj-lt"/>
              <a:buAutoNum type="arabicPeriod"/>
            </a:pPr>
            <a:r>
              <a:rPr lang="en-IN" sz="1600" dirty="0"/>
              <a:t>Spring Boot Starters</a:t>
            </a:r>
          </a:p>
          <a:p>
            <a:pPr marL="342900" indent="-342900">
              <a:lnSpc>
                <a:spcPct val="125000"/>
              </a:lnSpc>
              <a:spcBef>
                <a:spcPts val="1200"/>
              </a:spcBef>
              <a:buFont typeface="+mj-lt"/>
              <a:buAutoNum type="arabicPeriod"/>
            </a:pPr>
            <a:r>
              <a:rPr lang="en-IN" sz="1600" dirty="0"/>
              <a:t>Spring Boot </a:t>
            </a:r>
            <a:r>
              <a:rPr lang="en-IN" sz="1600" dirty="0" err="1"/>
              <a:t>AutoConfigurator</a:t>
            </a:r>
            <a:endParaRPr lang="en-IN" sz="1600" dirty="0"/>
          </a:p>
          <a:p>
            <a:pPr marL="342900" indent="-342900">
              <a:lnSpc>
                <a:spcPct val="125000"/>
              </a:lnSpc>
              <a:spcBef>
                <a:spcPts val="1200"/>
              </a:spcBef>
              <a:buFont typeface="+mj-lt"/>
              <a:buAutoNum type="arabicPeriod"/>
            </a:pPr>
            <a:r>
              <a:rPr lang="en-IN" sz="1600" dirty="0"/>
              <a:t>Spring Boot CLI</a:t>
            </a:r>
          </a:p>
          <a:p>
            <a:pPr marL="342900" indent="-342900">
              <a:lnSpc>
                <a:spcPct val="125000"/>
              </a:lnSpc>
              <a:spcBef>
                <a:spcPts val="1200"/>
              </a:spcBef>
              <a:buFont typeface="+mj-lt"/>
              <a:buAutoNum type="arabicPeriod"/>
            </a:pPr>
            <a:r>
              <a:rPr lang="en-IN" sz="1600" dirty="0"/>
              <a:t>Spring Boot Actuator</a:t>
            </a:r>
          </a:p>
          <a:p>
            <a:pPr>
              <a:lnSpc>
                <a:spcPct val="125000"/>
              </a:lnSpc>
              <a:spcBef>
                <a:spcPts val="1200"/>
              </a:spcBef>
            </a:pPr>
            <a:r>
              <a:rPr lang="en-IN" sz="1600" b="1" dirty="0"/>
              <a:t>NOTE:</a:t>
            </a:r>
            <a:r>
              <a:rPr lang="en-IN" sz="1600" dirty="0"/>
              <a:t> In addition to these four major components, there are two more Spring Boot components:</a:t>
            </a:r>
          </a:p>
          <a:p>
            <a:pPr marL="342900" indent="-342900">
              <a:lnSpc>
                <a:spcPct val="125000"/>
              </a:lnSpc>
              <a:spcBef>
                <a:spcPts val="1200"/>
              </a:spcBef>
              <a:buFont typeface="+mj-lt"/>
              <a:buAutoNum type="arabicPeriod"/>
            </a:pPr>
            <a:r>
              <a:rPr lang="en-IN" sz="1600" dirty="0"/>
              <a:t>Spring Initializer</a:t>
            </a:r>
          </a:p>
          <a:p>
            <a:pPr marL="342900" indent="-342900">
              <a:lnSpc>
                <a:spcPct val="125000"/>
              </a:lnSpc>
              <a:spcBef>
                <a:spcPts val="1200"/>
              </a:spcBef>
              <a:buFont typeface="+mj-lt"/>
              <a:buAutoNum type="arabicPeriod"/>
            </a:pPr>
            <a:r>
              <a:rPr lang="en-IN" sz="1600" dirty="0"/>
              <a:t>Spring Boot IDEs</a:t>
            </a:r>
          </a:p>
        </p:txBody>
      </p:sp>
      <p:pic>
        <p:nvPicPr>
          <p:cNvPr id="5" name="Picture 4">
            <a:extLst>
              <a:ext uri="{FF2B5EF4-FFF2-40B4-BE49-F238E27FC236}">
                <a16:creationId xmlns:a16="http://schemas.microsoft.com/office/drawing/2014/main" id="{E2E9565B-1052-42B9-BFB2-CB63F3055097}"/>
              </a:ext>
            </a:extLst>
          </p:cNvPr>
          <p:cNvPicPr>
            <a:picLocks noChangeAspect="1"/>
          </p:cNvPicPr>
          <p:nvPr/>
        </p:nvPicPr>
        <p:blipFill>
          <a:blip r:embed="rId2"/>
          <a:stretch>
            <a:fillRect/>
          </a:stretch>
        </p:blipFill>
        <p:spPr>
          <a:xfrm>
            <a:off x="4529798" y="4115026"/>
            <a:ext cx="4096166" cy="2588999"/>
          </a:xfrm>
          <a:prstGeom prst="rect">
            <a:avLst/>
          </a:prstGeom>
        </p:spPr>
      </p:pic>
    </p:spTree>
    <p:extLst>
      <p:ext uri="{BB962C8B-B14F-4D97-AF65-F5344CB8AC3E}">
        <p14:creationId xmlns:p14="http://schemas.microsoft.com/office/powerpoint/2010/main" val="292122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0C2248-B95D-984B-A0F4-42B9A4652AA7}" type="slidenum">
              <a:rPr lang="en-US" smtClean="0"/>
              <a:pPr/>
              <a:t>33</a:t>
            </a:fld>
            <a:endParaRPr lang="en-US" dirty="0"/>
          </a:p>
        </p:txBody>
      </p:sp>
      <p:sp>
        <p:nvSpPr>
          <p:cNvPr id="2" name="Rectangle 1">
            <a:extLst>
              <a:ext uri="{FF2B5EF4-FFF2-40B4-BE49-F238E27FC236}">
                <a16:creationId xmlns:a16="http://schemas.microsoft.com/office/drawing/2014/main" id="{51E92607-9494-45AB-BB1D-E79CCE0A0D59}"/>
              </a:ext>
            </a:extLst>
          </p:cNvPr>
          <p:cNvSpPr/>
          <p:nvPr/>
        </p:nvSpPr>
        <p:spPr>
          <a:xfrm>
            <a:off x="471267" y="375817"/>
            <a:ext cx="8166296" cy="6345455"/>
          </a:xfrm>
          <a:prstGeom prst="rect">
            <a:avLst/>
          </a:prstGeom>
        </p:spPr>
        <p:txBody>
          <a:bodyPr wrap="square">
            <a:spAutoFit/>
          </a:bodyPr>
          <a:lstStyle/>
          <a:p>
            <a:pPr>
              <a:lnSpc>
                <a:spcPct val="80000"/>
              </a:lnSpc>
              <a:spcBef>
                <a:spcPts val="1200"/>
              </a:spcBef>
            </a:pPr>
            <a:r>
              <a:rPr lang="en-IN" sz="2000" b="1" spc="-100" dirty="0">
                <a:solidFill>
                  <a:schemeClr val="tx2">
                    <a:lumMod val="75000"/>
                  </a:schemeClr>
                </a:solidFill>
                <a:ea typeface="+mj-ea"/>
                <a:cs typeface="Times New Roman" panose="02020603050405020304" pitchFamily="18" charset="0"/>
              </a:rPr>
              <a:t>Spring Boot Starters</a:t>
            </a:r>
          </a:p>
          <a:p>
            <a:pPr>
              <a:lnSpc>
                <a:spcPct val="114000"/>
              </a:lnSpc>
              <a:spcBef>
                <a:spcPts val="1200"/>
              </a:spcBef>
            </a:pPr>
            <a:r>
              <a:rPr lang="en-IN" sz="1600" dirty="0"/>
              <a:t>Spring Boot Starters is one of the major key features or components of Spring Boot Framework. The main responsibility of Spring Boot Starter is to combine a group of common or related dependencies into single dependencies. We will explore this statement in detail with one example.</a:t>
            </a:r>
          </a:p>
          <a:p>
            <a:pPr>
              <a:lnSpc>
                <a:spcPct val="114000"/>
              </a:lnSpc>
              <a:spcBef>
                <a:spcPts val="1200"/>
              </a:spcBef>
            </a:pPr>
            <a:r>
              <a:rPr lang="en-IN" sz="1600" dirty="0"/>
              <a:t>For instance, we would like to develop a Spring </a:t>
            </a:r>
            <a:r>
              <a:rPr lang="en-IN" sz="1600" dirty="0" err="1"/>
              <a:t>WebApplication</a:t>
            </a:r>
            <a:r>
              <a:rPr lang="en-IN" sz="1600" dirty="0"/>
              <a:t> with Tomcat </a:t>
            </a:r>
            <a:r>
              <a:rPr lang="en-IN" sz="1600" dirty="0" err="1"/>
              <a:t>WebServer</a:t>
            </a:r>
            <a:r>
              <a:rPr lang="en-IN" sz="1600" dirty="0"/>
              <a:t>. Then we need to add the following minimal jar dependencies in your Maven’s pom.xml file or Gradle’s </a:t>
            </a:r>
            <a:r>
              <a:rPr lang="en-IN" sz="1600" dirty="0" err="1"/>
              <a:t>build.gradle</a:t>
            </a:r>
            <a:r>
              <a:rPr lang="en-IN" sz="1600" dirty="0"/>
              <a:t> file</a:t>
            </a:r>
          </a:p>
          <a:p>
            <a:pPr marL="285750" indent="-285750">
              <a:lnSpc>
                <a:spcPct val="114000"/>
              </a:lnSpc>
              <a:spcBef>
                <a:spcPts val="1200"/>
              </a:spcBef>
              <a:buFont typeface="Arial" panose="020B0604020202020204" pitchFamily="34" charset="0"/>
              <a:buChar char="•"/>
            </a:pPr>
            <a:r>
              <a:rPr lang="en-IN" sz="1600" dirty="0"/>
              <a:t>Spring core Jar file(spring-core-xx.jar)</a:t>
            </a:r>
          </a:p>
          <a:p>
            <a:pPr marL="285750" indent="-285750">
              <a:lnSpc>
                <a:spcPct val="114000"/>
              </a:lnSpc>
              <a:spcBef>
                <a:spcPts val="1200"/>
              </a:spcBef>
              <a:buFont typeface="Arial" panose="020B0604020202020204" pitchFamily="34" charset="0"/>
              <a:buChar char="•"/>
            </a:pPr>
            <a:r>
              <a:rPr lang="en-IN" sz="1600" dirty="0"/>
              <a:t>Spring Web Jar file(spring-web-xx.jar)</a:t>
            </a:r>
          </a:p>
          <a:p>
            <a:pPr marL="285750" indent="-285750">
              <a:lnSpc>
                <a:spcPct val="114000"/>
              </a:lnSpc>
              <a:spcBef>
                <a:spcPts val="1200"/>
              </a:spcBef>
              <a:buFont typeface="Arial" panose="020B0604020202020204" pitchFamily="34" charset="0"/>
              <a:buChar char="•"/>
            </a:pPr>
            <a:r>
              <a:rPr lang="en-IN" sz="1600" dirty="0"/>
              <a:t>Spring Web MVC Jar file(spring-webmvc-xx.jar)</a:t>
            </a:r>
          </a:p>
          <a:p>
            <a:pPr marL="285750" indent="-285750">
              <a:lnSpc>
                <a:spcPct val="114000"/>
              </a:lnSpc>
              <a:spcBef>
                <a:spcPts val="1200"/>
              </a:spcBef>
              <a:buFont typeface="Arial" panose="020B0604020202020204" pitchFamily="34" charset="0"/>
              <a:buChar char="•"/>
            </a:pPr>
            <a:r>
              <a:rPr lang="en-IN" sz="1600" dirty="0"/>
              <a:t>Servlet Jar file(servlet-xx.jar)</a:t>
            </a:r>
          </a:p>
          <a:p>
            <a:pPr>
              <a:lnSpc>
                <a:spcPct val="114000"/>
              </a:lnSpc>
              <a:spcBef>
                <a:spcPts val="1200"/>
              </a:spcBef>
            </a:pPr>
            <a:r>
              <a:rPr lang="en-IN" sz="1600" dirty="0"/>
              <a:t>If we want to add some database stuff, then we need to add database related jars like Spring JDBC jar file, Spring ORM jar </a:t>
            </a:r>
            <a:r>
              <a:rPr lang="en-IN" sz="1600" dirty="0" err="1"/>
              <a:t>files,Spring</a:t>
            </a:r>
            <a:r>
              <a:rPr lang="en-IN" sz="1600" dirty="0"/>
              <a:t> Transaction Jar file etc.</a:t>
            </a:r>
          </a:p>
          <a:p>
            <a:pPr marL="285750" indent="-285750">
              <a:lnSpc>
                <a:spcPct val="114000"/>
              </a:lnSpc>
              <a:spcBef>
                <a:spcPts val="1200"/>
              </a:spcBef>
              <a:buFont typeface="Arial" panose="020B0604020202020204" pitchFamily="34" charset="0"/>
              <a:buChar char="•"/>
            </a:pPr>
            <a:r>
              <a:rPr lang="en-IN" sz="1600" dirty="0"/>
              <a:t>Spring JDBC Jar file(spring-jdbc-xx.jar)</a:t>
            </a:r>
          </a:p>
          <a:p>
            <a:pPr marL="285750" indent="-285750">
              <a:lnSpc>
                <a:spcPct val="114000"/>
              </a:lnSpc>
              <a:spcBef>
                <a:spcPts val="1200"/>
              </a:spcBef>
              <a:buFont typeface="Arial" panose="020B0604020202020204" pitchFamily="34" charset="0"/>
              <a:buChar char="•"/>
            </a:pPr>
            <a:r>
              <a:rPr lang="en-IN" sz="1600" dirty="0"/>
              <a:t>Spring ORM Jar file(spring-orm-xx.jar)</a:t>
            </a:r>
          </a:p>
          <a:p>
            <a:pPr marL="285750" indent="-285750">
              <a:lnSpc>
                <a:spcPct val="114000"/>
              </a:lnSpc>
              <a:spcBef>
                <a:spcPts val="1200"/>
              </a:spcBef>
              <a:buFont typeface="Arial" panose="020B0604020202020204" pitchFamily="34" charset="0"/>
              <a:buChar char="•"/>
            </a:pPr>
            <a:r>
              <a:rPr lang="en-IN" sz="1600" dirty="0"/>
              <a:t>Spring Transaction Jar file(spring-transaction-xx.jar)</a:t>
            </a:r>
          </a:p>
        </p:txBody>
      </p:sp>
    </p:spTree>
    <p:extLst>
      <p:ext uri="{BB962C8B-B14F-4D97-AF65-F5344CB8AC3E}">
        <p14:creationId xmlns:p14="http://schemas.microsoft.com/office/powerpoint/2010/main" val="26934872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C1F905-E0C7-4BAC-8F82-038CF48E89CF}"/>
              </a:ext>
            </a:extLst>
          </p:cNvPr>
          <p:cNvPicPr>
            <a:picLocks noChangeAspect="1"/>
          </p:cNvPicPr>
          <p:nvPr/>
        </p:nvPicPr>
        <p:blipFill>
          <a:blip r:embed="rId2"/>
          <a:stretch>
            <a:fillRect/>
          </a:stretch>
        </p:blipFill>
        <p:spPr>
          <a:xfrm>
            <a:off x="1381103" y="3008604"/>
            <a:ext cx="6907236" cy="3641865"/>
          </a:xfrm>
          <a:prstGeom prst="rect">
            <a:avLst/>
          </a:prstGeom>
        </p:spPr>
      </p:pic>
      <p:sp>
        <p:nvSpPr>
          <p:cNvPr id="3" name="Slide Number Placeholder 2"/>
          <p:cNvSpPr>
            <a:spLocks noGrp="1"/>
          </p:cNvSpPr>
          <p:nvPr>
            <p:ph type="sldNum" sz="quarter" idx="12"/>
          </p:nvPr>
        </p:nvSpPr>
        <p:spPr/>
        <p:txBody>
          <a:bodyPr/>
          <a:lstStyle/>
          <a:p>
            <a:fld id="{C60C2248-B95D-984B-A0F4-42B9A4652AA7}" type="slidenum">
              <a:rPr lang="en-US" smtClean="0"/>
              <a:pPr/>
              <a:t>34</a:t>
            </a:fld>
            <a:endParaRPr lang="en-US" dirty="0"/>
          </a:p>
        </p:txBody>
      </p:sp>
      <p:sp>
        <p:nvSpPr>
          <p:cNvPr id="2" name="Rectangle 1">
            <a:extLst>
              <a:ext uri="{FF2B5EF4-FFF2-40B4-BE49-F238E27FC236}">
                <a16:creationId xmlns:a16="http://schemas.microsoft.com/office/drawing/2014/main" id="{51E92607-9494-45AB-BB1D-E79CCE0A0D59}"/>
              </a:ext>
            </a:extLst>
          </p:cNvPr>
          <p:cNvSpPr/>
          <p:nvPr/>
        </p:nvSpPr>
        <p:spPr>
          <a:xfrm>
            <a:off x="471267" y="375817"/>
            <a:ext cx="8166296" cy="2524281"/>
          </a:xfrm>
          <a:prstGeom prst="rect">
            <a:avLst/>
          </a:prstGeom>
        </p:spPr>
        <p:txBody>
          <a:bodyPr wrap="square">
            <a:spAutoFit/>
          </a:bodyPr>
          <a:lstStyle/>
          <a:p>
            <a:pPr>
              <a:lnSpc>
                <a:spcPct val="125000"/>
              </a:lnSpc>
              <a:spcBef>
                <a:spcPts val="1200"/>
              </a:spcBef>
            </a:pPr>
            <a:r>
              <a:rPr lang="en-IN" sz="1600" dirty="0"/>
              <a:t>We need to define lot of dependencies in our build files. It is very tedious and cumbersome tasks for a Developer. And also it increases our build file size.</a:t>
            </a:r>
          </a:p>
          <a:p>
            <a:pPr>
              <a:lnSpc>
                <a:spcPct val="125000"/>
              </a:lnSpc>
              <a:spcBef>
                <a:spcPts val="1200"/>
              </a:spcBef>
            </a:pPr>
            <a:r>
              <a:rPr lang="en-IN" sz="1600" dirty="0"/>
              <a:t>What is the solution to avoid this much dependencies definitions in our build files? The solution is Spring Boot Starter component.</a:t>
            </a:r>
          </a:p>
          <a:p>
            <a:pPr>
              <a:lnSpc>
                <a:spcPct val="125000"/>
              </a:lnSpc>
              <a:spcBef>
                <a:spcPts val="1200"/>
              </a:spcBef>
            </a:pPr>
            <a:r>
              <a:rPr lang="en-IN" sz="1600" dirty="0"/>
              <a:t>Spring Boot Starter component combines all related jars into single jar file so that we can add only jar file dependency to our build files. Instead of adding above 4 jars files to our build file, we need to add one and only one jar file: </a:t>
            </a:r>
            <a:r>
              <a:rPr lang="en-IN" sz="1600" b="1" dirty="0"/>
              <a:t>“spring-boot-starter-web” jar file.</a:t>
            </a:r>
          </a:p>
        </p:txBody>
      </p:sp>
      <p:sp>
        <p:nvSpPr>
          <p:cNvPr id="5" name="Rectangle 4">
            <a:extLst>
              <a:ext uri="{FF2B5EF4-FFF2-40B4-BE49-F238E27FC236}">
                <a16:creationId xmlns:a16="http://schemas.microsoft.com/office/drawing/2014/main" id="{1A367B26-EDB7-4EB3-8549-8B16F368E1DF}"/>
              </a:ext>
            </a:extLst>
          </p:cNvPr>
          <p:cNvSpPr/>
          <p:nvPr/>
        </p:nvSpPr>
        <p:spPr>
          <a:xfrm>
            <a:off x="471266" y="2882665"/>
            <a:ext cx="5648179" cy="1293175"/>
          </a:xfrm>
          <a:prstGeom prst="rect">
            <a:avLst/>
          </a:prstGeom>
        </p:spPr>
        <p:txBody>
          <a:bodyPr wrap="square">
            <a:spAutoFit/>
          </a:bodyPr>
          <a:lstStyle/>
          <a:p>
            <a:pPr>
              <a:lnSpc>
                <a:spcPct val="125000"/>
              </a:lnSpc>
              <a:spcBef>
                <a:spcPts val="1200"/>
              </a:spcBef>
            </a:pPr>
            <a:r>
              <a:rPr lang="en-IN" sz="1600" dirty="0"/>
              <a:t>When we add “spring-boot-starter-web” jar file dependency to our build file, then Spring Boot Framework will automatically download all required jars and add to our project classpath.</a:t>
            </a:r>
          </a:p>
        </p:txBody>
      </p:sp>
    </p:spTree>
    <p:extLst>
      <p:ext uri="{BB962C8B-B14F-4D97-AF65-F5344CB8AC3E}">
        <p14:creationId xmlns:p14="http://schemas.microsoft.com/office/powerpoint/2010/main" val="1532199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0C2248-B95D-984B-A0F4-42B9A4652AA7}" type="slidenum">
              <a:rPr lang="en-US" smtClean="0"/>
              <a:pPr/>
              <a:t>35</a:t>
            </a:fld>
            <a:endParaRPr lang="en-US" dirty="0"/>
          </a:p>
        </p:txBody>
      </p:sp>
      <p:sp>
        <p:nvSpPr>
          <p:cNvPr id="2" name="Rectangle 1">
            <a:extLst>
              <a:ext uri="{FF2B5EF4-FFF2-40B4-BE49-F238E27FC236}">
                <a16:creationId xmlns:a16="http://schemas.microsoft.com/office/drawing/2014/main" id="{51E92607-9494-45AB-BB1D-E79CCE0A0D59}"/>
              </a:ext>
            </a:extLst>
          </p:cNvPr>
          <p:cNvSpPr/>
          <p:nvPr/>
        </p:nvSpPr>
        <p:spPr>
          <a:xfrm>
            <a:off x="471267" y="375817"/>
            <a:ext cx="8166296" cy="6294544"/>
          </a:xfrm>
          <a:prstGeom prst="rect">
            <a:avLst/>
          </a:prstGeom>
        </p:spPr>
        <p:txBody>
          <a:bodyPr wrap="square">
            <a:spAutoFit/>
          </a:bodyPr>
          <a:lstStyle/>
          <a:p>
            <a:pPr>
              <a:lnSpc>
                <a:spcPct val="125000"/>
              </a:lnSpc>
              <a:spcBef>
                <a:spcPts val="1200"/>
              </a:spcBef>
            </a:pPr>
            <a:r>
              <a:rPr lang="en-IN" sz="1600" dirty="0"/>
              <a:t>In the same way, </a:t>
            </a:r>
            <a:r>
              <a:rPr lang="en-IN" sz="1600" b="1" dirty="0"/>
              <a:t>“spring-boot-starter-logging” </a:t>
            </a:r>
            <a:r>
              <a:rPr lang="en-IN" sz="1600" dirty="0"/>
              <a:t>jar file loads all it’s dependency jars like </a:t>
            </a:r>
            <a:r>
              <a:rPr lang="en-IN" sz="1600" b="1" dirty="0"/>
              <a:t>“jcl-over-slf4j, jul-to-slf4j,log4j-over-slf4j, </a:t>
            </a:r>
            <a:r>
              <a:rPr lang="en-IN" sz="1600" b="1" dirty="0" err="1"/>
              <a:t>logback</a:t>
            </a:r>
            <a:r>
              <a:rPr lang="en-IN" sz="1600" b="1" dirty="0"/>
              <a:t>-classic”</a:t>
            </a:r>
            <a:r>
              <a:rPr lang="en-IN" sz="1600" dirty="0"/>
              <a:t> to our project classpath.</a:t>
            </a:r>
          </a:p>
          <a:p>
            <a:pPr>
              <a:lnSpc>
                <a:spcPct val="125000"/>
              </a:lnSpc>
              <a:spcBef>
                <a:spcPts val="1200"/>
              </a:spcBef>
            </a:pPr>
            <a:r>
              <a:rPr lang="en-IN" sz="1600" b="1" dirty="0"/>
              <a:t>Major Advantages of Spring Boot Starter</a:t>
            </a:r>
          </a:p>
          <a:p>
            <a:pPr marL="285750" indent="-285750">
              <a:lnSpc>
                <a:spcPct val="125000"/>
              </a:lnSpc>
              <a:spcBef>
                <a:spcPts val="1200"/>
              </a:spcBef>
              <a:buFont typeface="Arial" panose="020B0604020202020204" pitchFamily="34" charset="0"/>
              <a:buChar char="•"/>
            </a:pPr>
            <a:r>
              <a:rPr lang="en-IN" sz="1600" dirty="0"/>
              <a:t>Spring Boot Starter reduces defining many dependencies simplify project build dependencies.</a:t>
            </a:r>
          </a:p>
          <a:p>
            <a:pPr marL="285750" indent="-285750">
              <a:lnSpc>
                <a:spcPct val="125000"/>
              </a:lnSpc>
              <a:spcBef>
                <a:spcPts val="1200"/>
              </a:spcBef>
              <a:buFont typeface="Arial" panose="020B0604020202020204" pitchFamily="34" charset="0"/>
              <a:buChar char="•"/>
            </a:pPr>
            <a:r>
              <a:rPr lang="en-IN" sz="1600" dirty="0"/>
              <a:t>Spring Boot Starter simplifies project build dependencies.</a:t>
            </a:r>
          </a:p>
          <a:p>
            <a:pPr>
              <a:lnSpc>
                <a:spcPct val="125000"/>
              </a:lnSpc>
              <a:spcBef>
                <a:spcPts val="1200"/>
              </a:spcBef>
            </a:pPr>
            <a:r>
              <a:rPr lang="en-IN" sz="2000" b="1" spc="-100" dirty="0">
                <a:solidFill>
                  <a:schemeClr val="tx2">
                    <a:lumMod val="75000"/>
                  </a:schemeClr>
                </a:solidFill>
                <a:ea typeface="+mj-ea"/>
                <a:cs typeface="Times New Roman" panose="02020603050405020304" pitchFamily="18" charset="0"/>
              </a:rPr>
              <a:t>Spring Boot </a:t>
            </a:r>
            <a:r>
              <a:rPr lang="en-IN" sz="2000" b="1" spc="-100" dirty="0" err="1">
                <a:solidFill>
                  <a:schemeClr val="tx2">
                    <a:lumMod val="75000"/>
                  </a:schemeClr>
                </a:solidFill>
                <a:ea typeface="+mj-ea"/>
                <a:cs typeface="Times New Roman" panose="02020603050405020304" pitchFamily="18" charset="0"/>
              </a:rPr>
              <a:t>AutoConfigurator</a:t>
            </a:r>
            <a:endParaRPr lang="en-IN" sz="2000" b="1" spc="-100" dirty="0">
              <a:solidFill>
                <a:schemeClr val="tx2">
                  <a:lumMod val="75000"/>
                </a:schemeClr>
              </a:solidFill>
              <a:ea typeface="+mj-ea"/>
              <a:cs typeface="Times New Roman" panose="02020603050405020304" pitchFamily="18" charset="0"/>
            </a:endParaRPr>
          </a:p>
          <a:p>
            <a:pPr>
              <a:lnSpc>
                <a:spcPct val="125000"/>
              </a:lnSpc>
              <a:spcBef>
                <a:spcPts val="1200"/>
              </a:spcBef>
            </a:pPr>
            <a:r>
              <a:rPr lang="en-IN" sz="1600" dirty="0"/>
              <a:t>Another important key component of Spring Boot Framework is Spring Boot </a:t>
            </a:r>
            <a:r>
              <a:rPr lang="en-IN" sz="1600" dirty="0" err="1"/>
              <a:t>AutoConfigurator</a:t>
            </a:r>
            <a:r>
              <a:rPr lang="en-IN" sz="1600" dirty="0"/>
              <a:t>. Most of the Spring IO Platform (Spring Framework) Critics opinion is that “To develop a Spring-based application requires lot of configuration (Either XML Configuration of Annotation Configuration). Then how to solve this problem.</a:t>
            </a:r>
          </a:p>
          <a:p>
            <a:pPr>
              <a:lnSpc>
                <a:spcPct val="125000"/>
              </a:lnSpc>
              <a:spcBef>
                <a:spcPts val="1200"/>
              </a:spcBef>
            </a:pPr>
            <a:r>
              <a:rPr lang="en-IN" sz="1600" dirty="0"/>
              <a:t>The solution to this problem is Spring Boot </a:t>
            </a:r>
            <a:r>
              <a:rPr lang="en-IN" sz="1600" dirty="0" err="1"/>
              <a:t>AutoConfigurator</a:t>
            </a:r>
            <a:r>
              <a:rPr lang="en-IN" sz="1600" dirty="0"/>
              <a:t>. The main responsibility of Spring Boot </a:t>
            </a:r>
            <a:r>
              <a:rPr lang="en-IN" sz="1600" dirty="0" err="1"/>
              <a:t>AutoConfigurator</a:t>
            </a:r>
            <a:r>
              <a:rPr lang="en-IN" sz="1600" dirty="0"/>
              <a:t> is to reduce the Spring Configuration. If we develop Spring applications in Spring Boot, then We don’t need to define single XML configuration and almost no or minimal Annotation configuration. Spring Boot </a:t>
            </a:r>
            <a:r>
              <a:rPr lang="en-IN" sz="1600" dirty="0" err="1"/>
              <a:t>AutoConfigurator</a:t>
            </a:r>
            <a:r>
              <a:rPr lang="en-IN" sz="1600" dirty="0"/>
              <a:t> component will take care of providing those information.</a:t>
            </a:r>
          </a:p>
        </p:txBody>
      </p:sp>
    </p:spTree>
    <p:extLst>
      <p:ext uri="{BB962C8B-B14F-4D97-AF65-F5344CB8AC3E}">
        <p14:creationId xmlns:p14="http://schemas.microsoft.com/office/powerpoint/2010/main" val="26552213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0C2248-B95D-984B-A0F4-42B9A4652AA7}" type="slidenum">
              <a:rPr lang="en-US" smtClean="0"/>
              <a:pPr/>
              <a:t>36</a:t>
            </a:fld>
            <a:endParaRPr lang="en-US" dirty="0"/>
          </a:p>
        </p:txBody>
      </p:sp>
      <p:sp>
        <p:nvSpPr>
          <p:cNvPr id="2" name="Rectangle 1">
            <a:extLst>
              <a:ext uri="{FF2B5EF4-FFF2-40B4-BE49-F238E27FC236}">
                <a16:creationId xmlns:a16="http://schemas.microsoft.com/office/drawing/2014/main" id="{51E92607-9494-45AB-BB1D-E79CCE0A0D59}"/>
              </a:ext>
            </a:extLst>
          </p:cNvPr>
          <p:cNvSpPr/>
          <p:nvPr/>
        </p:nvSpPr>
        <p:spPr>
          <a:xfrm>
            <a:off x="471267" y="375817"/>
            <a:ext cx="8166296" cy="3241400"/>
          </a:xfrm>
          <a:prstGeom prst="rect">
            <a:avLst/>
          </a:prstGeom>
        </p:spPr>
        <p:txBody>
          <a:bodyPr wrap="square">
            <a:spAutoFit/>
          </a:bodyPr>
          <a:lstStyle/>
          <a:p>
            <a:pPr>
              <a:lnSpc>
                <a:spcPct val="110000"/>
              </a:lnSpc>
              <a:spcBef>
                <a:spcPts val="1200"/>
              </a:spcBef>
            </a:pPr>
            <a:r>
              <a:rPr lang="en-IN" sz="1600" dirty="0"/>
              <a:t>For instance, if we want to declare a Spring MVC application using Spring IO Platform, then we need to define lot of XML Configuration like views, view resolvers etc. But if we use Spring Boot Framework, then we </a:t>
            </a:r>
            <a:r>
              <a:rPr lang="en-IN" sz="1600" dirty="0" err="1"/>
              <a:t>dont</a:t>
            </a:r>
            <a:r>
              <a:rPr lang="en-IN" sz="1600" dirty="0"/>
              <a:t> need to define those XML Configuration. Spring Boot </a:t>
            </a:r>
            <a:r>
              <a:rPr lang="en-IN" sz="1600" dirty="0" err="1"/>
              <a:t>AutoConfigurator</a:t>
            </a:r>
            <a:r>
              <a:rPr lang="en-IN" sz="1600" dirty="0"/>
              <a:t> will take of this.</a:t>
            </a:r>
          </a:p>
          <a:p>
            <a:pPr>
              <a:lnSpc>
                <a:spcPct val="110000"/>
              </a:lnSpc>
              <a:spcBef>
                <a:spcPts val="1200"/>
              </a:spcBef>
            </a:pPr>
            <a:r>
              <a:rPr lang="en-IN" sz="1600" dirty="0"/>
              <a:t>If we use “spring-boot-starter-web” jar file in our project build file, then Spring Boot </a:t>
            </a:r>
            <a:r>
              <a:rPr lang="en-IN" sz="1600" dirty="0" err="1"/>
              <a:t>AutoConfigurator</a:t>
            </a:r>
            <a:r>
              <a:rPr lang="en-IN" sz="1600" dirty="0"/>
              <a:t> will resolve views, view resolvers etc. automatically.</a:t>
            </a:r>
          </a:p>
          <a:p>
            <a:pPr>
              <a:lnSpc>
                <a:spcPct val="110000"/>
              </a:lnSpc>
              <a:spcBef>
                <a:spcPts val="1200"/>
              </a:spcBef>
            </a:pPr>
            <a:r>
              <a:rPr lang="en-IN" sz="1600" dirty="0"/>
              <a:t>And also Spring Boot reduces defining of Annotation configuration. If we use @</a:t>
            </a:r>
            <a:r>
              <a:rPr lang="en-IN" sz="1600" dirty="0" err="1"/>
              <a:t>SpringBootApplication</a:t>
            </a:r>
            <a:r>
              <a:rPr lang="en-IN" sz="1600" dirty="0"/>
              <a:t> annotation at class level, then Spring Boot </a:t>
            </a:r>
            <a:r>
              <a:rPr lang="en-IN" sz="1600" dirty="0" err="1"/>
              <a:t>AutoConfigurator</a:t>
            </a:r>
            <a:r>
              <a:rPr lang="en-IN" sz="1600" dirty="0"/>
              <a:t> will automatically add all required annotations to Java Class </a:t>
            </a:r>
            <a:r>
              <a:rPr lang="en-IN" sz="1600" dirty="0" err="1"/>
              <a:t>ByteCode</a:t>
            </a:r>
            <a:r>
              <a:rPr lang="en-IN" sz="1600" dirty="0"/>
              <a:t>.</a:t>
            </a:r>
          </a:p>
          <a:p>
            <a:pPr>
              <a:lnSpc>
                <a:spcPct val="110000"/>
              </a:lnSpc>
              <a:spcBef>
                <a:spcPts val="1200"/>
              </a:spcBef>
            </a:pPr>
            <a:endParaRPr lang="en-IN" sz="1600" dirty="0"/>
          </a:p>
        </p:txBody>
      </p:sp>
      <p:pic>
        <p:nvPicPr>
          <p:cNvPr id="4" name="Picture 3">
            <a:extLst>
              <a:ext uri="{FF2B5EF4-FFF2-40B4-BE49-F238E27FC236}">
                <a16:creationId xmlns:a16="http://schemas.microsoft.com/office/drawing/2014/main" id="{C21C9095-D558-4DAD-B3F6-1661E3730166}"/>
              </a:ext>
            </a:extLst>
          </p:cNvPr>
          <p:cNvPicPr>
            <a:picLocks noChangeAspect="1"/>
          </p:cNvPicPr>
          <p:nvPr/>
        </p:nvPicPr>
        <p:blipFill>
          <a:blip r:embed="rId2"/>
          <a:stretch>
            <a:fillRect/>
          </a:stretch>
        </p:blipFill>
        <p:spPr>
          <a:xfrm>
            <a:off x="611943" y="3144014"/>
            <a:ext cx="7458345" cy="794413"/>
          </a:xfrm>
          <a:prstGeom prst="rect">
            <a:avLst/>
          </a:prstGeom>
        </p:spPr>
      </p:pic>
      <p:sp>
        <p:nvSpPr>
          <p:cNvPr id="5" name="Rectangle 4">
            <a:extLst>
              <a:ext uri="{FF2B5EF4-FFF2-40B4-BE49-F238E27FC236}">
                <a16:creationId xmlns:a16="http://schemas.microsoft.com/office/drawing/2014/main" id="{1CEB7928-857C-4E3E-B2A8-575292BD8283}"/>
              </a:ext>
            </a:extLst>
          </p:cNvPr>
          <p:cNvSpPr/>
          <p:nvPr/>
        </p:nvSpPr>
        <p:spPr>
          <a:xfrm>
            <a:off x="471267" y="4005958"/>
            <a:ext cx="7817071" cy="837152"/>
          </a:xfrm>
          <a:prstGeom prst="rect">
            <a:avLst/>
          </a:prstGeom>
        </p:spPr>
        <p:txBody>
          <a:bodyPr wrap="square">
            <a:spAutoFit/>
          </a:bodyPr>
          <a:lstStyle/>
          <a:p>
            <a:pPr>
              <a:lnSpc>
                <a:spcPct val="80000"/>
              </a:lnSpc>
              <a:spcBef>
                <a:spcPts val="1200"/>
              </a:spcBef>
            </a:pPr>
            <a:r>
              <a:rPr lang="en-IN" sz="1600" dirty="0"/>
              <a:t>If we go through Spring Boot Documentation, we can find the following definition for @</a:t>
            </a:r>
            <a:r>
              <a:rPr lang="en-IN" sz="1600" dirty="0" err="1"/>
              <a:t>SpringBootApplication</a:t>
            </a:r>
            <a:r>
              <a:rPr lang="en-IN" sz="1600" dirty="0"/>
              <a:t>.</a:t>
            </a:r>
          </a:p>
          <a:p>
            <a:pPr>
              <a:lnSpc>
                <a:spcPct val="80000"/>
              </a:lnSpc>
              <a:spcBef>
                <a:spcPts val="1200"/>
              </a:spcBef>
            </a:pPr>
            <a:endParaRPr lang="en-IN" sz="1600" dirty="0"/>
          </a:p>
        </p:txBody>
      </p:sp>
      <p:sp>
        <p:nvSpPr>
          <p:cNvPr id="7" name="Rectangle 6">
            <a:extLst>
              <a:ext uri="{FF2B5EF4-FFF2-40B4-BE49-F238E27FC236}">
                <a16:creationId xmlns:a16="http://schemas.microsoft.com/office/drawing/2014/main" id="{3333928E-F68A-4341-B891-AD432D4E10C9}"/>
              </a:ext>
            </a:extLst>
          </p:cNvPr>
          <p:cNvSpPr/>
          <p:nvPr/>
        </p:nvSpPr>
        <p:spPr>
          <a:xfrm>
            <a:off x="2389226" y="4535606"/>
            <a:ext cx="4572000" cy="2170338"/>
          </a:xfrm>
          <a:prstGeom prst="rect">
            <a:avLst/>
          </a:prstGeom>
        </p:spPr>
        <p:txBody>
          <a:bodyPr>
            <a:spAutoFit/>
          </a:bodyPr>
          <a:lstStyle/>
          <a:p>
            <a:pPr>
              <a:lnSpc>
                <a:spcPct val="50000"/>
              </a:lnSpc>
              <a:spcBef>
                <a:spcPts val="1200"/>
              </a:spcBef>
            </a:pPr>
            <a:r>
              <a:rPr lang="en-IN" sz="1600" dirty="0"/>
              <a:t>@Target(value=TYPE)</a:t>
            </a:r>
          </a:p>
          <a:p>
            <a:pPr>
              <a:lnSpc>
                <a:spcPct val="50000"/>
              </a:lnSpc>
              <a:spcBef>
                <a:spcPts val="1200"/>
              </a:spcBef>
            </a:pPr>
            <a:r>
              <a:rPr lang="en-IN" sz="1600" dirty="0"/>
              <a:t>@Retention(value=RUNTIME)</a:t>
            </a:r>
          </a:p>
          <a:p>
            <a:pPr>
              <a:lnSpc>
                <a:spcPct val="50000"/>
              </a:lnSpc>
              <a:spcBef>
                <a:spcPts val="1200"/>
              </a:spcBef>
            </a:pPr>
            <a:r>
              <a:rPr lang="en-IN" sz="1600" dirty="0"/>
              <a:t>@Documented</a:t>
            </a:r>
          </a:p>
          <a:p>
            <a:pPr>
              <a:lnSpc>
                <a:spcPct val="50000"/>
              </a:lnSpc>
              <a:spcBef>
                <a:spcPts val="1200"/>
              </a:spcBef>
            </a:pPr>
            <a:r>
              <a:rPr lang="en-IN" sz="1600" dirty="0"/>
              <a:t>@Inherited</a:t>
            </a:r>
          </a:p>
          <a:p>
            <a:pPr>
              <a:lnSpc>
                <a:spcPct val="50000"/>
              </a:lnSpc>
              <a:spcBef>
                <a:spcPts val="1200"/>
              </a:spcBef>
            </a:pPr>
            <a:r>
              <a:rPr lang="en-IN" sz="1600" dirty="0"/>
              <a:t>@Configuration</a:t>
            </a:r>
          </a:p>
          <a:p>
            <a:pPr>
              <a:lnSpc>
                <a:spcPct val="50000"/>
              </a:lnSpc>
              <a:spcBef>
                <a:spcPts val="1200"/>
              </a:spcBef>
            </a:pPr>
            <a:r>
              <a:rPr lang="en-IN" sz="1600" dirty="0"/>
              <a:t>@</a:t>
            </a:r>
            <a:r>
              <a:rPr lang="en-IN" sz="1600" dirty="0" err="1"/>
              <a:t>EnableAutoConfiguration</a:t>
            </a:r>
            <a:endParaRPr lang="en-IN" sz="1600" dirty="0"/>
          </a:p>
          <a:p>
            <a:pPr>
              <a:lnSpc>
                <a:spcPct val="50000"/>
              </a:lnSpc>
              <a:spcBef>
                <a:spcPts val="1200"/>
              </a:spcBef>
            </a:pPr>
            <a:r>
              <a:rPr lang="en-IN" sz="1600" dirty="0"/>
              <a:t>@</a:t>
            </a:r>
            <a:r>
              <a:rPr lang="en-IN" sz="1600" dirty="0" err="1"/>
              <a:t>ComponentScan</a:t>
            </a:r>
            <a:endParaRPr lang="en-IN" sz="1600" dirty="0"/>
          </a:p>
          <a:p>
            <a:pPr>
              <a:lnSpc>
                <a:spcPct val="50000"/>
              </a:lnSpc>
              <a:spcBef>
                <a:spcPts val="1200"/>
              </a:spcBef>
            </a:pPr>
            <a:r>
              <a:rPr lang="en-IN" sz="1600" dirty="0"/>
              <a:t>public @interface </a:t>
            </a:r>
            <a:r>
              <a:rPr lang="en-IN" sz="1600" dirty="0" err="1"/>
              <a:t>SpringBootApplication</a:t>
            </a:r>
            <a:endParaRPr lang="en-IN" sz="1600" dirty="0"/>
          </a:p>
        </p:txBody>
      </p:sp>
    </p:spTree>
    <p:extLst>
      <p:ext uri="{BB962C8B-B14F-4D97-AF65-F5344CB8AC3E}">
        <p14:creationId xmlns:p14="http://schemas.microsoft.com/office/powerpoint/2010/main" val="36435372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AFF8B37-36E6-441E-A53E-09B35D1404BC}"/>
              </a:ext>
            </a:extLst>
          </p:cNvPr>
          <p:cNvSpPr>
            <a:spLocks noGrp="1"/>
          </p:cNvSpPr>
          <p:nvPr>
            <p:ph type="sldNum" sz="quarter" idx="12"/>
          </p:nvPr>
        </p:nvSpPr>
        <p:spPr/>
        <p:txBody>
          <a:bodyPr/>
          <a:lstStyle/>
          <a:p>
            <a:fld id="{C60C2248-B95D-984B-A0F4-42B9A4652AA7}" type="slidenum">
              <a:rPr lang="en-US" smtClean="0"/>
              <a:pPr/>
              <a:t>37</a:t>
            </a:fld>
            <a:endParaRPr lang="en-US" dirty="0"/>
          </a:p>
        </p:txBody>
      </p:sp>
      <p:sp>
        <p:nvSpPr>
          <p:cNvPr id="4" name="Content Placeholder 3">
            <a:extLst>
              <a:ext uri="{FF2B5EF4-FFF2-40B4-BE49-F238E27FC236}">
                <a16:creationId xmlns:a16="http://schemas.microsoft.com/office/drawing/2014/main" id="{18F4B23E-29C2-476B-843C-AFF40FC47E70}"/>
              </a:ext>
            </a:extLst>
          </p:cNvPr>
          <p:cNvSpPr>
            <a:spLocks noGrp="1"/>
          </p:cNvSpPr>
          <p:nvPr>
            <p:ph sz="quarter" idx="13"/>
          </p:nvPr>
        </p:nvSpPr>
        <p:spPr>
          <a:xfrm>
            <a:off x="390526" y="422031"/>
            <a:ext cx="8353233" cy="5745407"/>
          </a:xfrm>
        </p:spPr>
        <p:txBody>
          <a:bodyPr>
            <a:normAutofit/>
          </a:bodyPr>
          <a:lstStyle/>
          <a:p>
            <a:pPr marL="0" indent="0">
              <a:lnSpc>
                <a:spcPct val="125000"/>
              </a:lnSpc>
              <a:buNone/>
            </a:pPr>
            <a:r>
              <a:rPr lang="en-IN" b="0" dirty="0"/>
              <a:t>That is, @</a:t>
            </a:r>
            <a:r>
              <a:rPr lang="en-IN" b="0" dirty="0" err="1"/>
              <a:t>SpringBootApplication</a:t>
            </a:r>
            <a:r>
              <a:rPr lang="en-IN" b="0" dirty="0"/>
              <a:t> = @Configuration + @</a:t>
            </a:r>
            <a:r>
              <a:rPr lang="en-IN" b="0" dirty="0" err="1"/>
              <a:t>ComponentScan</a:t>
            </a:r>
            <a:r>
              <a:rPr lang="en-IN" b="0" dirty="0"/>
              <a:t> + @</a:t>
            </a:r>
            <a:r>
              <a:rPr lang="en-IN" b="0" dirty="0" err="1"/>
              <a:t>EnableAutoConfiration</a:t>
            </a:r>
            <a:r>
              <a:rPr lang="en-IN" b="0" dirty="0"/>
              <a:t>.</a:t>
            </a:r>
          </a:p>
          <a:p>
            <a:pPr marL="0" indent="0">
              <a:lnSpc>
                <a:spcPct val="125000"/>
              </a:lnSpc>
              <a:buNone/>
            </a:pPr>
            <a:r>
              <a:rPr lang="en-IN" b="0" dirty="0"/>
              <a:t>That’s it about Spring Boot </a:t>
            </a:r>
            <a:r>
              <a:rPr lang="en-IN" b="0" dirty="0" err="1"/>
              <a:t>AutoConfigurate</a:t>
            </a:r>
            <a:r>
              <a:rPr lang="en-IN" b="0" dirty="0"/>
              <a:t> component. We will discuss some more details with some Spring Boot examples in coming posts.</a:t>
            </a:r>
          </a:p>
          <a:p>
            <a:pPr marL="0" indent="0">
              <a:lnSpc>
                <a:spcPct val="125000"/>
              </a:lnSpc>
              <a:buNone/>
            </a:pPr>
            <a:r>
              <a:rPr lang="en-IN" dirty="0"/>
              <a:t>NOTE:-</a:t>
            </a:r>
          </a:p>
          <a:p>
            <a:pPr marL="0">
              <a:lnSpc>
                <a:spcPct val="125000"/>
              </a:lnSpc>
            </a:pPr>
            <a:r>
              <a:rPr lang="en-IN" b="0" dirty="0"/>
              <a:t>In simple words, Spring Boot Starter reduces build’s dependencies and Spring Boot </a:t>
            </a:r>
            <a:r>
              <a:rPr lang="en-IN" b="0" dirty="0" err="1"/>
              <a:t>AutoConfigurator</a:t>
            </a:r>
            <a:r>
              <a:rPr lang="en-IN" b="0" dirty="0"/>
              <a:t> reduces the Spring Configuration.</a:t>
            </a:r>
          </a:p>
          <a:p>
            <a:pPr marL="0">
              <a:lnSpc>
                <a:spcPct val="125000"/>
              </a:lnSpc>
            </a:pPr>
            <a:r>
              <a:rPr lang="en-IN" b="0" dirty="0"/>
              <a:t>As we discussed that Spring Boot Starter has a dependency on Spring Boot </a:t>
            </a:r>
            <a:r>
              <a:rPr lang="en-IN" b="0" dirty="0" err="1"/>
              <a:t>AutoConfigurator</a:t>
            </a:r>
            <a:r>
              <a:rPr lang="en-IN" b="0" dirty="0"/>
              <a:t>, Spring Boot Starter triggers Spring Boot </a:t>
            </a:r>
            <a:r>
              <a:rPr lang="en-IN" b="0" dirty="0" err="1"/>
              <a:t>AutoConfigurator</a:t>
            </a:r>
            <a:r>
              <a:rPr lang="en-IN" b="0" dirty="0"/>
              <a:t> automatically.</a:t>
            </a:r>
          </a:p>
          <a:p>
            <a:pPr marL="0" indent="0">
              <a:lnSpc>
                <a:spcPct val="125000"/>
              </a:lnSpc>
              <a:buNone/>
            </a:pPr>
            <a:endParaRPr lang="en-IN" sz="1400" b="0" dirty="0"/>
          </a:p>
        </p:txBody>
      </p:sp>
    </p:spTree>
    <p:extLst>
      <p:ext uri="{BB962C8B-B14F-4D97-AF65-F5344CB8AC3E}">
        <p14:creationId xmlns:p14="http://schemas.microsoft.com/office/powerpoint/2010/main" val="37019339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588E289-0677-41B6-A735-60BCA7D5909E}"/>
              </a:ext>
            </a:extLst>
          </p:cNvPr>
          <p:cNvSpPr>
            <a:spLocks noGrp="1"/>
          </p:cNvSpPr>
          <p:nvPr>
            <p:ph type="sldNum" sz="quarter" idx="12"/>
          </p:nvPr>
        </p:nvSpPr>
        <p:spPr/>
        <p:txBody>
          <a:bodyPr/>
          <a:lstStyle/>
          <a:p>
            <a:fld id="{C60C2248-B95D-984B-A0F4-42B9A4652AA7}" type="slidenum">
              <a:rPr lang="en-US" smtClean="0"/>
              <a:pPr/>
              <a:t>38</a:t>
            </a:fld>
            <a:endParaRPr lang="en-US" dirty="0"/>
          </a:p>
        </p:txBody>
      </p:sp>
      <p:sp>
        <p:nvSpPr>
          <p:cNvPr id="4" name="Content Placeholder 3">
            <a:extLst>
              <a:ext uri="{FF2B5EF4-FFF2-40B4-BE49-F238E27FC236}">
                <a16:creationId xmlns:a16="http://schemas.microsoft.com/office/drawing/2014/main" id="{D5CCA786-9A96-4DFB-B82D-96BAD7C72B20}"/>
              </a:ext>
            </a:extLst>
          </p:cNvPr>
          <p:cNvSpPr>
            <a:spLocks noGrp="1"/>
          </p:cNvSpPr>
          <p:nvPr>
            <p:ph sz="quarter" idx="13"/>
          </p:nvPr>
        </p:nvSpPr>
        <p:spPr>
          <a:xfrm>
            <a:off x="390526" y="450166"/>
            <a:ext cx="8353233" cy="5717272"/>
          </a:xfrm>
        </p:spPr>
        <p:txBody>
          <a:bodyPr>
            <a:normAutofit fontScale="92500"/>
          </a:bodyPr>
          <a:lstStyle/>
          <a:p>
            <a:pPr marL="0" indent="0">
              <a:lnSpc>
                <a:spcPct val="90000"/>
              </a:lnSpc>
              <a:buNone/>
            </a:pPr>
            <a:r>
              <a:rPr lang="en-IN" sz="2200" spc="-100" dirty="0">
                <a:solidFill>
                  <a:schemeClr val="tx2">
                    <a:lumMod val="75000"/>
                  </a:schemeClr>
                </a:solidFill>
                <a:cs typeface="Times New Roman" panose="02020603050405020304" pitchFamily="18" charset="0"/>
              </a:rPr>
              <a:t>Spring Boot CLI</a:t>
            </a:r>
          </a:p>
          <a:p>
            <a:pPr marL="0" indent="0">
              <a:lnSpc>
                <a:spcPct val="125000"/>
              </a:lnSpc>
              <a:buNone/>
            </a:pPr>
            <a:r>
              <a:rPr lang="en-IN" b="0" dirty="0"/>
              <a:t>Spring Boot CLI(Command Line Interface) is a Spring Boot software to run and test Spring Boot applications from command prompt. When we run Spring Boot applications using CLI, then it internally uses Spring Boot Starter and Spring Boot </a:t>
            </a:r>
            <a:r>
              <a:rPr lang="en-IN" b="0" dirty="0" err="1"/>
              <a:t>AutoConfigurate</a:t>
            </a:r>
            <a:r>
              <a:rPr lang="en-IN" b="0" dirty="0"/>
              <a:t> components to resolve all dependencies and execute the application.</a:t>
            </a:r>
          </a:p>
          <a:p>
            <a:pPr marL="0" indent="0">
              <a:lnSpc>
                <a:spcPct val="125000"/>
              </a:lnSpc>
              <a:buNone/>
            </a:pPr>
            <a:r>
              <a:rPr lang="en-IN" b="0" dirty="0"/>
              <a:t>We can run even Spring Web Applications with simple Spring Boot CLI Commands.</a:t>
            </a:r>
          </a:p>
          <a:p>
            <a:pPr>
              <a:lnSpc>
                <a:spcPct val="125000"/>
              </a:lnSpc>
            </a:pPr>
            <a:r>
              <a:rPr lang="en-IN" b="0" dirty="0"/>
              <a:t>Spring Boot CLI has introduced a new “spring” command to execute Groovy Scripts from command prompt.</a:t>
            </a:r>
          </a:p>
          <a:p>
            <a:pPr marL="0" indent="0">
              <a:lnSpc>
                <a:spcPct val="125000"/>
              </a:lnSpc>
              <a:buNone/>
            </a:pPr>
            <a:r>
              <a:rPr lang="en-IN" i="1" dirty="0"/>
              <a:t>Spring Command Example:</a:t>
            </a:r>
          </a:p>
          <a:p>
            <a:pPr marL="0" indent="0">
              <a:lnSpc>
                <a:spcPct val="125000"/>
              </a:lnSpc>
              <a:buNone/>
            </a:pPr>
            <a:r>
              <a:rPr lang="en-IN" dirty="0"/>
              <a:t>	spring run </a:t>
            </a:r>
            <a:r>
              <a:rPr lang="en-IN" dirty="0" err="1"/>
              <a:t>HelloWorld.groovy</a:t>
            </a:r>
            <a:endParaRPr lang="en-IN" b="0" dirty="0"/>
          </a:p>
          <a:p>
            <a:pPr marL="0" indent="0">
              <a:lnSpc>
                <a:spcPct val="125000"/>
              </a:lnSpc>
              <a:buNone/>
            </a:pPr>
            <a:r>
              <a:rPr lang="en-IN" b="0" dirty="0"/>
              <a:t>Here </a:t>
            </a:r>
            <a:r>
              <a:rPr lang="en-IN" b="0" dirty="0" err="1"/>
              <a:t>HelloWorld.groovy</a:t>
            </a:r>
            <a:r>
              <a:rPr lang="en-IN" b="0" dirty="0"/>
              <a:t> is a Groovy script </a:t>
            </a:r>
            <a:r>
              <a:rPr lang="en-IN" b="0" dirty="0" err="1"/>
              <a:t>FileName</a:t>
            </a:r>
            <a:r>
              <a:rPr lang="en-IN" b="0" dirty="0"/>
              <a:t>. Like Java source file names have *.java extension, Groovy script files have *.groovy extension. “spring” command executes </a:t>
            </a:r>
            <a:r>
              <a:rPr lang="en-IN" b="0" dirty="0" err="1"/>
              <a:t>HelloWorld.groovy</a:t>
            </a:r>
            <a:r>
              <a:rPr lang="en-IN" b="0" dirty="0"/>
              <a:t> and produces output.</a:t>
            </a:r>
          </a:p>
          <a:p>
            <a:pPr marL="0" indent="0">
              <a:lnSpc>
                <a:spcPct val="125000"/>
              </a:lnSpc>
              <a:buNone/>
            </a:pPr>
            <a:r>
              <a:rPr lang="en-IN" b="0" dirty="0"/>
              <a:t>Spring Boot CLI component requires many steps like CLI Installation, CLI Setup, Develop simple Spring Boot application and test it. So we are going to dedicate another post to discuss it in details with some Spring Boot Examples. Please refer my next post on Spring Boot CLI.</a:t>
            </a:r>
          </a:p>
          <a:p>
            <a:pPr marL="0" indent="0">
              <a:buNone/>
            </a:pPr>
            <a:endParaRPr lang="en-IN" dirty="0"/>
          </a:p>
        </p:txBody>
      </p:sp>
    </p:spTree>
    <p:extLst>
      <p:ext uri="{BB962C8B-B14F-4D97-AF65-F5344CB8AC3E}">
        <p14:creationId xmlns:p14="http://schemas.microsoft.com/office/powerpoint/2010/main" val="14717450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588E289-0677-41B6-A735-60BCA7D5909E}"/>
              </a:ext>
            </a:extLst>
          </p:cNvPr>
          <p:cNvSpPr>
            <a:spLocks noGrp="1"/>
          </p:cNvSpPr>
          <p:nvPr>
            <p:ph type="sldNum" sz="quarter" idx="12"/>
          </p:nvPr>
        </p:nvSpPr>
        <p:spPr/>
        <p:txBody>
          <a:bodyPr/>
          <a:lstStyle/>
          <a:p>
            <a:fld id="{C60C2248-B95D-984B-A0F4-42B9A4652AA7}" type="slidenum">
              <a:rPr lang="en-US" smtClean="0"/>
              <a:pPr/>
              <a:t>39</a:t>
            </a:fld>
            <a:endParaRPr lang="en-US" dirty="0"/>
          </a:p>
        </p:txBody>
      </p:sp>
      <p:sp>
        <p:nvSpPr>
          <p:cNvPr id="4" name="Content Placeholder 3">
            <a:extLst>
              <a:ext uri="{FF2B5EF4-FFF2-40B4-BE49-F238E27FC236}">
                <a16:creationId xmlns:a16="http://schemas.microsoft.com/office/drawing/2014/main" id="{D5CCA786-9A96-4DFB-B82D-96BAD7C72B20}"/>
              </a:ext>
            </a:extLst>
          </p:cNvPr>
          <p:cNvSpPr>
            <a:spLocks noGrp="1"/>
          </p:cNvSpPr>
          <p:nvPr>
            <p:ph sz="quarter" idx="13"/>
          </p:nvPr>
        </p:nvSpPr>
        <p:spPr>
          <a:xfrm>
            <a:off x="390526" y="450165"/>
            <a:ext cx="8353233" cy="5824025"/>
          </a:xfrm>
        </p:spPr>
        <p:txBody>
          <a:bodyPr>
            <a:normAutofit/>
          </a:bodyPr>
          <a:lstStyle/>
          <a:p>
            <a:pPr marL="0" indent="0">
              <a:lnSpc>
                <a:spcPct val="90000"/>
              </a:lnSpc>
              <a:buNone/>
            </a:pPr>
            <a:r>
              <a:rPr lang="en-IN" sz="2200" spc="-100" dirty="0">
                <a:solidFill>
                  <a:schemeClr val="tx2">
                    <a:lumMod val="75000"/>
                  </a:schemeClr>
                </a:solidFill>
                <a:cs typeface="Times New Roman" panose="02020603050405020304" pitchFamily="18" charset="0"/>
              </a:rPr>
              <a:t>Spring Boot Actuator</a:t>
            </a:r>
          </a:p>
          <a:p>
            <a:pPr marL="0" indent="0">
              <a:lnSpc>
                <a:spcPct val="125000"/>
              </a:lnSpc>
              <a:buNone/>
            </a:pPr>
            <a:r>
              <a:rPr lang="en-IN" b="0" dirty="0"/>
              <a:t>Spring Boot Actuator components gives many features, but two major features are</a:t>
            </a:r>
          </a:p>
          <a:p>
            <a:pPr>
              <a:lnSpc>
                <a:spcPct val="125000"/>
              </a:lnSpc>
            </a:pPr>
            <a:r>
              <a:rPr lang="en-IN" b="0" dirty="0"/>
              <a:t>Providing Management </a:t>
            </a:r>
            <a:r>
              <a:rPr lang="en-IN" b="0" dirty="0" err="1"/>
              <a:t>EndPoints</a:t>
            </a:r>
            <a:r>
              <a:rPr lang="en-IN" b="0" dirty="0"/>
              <a:t> to Spring Boot Applications.</a:t>
            </a:r>
          </a:p>
          <a:p>
            <a:pPr>
              <a:lnSpc>
                <a:spcPct val="125000"/>
              </a:lnSpc>
            </a:pPr>
            <a:r>
              <a:rPr lang="en-IN" b="0" dirty="0"/>
              <a:t>Spring Boot Applications Metrics.</a:t>
            </a:r>
          </a:p>
          <a:p>
            <a:pPr marL="0" indent="0">
              <a:lnSpc>
                <a:spcPct val="125000"/>
              </a:lnSpc>
              <a:buNone/>
            </a:pPr>
            <a:r>
              <a:rPr lang="en-IN" b="0" dirty="0"/>
              <a:t>When we run our Spring Boot Web Application using CLI, Spring Boot Actuator automatically provides hostname as “localhost” and default port number as “8080”. We can access this application using </a:t>
            </a:r>
            <a:r>
              <a:rPr lang="en-IN" dirty="0"/>
              <a:t>“https://localhost:8080/”</a:t>
            </a:r>
            <a:r>
              <a:rPr lang="en-IN" b="0" dirty="0"/>
              <a:t> end point.</a:t>
            </a:r>
          </a:p>
          <a:p>
            <a:pPr marL="0" indent="0">
              <a:lnSpc>
                <a:spcPct val="125000"/>
              </a:lnSpc>
              <a:buNone/>
            </a:pPr>
            <a:r>
              <a:rPr lang="en-IN" b="0" dirty="0"/>
              <a:t>We actually use HTTP Request methods like GET and POST to represent Management </a:t>
            </a:r>
            <a:r>
              <a:rPr lang="en-IN" b="0" dirty="0" err="1"/>
              <a:t>EndPoints</a:t>
            </a:r>
            <a:r>
              <a:rPr lang="en-IN" b="0" dirty="0"/>
              <a:t> using Spring Boot Actuator.</a:t>
            </a:r>
          </a:p>
        </p:txBody>
      </p:sp>
    </p:spTree>
    <p:extLst>
      <p:ext uri="{BB962C8B-B14F-4D97-AF65-F5344CB8AC3E}">
        <p14:creationId xmlns:p14="http://schemas.microsoft.com/office/powerpoint/2010/main" val="2806890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4</a:t>
            </a:fld>
            <a:endParaRPr lang="en-US" dirty="0"/>
          </a:p>
        </p:txBody>
      </p:sp>
      <p:sp>
        <p:nvSpPr>
          <p:cNvPr id="11" name="Rectangle 10">
            <a:extLst>
              <a:ext uri="{FF2B5EF4-FFF2-40B4-BE49-F238E27FC236}">
                <a16:creationId xmlns:a16="http://schemas.microsoft.com/office/drawing/2014/main" id="{4CB7ACAD-29DF-4B43-86F6-1417228F6145}"/>
              </a:ext>
            </a:extLst>
          </p:cNvPr>
          <p:cNvSpPr/>
          <p:nvPr/>
        </p:nvSpPr>
        <p:spPr>
          <a:xfrm>
            <a:off x="0" y="400773"/>
            <a:ext cx="9144000" cy="646331"/>
          </a:xfrm>
          <a:prstGeom prst="rect">
            <a:avLst/>
          </a:prstGeom>
        </p:spPr>
        <p:txBody>
          <a:bodyPr wrap="square">
            <a:spAutoFit/>
          </a:bodyPr>
          <a:lstStyle/>
          <a:p>
            <a:pPr algn="ctr"/>
            <a:r>
              <a:rPr lang="en-IN" sz="3600" b="1" spc="-100" dirty="0">
                <a:solidFill>
                  <a:schemeClr val="tx2">
                    <a:lumMod val="75000"/>
                  </a:schemeClr>
                </a:solidFill>
                <a:latin typeface="+mj-lt"/>
                <a:ea typeface="+mj-ea"/>
                <a:cs typeface="Times New Roman" panose="02020603050405020304" pitchFamily="18" charset="0"/>
              </a:rPr>
              <a:t>Domain Driven Design</a:t>
            </a:r>
          </a:p>
        </p:txBody>
      </p:sp>
      <p:sp>
        <p:nvSpPr>
          <p:cNvPr id="3" name="Rectangle 2">
            <a:extLst>
              <a:ext uri="{FF2B5EF4-FFF2-40B4-BE49-F238E27FC236}">
                <a16:creationId xmlns:a16="http://schemas.microsoft.com/office/drawing/2014/main" id="{71E3FD11-17AA-4981-9EE2-1AA90BEAD1A3}"/>
              </a:ext>
            </a:extLst>
          </p:cNvPr>
          <p:cNvSpPr/>
          <p:nvPr/>
        </p:nvSpPr>
        <p:spPr>
          <a:xfrm>
            <a:off x="644181" y="1332110"/>
            <a:ext cx="7855638" cy="4678717"/>
          </a:xfrm>
          <a:prstGeom prst="rect">
            <a:avLst/>
          </a:prstGeom>
        </p:spPr>
        <p:txBody>
          <a:bodyPr wrap="square">
            <a:spAutoFit/>
          </a:bodyPr>
          <a:lstStyle/>
          <a:p>
            <a:pPr>
              <a:lnSpc>
                <a:spcPct val="125000"/>
              </a:lnSpc>
            </a:pPr>
            <a:r>
              <a:rPr lang="en-IN" b="1" dirty="0">
                <a:solidFill>
                  <a:srgbClr val="222222"/>
                </a:solidFill>
              </a:rPr>
              <a:t>What is Domain-Driven Design?</a:t>
            </a:r>
          </a:p>
          <a:p>
            <a:pPr>
              <a:lnSpc>
                <a:spcPct val="125000"/>
              </a:lnSpc>
            </a:pPr>
            <a:endParaRPr lang="en-IN" sz="1600" dirty="0">
              <a:solidFill>
                <a:srgbClr val="222222"/>
              </a:solidFill>
            </a:endParaRPr>
          </a:p>
          <a:p>
            <a:pPr>
              <a:lnSpc>
                <a:spcPct val="125000"/>
              </a:lnSpc>
            </a:pPr>
            <a:r>
              <a:rPr lang="en-IN" sz="1600" dirty="0">
                <a:solidFill>
                  <a:srgbClr val="222222"/>
                </a:solidFill>
              </a:rPr>
              <a:t>Initially introduced and made popular by programmer Eric Evans in his 2004 book, Domain-Driven Design: </a:t>
            </a:r>
          </a:p>
          <a:p>
            <a:pPr>
              <a:lnSpc>
                <a:spcPct val="125000"/>
              </a:lnSpc>
            </a:pPr>
            <a:r>
              <a:rPr lang="en-IN" sz="1600" dirty="0">
                <a:solidFill>
                  <a:srgbClr val="222222"/>
                </a:solidFill>
              </a:rPr>
              <a:t>Tackling Complexity in the Heart of Software, domain-driven design is the expansion upon and application of the domain concept, as it applies to the development of software. It aims to ease the creation of complex applications by connecting the related pieces of the software into an ever-evolving model.</a:t>
            </a:r>
          </a:p>
          <a:p>
            <a:pPr>
              <a:lnSpc>
                <a:spcPct val="125000"/>
              </a:lnSpc>
            </a:pPr>
            <a:endParaRPr lang="en-IN" sz="1600" dirty="0">
              <a:solidFill>
                <a:srgbClr val="222222"/>
              </a:solidFill>
            </a:endParaRPr>
          </a:p>
          <a:p>
            <a:pPr>
              <a:lnSpc>
                <a:spcPct val="125000"/>
              </a:lnSpc>
            </a:pPr>
            <a:r>
              <a:rPr lang="en-IN" sz="1600" dirty="0">
                <a:solidFill>
                  <a:srgbClr val="222222"/>
                </a:solidFill>
              </a:rPr>
              <a:t> DDD focuses on three core principles:</a:t>
            </a:r>
          </a:p>
          <a:p>
            <a:pPr indent="-285750">
              <a:lnSpc>
                <a:spcPct val="125000"/>
              </a:lnSpc>
              <a:buFont typeface="Arial" panose="020B0604020202020204" pitchFamily="34" charset="0"/>
              <a:buChar char="•"/>
            </a:pPr>
            <a:r>
              <a:rPr lang="en-IN" sz="1600" dirty="0">
                <a:solidFill>
                  <a:srgbClr val="222222"/>
                </a:solidFill>
              </a:rPr>
              <a:t>Focus on the core domain and domain logic.</a:t>
            </a:r>
          </a:p>
          <a:p>
            <a:pPr indent="-285750">
              <a:lnSpc>
                <a:spcPct val="125000"/>
              </a:lnSpc>
              <a:buFont typeface="Arial" panose="020B0604020202020204" pitchFamily="34" charset="0"/>
              <a:buChar char="•"/>
            </a:pPr>
            <a:r>
              <a:rPr lang="en-IN" sz="1600" dirty="0">
                <a:solidFill>
                  <a:srgbClr val="222222"/>
                </a:solidFill>
              </a:rPr>
              <a:t>Base complex designs on models of the domain.</a:t>
            </a:r>
          </a:p>
          <a:p>
            <a:pPr indent="-285750">
              <a:lnSpc>
                <a:spcPct val="125000"/>
              </a:lnSpc>
              <a:buFont typeface="Arial" panose="020B0604020202020204" pitchFamily="34" charset="0"/>
              <a:buChar char="•"/>
            </a:pPr>
            <a:r>
              <a:rPr lang="en-IN" sz="1600" dirty="0">
                <a:solidFill>
                  <a:srgbClr val="222222"/>
                </a:solidFill>
              </a:rPr>
              <a:t>Constantly collaborate with domain experts, in order to improve the application model and resolve any emerging domain-related issues.</a:t>
            </a:r>
            <a:br>
              <a:rPr lang="en-IN" sz="1600" dirty="0">
                <a:solidFill>
                  <a:srgbClr val="222222"/>
                </a:solidFill>
              </a:rPr>
            </a:br>
            <a:endParaRPr lang="en-IN" sz="1600" dirty="0">
              <a:solidFill>
                <a:srgbClr val="222222"/>
              </a:solidFill>
            </a:endParaRPr>
          </a:p>
        </p:txBody>
      </p:sp>
    </p:spTree>
    <p:extLst>
      <p:ext uri="{BB962C8B-B14F-4D97-AF65-F5344CB8AC3E}">
        <p14:creationId xmlns:p14="http://schemas.microsoft.com/office/powerpoint/2010/main" val="13815230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4081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5</a:t>
            </a:fld>
            <a:endParaRPr lang="en-US" dirty="0"/>
          </a:p>
        </p:txBody>
      </p:sp>
      <p:sp>
        <p:nvSpPr>
          <p:cNvPr id="11" name="Rectangle 10">
            <a:extLst>
              <a:ext uri="{FF2B5EF4-FFF2-40B4-BE49-F238E27FC236}">
                <a16:creationId xmlns:a16="http://schemas.microsoft.com/office/drawing/2014/main" id="{4CB7ACAD-29DF-4B43-86F6-1417228F6145}"/>
              </a:ext>
            </a:extLst>
          </p:cNvPr>
          <p:cNvSpPr/>
          <p:nvPr/>
        </p:nvSpPr>
        <p:spPr>
          <a:xfrm>
            <a:off x="0" y="400773"/>
            <a:ext cx="9144000" cy="646331"/>
          </a:xfrm>
          <a:prstGeom prst="rect">
            <a:avLst/>
          </a:prstGeom>
        </p:spPr>
        <p:txBody>
          <a:bodyPr wrap="square">
            <a:spAutoFit/>
          </a:bodyPr>
          <a:lstStyle/>
          <a:p>
            <a:pPr algn="ctr"/>
            <a:r>
              <a:rPr lang="en-IN" sz="3600" b="1" spc="-100" dirty="0">
                <a:solidFill>
                  <a:schemeClr val="tx2">
                    <a:lumMod val="75000"/>
                  </a:schemeClr>
                </a:solidFill>
                <a:latin typeface="+mj-lt"/>
                <a:ea typeface="+mj-ea"/>
                <a:cs typeface="Times New Roman" panose="02020603050405020304" pitchFamily="18" charset="0"/>
              </a:rPr>
              <a:t>Domain Driven Design</a:t>
            </a:r>
          </a:p>
        </p:txBody>
      </p:sp>
      <p:sp>
        <p:nvSpPr>
          <p:cNvPr id="3" name="Rectangle 2">
            <a:extLst>
              <a:ext uri="{FF2B5EF4-FFF2-40B4-BE49-F238E27FC236}">
                <a16:creationId xmlns:a16="http://schemas.microsoft.com/office/drawing/2014/main" id="{71E3FD11-17AA-4981-9EE2-1AA90BEAD1A3}"/>
              </a:ext>
            </a:extLst>
          </p:cNvPr>
          <p:cNvSpPr/>
          <p:nvPr/>
        </p:nvSpPr>
        <p:spPr>
          <a:xfrm>
            <a:off x="432701" y="1358459"/>
            <a:ext cx="8711299" cy="369332"/>
          </a:xfrm>
          <a:prstGeom prst="rect">
            <a:avLst/>
          </a:prstGeom>
        </p:spPr>
        <p:txBody>
          <a:bodyPr wrap="square">
            <a:spAutoFit/>
          </a:bodyPr>
          <a:lstStyle/>
          <a:p>
            <a:pPr algn="ctr"/>
            <a:r>
              <a:rPr lang="en-IN" b="1" dirty="0"/>
              <a:t>Why is Domain-Driven Design?</a:t>
            </a:r>
          </a:p>
        </p:txBody>
      </p:sp>
      <p:pic>
        <p:nvPicPr>
          <p:cNvPr id="5" name="Picture 4">
            <a:extLst>
              <a:ext uri="{FF2B5EF4-FFF2-40B4-BE49-F238E27FC236}">
                <a16:creationId xmlns:a16="http://schemas.microsoft.com/office/drawing/2014/main" id="{DEB0BACB-ADF5-409F-8286-D80F6F8EFEF1}"/>
              </a:ext>
            </a:extLst>
          </p:cNvPr>
          <p:cNvPicPr>
            <a:picLocks noChangeAspect="1"/>
          </p:cNvPicPr>
          <p:nvPr/>
        </p:nvPicPr>
        <p:blipFill>
          <a:blip r:embed="rId2"/>
          <a:stretch>
            <a:fillRect/>
          </a:stretch>
        </p:blipFill>
        <p:spPr>
          <a:xfrm>
            <a:off x="432701" y="1842198"/>
            <a:ext cx="8240029" cy="4160098"/>
          </a:xfrm>
          <a:prstGeom prst="rect">
            <a:avLst/>
          </a:prstGeom>
        </p:spPr>
      </p:pic>
    </p:spTree>
    <p:extLst>
      <p:ext uri="{BB962C8B-B14F-4D97-AF65-F5344CB8AC3E}">
        <p14:creationId xmlns:p14="http://schemas.microsoft.com/office/powerpoint/2010/main" val="3689624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6</a:t>
            </a:fld>
            <a:endParaRPr lang="en-US" dirty="0"/>
          </a:p>
        </p:txBody>
      </p:sp>
      <p:sp>
        <p:nvSpPr>
          <p:cNvPr id="11" name="Rectangle 10">
            <a:extLst>
              <a:ext uri="{FF2B5EF4-FFF2-40B4-BE49-F238E27FC236}">
                <a16:creationId xmlns:a16="http://schemas.microsoft.com/office/drawing/2014/main" id="{4CB7ACAD-29DF-4B43-86F6-1417228F6145}"/>
              </a:ext>
            </a:extLst>
          </p:cNvPr>
          <p:cNvSpPr/>
          <p:nvPr/>
        </p:nvSpPr>
        <p:spPr>
          <a:xfrm>
            <a:off x="0" y="400773"/>
            <a:ext cx="9144000" cy="646331"/>
          </a:xfrm>
          <a:prstGeom prst="rect">
            <a:avLst/>
          </a:prstGeom>
        </p:spPr>
        <p:txBody>
          <a:bodyPr wrap="square">
            <a:spAutoFit/>
          </a:bodyPr>
          <a:lstStyle/>
          <a:p>
            <a:pPr algn="ctr"/>
            <a:r>
              <a:rPr lang="en-IN" sz="3600" b="1" spc="-100" dirty="0">
                <a:solidFill>
                  <a:schemeClr val="tx2">
                    <a:lumMod val="75000"/>
                  </a:schemeClr>
                </a:solidFill>
                <a:latin typeface="+mj-lt"/>
                <a:ea typeface="+mj-ea"/>
                <a:cs typeface="Times New Roman" panose="02020603050405020304" pitchFamily="18" charset="0"/>
              </a:rPr>
              <a:t>Domain Driven Design</a:t>
            </a:r>
          </a:p>
        </p:txBody>
      </p:sp>
      <p:sp>
        <p:nvSpPr>
          <p:cNvPr id="3" name="Rectangle 2">
            <a:extLst>
              <a:ext uri="{FF2B5EF4-FFF2-40B4-BE49-F238E27FC236}">
                <a16:creationId xmlns:a16="http://schemas.microsoft.com/office/drawing/2014/main" id="{71E3FD11-17AA-4981-9EE2-1AA90BEAD1A3}"/>
              </a:ext>
            </a:extLst>
          </p:cNvPr>
          <p:cNvSpPr/>
          <p:nvPr/>
        </p:nvSpPr>
        <p:spPr>
          <a:xfrm>
            <a:off x="1" y="1358459"/>
            <a:ext cx="9144000" cy="369332"/>
          </a:xfrm>
          <a:prstGeom prst="rect">
            <a:avLst/>
          </a:prstGeom>
        </p:spPr>
        <p:txBody>
          <a:bodyPr wrap="square">
            <a:spAutoFit/>
          </a:bodyPr>
          <a:lstStyle/>
          <a:p>
            <a:pPr algn="ctr"/>
            <a:r>
              <a:rPr lang="en-IN" b="1" dirty="0"/>
              <a:t>Why is Domain-Driven Design?</a:t>
            </a:r>
            <a:endParaRPr lang="en-IN" b="1" i="0" dirty="0">
              <a:solidFill>
                <a:srgbClr val="222222"/>
              </a:solidFill>
              <a:effectLst/>
              <a:latin typeface="-apple-system"/>
            </a:endParaRPr>
          </a:p>
        </p:txBody>
      </p:sp>
      <p:pic>
        <p:nvPicPr>
          <p:cNvPr id="4" name="Picture 3">
            <a:extLst>
              <a:ext uri="{FF2B5EF4-FFF2-40B4-BE49-F238E27FC236}">
                <a16:creationId xmlns:a16="http://schemas.microsoft.com/office/drawing/2014/main" id="{06DA58D7-B696-4E1D-8553-D341AADBC43D}"/>
              </a:ext>
            </a:extLst>
          </p:cNvPr>
          <p:cNvPicPr>
            <a:picLocks noChangeAspect="1"/>
          </p:cNvPicPr>
          <p:nvPr/>
        </p:nvPicPr>
        <p:blipFill>
          <a:blip r:embed="rId2"/>
          <a:stretch>
            <a:fillRect/>
          </a:stretch>
        </p:blipFill>
        <p:spPr>
          <a:xfrm>
            <a:off x="0" y="2039146"/>
            <a:ext cx="8756339" cy="4340326"/>
          </a:xfrm>
          <a:prstGeom prst="rect">
            <a:avLst/>
          </a:prstGeom>
        </p:spPr>
      </p:pic>
    </p:spTree>
    <p:extLst>
      <p:ext uri="{BB962C8B-B14F-4D97-AF65-F5344CB8AC3E}">
        <p14:creationId xmlns:p14="http://schemas.microsoft.com/office/powerpoint/2010/main" val="3921972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7</a:t>
            </a:fld>
            <a:endParaRPr lang="en-US" dirty="0"/>
          </a:p>
        </p:txBody>
      </p:sp>
      <p:sp>
        <p:nvSpPr>
          <p:cNvPr id="11" name="Rectangle 10">
            <a:extLst>
              <a:ext uri="{FF2B5EF4-FFF2-40B4-BE49-F238E27FC236}">
                <a16:creationId xmlns:a16="http://schemas.microsoft.com/office/drawing/2014/main" id="{4CB7ACAD-29DF-4B43-86F6-1417228F6145}"/>
              </a:ext>
            </a:extLst>
          </p:cNvPr>
          <p:cNvSpPr/>
          <p:nvPr/>
        </p:nvSpPr>
        <p:spPr>
          <a:xfrm>
            <a:off x="0" y="400773"/>
            <a:ext cx="9144000" cy="646331"/>
          </a:xfrm>
          <a:prstGeom prst="rect">
            <a:avLst/>
          </a:prstGeom>
        </p:spPr>
        <p:txBody>
          <a:bodyPr wrap="square">
            <a:spAutoFit/>
          </a:bodyPr>
          <a:lstStyle/>
          <a:p>
            <a:pPr algn="ctr"/>
            <a:r>
              <a:rPr lang="en-IN" sz="3600" b="1" spc="-100" dirty="0">
                <a:solidFill>
                  <a:schemeClr val="tx2">
                    <a:lumMod val="75000"/>
                  </a:schemeClr>
                </a:solidFill>
                <a:latin typeface="+mj-lt"/>
                <a:ea typeface="+mj-ea"/>
                <a:cs typeface="Times New Roman" panose="02020603050405020304" pitchFamily="18" charset="0"/>
              </a:rPr>
              <a:t>Domain Driven Design</a:t>
            </a:r>
          </a:p>
        </p:txBody>
      </p:sp>
      <p:pic>
        <p:nvPicPr>
          <p:cNvPr id="5" name="Picture 4">
            <a:extLst>
              <a:ext uri="{FF2B5EF4-FFF2-40B4-BE49-F238E27FC236}">
                <a16:creationId xmlns:a16="http://schemas.microsoft.com/office/drawing/2014/main" id="{E32182C3-8C6E-4559-855D-94B2A1BB2F5B}"/>
              </a:ext>
            </a:extLst>
          </p:cNvPr>
          <p:cNvPicPr>
            <a:picLocks noChangeAspect="1"/>
          </p:cNvPicPr>
          <p:nvPr/>
        </p:nvPicPr>
        <p:blipFill>
          <a:blip r:embed="rId2"/>
          <a:stretch>
            <a:fillRect/>
          </a:stretch>
        </p:blipFill>
        <p:spPr>
          <a:xfrm>
            <a:off x="253218" y="1655753"/>
            <a:ext cx="8637563" cy="3847336"/>
          </a:xfrm>
          <a:prstGeom prst="rect">
            <a:avLst/>
          </a:prstGeom>
        </p:spPr>
      </p:pic>
      <p:sp>
        <p:nvSpPr>
          <p:cNvPr id="6" name="Rectangle 5">
            <a:extLst>
              <a:ext uri="{FF2B5EF4-FFF2-40B4-BE49-F238E27FC236}">
                <a16:creationId xmlns:a16="http://schemas.microsoft.com/office/drawing/2014/main" id="{8509BBEC-3049-442C-B54F-111E86FB028A}"/>
              </a:ext>
            </a:extLst>
          </p:cNvPr>
          <p:cNvSpPr/>
          <p:nvPr/>
        </p:nvSpPr>
        <p:spPr>
          <a:xfrm>
            <a:off x="1" y="1161507"/>
            <a:ext cx="9144000" cy="369332"/>
          </a:xfrm>
          <a:prstGeom prst="rect">
            <a:avLst/>
          </a:prstGeom>
        </p:spPr>
        <p:txBody>
          <a:bodyPr wrap="square">
            <a:spAutoFit/>
          </a:bodyPr>
          <a:lstStyle/>
          <a:p>
            <a:pPr algn="ctr"/>
            <a:r>
              <a:rPr lang="en-IN" b="1" dirty="0"/>
              <a:t>Domain-Driven Concepts</a:t>
            </a:r>
            <a:endParaRPr lang="en-IN" b="1" i="0" dirty="0">
              <a:solidFill>
                <a:srgbClr val="222222"/>
              </a:solidFill>
              <a:effectLst/>
              <a:latin typeface="-apple-system"/>
            </a:endParaRPr>
          </a:p>
        </p:txBody>
      </p:sp>
    </p:spTree>
    <p:extLst>
      <p:ext uri="{BB962C8B-B14F-4D97-AF65-F5344CB8AC3E}">
        <p14:creationId xmlns:p14="http://schemas.microsoft.com/office/powerpoint/2010/main" val="1965175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8</a:t>
            </a:fld>
            <a:endParaRPr lang="en-US" dirty="0"/>
          </a:p>
        </p:txBody>
      </p:sp>
      <p:sp>
        <p:nvSpPr>
          <p:cNvPr id="11" name="Rectangle 10">
            <a:extLst>
              <a:ext uri="{FF2B5EF4-FFF2-40B4-BE49-F238E27FC236}">
                <a16:creationId xmlns:a16="http://schemas.microsoft.com/office/drawing/2014/main" id="{4CB7ACAD-29DF-4B43-86F6-1417228F6145}"/>
              </a:ext>
            </a:extLst>
          </p:cNvPr>
          <p:cNvSpPr/>
          <p:nvPr/>
        </p:nvSpPr>
        <p:spPr>
          <a:xfrm>
            <a:off x="0" y="400773"/>
            <a:ext cx="9144000" cy="646331"/>
          </a:xfrm>
          <a:prstGeom prst="rect">
            <a:avLst/>
          </a:prstGeom>
        </p:spPr>
        <p:txBody>
          <a:bodyPr wrap="square">
            <a:spAutoFit/>
          </a:bodyPr>
          <a:lstStyle/>
          <a:p>
            <a:pPr algn="ctr"/>
            <a:r>
              <a:rPr lang="en-IN" sz="3600" b="1" spc="-100" dirty="0">
                <a:solidFill>
                  <a:schemeClr val="tx2">
                    <a:lumMod val="75000"/>
                  </a:schemeClr>
                </a:solidFill>
                <a:latin typeface="+mj-lt"/>
                <a:ea typeface="+mj-ea"/>
                <a:cs typeface="Times New Roman" panose="02020603050405020304" pitchFamily="18" charset="0"/>
              </a:rPr>
              <a:t>Domain Driven Design</a:t>
            </a:r>
          </a:p>
        </p:txBody>
      </p:sp>
      <p:sp>
        <p:nvSpPr>
          <p:cNvPr id="3" name="Rectangle 2">
            <a:extLst>
              <a:ext uri="{FF2B5EF4-FFF2-40B4-BE49-F238E27FC236}">
                <a16:creationId xmlns:a16="http://schemas.microsoft.com/office/drawing/2014/main" id="{71E3FD11-17AA-4981-9EE2-1AA90BEAD1A3}"/>
              </a:ext>
            </a:extLst>
          </p:cNvPr>
          <p:cNvSpPr/>
          <p:nvPr/>
        </p:nvSpPr>
        <p:spPr>
          <a:xfrm>
            <a:off x="1" y="1358459"/>
            <a:ext cx="9144000" cy="369332"/>
          </a:xfrm>
          <a:prstGeom prst="rect">
            <a:avLst/>
          </a:prstGeom>
        </p:spPr>
        <p:txBody>
          <a:bodyPr wrap="square">
            <a:spAutoFit/>
          </a:bodyPr>
          <a:lstStyle/>
          <a:p>
            <a:pPr algn="ctr"/>
            <a:r>
              <a:rPr lang="en-IN" dirty="0"/>
              <a:t>What is bounded context?</a:t>
            </a:r>
            <a:endParaRPr lang="en-IN" b="0" i="0" dirty="0">
              <a:solidFill>
                <a:srgbClr val="222222"/>
              </a:solidFill>
              <a:effectLst/>
              <a:latin typeface="-apple-system"/>
            </a:endParaRPr>
          </a:p>
        </p:txBody>
      </p:sp>
      <p:pic>
        <p:nvPicPr>
          <p:cNvPr id="4" name="Picture 3">
            <a:extLst>
              <a:ext uri="{FF2B5EF4-FFF2-40B4-BE49-F238E27FC236}">
                <a16:creationId xmlns:a16="http://schemas.microsoft.com/office/drawing/2014/main" id="{C5820F71-52D7-45EA-A769-F686CE9F3F8D}"/>
              </a:ext>
            </a:extLst>
          </p:cNvPr>
          <p:cNvPicPr>
            <a:picLocks noChangeAspect="1"/>
          </p:cNvPicPr>
          <p:nvPr/>
        </p:nvPicPr>
        <p:blipFill>
          <a:blip r:embed="rId2"/>
          <a:stretch>
            <a:fillRect/>
          </a:stretch>
        </p:blipFill>
        <p:spPr>
          <a:xfrm>
            <a:off x="0" y="2039146"/>
            <a:ext cx="9144000" cy="4489678"/>
          </a:xfrm>
          <a:prstGeom prst="rect">
            <a:avLst/>
          </a:prstGeom>
        </p:spPr>
      </p:pic>
    </p:spTree>
    <p:extLst>
      <p:ext uri="{BB962C8B-B14F-4D97-AF65-F5344CB8AC3E}">
        <p14:creationId xmlns:p14="http://schemas.microsoft.com/office/powerpoint/2010/main" val="2573147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9</a:t>
            </a:fld>
            <a:endParaRPr lang="en-US" dirty="0"/>
          </a:p>
        </p:txBody>
      </p:sp>
      <p:sp>
        <p:nvSpPr>
          <p:cNvPr id="11" name="Rectangle 10">
            <a:extLst>
              <a:ext uri="{FF2B5EF4-FFF2-40B4-BE49-F238E27FC236}">
                <a16:creationId xmlns:a16="http://schemas.microsoft.com/office/drawing/2014/main" id="{4CB7ACAD-29DF-4B43-86F6-1417228F6145}"/>
              </a:ext>
            </a:extLst>
          </p:cNvPr>
          <p:cNvSpPr/>
          <p:nvPr/>
        </p:nvSpPr>
        <p:spPr>
          <a:xfrm>
            <a:off x="0" y="400773"/>
            <a:ext cx="9144000" cy="646331"/>
          </a:xfrm>
          <a:prstGeom prst="rect">
            <a:avLst/>
          </a:prstGeom>
        </p:spPr>
        <p:txBody>
          <a:bodyPr wrap="square">
            <a:spAutoFit/>
          </a:bodyPr>
          <a:lstStyle/>
          <a:p>
            <a:pPr algn="ctr"/>
            <a:r>
              <a:rPr lang="en-IN" sz="3600" b="1" spc="-100" dirty="0">
                <a:solidFill>
                  <a:schemeClr val="tx2">
                    <a:lumMod val="75000"/>
                  </a:schemeClr>
                </a:solidFill>
                <a:latin typeface="+mj-lt"/>
                <a:ea typeface="+mj-ea"/>
                <a:cs typeface="Times New Roman" panose="02020603050405020304" pitchFamily="18" charset="0"/>
              </a:rPr>
              <a:t>Domain Driven Design</a:t>
            </a:r>
          </a:p>
        </p:txBody>
      </p:sp>
      <p:sp>
        <p:nvSpPr>
          <p:cNvPr id="3" name="Rectangle 2">
            <a:extLst>
              <a:ext uri="{FF2B5EF4-FFF2-40B4-BE49-F238E27FC236}">
                <a16:creationId xmlns:a16="http://schemas.microsoft.com/office/drawing/2014/main" id="{71E3FD11-17AA-4981-9EE2-1AA90BEAD1A3}"/>
              </a:ext>
            </a:extLst>
          </p:cNvPr>
          <p:cNvSpPr/>
          <p:nvPr/>
        </p:nvSpPr>
        <p:spPr>
          <a:xfrm>
            <a:off x="1" y="1358459"/>
            <a:ext cx="9144000" cy="369332"/>
          </a:xfrm>
          <a:prstGeom prst="rect">
            <a:avLst/>
          </a:prstGeom>
        </p:spPr>
        <p:txBody>
          <a:bodyPr wrap="square">
            <a:spAutoFit/>
          </a:bodyPr>
          <a:lstStyle/>
          <a:p>
            <a:pPr algn="ctr"/>
            <a:r>
              <a:rPr lang="en-IN" b="0" i="0" dirty="0">
                <a:solidFill>
                  <a:srgbClr val="222222"/>
                </a:solidFill>
                <a:effectLst/>
              </a:rPr>
              <a:t>How DDD help in Identifying Microservices?</a:t>
            </a:r>
          </a:p>
        </p:txBody>
      </p:sp>
      <p:pic>
        <p:nvPicPr>
          <p:cNvPr id="5" name="Picture 4">
            <a:extLst>
              <a:ext uri="{FF2B5EF4-FFF2-40B4-BE49-F238E27FC236}">
                <a16:creationId xmlns:a16="http://schemas.microsoft.com/office/drawing/2014/main" id="{E0FF30F5-548E-4CCF-AD7B-8866FB2A1964}"/>
              </a:ext>
            </a:extLst>
          </p:cNvPr>
          <p:cNvPicPr>
            <a:picLocks noChangeAspect="1"/>
          </p:cNvPicPr>
          <p:nvPr/>
        </p:nvPicPr>
        <p:blipFill>
          <a:blip r:embed="rId2"/>
          <a:stretch>
            <a:fillRect/>
          </a:stretch>
        </p:blipFill>
        <p:spPr>
          <a:xfrm>
            <a:off x="0" y="2292113"/>
            <a:ext cx="9144000" cy="4060043"/>
          </a:xfrm>
          <a:prstGeom prst="rect">
            <a:avLst/>
          </a:prstGeom>
        </p:spPr>
      </p:pic>
    </p:spTree>
    <p:extLst>
      <p:ext uri="{BB962C8B-B14F-4D97-AF65-F5344CB8AC3E}">
        <p14:creationId xmlns:p14="http://schemas.microsoft.com/office/powerpoint/2010/main" val="15714003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419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IS_presentation_4x3_empty with added design theme">
  <a:themeElements>
    <a:clrScheme name="NEW FIS">
      <a:dk1>
        <a:srgbClr val="000000"/>
      </a:dk1>
      <a:lt1>
        <a:srgbClr val="FFFFFF"/>
      </a:lt1>
      <a:dk2>
        <a:srgbClr val="8DC63F"/>
      </a:dk2>
      <a:lt2>
        <a:srgbClr val="004F59"/>
      </a:lt2>
      <a:accent1>
        <a:srgbClr val="009273"/>
      </a:accent1>
      <a:accent2>
        <a:srgbClr val="00BBD3"/>
      </a:accent2>
      <a:accent3>
        <a:srgbClr val="BBBABA"/>
      </a:accent3>
      <a:accent4>
        <a:srgbClr val="FFC845"/>
      </a:accent4>
      <a:accent5>
        <a:srgbClr val="0081A3"/>
      </a:accent5>
      <a:accent6>
        <a:srgbClr val="007E80"/>
      </a:accent6>
      <a:hlink>
        <a:srgbClr val="72246C"/>
      </a:hlink>
      <a:folHlink>
        <a:srgbClr val="FFFF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36000" tIns="36000" rIns="36000" bIns="36000" rtlCol="0" anchor="ctr"/>
      <a:lstStyle>
        <a:defPPr algn="ctr">
          <a:defRPr sz="1600" b="1" dirty="0" err="1" smtClean="0"/>
        </a:defPPr>
      </a:lstStyle>
      <a:style>
        <a:lnRef idx="1">
          <a:schemeClr val="accent1"/>
        </a:lnRef>
        <a:fillRef idx="3">
          <a:schemeClr val="accent1"/>
        </a:fillRef>
        <a:effectRef idx="2">
          <a:schemeClr val="accent1"/>
        </a:effectRef>
        <a:fontRef idx="minor">
          <a:schemeClr val="lt1"/>
        </a:fontRef>
      </a:style>
    </a:spDef>
    <a:lnDef>
      <a:spPr>
        <a:ln w="9525">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36000" tIns="36000" rIns="36000" bIns="36000" rtlCol="0">
        <a:spAutoFit/>
      </a:bodyPr>
      <a:lstStyle>
        <a:defPPr>
          <a:defRPr sz="1600" dirty="0" err="1" smtClean="0"/>
        </a:defPPr>
      </a:lstStyle>
    </a:txDef>
  </a:objectDefaults>
  <a:extraClrSchemeLst/>
</a:theme>
</file>

<file path=ppt/theme/theme2.xml><?xml version="1.0" encoding="utf-8"?>
<a:theme xmlns:a="http://schemas.openxmlformats.org/drawingml/2006/main" name="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6" id="{9B69DC36-69DC-9F44-A4AC-DEF3F2BC1EC0}" vid="{A022B6EB-307D-AB45-ACB7-EBB7A58A12E8}"/>
    </a:ext>
  </a:extLst>
</a:theme>
</file>

<file path=ppt/theme/theme3.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FED94E0A886FA4982F2AD1BEE5D9225" ma:contentTypeVersion="2" ma:contentTypeDescription="Create a new document." ma:contentTypeScope="" ma:versionID="39e567ede000dc0ef286ea298711e294">
  <xsd:schema xmlns:xsd="http://www.w3.org/2001/XMLSchema" xmlns:xs="http://www.w3.org/2001/XMLSchema" xmlns:p="http://schemas.microsoft.com/office/2006/metadata/properties" xmlns:ns2="e975e5cd-1d8d-44bc-9382-43144cb3bb68" targetNamespace="http://schemas.microsoft.com/office/2006/metadata/properties" ma:root="true" ma:fieldsID="505d8aacf96eddf01e3df37b39517c5e" ns2:_="">
    <xsd:import namespace="e975e5cd-1d8d-44bc-9382-43144cb3bb6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75e5cd-1d8d-44bc-9382-43144cb3bb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84BDC5B-D1CB-4ACC-93E3-EC340E04B505}">
  <ds:schemaRefs>
    <ds:schemaRef ds:uri="http://schemas.microsoft.com/sharepoint/v3/contenttype/forms"/>
  </ds:schemaRefs>
</ds:datastoreItem>
</file>

<file path=customXml/itemProps2.xml><?xml version="1.0" encoding="utf-8"?>
<ds:datastoreItem xmlns:ds="http://schemas.openxmlformats.org/officeDocument/2006/customXml" ds:itemID="{E0DC64A3-5229-45EC-8C7F-E31195EBE9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75e5cd-1d8d-44bc-9382-43144cb3bb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3F62981-65DF-4E6B-92C5-FA8D37AB95A4}">
  <ds:schemaRefs>
    <ds:schemaRef ds:uri="http://purl.org/dc/dcmitype/"/>
    <ds:schemaRef ds:uri="http://schemas.microsoft.com/office/infopath/2007/PartnerControls"/>
    <ds:schemaRef ds:uri="e975e5cd-1d8d-44bc-9382-43144cb3bb68"/>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FIS_presentation_4x3_empty with added design theme</Template>
  <TotalTime>21738</TotalTime>
  <Words>3501</Words>
  <Application>Microsoft Office PowerPoint</Application>
  <PresentationFormat>On-screen Show (4:3)</PresentationFormat>
  <Paragraphs>236</Paragraphs>
  <Slides>40</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40</vt:i4>
      </vt:variant>
    </vt:vector>
  </HeadingPairs>
  <TitlesOfParts>
    <vt:vector size="50" baseType="lpstr">
      <vt:lpstr>-apple-system</vt:lpstr>
      <vt:lpstr>Arial</vt:lpstr>
      <vt:lpstr>Calibri</vt:lpstr>
      <vt:lpstr>IBM Plex Sans</vt:lpstr>
      <vt:lpstr>Lucida Grande</vt:lpstr>
      <vt:lpstr>Symbol</vt:lpstr>
      <vt:lpstr>Times New Roman</vt:lpstr>
      <vt:lpstr>FIS_presentation_4x3_empty with added design theme</vt:lpstr>
      <vt:lpstr>wht_background_2017</vt:lpstr>
      <vt:lpstr>think-cell Slide</vt:lpstr>
      <vt:lpstr>Day 2 – Microservices Training </vt:lpstr>
      <vt:lpstr>Microservices Patterns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FIS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FIS 4x3 Basic Template</dc:title>
  <dc:creator>Steele, Angela</dc:creator>
  <cp:lastModifiedBy>Patil, Tatyasaheb</cp:lastModifiedBy>
  <cp:revision>573</cp:revision>
  <cp:lastPrinted>2016-08-15T14:46:58Z</cp:lastPrinted>
  <dcterms:created xsi:type="dcterms:W3CDTF">2015-12-02T20:50:56Z</dcterms:created>
  <dcterms:modified xsi:type="dcterms:W3CDTF">2021-11-05T12:30:17Z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0x0101009FED94E0A886FA4982F2AD1BEE5D9225</vt:lpwstr>
  </property>
  <property fmtid="{D5CDD505-2E9C-101B-9397-08002B2CF9AE}" pid="3" name="hubDataClassification">
    <vt:lpwstr>120;#Internal Use|c3cad031-fee6-47a9-aad0-2ffea30ffed6</vt:lpwstr>
  </property>
  <property fmtid="{D5CDD505-2E9C-101B-9397-08002B2CF9AE}" pid="4" name="hubOfficialRecord">
    <vt:lpwstr>118;#Discretionary|be304623-379d-4a0b-8bdf-b30f264f5d0f</vt:lpwstr>
  </property>
  <property fmtid="{D5CDD505-2E9C-101B-9397-08002B2CF9AE}" pid="5" name="ContentCategory1">
    <vt:lpwstr>116;#General|df414748-05a1-4eef-b671-5b3efbbf31a9</vt:lpwstr>
  </property>
</Properties>
</file>