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15" r:id="rId4"/>
    <p:sldMasterId id="2147483790" r:id="rId5"/>
  </p:sldMasterIdLst>
  <p:notesMasterIdLst>
    <p:notesMasterId r:id="rId14"/>
  </p:notesMasterIdLst>
  <p:handoutMasterIdLst>
    <p:handoutMasterId r:id="rId15"/>
  </p:handoutMasterIdLst>
  <p:sldIdLst>
    <p:sldId id="392" r:id="rId6"/>
    <p:sldId id="407" r:id="rId7"/>
    <p:sldId id="408" r:id="rId8"/>
    <p:sldId id="409" r:id="rId9"/>
    <p:sldId id="410" r:id="rId10"/>
    <p:sldId id="411" r:id="rId11"/>
    <p:sldId id="412" r:id="rId12"/>
    <p:sldId id="291" r:id="rId13"/>
  </p:sldIdLst>
  <p:sldSz cx="9144000" cy="6858000" type="screen4x3"/>
  <p:notesSz cx="7010400" cy="9296400"/>
  <p:custDataLst>
    <p:tags r:id="rId16"/>
  </p:custData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A4A3A4"/>
          </p15:clr>
        </p15:guide>
        <p15:guide id="2" orient="horz" pos="696">
          <p15:clr>
            <a:srgbClr val="A4A3A4"/>
          </p15:clr>
        </p15:guide>
        <p15:guide id="3" orient="horz" pos="926">
          <p15:clr>
            <a:srgbClr val="A4A3A4"/>
          </p15:clr>
        </p15:guide>
        <p15:guide id="4" orient="horz" pos="2657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 pos="487">
          <p15:clr>
            <a:srgbClr val="A4A3A4"/>
          </p15:clr>
        </p15:guide>
        <p15:guide id="7" pos="241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1659">
          <p15:clr>
            <a:srgbClr val="A4A3A4"/>
          </p15:clr>
        </p15:guide>
        <p15:guide id="10" orient="horz" pos="3639">
          <p15:clr>
            <a:srgbClr val="A4A3A4"/>
          </p15:clr>
        </p15:guide>
        <p15:guide id="11" orient="horz" pos="623">
          <p15:clr>
            <a:srgbClr val="A4A3A4"/>
          </p15:clr>
        </p15:guide>
        <p15:guide id="12" orient="horz" pos="4085">
          <p15:clr>
            <a:srgbClr val="A4A3A4"/>
          </p15:clr>
        </p15:guide>
        <p15:guide id="13" orient="horz" pos="1219">
          <p15:clr>
            <a:srgbClr val="A4A3A4"/>
          </p15:clr>
        </p15:guide>
        <p15:guide id="14" orient="horz" pos="1989">
          <p15:clr>
            <a:srgbClr val="A4A3A4"/>
          </p15:clr>
        </p15:guide>
        <p15:guide id="15" orient="horz" pos="2745">
          <p15:clr>
            <a:srgbClr val="A4A3A4"/>
          </p15:clr>
        </p15:guide>
        <p15:guide id="16" orient="horz" pos="3759">
          <p15:clr>
            <a:srgbClr val="A4A3A4"/>
          </p15:clr>
        </p15:guide>
        <p15:guide id="17" orient="horz" pos="4319">
          <p15:clr>
            <a:srgbClr val="A4A3A4"/>
          </p15:clr>
        </p15:guide>
        <p15:guide id="18" orient="horz" pos="4199">
          <p15:clr>
            <a:srgbClr val="A4A3A4"/>
          </p15:clr>
        </p15:guide>
        <p15:guide id="19" orient="horz" pos="3537">
          <p15:clr>
            <a:srgbClr val="A4A3A4"/>
          </p15:clr>
        </p15:guide>
        <p15:guide id="20" pos="5759">
          <p15:clr>
            <a:srgbClr val="A4A3A4"/>
          </p15:clr>
        </p15:guide>
        <p15:guide id="21">
          <p15:clr>
            <a:srgbClr val="A4A3A4"/>
          </p15:clr>
        </p15:guide>
        <p15:guide id="22" pos="2880">
          <p15:clr>
            <a:srgbClr val="A4A3A4"/>
          </p15:clr>
        </p15:guide>
        <p15:guide id="23" pos="2064">
          <p15:clr>
            <a:srgbClr val="A4A3A4"/>
          </p15:clr>
        </p15:guide>
        <p15:guide id="24" pos="246">
          <p15:clr>
            <a:srgbClr val="A4A3A4"/>
          </p15:clr>
        </p15:guide>
        <p15:guide id="25" pos="5513">
          <p15:clr>
            <a:srgbClr val="A4A3A4"/>
          </p15:clr>
        </p15:guide>
        <p15:guide id="26" pos="4326">
          <p15:clr>
            <a:srgbClr val="A4A3A4"/>
          </p15:clr>
        </p15:guide>
        <p15:guide id="27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Veronica" initials="LV" lastIdx="1" clrIdx="0">
    <p:extLst>
      <p:ext uri="{19B8F6BF-5375-455C-9EA6-DF929625EA0E}">
        <p15:presenceInfo xmlns:p15="http://schemas.microsoft.com/office/powerpoint/2012/main" userId="S-1-5-21-602162358-1844823847-725345543-152889" providerId="AD"/>
      </p:ext>
    </p:extLst>
  </p:cmAuthor>
  <p:cmAuthor id="2" name="Baldesare, Jason" initials="BJ" lastIdx="1" clrIdx="1">
    <p:extLst>
      <p:ext uri="{19B8F6BF-5375-455C-9EA6-DF929625EA0E}">
        <p15:presenceInfo xmlns:p15="http://schemas.microsoft.com/office/powerpoint/2012/main" userId="S-1-5-21-602162358-1844823847-725345543-275779" providerId="AD"/>
      </p:ext>
    </p:extLst>
  </p:cmAuthor>
  <p:cmAuthor id="3" name="Durga, Amar" initials="DA" lastIdx="0" clrIdx="2">
    <p:extLst>
      <p:ext uri="{19B8F6BF-5375-455C-9EA6-DF929625EA0E}">
        <p15:presenceInfo xmlns:p15="http://schemas.microsoft.com/office/powerpoint/2012/main" userId="S::Amar.Durga@FISGLOBAL.COM::86bdeff0-caaa-48ac-9629-fb8d8e172c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81D97"/>
    <a:srgbClr val="007FA3"/>
    <a:srgbClr val="8C8D8D"/>
    <a:srgbClr val="F1F2F2"/>
    <a:srgbClr val="898989"/>
    <a:srgbClr val="FFFFFF"/>
    <a:srgbClr val="88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3775" autoAdjust="0"/>
  </p:normalViewPr>
  <p:slideViewPr>
    <p:cSldViewPr snapToGrid="0" snapToObjects="1" showGuides="1">
      <p:cViewPr varScale="1">
        <p:scale>
          <a:sx n="66" d="100"/>
          <a:sy n="66" d="100"/>
        </p:scale>
        <p:origin x="734" y="45"/>
      </p:cViewPr>
      <p:guideLst>
        <p:guide orient="horz" pos="2889"/>
        <p:guide orient="horz" pos="696"/>
        <p:guide orient="horz" pos="926"/>
        <p:guide orient="horz" pos="2657"/>
        <p:guide orient="horz" pos="232"/>
        <p:guide orient="horz" pos="487"/>
        <p:guide pos="241"/>
        <p:guide orient="horz"/>
        <p:guide orient="horz" pos="1659"/>
        <p:guide orient="horz" pos="3639"/>
        <p:guide orient="horz" pos="623"/>
        <p:guide orient="horz" pos="4085"/>
        <p:guide orient="horz" pos="1219"/>
        <p:guide orient="horz" pos="1989"/>
        <p:guide orient="horz" pos="2745"/>
        <p:guide orient="horz" pos="3759"/>
        <p:guide orient="horz" pos="4319"/>
        <p:guide orient="horz" pos="4199"/>
        <p:guide orient="horz" pos="3537"/>
        <p:guide pos="5759"/>
        <p:guide/>
        <p:guide pos="2880"/>
        <p:guide pos="2064"/>
        <p:guide pos="246"/>
        <p:guide pos="5513"/>
        <p:guide pos="4326"/>
        <p:guide pos="1296"/>
      </p:guideLst>
    </p:cSldViewPr>
  </p:slideViewPr>
  <p:outlineViewPr>
    <p:cViewPr>
      <p:scale>
        <a:sx n="33" d="100"/>
        <a:sy n="33" d="100"/>
      </p:scale>
      <p:origin x="0" y="137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88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3E57-F06E-2343-8505-8306C931B374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BA0C0-C469-224C-A13F-1126ACE849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76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1FE8-551B-41D8-8E66-7D01683EE4D2}" type="datetimeFigureOut">
              <a:rPr lang="fi-FI" smtClean="0"/>
              <a:pPr/>
              <a:t>3.12.2021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BE45-5FCE-418C-8A7C-9AF791EA8C8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411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87351"/>
            <a:ext cx="28332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856145" y="1089791"/>
            <a:ext cx="7460544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69907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655764"/>
            <a:ext cx="4068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655764"/>
            <a:ext cx="4052750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769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9144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000" y="2886674"/>
            <a:ext cx="4716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39468" y="6476563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©2016 FIS and/or its subsidiaries. All Rights Reserved.</a:t>
            </a:r>
            <a:r>
              <a:rPr lang="en-US" sz="800" b="1" i="1" baseline="0" dirty="0">
                <a:solidFill>
                  <a:schemeClr val="bg1"/>
                </a:solidFill>
              </a:rPr>
              <a:t> </a:t>
            </a:r>
            <a:r>
              <a:rPr lang="en-US" sz="800" b="1" i="1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59556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17944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71709"/>
            <a:ext cx="4114802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6273801"/>
            <a:ext cx="521589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6" y="540364"/>
            <a:ext cx="4297421" cy="4916867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320060"/>
            <a:ext cx="521589" cy="281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5" y="6112935"/>
            <a:ext cx="1620428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5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7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10"/>
          </a:xfrm>
        </p:spPr>
        <p:txBody>
          <a:bodyPr/>
          <a:lstStyle>
            <a:lvl1pPr>
              <a:defRPr sz="160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453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0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1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7" indent="-117477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18"/>
            <a:ext cx="4114800" cy="40005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7063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8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8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52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5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4114800" cy="4786207"/>
          </a:xfrm>
        </p:spPr>
        <p:txBody>
          <a:bodyPr/>
          <a:lstStyle>
            <a:lvl1pPr>
              <a:defRPr sz="160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9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58"/>
            <a:ext cx="4114800" cy="491681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6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3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5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88638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1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1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92365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1"/>
            <a:ext cx="1828800" cy="4668594"/>
          </a:xfrm>
        </p:spPr>
        <p:txBody>
          <a:bodyPr/>
          <a:lstStyle>
            <a:lvl1pPr>
              <a:defRPr sz="1601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5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1"/>
            <a:ext cx="1828800" cy="4668594"/>
          </a:xfrm>
        </p:spPr>
        <p:txBody>
          <a:bodyPr/>
          <a:lstStyle>
            <a:lvl1pPr>
              <a:defRPr sz="1601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4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7"/>
            <a:ext cx="4114800" cy="466859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5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69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56033"/>
            <a:ext cx="4114800" cy="400050"/>
          </a:xfrm>
        </p:spPr>
        <p:txBody>
          <a:bodyPr/>
          <a:lstStyle>
            <a:lvl1pPr>
              <a:defRPr sz="160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651642"/>
          </a:xfrm>
        </p:spPr>
        <p:txBody>
          <a:bodyPr/>
          <a:lstStyle>
            <a:lvl1pPr>
              <a:defRPr sz="160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948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34290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7" y="1585381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"/>
          <a:stretch/>
        </p:blipFill>
        <p:spPr>
          <a:xfrm>
            <a:off x="3275215" y="-2049"/>
            <a:ext cx="5868785" cy="68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14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9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3429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63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03163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5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1">
                <a:solidFill>
                  <a:schemeClr val="bg2"/>
                </a:solidFill>
              </a:defRPr>
            </a:lvl2pPr>
            <a:lvl3pPr>
              <a:defRPr sz="1001">
                <a:solidFill>
                  <a:schemeClr val="bg2"/>
                </a:solidFill>
              </a:defRPr>
            </a:lvl3pPr>
            <a:lvl4pPr>
              <a:defRPr sz="1001">
                <a:solidFill>
                  <a:schemeClr val="bg2"/>
                </a:solidFill>
              </a:defRPr>
            </a:lvl4pPr>
            <a:lvl5pPr>
              <a:defRPr sz="100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0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2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1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8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1"/>
            <a:ext cx="1828800" cy="4668594"/>
          </a:xfrm>
        </p:spPr>
        <p:txBody>
          <a:bodyPr/>
          <a:lstStyle>
            <a:lvl1pPr>
              <a:defRPr sz="1601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4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341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225" algn="dec"/>
              </a:tabLst>
              <a:defRPr sz="1100"/>
            </a:lvl1pPr>
            <a:lvl2pPr marL="173040" indent="-17304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41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224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69"/>
            <a:ext cx="1297608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8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6C06-3348-CB45-862D-C02A291D7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7535-3C2A-EF42-ABB6-EFABE44E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4622-68E4-2D46-82C7-1B422F22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224D30-795A-FE4A-B67C-B2D562A4923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ACE8-9229-AA4B-861F-9C16D94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ADD8-EAA3-3A4A-8C17-BA9CC7EE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95F8-12EC-A149-9EDE-6971C95B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6" y="1656196"/>
            <a:ext cx="8353233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55517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76547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811A-1E48-244A-8CA2-17F0D59E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EBD1-B54A-B940-AFCB-E473C098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6C3C-DD27-E347-869F-E47E08DA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DF26-5BA6-9E45-B5B0-FB7341BC935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17DB-3EFA-8045-B36F-3FAF87B5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4655-2B8D-DA42-8D1B-8F30E3DA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1FAF-A1EE-764C-AE72-EE36E6B8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6" y="1833032"/>
            <a:ext cx="8353233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837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660524"/>
            <a:ext cx="4097192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660524"/>
            <a:ext cx="40968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828800"/>
            <a:ext cx="4097192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828800"/>
            <a:ext cx="40968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4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93871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7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526013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6528824"/>
            <a:ext cx="46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660526"/>
            <a:ext cx="8350154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04" y="6404902"/>
            <a:ext cx="6137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88" r:id="rId2"/>
    <p:sldLayoutId id="2147483752" r:id="rId3"/>
    <p:sldLayoutId id="2147483720" r:id="rId4"/>
    <p:sldLayoutId id="2147483764" r:id="rId5"/>
    <p:sldLayoutId id="2147483731" r:id="rId6"/>
    <p:sldLayoutId id="2147483721" r:id="rId7"/>
    <p:sldLayoutId id="2147483737" r:id="rId8"/>
    <p:sldLayoutId id="2147483723" r:id="rId9"/>
    <p:sldLayoutId id="2147483724" r:id="rId10"/>
    <p:sldLayoutId id="2147483734" r:id="rId11"/>
    <p:sldLayoutId id="2147483730" r:id="rId12"/>
    <p:sldLayoutId id="2147483751" r:id="rId13"/>
    <p:sldLayoutId id="2147483789" r:id="rId14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4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7" r:id="rId26"/>
    <p:sldLayoutId id="2147483818" r:id="rId27"/>
  </p:sldLayoutIdLst>
  <p:hf hdr="0" dt="0"/>
  <p:txStyles>
    <p:titleStyle>
      <a:lvl1pPr algn="l" defTabSz="45720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6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40" indent="-173040" algn="l" defTabSz="457206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81" indent="-173040" algn="l" defTabSz="457206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83" indent="-168278" algn="l" defTabSz="457206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85" indent="-173040" algn="l" defTabSz="457206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32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5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275"/>
            <a:ext cx="9144000" cy="95557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Day 5 – Microservices Training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572586" y="4205171"/>
            <a:ext cx="2833200" cy="216000"/>
          </a:xfrm>
        </p:spPr>
        <p:txBody>
          <a:bodyPr/>
          <a:lstStyle/>
          <a:p>
            <a:pPr algn="r"/>
            <a:r>
              <a:rPr lang="en-US" b="1" dirty="0"/>
              <a:t> November – December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8162E-0388-4141-A473-A6FA80B8009A}"/>
              </a:ext>
            </a:extLst>
          </p:cNvPr>
          <p:cNvSpPr txBox="1"/>
          <p:nvPr/>
        </p:nvSpPr>
        <p:spPr>
          <a:xfrm>
            <a:off x="5880298" y="3291833"/>
            <a:ext cx="2532183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sz="1600" b="1" dirty="0"/>
              <a:t>Nikhil Damle</a:t>
            </a:r>
          </a:p>
          <a:p>
            <a:pPr algn="r"/>
            <a:r>
              <a:rPr lang="en-US" sz="1600" b="1" dirty="0"/>
              <a:t>Amar Durga</a:t>
            </a:r>
            <a:br>
              <a:rPr lang="en-US" sz="1600" b="1" dirty="0"/>
            </a:br>
            <a:r>
              <a:rPr lang="en-US" sz="1600" b="1" dirty="0"/>
              <a:t>Tatyasaheb Patil</a:t>
            </a:r>
            <a:endParaRPr lang="en-IN" sz="1600" b="1" dirty="0" err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B9C9F6-0CD0-437D-97F9-A4FDA7A8AA7B}"/>
              </a:ext>
            </a:extLst>
          </p:cNvPr>
          <p:cNvCxnSpPr>
            <a:cxnSpLocks/>
          </p:cNvCxnSpPr>
          <p:nvPr/>
        </p:nvCxnSpPr>
        <p:spPr>
          <a:xfrm>
            <a:off x="1631855" y="4098647"/>
            <a:ext cx="676656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7BE91E-6B55-493E-897C-615AE24C5252}"/>
              </a:ext>
            </a:extLst>
          </p:cNvPr>
          <p:cNvCxnSpPr>
            <a:cxnSpLocks/>
          </p:cNvCxnSpPr>
          <p:nvPr/>
        </p:nvCxnSpPr>
        <p:spPr>
          <a:xfrm>
            <a:off x="2011680" y="4152571"/>
            <a:ext cx="6384387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522D9-58E3-45D8-AFF4-2741E00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19D1-D60F-4005-8218-EC0C5A455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138" y="450166"/>
            <a:ext cx="8353233" cy="58662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spc="-1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Case Study</a:t>
            </a:r>
            <a:endParaRPr lang="en-IN" sz="3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IN" sz="2400" spc="-1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b="0" dirty="0">
                <a:cs typeface="Times New Roman" panose="02020603050405020304" pitchFamily="18" charset="0"/>
              </a:rPr>
              <a:t>	A Book Library needs a REST API to be created. The library has a few books and some subscribers. Every time a subscriber walks into the Library, the Librarian will check the list of Books for availability of copies. Once a Subscriber picks a book a subscription entry will be made by the Librarian to record it.</a:t>
            </a:r>
            <a:endParaRPr lang="en-IN" b="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IN" b="0" dirty="0"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e1078719\AppData\Local\Microsoft\Windows\INetCache\Content.MSO\493EE8BA.tmp">
            <a:extLst>
              <a:ext uri="{FF2B5EF4-FFF2-40B4-BE49-F238E27FC236}">
                <a16:creationId xmlns:a16="http://schemas.microsoft.com/office/drawing/2014/main" id="{412FC5BD-0F8F-44E5-887C-B0C352F78B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38" y="3429000"/>
            <a:ext cx="5039924" cy="2082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81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522D9-58E3-45D8-AFF4-2741E00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19D1-D60F-4005-8218-EC0C5A455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138" y="717452"/>
            <a:ext cx="8353233" cy="5598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Database Tables</a:t>
            </a:r>
            <a:r>
              <a:rPr lang="en-IN" sz="2400" spc="-1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b="0" dirty="0">
                <a:cs typeface="Times New Roman" panose="02020603050405020304" pitchFamily="18" charset="0"/>
              </a:rPr>
              <a:t>The data will be stored in the following two Database tables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pc="-1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Book</a:t>
            </a:r>
            <a:r>
              <a:rPr lang="en-IN" spc="-1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5000"/>
              </a:lnSpc>
              <a:buNone/>
            </a:pPr>
            <a:endParaRPr lang="en-US" b="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b="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b="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pc="-1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Subscription</a:t>
            </a:r>
            <a:r>
              <a:rPr lang="en-IN" spc="-1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E1C80-0FBF-402D-AC14-76E7A691C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17496"/>
              </p:ext>
            </p:extLst>
          </p:nvPr>
        </p:nvGraphicFramePr>
        <p:xfrm>
          <a:off x="517138" y="2047802"/>
          <a:ext cx="8109724" cy="1187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24">
                  <a:extLst>
                    <a:ext uri="{9D8B030D-6E8A-4147-A177-3AD203B41FA5}">
                      <a16:colId xmlns:a16="http://schemas.microsoft.com/office/drawing/2014/main" val="2792369271"/>
                    </a:ext>
                  </a:extLst>
                </a:gridCol>
                <a:gridCol w="2250774">
                  <a:extLst>
                    <a:ext uri="{9D8B030D-6E8A-4147-A177-3AD203B41FA5}">
                      <a16:colId xmlns:a16="http://schemas.microsoft.com/office/drawing/2014/main" val="1087248923"/>
                    </a:ext>
                  </a:extLst>
                </a:gridCol>
                <a:gridCol w="1574241">
                  <a:extLst>
                    <a:ext uri="{9D8B030D-6E8A-4147-A177-3AD203B41FA5}">
                      <a16:colId xmlns:a16="http://schemas.microsoft.com/office/drawing/2014/main" val="767126409"/>
                    </a:ext>
                  </a:extLst>
                </a:gridCol>
                <a:gridCol w="1717353">
                  <a:extLst>
                    <a:ext uri="{9D8B030D-6E8A-4147-A177-3AD203B41FA5}">
                      <a16:colId xmlns:a16="http://schemas.microsoft.com/office/drawing/2014/main" val="2667779160"/>
                    </a:ext>
                  </a:extLst>
                </a:gridCol>
                <a:gridCol w="1478832">
                  <a:extLst>
                    <a:ext uri="{9D8B030D-6E8A-4147-A177-3AD203B41FA5}">
                      <a16:colId xmlns:a16="http://schemas.microsoft.com/office/drawing/2014/main" val="1155075592"/>
                    </a:ext>
                  </a:extLst>
                </a:gridCol>
              </a:tblGrid>
              <a:tr h="395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BOOK_ID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BOOK_NAME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AUTHOR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AVAILABLE_COPIES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TOTAL_COPIES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538454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B1212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History of Amazon Valley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Ross Suarez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266141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B4232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Language Fundamentals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 S Parkmay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2974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334951-5D5E-4394-8F5F-BE2862FE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24073"/>
              </p:ext>
            </p:extLst>
          </p:nvPr>
        </p:nvGraphicFramePr>
        <p:xfrm>
          <a:off x="517138" y="3908171"/>
          <a:ext cx="8109724" cy="1315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997">
                  <a:extLst>
                    <a:ext uri="{9D8B030D-6E8A-4147-A177-3AD203B41FA5}">
                      <a16:colId xmlns:a16="http://schemas.microsoft.com/office/drawing/2014/main" val="1816030131"/>
                    </a:ext>
                  </a:extLst>
                </a:gridCol>
                <a:gridCol w="2026997">
                  <a:extLst>
                    <a:ext uri="{9D8B030D-6E8A-4147-A177-3AD203B41FA5}">
                      <a16:colId xmlns:a16="http://schemas.microsoft.com/office/drawing/2014/main" val="1252647935"/>
                    </a:ext>
                  </a:extLst>
                </a:gridCol>
                <a:gridCol w="2027865">
                  <a:extLst>
                    <a:ext uri="{9D8B030D-6E8A-4147-A177-3AD203B41FA5}">
                      <a16:colId xmlns:a16="http://schemas.microsoft.com/office/drawing/2014/main" val="3961430970"/>
                    </a:ext>
                  </a:extLst>
                </a:gridCol>
                <a:gridCol w="2027865">
                  <a:extLst>
                    <a:ext uri="{9D8B030D-6E8A-4147-A177-3AD203B41FA5}">
                      <a16:colId xmlns:a16="http://schemas.microsoft.com/office/drawing/2014/main" val="1398852803"/>
                    </a:ext>
                  </a:extLst>
                </a:gridCol>
              </a:tblGrid>
              <a:tr h="3380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SUBSCRIBER_NAME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DATE_SUBSCRIBED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DATE_RETURNED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BOOK_ID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99225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John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12-JUN-2020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B1212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635289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26-APR-2020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14-May-2020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B4232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345815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22-JUN-2020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B1212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0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8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522D9-58E3-45D8-AFF4-2741E00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19D1-D60F-4005-8218-EC0C5A455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138" y="450167"/>
            <a:ext cx="8353233" cy="1477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-1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REST API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b="0" dirty="0">
                <a:cs typeface="Times New Roman" panose="02020603050405020304" pitchFamily="18" charset="0"/>
              </a:rPr>
              <a:t>Please create the following three REST APIs (using a </a:t>
            </a:r>
            <a:r>
              <a:rPr lang="en-US" b="0" dirty="0" err="1">
                <a:cs typeface="Times New Roman" panose="02020603050405020304" pitchFamily="18" charset="0"/>
              </a:rPr>
              <a:t>SpringBoot</a:t>
            </a:r>
            <a:r>
              <a:rPr lang="en-US" b="0" dirty="0">
                <a:cs typeface="Times New Roman" panose="02020603050405020304" pitchFamily="18" charset="0"/>
              </a:rPr>
              <a:t> application) to help the Librarian with his daily functions. The APIs will be used to fetch a list of Books, fetch a list of Subscriptions and create a new Subscription record.</a:t>
            </a:r>
            <a:endParaRPr lang="en-IN" b="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0D8FAD-4D12-49F9-A67D-4CEE31202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11007"/>
              </p:ext>
            </p:extLst>
          </p:nvPr>
        </p:nvGraphicFramePr>
        <p:xfrm>
          <a:off x="517137" y="2191320"/>
          <a:ext cx="8239201" cy="2394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3444">
                  <a:extLst>
                    <a:ext uri="{9D8B030D-6E8A-4147-A177-3AD203B41FA5}">
                      <a16:colId xmlns:a16="http://schemas.microsoft.com/office/drawing/2014/main" val="3435781926"/>
                    </a:ext>
                  </a:extLst>
                </a:gridCol>
                <a:gridCol w="5705757">
                  <a:extLst>
                    <a:ext uri="{9D8B030D-6E8A-4147-A177-3AD203B41FA5}">
                      <a16:colId xmlns:a16="http://schemas.microsoft.com/office/drawing/2014/main" val="1634046477"/>
                    </a:ext>
                  </a:extLst>
                </a:gridCol>
              </a:tblGrid>
              <a:tr h="192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 /books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534382"/>
                  </a:ext>
                </a:extLst>
              </a:tr>
              <a:tr h="192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Body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Array of Book objects. Each object would contain details of the Book.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046158"/>
                  </a:ext>
                </a:extLst>
              </a:tr>
              <a:tr h="18164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JSON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{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     bookId : “string”,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     name : “string”,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author : “string”,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copiesAvailable : number,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totalCopies : number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263401"/>
                  </a:ext>
                </a:extLst>
              </a:tr>
              <a:tr h="192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Http 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13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6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522D9-58E3-45D8-AFF4-2741E00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F52772-F1A3-4BC4-822D-2E2B2725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85793"/>
              </p:ext>
            </p:extLst>
          </p:nvPr>
        </p:nvGraphicFramePr>
        <p:xfrm>
          <a:off x="516987" y="300672"/>
          <a:ext cx="7937695" cy="2963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0735">
                  <a:extLst>
                    <a:ext uri="{9D8B030D-6E8A-4147-A177-3AD203B41FA5}">
                      <a16:colId xmlns:a16="http://schemas.microsoft.com/office/drawing/2014/main" val="3793240254"/>
                    </a:ext>
                  </a:extLst>
                </a:gridCol>
                <a:gridCol w="5496960">
                  <a:extLst>
                    <a:ext uri="{9D8B030D-6E8A-4147-A177-3AD203B41FA5}">
                      <a16:colId xmlns:a16="http://schemas.microsoft.com/office/drawing/2014/main" val="3038924824"/>
                    </a:ext>
                  </a:extLst>
                </a:gridCol>
              </a:tblGrid>
              <a:tr h="190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 /subscriptions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459067"/>
                  </a:ext>
                </a:extLst>
              </a:tr>
              <a:tr h="391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Body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Array of Subscription objects. Each object would contain details of the books subscribed.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412237"/>
                  </a:ext>
                </a:extLst>
              </a:tr>
              <a:tr h="391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Optional Query parameter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subscriberName.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If provided, show the record for that particular subscriber name.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924126"/>
                  </a:ext>
                </a:extLst>
              </a:tr>
              <a:tr h="159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JSON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{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subscriberName</a:t>
                      </a:r>
                      <a:r>
                        <a:rPr lang="en-US" sz="1100" dirty="0">
                          <a:effectLst/>
                        </a:rPr>
                        <a:t> : “string”,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bookId</a:t>
                      </a:r>
                      <a:r>
                        <a:rPr lang="en-US" sz="1100" dirty="0">
                          <a:effectLst/>
                        </a:rPr>
                        <a:t> : “string”,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dateSubscribed</a:t>
                      </a:r>
                      <a:r>
                        <a:rPr lang="en-US" sz="1100" dirty="0">
                          <a:effectLst/>
                        </a:rPr>
                        <a:t> : date,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dateReturned</a:t>
                      </a:r>
                      <a:r>
                        <a:rPr lang="en-US" sz="1100" dirty="0">
                          <a:effectLst/>
                        </a:rPr>
                        <a:t> : date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}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436778"/>
                  </a:ext>
                </a:extLst>
              </a:tr>
              <a:tr h="391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Http 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042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1521F6-3226-4537-952E-EDC1CDA53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08695"/>
              </p:ext>
            </p:extLst>
          </p:nvPr>
        </p:nvGraphicFramePr>
        <p:xfrm>
          <a:off x="516986" y="3387956"/>
          <a:ext cx="7937695" cy="2887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0735">
                  <a:extLst>
                    <a:ext uri="{9D8B030D-6E8A-4147-A177-3AD203B41FA5}">
                      <a16:colId xmlns:a16="http://schemas.microsoft.com/office/drawing/2014/main" val="1385104444"/>
                    </a:ext>
                  </a:extLst>
                </a:gridCol>
                <a:gridCol w="5496960">
                  <a:extLst>
                    <a:ext uri="{9D8B030D-6E8A-4147-A177-3AD203B41FA5}">
                      <a16:colId xmlns:a16="http://schemas.microsoft.com/office/drawing/2014/main" val="3530024063"/>
                    </a:ext>
                  </a:extLst>
                </a:gridCol>
              </a:tblGrid>
              <a:tr h="151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 /subscriptions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702627"/>
                  </a:ext>
                </a:extLst>
              </a:tr>
              <a:tr h="151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Body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single Subscription object.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487211"/>
                  </a:ext>
                </a:extLst>
              </a:tr>
              <a:tr h="1110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body JSON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{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subscriberName</a:t>
                      </a:r>
                      <a:r>
                        <a:rPr lang="en-US" sz="1100" dirty="0">
                          <a:effectLst/>
                        </a:rPr>
                        <a:t> : “string”,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bookId</a:t>
                      </a:r>
                      <a:r>
                        <a:rPr lang="en-US" sz="1100" dirty="0">
                          <a:effectLst/>
                        </a:rPr>
                        <a:t> : “string”,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     </a:t>
                      </a:r>
                      <a:r>
                        <a:rPr lang="en-US" sz="1100" dirty="0" err="1">
                          <a:effectLst/>
                        </a:rPr>
                        <a:t>dateSubscribed</a:t>
                      </a:r>
                      <a:r>
                        <a:rPr lang="en-US" sz="1100" dirty="0">
                          <a:effectLst/>
                        </a:rPr>
                        <a:t> : date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}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660028"/>
                  </a:ext>
                </a:extLst>
              </a:tr>
              <a:tr h="311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Http 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 – Successful creation of subscription record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422 – If book copies not available for subscription.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195979"/>
                  </a:ext>
                </a:extLst>
              </a:tr>
              <a:tr h="95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Create a record in the SUBSCRIPTION table. For the given </a:t>
                      </a:r>
                      <a:r>
                        <a:rPr lang="en-US" sz="1100" dirty="0" err="1">
                          <a:effectLst/>
                        </a:rPr>
                        <a:t>bookId</a:t>
                      </a:r>
                      <a:r>
                        <a:rPr lang="en-US" sz="1100" dirty="0">
                          <a:effectLst/>
                        </a:rPr>
                        <a:t> check if one or more copies are available in the BOOK table. If not available, then fail the operation. </a:t>
                      </a:r>
                      <a:endParaRPr lang="en-I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Use a @Transactional annotation to try the spring managed Commit/Rollback transaction management feature.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83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9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522D9-58E3-45D8-AFF4-2741E00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19D1-D60F-4005-8218-EC0C5A455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138" y="450166"/>
            <a:ext cx="8353233" cy="5852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spc="-1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spc="-1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Requirement: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Create a </a:t>
            </a:r>
            <a:r>
              <a:rPr lang="en-IN" b="0" dirty="0" err="1">
                <a:cs typeface="Times New Roman" panose="02020603050405020304" pitchFamily="18" charset="0"/>
              </a:rPr>
              <a:t>SpringBoot</a:t>
            </a:r>
            <a:r>
              <a:rPr lang="en-IN" b="0" dirty="0">
                <a:cs typeface="Times New Roman" panose="02020603050405020304" pitchFamily="18" charset="0"/>
              </a:rPr>
              <a:t> application.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Follow the standard pattern of - REST Controller -&gt; Service -&gt; Repository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Use any Database of your choice.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Please create Junit tests for Controller and Service</a:t>
            </a:r>
          </a:p>
          <a:p>
            <a:pPr marL="0" indent="0">
              <a:buNone/>
            </a:pPr>
            <a:endParaRPr lang="en-IN" sz="2400" spc="-1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IN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522D9-58E3-45D8-AFF4-2741E00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19D1-D60F-4005-8218-EC0C5A455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138" y="450166"/>
            <a:ext cx="8353233" cy="585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-1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Additional: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IN" dirty="0">
                <a:cs typeface="Times New Roman" panose="02020603050405020304" pitchFamily="18" charset="0"/>
              </a:rPr>
              <a:t>Please explore/implement the below additional items -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Basic Authentication – add a security layer to authenticate the REST Services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Advice – implement AOP based Advice on the Service class to log the method parameters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</a:t>
            </a:r>
            <a:r>
              <a:rPr lang="en-IN" b="0" dirty="0" err="1">
                <a:cs typeface="Times New Roman" panose="02020603050405020304" pitchFamily="18" charset="0"/>
              </a:rPr>
              <a:t>RestTemplate</a:t>
            </a:r>
            <a:r>
              <a:rPr lang="en-IN" b="0" dirty="0">
                <a:cs typeface="Times New Roman" panose="02020603050405020304" pitchFamily="18" charset="0"/>
              </a:rPr>
              <a:t> – use </a:t>
            </a:r>
            <a:r>
              <a:rPr lang="en-IN" b="0" dirty="0" err="1">
                <a:cs typeface="Times New Roman" panose="02020603050405020304" pitchFamily="18" charset="0"/>
              </a:rPr>
              <a:t>RestTemplate</a:t>
            </a:r>
            <a:r>
              <a:rPr lang="en-IN" b="0" dirty="0">
                <a:cs typeface="Times New Roman" panose="02020603050405020304" pitchFamily="18" charset="0"/>
              </a:rPr>
              <a:t> to call an external API (any open API available on the web)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Swagger documentation – enable Swagger to create API documentation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IN" b="0" dirty="0">
                <a:cs typeface="Times New Roman" panose="02020603050405020304" pitchFamily="18" charset="0"/>
              </a:rPr>
              <a:t> Input validation using Java Constraint validations</a:t>
            </a:r>
          </a:p>
        </p:txBody>
      </p:sp>
    </p:spTree>
    <p:extLst>
      <p:ext uri="{BB962C8B-B14F-4D97-AF65-F5344CB8AC3E}">
        <p14:creationId xmlns:p14="http://schemas.microsoft.com/office/powerpoint/2010/main" val="18743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081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72246C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D94E0A886FA4982F2AD1BEE5D9225" ma:contentTypeVersion="2" ma:contentTypeDescription="Create a new document." ma:contentTypeScope="" ma:versionID="39e567ede000dc0ef286ea298711e294">
  <xsd:schema xmlns:xsd="http://www.w3.org/2001/XMLSchema" xmlns:xs="http://www.w3.org/2001/XMLSchema" xmlns:p="http://schemas.microsoft.com/office/2006/metadata/properties" xmlns:ns2="e975e5cd-1d8d-44bc-9382-43144cb3bb68" targetNamespace="http://schemas.microsoft.com/office/2006/metadata/properties" ma:root="true" ma:fieldsID="505d8aacf96eddf01e3df37b39517c5e" ns2:_="">
    <xsd:import namespace="e975e5cd-1d8d-44bc-9382-43144cb3b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5e5cd-1d8d-44bc-9382-43144cb3b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BDC5B-D1CB-4ACC-93E3-EC340E04B5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F62981-65DF-4E6B-92C5-FA8D37AB95A4}">
  <ds:schemaRefs>
    <ds:schemaRef ds:uri="http://purl.org/dc/dcmitype/"/>
    <ds:schemaRef ds:uri="http://schemas.microsoft.com/office/2006/documentManagement/types"/>
    <ds:schemaRef ds:uri="http://purl.org/dc/terms/"/>
    <ds:schemaRef ds:uri="e975e5cd-1d8d-44bc-9382-43144cb3bb6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DC64A3-5229-45EC-8C7F-E31195EBE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75e5cd-1d8d-44bc-9382-43144cb3b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FIS_presentation_4x3_empty with added design theme</Template>
  <TotalTime>20752</TotalTime>
  <Words>573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IBM Plex Sans</vt:lpstr>
      <vt:lpstr>Lucida Grande</vt:lpstr>
      <vt:lpstr>Symbol</vt:lpstr>
      <vt:lpstr>Wingdings</vt:lpstr>
      <vt:lpstr>FIS_presentation_4x3_empty with added design theme</vt:lpstr>
      <vt:lpstr>wht_background_2017</vt:lpstr>
      <vt:lpstr>think-cell Slide</vt:lpstr>
      <vt:lpstr>Day 5 – Microservices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 4x3 Basic Template</dc:title>
  <dc:creator>Steele, Angela</dc:creator>
  <cp:lastModifiedBy>Damle, Nikhil</cp:lastModifiedBy>
  <cp:revision>565</cp:revision>
  <cp:lastPrinted>2016-08-15T14:46:58Z</cp:lastPrinted>
  <dcterms:created xsi:type="dcterms:W3CDTF">2015-12-02T20:50:56Z</dcterms:created>
  <dcterms:modified xsi:type="dcterms:W3CDTF">2021-12-03T05:04:29Z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0x0101009FED94E0A886FA4982F2AD1BEE5D9225</vt:lpwstr>
  </property>
  <property fmtid="{D5CDD505-2E9C-101B-9397-08002B2CF9AE}" pid="3" name="hubDataClassification">
    <vt:lpwstr>120;#Internal Use|c3cad031-fee6-47a9-aad0-2ffea30ffed6</vt:lpwstr>
  </property>
  <property fmtid="{D5CDD505-2E9C-101B-9397-08002B2CF9AE}" pid="4" name="hubOfficialRecord">
    <vt:lpwstr>118;#Discretionary|be304623-379d-4a0b-8bdf-b30f264f5d0f</vt:lpwstr>
  </property>
  <property fmtid="{D5CDD505-2E9C-101B-9397-08002B2CF9AE}" pid="5" name="ContentCategory1">
    <vt:lpwstr>116;#General|df414748-05a1-4eef-b671-5b3efbbf31a9</vt:lpwstr>
  </property>
</Properties>
</file>