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15" r:id="rId4"/>
    <p:sldMasterId id="2147483790" r:id="rId5"/>
  </p:sldMasterIdLst>
  <p:notesMasterIdLst>
    <p:notesMasterId r:id="rId45"/>
  </p:notesMasterIdLst>
  <p:handoutMasterIdLst>
    <p:handoutMasterId r:id="rId46"/>
  </p:handoutMasterIdLst>
  <p:sldIdLst>
    <p:sldId id="392" r:id="rId6"/>
    <p:sldId id="407" r:id="rId7"/>
    <p:sldId id="409" r:id="rId8"/>
    <p:sldId id="433" r:id="rId9"/>
    <p:sldId id="478" r:id="rId10"/>
    <p:sldId id="425" r:id="rId11"/>
    <p:sldId id="427" r:id="rId12"/>
    <p:sldId id="455" r:id="rId13"/>
    <p:sldId id="456" r:id="rId14"/>
    <p:sldId id="457" r:id="rId15"/>
    <p:sldId id="459" r:id="rId16"/>
    <p:sldId id="458" r:id="rId17"/>
    <p:sldId id="471" r:id="rId18"/>
    <p:sldId id="466" r:id="rId19"/>
    <p:sldId id="460" r:id="rId20"/>
    <p:sldId id="462" r:id="rId21"/>
    <p:sldId id="465" r:id="rId22"/>
    <p:sldId id="472" r:id="rId23"/>
    <p:sldId id="475" r:id="rId24"/>
    <p:sldId id="477" r:id="rId25"/>
    <p:sldId id="476" r:id="rId26"/>
    <p:sldId id="429" r:id="rId27"/>
    <p:sldId id="435" r:id="rId28"/>
    <p:sldId id="440" r:id="rId29"/>
    <p:sldId id="441" r:id="rId30"/>
    <p:sldId id="442" r:id="rId31"/>
    <p:sldId id="428" r:id="rId32"/>
    <p:sldId id="444" r:id="rId33"/>
    <p:sldId id="473" r:id="rId34"/>
    <p:sldId id="443" r:id="rId35"/>
    <p:sldId id="448" r:id="rId36"/>
    <p:sldId id="447" r:id="rId37"/>
    <p:sldId id="445" r:id="rId38"/>
    <p:sldId id="450" r:id="rId39"/>
    <p:sldId id="449" r:id="rId40"/>
    <p:sldId id="451" r:id="rId41"/>
    <p:sldId id="446" r:id="rId42"/>
    <p:sldId id="474" r:id="rId43"/>
    <p:sldId id="291" r:id="rId44"/>
  </p:sldIdLst>
  <p:sldSz cx="9144000" cy="6858000" type="screen4x3"/>
  <p:notesSz cx="7010400" cy="9296400"/>
  <p:custDataLst>
    <p:tags r:id="rId47"/>
  </p:custData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9">
          <p15:clr>
            <a:srgbClr val="A4A3A4"/>
          </p15:clr>
        </p15:guide>
        <p15:guide id="2" orient="horz" pos="696">
          <p15:clr>
            <a:srgbClr val="A4A3A4"/>
          </p15:clr>
        </p15:guide>
        <p15:guide id="3" orient="horz" pos="926">
          <p15:clr>
            <a:srgbClr val="A4A3A4"/>
          </p15:clr>
        </p15:guide>
        <p15:guide id="4" orient="horz" pos="2657">
          <p15:clr>
            <a:srgbClr val="A4A3A4"/>
          </p15:clr>
        </p15:guide>
        <p15:guide id="5" orient="horz" pos="232">
          <p15:clr>
            <a:srgbClr val="A4A3A4"/>
          </p15:clr>
        </p15:guide>
        <p15:guide id="6" orient="horz" pos="487">
          <p15:clr>
            <a:srgbClr val="A4A3A4"/>
          </p15:clr>
        </p15:guide>
        <p15:guide id="7" pos="241">
          <p15:clr>
            <a:srgbClr val="A4A3A4"/>
          </p15:clr>
        </p15:guide>
        <p15:guide id="8" orient="horz">
          <p15:clr>
            <a:srgbClr val="A4A3A4"/>
          </p15:clr>
        </p15:guide>
        <p15:guide id="9" orient="horz" pos="1659">
          <p15:clr>
            <a:srgbClr val="A4A3A4"/>
          </p15:clr>
        </p15:guide>
        <p15:guide id="10" orient="horz" pos="3639">
          <p15:clr>
            <a:srgbClr val="A4A3A4"/>
          </p15:clr>
        </p15:guide>
        <p15:guide id="11" orient="horz" pos="623">
          <p15:clr>
            <a:srgbClr val="A4A3A4"/>
          </p15:clr>
        </p15:guide>
        <p15:guide id="12" orient="horz" pos="4085">
          <p15:clr>
            <a:srgbClr val="A4A3A4"/>
          </p15:clr>
        </p15:guide>
        <p15:guide id="13" orient="horz" pos="1219">
          <p15:clr>
            <a:srgbClr val="A4A3A4"/>
          </p15:clr>
        </p15:guide>
        <p15:guide id="14" orient="horz" pos="1989">
          <p15:clr>
            <a:srgbClr val="A4A3A4"/>
          </p15:clr>
        </p15:guide>
        <p15:guide id="15" orient="horz" pos="2745">
          <p15:clr>
            <a:srgbClr val="A4A3A4"/>
          </p15:clr>
        </p15:guide>
        <p15:guide id="16" orient="horz" pos="3759">
          <p15:clr>
            <a:srgbClr val="A4A3A4"/>
          </p15:clr>
        </p15:guide>
        <p15:guide id="17" orient="horz" pos="4319">
          <p15:clr>
            <a:srgbClr val="A4A3A4"/>
          </p15:clr>
        </p15:guide>
        <p15:guide id="18" orient="horz" pos="4199">
          <p15:clr>
            <a:srgbClr val="A4A3A4"/>
          </p15:clr>
        </p15:guide>
        <p15:guide id="19" orient="horz" pos="3537">
          <p15:clr>
            <a:srgbClr val="A4A3A4"/>
          </p15:clr>
        </p15:guide>
        <p15:guide id="20" pos="5759">
          <p15:clr>
            <a:srgbClr val="A4A3A4"/>
          </p15:clr>
        </p15:guide>
        <p15:guide id="21">
          <p15:clr>
            <a:srgbClr val="A4A3A4"/>
          </p15:clr>
        </p15:guide>
        <p15:guide id="22" pos="2880">
          <p15:clr>
            <a:srgbClr val="A4A3A4"/>
          </p15:clr>
        </p15:guide>
        <p15:guide id="23" pos="2064">
          <p15:clr>
            <a:srgbClr val="A4A3A4"/>
          </p15:clr>
        </p15:guide>
        <p15:guide id="24" pos="246">
          <p15:clr>
            <a:srgbClr val="A4A3A4"/>
          </p15:clr>
        </p15:guide>
        <p15:guide id="25" pos="5513">
          <p15:clr>
            <a:srgbClr val="A4A3A4"/>
          </p15:clr>
        </p15:guide>
        <p15:guide id="26" pos="4326">
          <p15:clr>
            <a:srgbClr val="A4A3A4"/>
          </p15:clr>
        </p15:guide>
        <p15:guide id="27" pos="129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Veronica" initials="LV" lastIdx="1" clrIdx="0">
    <p:extLst>
      <p:ext uri="{19B8F6BF-5375-455C-9EA6-DF929625EA0E}">
        <p15:presenceInfo xmlns:p15="http://schemas.microsoft.com/office/powerpoint/2012/main" userId="S-1-5-21-602162358-1844823847-725345543-152889" providerId="AD"/>
      </p:ext>
    </p:extLst>
  </p:cmAuthor>
  <p:cmAuthor id="2" name="Baldesare, Jason" initials="BJ" lastIdx="1" clrIdx="1">
    <p:extLst>
      <p:ext uri="{19B8F6BF-5375-455C-9EA6-DF929625EA0E}">
        <p15:presenceInfo xmlns:p15="http://schemas.microsoft.com/office/powerpoint/2012/main" userId="S-1-5-21-602162358-1844823847-725345543-275779" providerId="AD"/>
      </p:ext>
    </p:extLst>
  </p:cmAuthor>
  <p:cmAuthor id="3" name="Durga, Amar" initials="DA" lastIdx="0" clrIdx="2">
    <p:extLst>
      <p:ext uri="{19B8F6BF-5375-455C-9EA6-DF929625EA0E}">
        <p15:presenceInfo xmlns:p15="http://schemas.microsoft.com/office/powerpoint/2012/main" userId="S::Amar.Durga@FISGLOBAL.COM::86bdeff0-caaa-48ac-9629-fb8d8e172ce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81D97"/>
    <a:srgbClr val="007FA3"/>
    <a:srgbClr val="8C8D8D"/>
    <a:srgbClr val="F1F2F2"/>
    <a:srgbClr val="898989"/>
    <a:srgbClr val="FFFFFF"/>
    <a:srgbClr val="888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9B4BA7-504A-46FF-8C2A-D9A8A0A2241F}" v="15" dt="2021-12-06T04:15:27.968"/>
    <p1510:client id="{E8FB9233-9FFB-4353-85B9-2A7EE8928282}" v="6" dt="2021-12-06T04:05:23.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608" y="72"/>
      </p:cViewPr>
      <p:guideLst>
        <p:guide orient="horz" pos="2889"/>
        <p:guide orient="horz" pos="696"/>
        <p:guide orient="horz" pos="926"/>
        <p:guide orient="horz" pos="2657"/>
        <p:guide orient="horz" pos="232"/>
        <p:guide orient="horz" pos="487"/>
        <p:guide pos="241"/>
        <p:guide orient="horz"/>
        <p:guide orient="horz" pos="1659"/>
        <p:guide orient="horz" pos="3639"/>
        <p:guide orient="horz" pos="623"/>
        <p:guide orient="horz" pos="4085"/>
        <p:guide orient="horz" pos="1219"/>
        <p:guide orient="horz" pos="1989"/>
        <p:guide orient="horz" pos="2745"/>
        <p:guide orient="horz" pos="3759"/>
        <p:guide orient="horz" pos="4319"/>
        <p:guide orient="horz" pos="4199"/>
        <p:guide orient="horz" pos="3537"/>
        <p:guide pos="5759"/>
        <p:guide/>
        <p:guide pos="2880"/>
        <p:guide pos="2064"/>
        <p:guide pos="246"/>
        <p:guide pos="5513"/>
        <p:guide pos="4326"/>
        <p:guide pos="1296"/>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le, Nikhil" userId="8a4e4c6c-ea7b-4371-9857-20e66ccde366" providerId="ADAL" clId="{5B9B4BA7-504A-46FF-8C2A-D9A8A0A2241F}"/>
    <pc:docChg chg="custSel addSld modSld sldOrd">
      <pc:chgData name="Damle, Nikhil" userId="8a4e4c6c-ea7b-4371-9857-20e66ccde366" providerId="ADAL" clId="{5B9B4BA7-504A-46FF-8C2A-D9A8A0A2241F}" dt="2021-12-06T04:15:27.968" v="96" actId="20577"/>
      <pc:docMkLst>
        <pc:docMk/>
      </pc:docMkLst>
      <pc:sldChg chg="modSp mod">
        <pc:chgData name="Damle, Nikhil" userId="8a4e4c6c-ea7b-4371-9857-20e66ccde366" providerId="ADAL" clId="{5B9B4BA7-504A-46FF-8C2A-D9A8A0A2241F}" dt="2021-12-06T04:15:27.968" v="96" actId="20577"/>
        <pc:sldMkLst>
          <pc:docMk/>
          <pc:sldMk cId="192182978" sldId="472"/>
        </pc:sldMkLst>
        <pc:spChg chg="mod">
          <ac:chgData name="Damle, Nikhil" userId="8a4e4c6c-ea7b-4371-9857-20e66ccde366" providerId="ADAL" clId="{5B9B4BA7-504A-46FF-8C2A-D9A8A0A2241F}" dt="2021-12-06T04:15:27.968" v="96" actId="20577"/>
          <ac:spMkLst>
            <pc:docMk/>
            <pc:sldMk cId="192182978" sldId="472"/>
            <ac:spMk id="4" creationId="{D5CCA786-9A96-4DFB-B82D-96BAD7C72B20}"/>
          </ac:spMkLst>
        </pc:spChg>
      </pc:sldChg>
      <pc:sldChg chg="addSp modSp add mod">
        <pc:chgData name="Damle, Nikhil" userId="8a4e4c6c-ea7b-4371-9857-20e66ccde366" providerId="ADAL" clId="{5B9B4BA7-504A-46FF-8C2A-D9A8A0A2241F}" dt="2021-12-06T03:43:39.570" v="94" actId="1076"/>
        <pc:sldMkLst>
          <pc:docMk/>
          <pc:sldMk cId="3838046631" sldId="475"/>
        </pc:sldMkLst>
        <pc:spChg chg="mod">
          <ac:chgData name="Damle, Nikhil" userId="8a4e4c6c-ea7b-4371-9857-20e66ccde366" providerId="ADAL" clId="{5B9B4BA7-504A-46FF-8C2A-D9A8A0A2241F}" dt="2021-12-05T13:09:50.457" v="38" actId="5793"/>
          <ac:spMkLst>
            <pc:docMk/>
            <pc:sldMk cId="3838046631" sldId="475"/>
            <ac:spMk id="4" creationId="{D5CCA786-9A96-4DFB-B82D-96BAD7C72B20}"/>
          </ac:spMkLst>
        </pc:spChg>
        <pc:picChg chg="add mod">
          <ac:chgData name="Damle, Nikhil" userId="8a4e4c6c-ea7b-4371-9857-20e66ccde366" providerId="ADAL" clId="{5B9B4BA7-504A-46FF-8C2A-D9A8A0A2241F}" dt="2021-12-06T03:43:39.570" v="94" actId="1076"/>
          <ac:picMkLst>
            <pc:docMk/>
            <pc:sldMk cId="3838046631" sldId="475"/>
            <ac:picMk id="5" creationId="{8F3E7DF3-AB81-4F22-BED1-1384567C414A}"/>
          </ac:picMkLst>
        </pc:picChg>
      </pc:sldChg>
      <pc:sldChg chg="modSp add mod">
        <pc:chgData name="Damle, Nikhil" userId="8a4e4c6c-ea7b-4371-9857-20e66ccde366" providerId="ADAL" clId="{5B9B4BA7-504A-46FF-8C2A-D9A8A0A2241F}" dt="2021-12-05T13:39:43.613" v="87" actId="20577"/>
        <pc:sldMkLst>
          <pc:docMk/>
          <pc:sldMk cId="3125397205" sldId="476"/>
        </pc:sldMkLst>
        <pc:spChg chg="mod">
          <ac:chgData name="Damle, Nikhil" userId="8a4e4c6c-ea7b-4371-9857-20e66ccde366" providerId="ADAL" clId="{5B9B4BA7-504A-46FF-8C2A-D9A8A0A2241F}" dt="2021-12-05T13:39:43.613" v="87" actId="20577"/>
          <ac:spMkLst>
            <pc:docMk/>
            <pc:sldMk cId="3125397205" sldId="476"/>
            <ac:spMk id="4" creationId="{D5CCA786-9A96-4DFB-B82D-96BAD7C72B20}"/>
          </ac:spMkLst>
        </pc:spChg>
      </pc:sldChg>
      <pc:sldChg chg="addSp modSp add mod ord">
        <pc:chgData name="Damle, Nikhil" userId="8a4e4c6c-ea7b-4371-9857-20e66ccde366" providerId="ADAL" clId="{5B9B4BA7-504A-46FF-8C2A-D9A8A0A2241F}" dt="2021-12-05T13:40:56.358" v="89"/>
        <pc:sldMkLst>
          <pc:docMk/>
          <pc:sldMk cId="3672974344" sldId="477"/>
        </pc:sldMkLst>
        <pc:spChg chg="mod">
          <ac:chgData name="Damle, Nikhil" userId="8a4e4c6c-ea7b-4371-9857-20e66ccde366" providerId="ADAL" clId="{5B9B4BA7-504A-46FF-8C2A-D9A8A0A2241F}" dt="2021-12-05T13:20:43.209" v="84" actId="255"/>
          <ac:spMkLst>
            <pc:docMk/>
            <pc:sldMk cId="3672974344" sldId="477"/>
            <ac:spMk id="4" creationId="{D5CCA786-9A96-4DFB-B82D-96BAD7C72B20}"/>
          </ac:spMkLst>
        </pc:spChg>
        <pc:picChg chg="add mod">
          <ac:chgData name="Damle, Nikhil" userId="8a4e4c6c-ea7b-4371-9857-20e66ccde366" providerId="ADAL" clId="{5B9B4BA7-504A-46FF-8C2A-D9A8A0A2241F}" dt="2021-12-05T13:20:57.492" v="86" actId="1076"/>
          <ac:picMkLst>
            <pc:docMk/>
            <pc:sldMk cId="3672974344" sldId="477"/>
            <ac:picMk id="5" creationId="{531C27C9-6DB8-434B-818C-9D581E1D7529}"/>
          </ac:picMkLst>
        </pc:picChg>
      </pc:sldChg>
    </pc:docChg>
  </pc:docChgLst>
  <pc:docChgLst>
    <pc:chgData name="Durga, Amar" userId="86bdeff0-caaa-48ac-9629-fb8d8e172cee" providerId="ADAL" clId="{E8FB9233-9FFB-4353-85B9-2A7EE8928282}"/>
    <pc:docChg chg="modSld sldOrd">
      <pc:chgData name="Durga, Amar" userId="86bdeff0-caaa-48ac-9629-fb8d8e172cee" providerId="ADAL" clId="{E8FB9233-9FFB-4353-85B9-2A7EE8928282}" dt="2021-12-06T04:05:23.014" v="40" actId="20577"/>
      <pc:docMkLst>
        <pc:docMk/>
      </pc:docMkLst>
      <pc:sldChg chg="modSp mod">
        <pc:chgData name="Durga, Amar" userId="86bdeff0-caaa-48ac-9629-fb8d8e172cee" providerId="ADAL" clId="{E8FB9233-9FFB-4353-85B9-2A7EE8928282}" dt="2021-12-05T07:30:50.162" v="38" actId="20577"/>
        <pc:sldMkLst>
          <pc:docMk/>
          <pc:sldMk cId="3544818220" sldId="407"/>
        </pc:sldMkLst>
        <pc:spChg chg="mod">
          <ac:chgData name="Durga, Amar" userId="86bdeff0-caaa-48ac-9629-fb8d8e172cee" providerId="ADAL" clId="{E8FB9233-9FFB-4353-85B9-2A7EE8928282}" dt="2021-12-05T07:30:50.162" v="38" actId="20577"/>
          <ac:spMkLst>
            <pc:docMk/>
            <pc:sldMk cId="3544818220" sldId="407"/>
            <ac:spMk id="4" creationId="{CA6419D1-D60F-4005-8218-EC0C5A455E71}"/>
          </ac:spMkLst>
        </pc:spChg>
      </pc:sldChg>
      <pc:sldChg chg="modSp mod">
        <pc:chgData name="Durga, Amar" userId="86bdeff0-caaa-48ac-9629-fb8d8e172cee" providerId="ADAL" clId="{E8FB9233-9FFB-4353-85B9-2A7EE8928282}" dt="2021-12-06T04:05:23.014" v="40" actId="20577"/>
        <pc:sldMkLst>
          <pc:docMk/>
          <pc:sldMk cId="1664527916" sldId="444"/>
        </pc:sldMkLst>
        <pc:spChg chg="mod">
          <ac:chgData name="Durga, Amar" userId="86bdeff0-caaa-48ac-9629-fb8d8e172cee" providerId="ADAL" clId="{E8FB9233-9FFB-4353-85B9-2A7EE8928282}" dt="2021-12-06T04:05:23.014" v="40" actId="20577"/>
          <ac:spMkLst>
            <pc:docMk/>
            <pc:sldMk cId="1664527916" sldId="444"/>
            <ac:spMk id="3" creationId="{336CDA8A-E61F-416A-B971-F976C3B1DA4C}"/>
          </ac:spMkLst>
        </pc:spChg>
      </pc:sldChg>
      <pc:sldChg chg="ord">
        <pc:chgData name="Durga, Amar" userId="86bdeff0-caaa-48ac-9629-fb8d8e172cee" providerId="ADAL" clId="{E8FB9233-9FFB-4353-85B9-2A7EE8928282}" dt="2021-12-03T12:43:17.779" v="1"/>
        <pc:sldMkLst>
          <pc:docMk/>
          <pc:sldMk cId="3770278830" sldId="474"/>
        </pc:sldMkLst>
      </pc:sldChg>
    </pc:docChg>
  </pc:docChgLst>
  <pc:docChgLst>
    <pc:chgData name="Durga, Amar" userId="86bdeff0-caaa-48ac-9629-fb8d8e172cee" providerId="ADAL" clId="{43B8DE18-FC5F-4E00-AD5D-F4696BDE8FBF}"/>
    <pc:docChg chg="custSel addSld delSld modSld sldOrd">
      <pc:chgData name="Durga, Amar" userId="86bdeff0-caaa-48ac-9629-fb8d8e172cee" providerId="ADAL" clId="{43B8DE18-FC5F-4E00-AD5D-F4696BDE8FBF}" dt="2021-11-18T12:39:21.585" v="149" actId="20577"/>
      <pc:docMkLst>
        <pc:docMk/>
      </pc:docMkLst>
      <pc:sldChg chg="modSp mod ord">
        <pc:chgData name="Durga, Amar" userId="86bdeff0-caaa-48ac-9629-fb8d8e172cee" providerId="ADAL" clId="{43B8DE18-FC5F-4E00-AD5D-F4696BDE8FBF}" dt="2021-11-18T12:33:36.629" v="90" actId="20577"/>
        <pc:sldMkLst>
          <pc:docMk/>
          <pc:sldMk cId="2016214100" sldId="473"/>
        </pc:sldMkLst>
        <pc:spChg chg="mod">
          <ac:chgData name="Durga, Amar" userId="86bdeff0-caaa-48ac-9629-fb8d8e172cee" providerId="ADAL" clId="{43B8DE18-FC5F-4E00-AD5D-F4696BDE8FBF}" dt="2021-11-18T12:32:36.334" v="62" actId="122"/>
          <ac:spMkLst>
            <pc:docMk/>
            <pc:sldMk cId="2016214100" sldId="473"/>
            <ac:spMk id="3" creationId="{AA75B541-E914-4CB8-8429-CD17712E28D0}"/>
          </ac:spMkLst>
        </pc:spChg>
        <pc:spChg chg="mod">
          <ac:chgData name="Durga, Amar" userId="86bdeff0-caaa-48ac-9629-fb8d8e172cee" providerId="ADAL" clId="{43B8DE18-FC5F-4E00-AD5D-F4696BDE8FBF}" dt="2021-11-18T12:33:36.629" v="90" actId="20577"/>
          <ac:spMkLst>
            <pc:docMk/>
            <pc:sldMk cId="2016214100" sldId="473"/>
            <ac:spMk id="7" creationId="{02882950-6528-4EEF-8071-438798F7D337}"/>
          </ac:spMkLst>
        </pc:spChg>
      </pc:sldChg>
      <pc:sldChg chg="del">
        <pc:chgData name="Durga, Amar" userId="86bdeff0-caaa-48ac-9629-fb8d8e172cee" providerId="ADAL" clId="{43B8DE18-FC5F-4E00-AD5D-F4696BDE8FBF}" dt="2021-11-18T12:31:11.604" v="17" actId="47"/>
        <pc:sldMkLst>
          <pc:docMk/>
          <pc:sldMk cId="645500386" sldId="474"/>
        </pc:sldMkLst>
      </pc:sldChg>
      <pc:sldChg chg="delSp modSp add mod">
        <pc:chgData name="Durga, Amar" userId="86bdeff0-caaa-48ac-9629-fb8d8e172cee" providerId="ADAL" clId="{43B8DE18-FC5F-4E00-AD5D-F4696BDE8FBF}" dt="2021-11-18T12:39:21.585" v="149" actId="20577"/>
        <pc:sldMkLst>
          <pc:docMk/>
          <pc:sldMk cId="3770278830" sldId="474"/>
        </pc:sldMkLst>
        <pc:spChg chg="mod">
          <ac:chgData name="Durga, Amar" userId="86bdeff0-caaa-48ac-9629-fb8d8e172cee" providerId="ADAL" clId="{43B8DE18-FC5F-4E00-AD5D-F4696BDE8FBF}" dt="2021-11-18T12:39:21.585" v="149" actId="20577"/>
          <ac:spMkLst>
            <pc:docMk/>
            <pc:sldMk cId="3770278830" sldId="474"/>
            <ac:spMk id="3" creationId="{AA75B541-E914-4CB8-8429-CD17712E28D0}"/>
          </ac:spMkLst>
        </pc:spChg>
        <pc:spChg chg="del">
          <ac:chgData name="Durga, Amar" userId="86bdeff0-caaa-48ac-9629-fb8d8e172cee" providerId="ADAL" clId="{43B8DE18-FC5F-4E00-AD5D-F4696BDE8FBF}" dt="2021-11-18T12:34:24.569" v="92" actId="478"/>
          <ac:spMkLst>
            <pc:docMk/>
            <pc:sldMk cId="3770278830" sldId="474"/>
            <ac:spMk id="7" creationId="{02882950-6528-4EEF-8071-438798F7D337}"/>
          </ac:spMkLst>
        </pc:spChg>
      </pc:sldChg>
      <pc:sldChg chg="del">
        <pc:chgData name="Durga, Amar" userId="86bdeff0-caaa-48ac-9629-fb8d8e172cee" providerId="ADAL" clId="{43B8DE18-FC5F-4E00-AD5D-F4696BDE8FBF}" dt="2021-11-18T12:31:12.211" v="18" actId="47"/>
        <pc:sldMkLst>
          <pc:docMk/>
          <pc:sldMk cId="3668054087" sldId="475"/>
        </pc:sldMkLst>
      </pc:sldChg>
      <pc:sldChg chg="del">
        <pc:chgData name="Durga, Amar" userId="86bdeff0-caaa-48ac-9629-fb8d8e172cee" providerId="ADAL" clId="{43B8DE18-FC5F-4E00-AD5D-F4696BDE8FBF}" dt="2021-11-18T12:31:12.622" v="19" actId="47"/>
        <pc:sldMkLst>
          <pc:docMk/>
          <pc:sldMk cId="1204701674" sldId="476"/>
        </pc:sldMkLst>
      </pc:sldChg>
      <pc:sldChg chg="del">
        <pc:chgData name="Durga, Amar" userId="86bdeff0-caaa-48ac-9629-fb8d8e172cee" providerId="ADAL" clId="{43B8DE18-FC5F-4E00-AD5D-F4696BDE8FBF}" dt="2021-11-18T12:31:13.231" v="20" actId="47"/>
        <pc:sldMkLst>
          <pc:docMk/>
          <pc:sldMk cId="3498085308" sldId="477"/>
        </pc:sldMkLst>
      </pc:sldChg>
      <pc:sldChg chg="del">
        <pc:chgData name="Durga, Amar" userId="86bdeff0-caaa-48ac-9629-fb8d8e172cee" providerId="ADAL" clId="{43B8DE18-FC5F-4E00-AD5D-F4696BDE8FBF}" dt="2021-11-18T12:31:13.712" v="21" actId="47"/>
        <pc:sldMkLst>
          <pc:docMk/>
          <pc:sldMk cId="1174204332" sldId="47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24993E57-F06E-2343-8505-8306C931B374}" type="datetimeFigureOut">
              <a:rPr lang="en-US" smtClean="0"/>
              <a:pPr/>
              <a:t>12/7/2021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930BA0C0-C469-224C-A13F-1126ACE84987}" type="slidenum">
              <a:rPr lang="en-US" smtClean="0"/>
              <a:pPr/>
              <a:t>‹#›</a:t>
            </a:fld>
            <a:endParaRPr lang="en-US"/>
          </a:p>
        </p:txBody>
      </p:sp>
    </p:spTree>
    <p:extLst>
      <p:ext uri="{BB962C8B-B14F-4D97-AF65-F5344CB8AC3E}">
        <p14:creationId xmlns:p14="http://schemas.microsoft.com/office/powerpoint/2010/main" val="2683676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0AE71FE8-551B-41D8-8E66-7D01683EE4D2}" type="datetimeFigureOut">
              <a:rPr lang="fi-FI" smtClean="0"/>
              <a:pPr/>
              <a:t>7.12.2021</a:t>
            </a:fld>
            <a:endParaRPr lang="fi-FI"/>
          </a:p>
        </p:txBody>
      </p:sp>
      <p:sp>
        <p:nvSpPr>
          <p:cNvPr id="4" name="Dian kuvan paikkamerkki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Alatunnisteen paikkamerkki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2565BE45-5FCE-418C-8A7C-9AF791EA8C88}" type="slidenum">
              <a:rPr lang="fi-FI" smtClean="0"/>
              <a:pPr/>
              <a:t>‹#›</a:t>
            </a:fld>
            <a:endParaRPr lang="fi-FI"/>
          </a:p>
        </p:txBody>
      </p:sp>
    </p:spTree>
    <p:extLst>
      <p:ext uri="{BB962C8B-B14F-4D97-AF65-F5344CB8AC3E}">
        <p14:creationId xmlns:p14="http://schemas.microsoft.com/office/powerpoint/2010/main" val="1529411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19" name="Title 10"/>
          <p:cNvSpPr>
            <a:spLocks noGrp="1"/>
          </p:cNvSpPr>
          <p:nvPr>
            <p:ph type="title" hasCustomPrompt="1"/>
          </p:nvPr>
        </p:nvSpPr>
        <p:spPr>
          <a:xfrm>
            <a:off x="382588" y="1409701"/>
            <a:ext cx="6012000" cy="1833019"/>
          </a:xfrm>
        </p:spPr>
        <p:txBody>
          <a:bodyPr anchor="b" anchorCtr="0">
            <a:noAutofit/>
          </a:bodyPr>
          <a:lstStyle>
            <a:lvl1pPr>
              <a:defRPr sz="5000" spc="-100" baseline="0">
                <a:solidFill>
                  <a:schemeClr val="bg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3376662"/>
            <a:ext cx="6012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5787351"/>
            <a:ext cx="2833200" cy="216000"/>
          </a:xfrm>
        </p:spPr>
        <p:txBody>
          <a:bodyPr>
            <a:normAutofit/>
          </a:bodyPr>
          <a:lstStyle>
            <a:lvl1pPr marL="0" indent="0">
              <a:buFontTx/>
              <a:buNone/>
              <a:defRPr sz="1300" b="0">
                <a:solidFill>
                  <a:schemeClr val="bg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5557309"/>
            <a:ext cx="432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a:t>Speaker name, 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14639" y="5374990"/>
            <a:ext cx="2973984" cy="684000"/>
          </a:xfrm>
          <a:prstGeom prst="rect">
            <a:avLst/>
          </a:prstGeom>
        </p:spPr>
      </p:pic>
    </p:spTree>
    <p:extLst>
      <p:ext uri="{BB962C8B-B14F-4D97-AF65-F5344CB8AC3E}">
        <p14:creationId xmlns:p14="http://schemas.microsoft.com/office/powerpoint/2010/main" val="400564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342509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a:p>
        </p:txBody>
      </p:sp>
      <p:grpSp>
        <p:nvGrpSpPr>
          <p:cNvPr id="7" name="Ryhmä 1"/>
          <p:cNvGrpSpPr/>
          <p:nvPr userDrawn="1"/>
        </p:nvGrpSpPr>
        <p:grpSpPr>
          <a:xfrm>
            <a:off x="856145" y="1089791"/>
            <a:ext cx="7460544" cy="47952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grpSp>
      <p:sp>
        <p:nvSpPr>
          <p:cNvPr id="11" name="Text Placeholder 7"/>
          <p:cNvSpPr>
            <a:spLocks noGrp="1"/>
          </p:cNvSpPr>
          <p:nvPr>
            <p:ph type="body" sz="quarter" idx="12" hasCustomPrompt="1"/>
          </p:nvPr>
        </p:nvSpPr>
        <p:spPr>
          <a:xfrm>
            <a:off x="971600" y="1219201"/>
            <a:ext cx="7219254" cy="3885708"/>
          </a:xfrm>
        </p:spPr>
        <p:txBody>
          <a:bodyPr anchor="ctr">
            <a:noAutofit/>
          </a:bodyPr>
          <a:lstStyle>
            <a:lvl1pPr marL="0" indent="0" algn="ctr">
              <a:lnSpc>
                <a:spcPct val="100000"/>
              </a:lnSpc>
              <a:spcBef>
                <a:spcPts val="0"/>
              </a:spcBef>
              <a:buFontTx/>
              <a:buNone/>
              <a:defRPr sz="36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a:t>Type quote</a:t>
            </a:r>
          </a:p>
        </p:txBody>
      </p:sp>
    </p:spTree>
    <p:extLst>
      <p:ext uri="{BB962C8B-B14F-4D97-AF65-F5344CB8AC3E}">
        <p14:creationId xmlns:p14="http://schemas.microsoft.com/office/powerpoint/2010/main" val="169907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5" name="Content Placeholder 2"/>
          <p:cNvSpPr>
            <a:spLocks noGrp="1"/>
          </p:cNvSpPr>
          <p:nvPr>
            <p:ph idx="1"/>
          </p:nvPr>
        </p:nvSpPr>
        <p:spPr>
          <a:xfrm>
            <a:off x="392112" y="1655764"/>
            <a:ext cx="4068000" cy="4511675"/>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4" name="Picture Placeholder 12"/>
          <p:cNvSpPr>
            <a:spLocks noGrp="1"/>
          </p:cNvSpPr>
          <p:nvPr>
            <p:ph type="pic" sz="quarter" idx="13" hasCustomPrompt="1"/>
          </p:nvPr>
        </p:nvSpPr>
        <p:spPr>
          <a:xfrm>
            <a:off x="4691008" y="1655764"/>
            <a:ext cx="4052750" cy="4511674"/>
          </a:xfrm>
          <a:prstGeom prst="rect">
            <a:avLst/>
          </a:prstGeom>
          <a:solidFill>
            <a:schemeClr val="accent3">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a:t>Click icon to add picture</a:t>
            </a:r>
            <a:br>
              <a:rPr lang="fi-FI"/>
            </a:br>
            <a:br>
              <a:rPr lang="fi-FI"/>
            </a:br>
            <a:r>
              <a:rPr lang="en-US" cap="none" baseline="0"/>
              <a:t>Go to the speaker notes of this slide for instructions on how to add pictures</a:t>
            </a:r>
            <a:endParaRPr lang="fi-FI"/>
          </a:p>
        </p:txBody>
      </p:sp>
    </p:spTree>
    <p:extLst>
      <p:ext uri="{BB962C8B-B14F-4D97-AF65-F5344CB8AC3E}">
        <p14:creationId xmlns:p14="http://schemas.microsoft.com/office/powerpoint/2010/main" val="195769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 y="0"/>
            <a:ext cx="9144001" cy="685800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14000" y="2886674"/>
            <a:ext cx="4716000" cy="1084653"/>
          </a:xfrm>
          <a:prstGeom prst="rect">
            <a:avLst/>
          </a:prstGeom>
        </p:spPr>
      </p:pic>
      <p:sp>
        <p:nvSpPr>
          <p:cNvPr id="4" name="TextBox 3"/>
          <p:cNvSpPr txBox="1"/>
          <p:nvPr userDrawn="1"/>
        </p:nvSpPr>
        <p:spPr>
          <a:xfrm>
            <a:off x="139468" y="6476563"/>
            <a:ext cx="6588878" cy="215444"/>
          </a:xfrm>
          <a:prstGeom prst="rect">
            <a:avLst/>
          </a:prstGeom>
          <a:noFill/>
        </p:spPr>
        <p:txBody>
          <a:bodyPr wrap="square" rtlCol="0">
            <a:spAutoFit/>
          </a:bodyPr>
          <a:lstStyle/>
          <a:p>
            <a:r>
              <a:rPr lang="en-US" sz="800" b="1" i="1">
                <a:solidFill>
                  <a:schemeClr val="bg1"/>
                </a:solidFill>
              </a:rPr>
              <a:t>©2016 FIS and/or its subsidiaries. All Rights Reserved.</a:t>
            </a:r>
            <a:r>
              <a:rPr lang="en-US" sz="800" b="1" i="1" baseline="0">
                <a:solidFill>
                  <a:schemeClr val="bg1"/>
                </a:solidFill>
              </a:rPr>
              <a:t> </a:t>
            </a:r>
            <a:r>
              <a:rPr lang="en-US" sz="800" b="1" i="1">
                <a:solidFill>
                  <a:schemeClr val="bg1"/>
                </a:solidFill>
                <a:cs typeface="Arial"/>
              </a:rPr>
              <a:t>FIS confidential and proprietary information. </a:t>
            </a:r>
          </a:p>
        </p:txBody>
      </p:sp>
    </p:spTree>
    <p:extLst>
      <p:ext uri="{BB962C8B-B14F-4D97-AF65-F5344CB8AC3E}">
        <p14:creationId xmlns:p14="http://schemas.microsoft.com/office/powerpoint/2010/main" val="2595561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slide picture dark tex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5408256"/>
            <a:ext cx="9144000" cy="1234440"/>
          </a:xfrm>
          <a:prstGeom prst="rect">
            <a:avLst/>
          </a:prstGeom>
        </p:spPr>
      </p:pic>
      <p:sp>
        <p:nvSpPr>
          <p:cNvPr id="19" name="Title 10"/>
          <p:cNvSpPr>
            <a:spLocks noGrp="1"/>
          </p:cNvSpPr>
          <p:nvPr>
            <p:ph type="title" hasCustomPrompt="1"/>
          </p:nvPr>
        </p:nvSpPr>
        <p:spPr>
          <a:xfrm>
            <a:off x="382588" y="676276"/>
            <a:ext cx="6012000" cy="1833019"/>
          </a:xfrm>
        </p:spPr>
        <p:txBody>
          <a:bodyPr anchor="b" anchorCtr="0">
            <a:noAutofit/>
          </a:bodyPr>
          <a:lstStyle>
            <a:lvl1pPr>
              <a:defRPr sz="5000" spc="-100" baseline="0">
                <a:solidFill>
                  <a:schemeClr val="tx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2643238"/>
            <a:ext cx="6012000" cy="1076276"/>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4345851"/>
            <a:ext cx="2833200" cy="216000"/>
          </a:xfrm>
        </p:spPr>
        <p:txBody>
          <a:bodyPr/>
          <a:lstStyle>
            <a:lvl1pPr marL="0" indent="0">
              <a:buFontTx/>
              <a:buNone/>
              <a:defRPr sz="1300" b="0">
                <a:solidFill>
                  <a:schemeClr val="tx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4106284"/>
            <a:ext cx="432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a:t>Speaker name, title</a:t>
            </a:r>
          </a:p>
        </p:txBody>
      </p:sp>
    </p:spTree>
    <p:extLst>
      <p:ext uri="{BB962C8B-B14F-4D97-AF65-F5344CB8AC3E}">
        <p14:creationId xmlns:p14="http://schemas.microsoft.com/office/powerpoint/2010/main" val="3179440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tx1"/>
                </a:solidFill>
              </a:defRPr>
            </a:lvl1pPr>
          </a:lstStyle>
          <a:p>
            <a:r>
              <a:rPr lang="de-DE"/>
              <a:t>IBM Cloud / DOC ID / </a:t>
            </a:r>
            <a:r>
              <a:rPr lang="de-DE" err="1"/>
              <a:t>Month</a:t>
            </a:r>
            <a:r>
              <a:rPr lang="de-DE"/>
              <a:t> XX, 2018 / © 2018 IBM Corporation</a:t>
            </a:r>
            <a:endParaRPr lang="en-US"/>
          </a:p>
        </p:txBody>
      </p:sp>
      <p:sp>
        <p:nvSpPr>
          <p:cNvPr id="4" name="Title 3"/>
          <p:cNvSpPr>
            <a:spLocks noGrp="1"/>
          </p:cNvSpPr>
          <p:nvPr>
            <p:ph type="title"/>
          </p:nvPr>
        </p:nvSpPr>
        <p:spPr>
          <a:xfrm>
            <a:off x="228599" y="271709"/>
            <a:ext cx="4114802" cy="5972459"/>
          </a:xfrm>
        </p:spPr>
        <p:txBody>
          <a:bodyPr/>
          <a:lstStyle>
            <a:lvl1pPr>
              <a:lnSpc>
                <a:spcPct val="90000"/>
              </a:lnSpc>
              <a:defRPr sz="2400" b="0">
                <a:solidFill>
                  <a:schemeClr val="tx1"/>
                </a:solidFill>
              </a:defRPr>
            </a:lvl1pPr>
          </a:lstStyle>
          <a:p>
            <a:r>
              <a:rPr lang="en-US"/>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2" y="6273801"/>
            <a:ext cx="521589"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8001" t="20400" r="17675" b="20719"/>
          <a:stretch/>
        </p:blipFill>
        <p:spPr>
          <a:xfrm>
            <a:off x="4467226" y="540364"/>
            <a:ext cx="4297421" cy="4916867"/>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8393812" y="320060"/>
            <a:ext cx="521589" cy="281962"/>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val="0"/>
              </a:ext>
            </a:extLst>
          </a:blip>
          <a:srcRect l="15172" t="28443" r="13568" b="27421"/>
          <a:stretch/>
        </p:blipFill>
        <p:spPr>
          <a:xfrm>
            <a:off x="7410685" y="6112935"/>
            <a:ext cx="1620428" cy="627264"/>
          </a:xfrm>
          <a:prstGeom prst="rect">
            <a:avLst/>
          </a:prstGeom>
        </p:spPr>
      </p:pic>
    </p:spTree>
    <p:extLst>
      <p:ext uri="{BB962C8B-B14F-4D97-AF65-F5344CB8AC3E}">
        <p14:creationId xmlns:p14="http://schemas.microsoft.com/office/powerpoint/2010/main" val="3910259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DOC ID / </a:t>
            </a:r>
            <a:r>
              <a:rPr lang="de-DE" err="1"/>
              <a:t>Month</a:t>
            </a:r>
            <a:r>
              <a:rPr lang="de-DE"/>
              <a:t> XX,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68224"/>
            <a:ext cx="4114800" cy="5991670"/>
          </a:xfrm>
        </p:spPr>
        <p:txBody>
          <a:bodyPr/>
          <a:lstStyle>
            <a:lvl1pPr>
              <a:lnSpc>
                <a:spcPct val="90000"/>
              </a:lnSpc>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91904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10"/>
          </a:xfrm>
        </p:spPr>
        <p:txBody>
          <a:bodyPr/>
          <a:lstStyle>
            <a:lvl1pPr>
              <a:defRPr sz="1601">
                <a:solidFill>
                  <a:schemeClr val="tx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234537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70"/>
            <a:ext cx="8686800" cy="5964767"/>
          </a:xfrm>
        </p:spPr>
        <p:txBody>
          <a:bodyPr/>
          <a:lstStyle>
            <a:lvl1pPr>
              <a:lnSpc>
                <a:spcPct val="90000"/>
              </a:lnSpc>
              <a:defRPr sz="9600" b="1"/>
            </a:lvl1p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226006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5187462" cy="6027740"/>
          </a:xfrm>
        </p:spPr>
        <p:txBody>
          <a:bodyPr/>
          <a:lstStyle>
            <a:lvl1pPr marL="117477" indent="-117477">
              <a:tabLst/>
              <a:defRPr>
                <a:solidFill>
                  <a:schemeClr val="tx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304835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409701"/>
            <a:ext cx="6012000" cy="1833019"/>
          </a:xfrm>
        </p:spPr>
        <p:txBody>
          <a:bodyPr anchor="b" anchorCtr="0">
            <a:noAutofit/>
          </a:bodyPr>
          <a:lstStyle>
            <a:lvl1pPr>
              <a:defRPr sz="5000" spc="-100" baseline="0">
                <a:solidFill>
                  <a:schemeClr val="bg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3376662"/>
            <a:ext cx="6012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5796876"/>
            <a:ext cx="2833200" cy="216000"/>
          </a:xfrm>
        </p:spPr>
        <p:txBody>
          <a:bodyPr/>
          <a:lstStyle>
            <a:lvl1pPr marL="0" indent="0">
              <a:buFontTx/>
              <a:buNone/>
              <a:defRPr sz="1300" b="0">
                <a:solidFill>
                  <a:schemeClr val="bg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5557309"/>
            <a:ext cx="432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14639" y="5374990"/>
            <a:ext cx="2973984" cy="684000"/>
          </a:xfrm>
          <a:prstGeom prst="rect">
            <a:avLst/>
          </a:prstGeom>
        </p:spPr>
      </p:pic>
    </p:spTree>
    <p:extLst>
      <p:ext uri="{BB962C8B-B14F-4D97-AF65-F5344CB8AC3E}">
        <p14:creationId xmlns:p14="http://schemas.microsoft.com/office/powerpoint/2010/main" val="639049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7418"/>
            <a:ext cx="4114800" cy="400050"/>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597063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8" name="Text Placeholder 7"/>
          <p:cNvSpPr>
            <a:spLocks noGrp="1"/>
          </p:cNvSpPr>
          <p:nvPr>
            <p:ph type="body" sz="quarter" idx="12"/>
          </p:nvPr>
        </p:nvSpPr>
        <p:spPr>
          <a:xfrm>
            <a:off x="228600" y="1499618"/>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3"/>
          </p:nvPr>
        </p:nvSpPr>
        <p:spPr>
          <a:xfrm>
            <a:off x="4800600" y="1499618"/>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752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57960"/>
            <a:ext cx="4114800" cy="4786208"/>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2"/>
            <a:ext cx="4114800" cy="4786207"/>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4289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Content Placeholder 5"/>
          <p:cNvSpPr>
            <a:spLocks noGrp="1"/>
          </p:cNvSpPr>
          <p:nvPr>
            <p:ph sz="quarter" idx="12"/>
          </p:nvPr>
        </p:nvSpPr>
        <p:spPr>
          <a:xfrm>
            <a:off x="228600" y="1327358"/>
            <a:ext cx="4114800" cy="4916810"/>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6"/>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643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85344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781127"/>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488638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85344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7" name="Text Placeholder 6"/>
          <p:cNvSpPr>
            <a:spLocks noGrp="1"/>
          </p:cNvSpPr>
          <p:nvPr>
            <p:ph type="body" sz="quarter" idx="14"/>
          </p:nvPr>
        </p:nvSpPr>
        <p:spPr>
          <a:xfrm>
            <a:off x="228600" y="1463040"/>
            <a:ext cx="1828800" cy="4781127"/>
          </a:xfrm>
        </p:spPr>
        <p:txBody>
          <a:bodyPr/>
          <a:lstStyle>
            <a:lvl1pPr>
              <a:spcBef>
                <a:spcPts val="1100"/>
              </a:spcBef>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5"/>
          </p:nvPr>
        </p:nvSpPr>
        <p:spPr>
          <a:xfrm>
            <a:off x="2514600" y="1463040"/>
            <a:ext cx="1828800" cy="4781127"/>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4192365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2974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99617"/>
            <a:ext cx="4114800" cy="4668594"/>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109692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2"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12" name="Text Placeholder 11"/>
          <p:cNvSpPr>
            <a:spLocks noGrp="1"/>
          </p:cNvSpPr>
          <p:nvPr>
            <p:ph type="body" sz="quarter" idx="13"/>
          </p:nvPr>
        </p:nvSpPr>
        <p:spPr>
          <a:xfrm>
            <a:off x="228600" y="256033"/>
            <a:ext cx="4114800" cy="400050"/>
          </a:xfrm>
        </p:spPr>
        <p:txBody>
          <a:bodyPr/>
          <a:lstStyle>
            <a:lvl1pPr>
              <a:defRPr sz="1601"/>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651642"/>
          </a:xfrm>
        </p:spPr>
        <p:txBody>
          <a:bodyPr/>
          <a:lstStyle>
            <a:lvl1pPr>
              <a:defRPr sz="1601"/>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795948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2"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0" y="-1"/>
            <a:ext cx="4571999" cy="3429002"/>
          </a:xfrm>
          <a:solidFill>
            <a:schemeClr val="accent2"/>
          </a:solidFill>
        </p:spPr>
        <p:txBody>
          <a:bodyPr lIns="228600" tIns="201168" rIns="228600" bIns="228600"/>
          <a:lstStyle>
            <a:lvl1pPr>
              <a:defRPr>
                <a:solidFill>
                  <a:schemeClr val="bg2"/>
                </a:solidFill>
              </a:defRPr>
            </a:lvl1pPr>
          </a:lstStyle>
          <a:p>
            <a:r>
              <a:rPr lang="en-US"/>
              <a:t>Click to edit Master title style</a:t>
            </a:r>
          </a:p>
        </p:txBody>
      </p:sp>
    </p:spTree>
    <p:extLst>
      <p:ext uri="{BB962C8B-B14F-4D97-AF65-F5344CB8AC3E}">
        <p14:creationId xmlns:p14="http://schemas.microsoft.com/office/powerpoint/2010/main" val="88412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550399"/>
            <a:ext cx="2880000" cy="912000"/>
          </a:xfrm>
        </p:spPr>
        <p:txBody>
          <a:bodyPr>
            <a:noAutofit/>
          </a:bodyPr>
          <a:lstStyle>
            <a:lvl1pPr>
              <a:defRPr sz="5000">
                <a:solidFill>
                  <a:schemeClr val="bg1"/>
                </a:solidFill>
              </a:defRPr>
            </a:lvl1pPr>
          </a:lstStyle>
          <a:p>
            <a:r>
              <a:rPr lang="fi-FI"/>
              <a:t>Section #</a:t>
            </a:r>
            <a:endParaRPr lang="en-US"/>
          </a:p>
        </p:txBody>
      </p:sp>
      <p:sp>
        <p:nvSpPr>
          <p:cNvPr id="3" name="Subtitle 2"/>
          <p:cNvSpPr>
            <a:spLocks noGrp="1"/>
          </p:cNvSpPr>
          <p:nvPr>
            <p:ph type="subTitle" idx="1" hasCustomPrompt="1"/>
          </p:nvPr>
        </p:nvSpPr>
        <p:spPr>
          <a:xfrm>
            <a:off x="382587" y="1585381"/>
            <a:ext cx="288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Type section title</a:t>
            </a:r>
            <a:endParaRPr lang="en-US"/>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30"/>
          <a:stretch/>
        </p:blipFill>
        <p:spPr>
          <a:xfrm>
            <a:off x="3275215" y="-2049"/>
            <a:ext cx="5868785" cy="6860049"/>
          </a:xfrm>
          <a:prstGeom prst="rect">
            <a:avLst/>
          </a:prstGeom>
        </p:spPr>
      </p:pic>
    </p:spTree>
    <p:extLst>
      <p:ext uri="{BB962C8B-B14F-4D97-AF65-F5344CB8AC3E}">
        <p14:creationId xmlns:p14="http://schemas.microsoft.com/office/powerpoint/2010/main" val="624914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9"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
        <p:nvSpPr>
          <p:cNvPr id="6" name="Title 5"/>
          <p:cNvSpPr>
            <a:spLocks noGrp="1"/>
          </p:cNvSpPr>
          <p:nvPr>
            <p:ph type="title"/>
          </p:nvPr>
        </p:nvSpPr>
        <p:spPr>
          <a:xfrm>
            <a:off x="0" y="-1"/>
            <a:ext cx="9143999" cy="3429002"/>
          </a:xfrm>
          <a:solidFill>
            <a:schemeClr val="tx1"/>
          </a:solidFill>
        </p:spPr>
        <p:txBody>
          <a:bodyPr lIns="228600" tIns="155448" rIns="228600" bIns="228600"/>
          <a:lstStyle>
            <a:lvl1pPr>
              <a:defRPr sz="4800">
                <a:solidFill>
                  <a:schemeClr val="bg2"/>
                </a:solidFill>
              </a:defRPr>
            </a:lvl1pPr>
          </a:lstStyle>
          <a:p>
            <a:r>
              <a:rPr lang="en-US"/>
              <a:t>Click to edit Master title style</a:t>
            </a:r>
          </a:p>
        </p:txBody>
      </p:sp>
    </p:spTree>
    <p:extLst>
      <p:ext uri="{BB962C8B-B14F-4D97-AF65-F5344CB8AC3E}">
        <p14:creationId xmlns:p14="http://schemas.microsoft.com/office/powerpoint/2010/main" val="1414963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itle 5"/>
          <p:cNvSpPr>
            <a:spLocks noGrp="1"/>
          </p:cNvSpPr>
          <p:nvPr>
            <p:ph type="title"/>
          </p:nvPr>
        </p:nvSpPr>
        <p:spPr>
          <a:xfrm>
            <a:off x="0" y="-1"/>
            <a:ext cx="9143999" cy="1031632"/>
          </a:xfrm>
          <a:solidFill>
            <a:schemeClr val="tx1"/>
          </a:solidFill>
        </p:spPr>
        <p:txBody>
          <a:bodyPr lIns="228600" tIns="201168" rIns="228600" bIns="228600"/>
          <a:lstStyle>
            <a:lvl1pPr>
              <a:defRPr sz="2400">
                <a:solidFill>
                  <a:schemeClr val="bg2"/>
                </a:solidFill>
              </a:defRPr>
            </a:lvl1pPr>
          </a:lstStyle>
          <a:p>
            <a:r>
              <a:rPr lang="en-US"/>
              <a:t>Click to edit Master title style</a:t>
            </a:r>
          </a:p>
        </p:txBody>
      </p:sp>
    </p:spTree>
    <p:extLst>
      <p:ext uri="{BB962C8B-B14F-4D97-AF65-F5344CB8AC3E}">
        <p14:creationId xmlns:p14="http://schemas.microsoft.com/office/powerpoint/2010/main" val="4237755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1">
                <a:solidFill>
                  <a:schemeClr val="bg2"/>
                </a:solidFill>
              </a:defRPr>
            </a:lvl2pPr>
            <a:lvl3pPr>
              <a:defRPr sz="1001">
                <a:solidFill>
                  <a:schemeClr val="bg2"/>
                </a:solidFill>
              </a:defRPr>
            </a:lvl3pPr>
            <a:lvl4pPr>
              <a:defRPr sz="1001">
                <a:solidFill>
                  <a:schemeClr val="bg2"/>
                </a:solidFill>
              </a:defRPr>
            </a:lvl4pPr>
            <a:lvl5pPr>
              <a:defRPr sz="1001">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1255000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2286000" cy="6858000"/>
          </a:xfrm>
          <a:solidFill>
            <a:schemeClr val="tx1"/>
          </a:solidFill>
        </p:spPr>
        <p:txBody>
          <a:bodyPr lIns="228600" tIns="182880" rIns="228600" bIns="228600"/>
          <a:lstStyle>
            <a:lvl1pPr>
              <a:defRPr sz="1601">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38477089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6"/>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228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04425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2159720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34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225" algn="dec"/>
              </a:tabLst>
              <a:defRPr sz="1100"/>
            </a:lvl1pPr>
            <a:lvl2pPr marL="173040" indent="-173040">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6" rtl="0" eaLnBrk="1" fontAlgn="auto" latinLnBrk="0" hangingPunct="1">
              <a:lnSpc>
                <a:spcPct val="100000"/>
              </a:lnSpc>
              <a:spcBef>
                <a:spcPts val="0"/>
              </a:spcBef>
              <a:spcAft>
                <a:spcPts val="0"/>
              </a:spcAft>
              <a:buClrTx/>
              <a:buSzTx/>
              <a:buFont typeface="Arial"/>
              <a:buNone/>
              <a:tabLst>
                <a:tab pos="4023410" algn="r"/>
              </a:tabLst>
              <a:defRPr/>
            </a:pPr>
            <a:r>
              <a:rPr lang="en-US"/>
              <a:t>Click to edit Master text styles</a:t>
            </a:r>
          </a:p>
        </p:txBody>
      </p:sp>
    </p:spTree>
    <p:extLst>
      <p:ext uri="{BB962C8B-B14F-4D97-AF65-F5344CB8AC3E}">
        <p14:creationId xmlns:p14="http://schemas.microsoft.com/office/powerpoint/2010/main" val="36932244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914869"/>
            <a:ext cx="1297608" cy="701463"/>
          </a:xfrm>
          <a:prstGeom prst="rect">
            <a:avLst/>
          </a:prstGeom>
        </p:spPr>
      </p:pic>
    </p:spTree>
    <p:extLst>
      <p:ext uri="{BB962C8B-B14F-4D97-AF65-F5344CB8AC3E}">
        <p14:creationId xmlns:p14="http://schemas.microsoft.com/office/powerpoint/2010/main" val="8786385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6C06-3348-CB45-862D-C02A291D7C7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D467535-3C2A-EF42-ABB6-EFABE44EBE9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2664622-68E4-2D46-82C7-1B422F224EA2}"/>
              </a:ext>
            </a:extLst>
          </p:cNvPr>
          <p:cNvSpPr>
            <a:spLocks noGrp="1"/>
          </p:cNvSpPr>
          <p:nvPr>
            <p:ph type="dt" sz="half" idx="10"/>
          </p:nvPr>
        </p:nvSpPr>
        <p:spPr>
          <a:xfrm>
            <a:off x="628650" y="6356351"/>
            <a:ext cx="2057400" cy="365125"/>
          </a:xfrm>
          <a:prstGeom prst="rect">
            <a:avLst/>
          </a:prstGeom>
        </p:spPr>
        <p:txBody>
          <a:bodyPr/>
          <a:lstStyle/>
          <a:p>
            <a:fld id="{51224D30-795A-FE4A-B67C-B2D562A49230}" type="datetimeFigureOut">
              <a:rPr lang="en-US" smtClean="0"/>
              <a:t>12/7/2021</a:t>
            </a:fld>
            <a:endParaRPr lang="en-US"/>
          </a:p>
        </p:txBody>
      </p:sp>
      <p:sp>
        <p:nvSpPr>
          <p:cNvPr id="5" name="Footer Placeholder 4">
            <a:extLst>
              <a:ext uri="{FF2B5EF4-FFF2-40B4-BE49-F238E27FC236}">
                <a16:creationId xmlns:a16="http://schemas.microsoft.com/office/drawing/2014/main" id="{7889ACE8-9229-AA4B-861F-9C16D944C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4ADD8-EAA3-3A4A-8C17-BA9CC7EE0A04}"/>
              </a:ext>
            </a:extLst>
          </p:cNvPr>
          <p:cNvSpPr>
            <a:spLocks noGrp="1"/>
          </p:cNvSpPr>
          <p:nvPr>
            <p:ph type="sldNum" sz="quarter" idx="12"/>
          </p:nvPr>
        </p:nvSpPr>
        <p:spPr/>
        <p:txBody>
          <a:bodyPr/>
          <a:lstStyle/>
          <a:p>
            <a:fld id="{629C95F8-12EC-A149-9EDE-6971C95B6CCA}" type="slidenum">
              <a:rPr lang="en-US" smtClean="0"/>
              <a:t>‹#›</a:t>
            </a:fld>
            <a:endParaRPr lang="en-US"/>
          </a:p>
        </p:txBody>
      </p:sp>
    </p:spTree>
    <p:extLst>
      <p:ext uri="{BB962C8B-B14F-4D97-AF65-F5344CB8AC3E}">
        <p14:creationId xmlns:p14="http://schemas.microsoft.com/office/powerpoint/2010/main" val="417309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55517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811A-1E48-244A-8CA2-17F0D59E7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EEBD1-B54A-B940-AFCB-E473C0987E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F6C3C-DD27-E347-869F-E47E08DACF78}"/>
              </a:ext>
            </a:extLst>
          </p:cNvPr>
          <p:cNvSpPr>
            <a:spLocks noGrp="1"/>
          </p:cNvSpPr>
          <p:nvPr>
            <p:ph type="dt" sz="half" idx="10"/>
          </p:nvPr>
        </p:nvSpPr>
        <p:spPr/>
        <p:txBody>
          <a:bodyPr/>
          <a:lstStyle/>
          <a:p>
            <a:fld id="{4415DF26-5BA6-9E45-B5B0-FB7341BC9350}" type="datetimeFigureOut">
              <a:rPr lang="en-US" smtClean="0"/>
              <a:t>12/7/2021</a:t>
            </a:fld>
            <a:endParaRPr lang="en-US"/>
          </a:p>
        </p:txBody>
      </p:sp>
      <p:sp>
        <p:nvSpPr>
          <p:cNvPr id="5" name="Footer Placeholder 4">
            <a:extLst>
              <a:ext uri="{FF2B5EF4-FFF2-40B4-BE49-F238E27FC236}">
                <a16:creationId xmlns:a16="http://schemas.microsoft.com/office/drawing/2014/main" id="{2D1917DB-3EFA-8045-B36F-3FAF87B56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B4655-2B8D-DA42-8D1B-8F30E3DAEA5F}"/>
              </a:ext>
            </a:extLst>
          </p:cNvPr>
          <p:cNvSpPr>
            <a:spLocks noGrp="1"/>
          </p:cNvSpPr>
          <p:nvPr>
            <p:ph type="sldNum" sz="quarter" idx="12"/>
          </p:nvPr>
        </p:nvSpPr>
        <p:spPr/>
        <p:txBody>
          <a:bodyPr/>
          <a:lstStyle/>
          <a:p>
            <a:fld id="{98151FAF-A1EE-764C-AE72-EE36E6B81C2D}" type="slidenum">
              <a:rPr lang="en-US" smtClean="0"/>
              <a:t>‹#›</a:t>
            </a:fld>
            <a:endParaRPr lang="en-US"/>
          </a:p>
        </p:txBody>
      </p:sp>
    </p:spTree>
    <p:extLst>
      <p:ext uri="{BB962C8B-B14F-4D97-AF65-F5344CB8AC3E}">
        <p14:creationId xmlns:p14="http://schemas.microsoft.com/office/powerpoint/2010/main" val="23554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1044000"/>
          </a:xfr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39906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82396" y="989013"/>
            <a:ext cx="8361362" cy="68272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7" name="Content Placeholder 6"/>
          <p:cNvSpPr>
            <a:spLocks noGrp="1"/>
          </p:cNvSpPr>
          <p:nvPr>
            <p:ph sz="quarter" idx="14"/>
          </p:nvPr>
        </p:nvSpPr>
        <p:spPr>
          <a:xfrm>
            <a:off x="390526" y="1833032"/>
            <a:ext cx="8353233" cy="4334406"/>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837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3"/>
          </p:nvPr>
        </p:nvSpPr>
        <p:spPr>
          <a:xfrm>
            <a:off x="388313" y="1660524"/>
            <a:ext cx="4097192" cy="4506913"/>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660524"/>
            <a:ext cx="4096800" cy="4506913"/>
          </a:xfrm>
        </p:spPr>
        <p:txBody>
          <a:bodyPr/>
          <a:lstStyle/>
          <a:p>
            <a:pPr lvl="0"/>
            <a:r>
              <a:rPr lang="en-US"/>
              <a:t>Click to 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234628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a:p>
        </p:txBody>
      </p:sp>
      <p:sp>
        <p:nvSpPr>
          <p:cNvPr id="8" name="Content Placeholder 7"/>
          <p:cNvSpPr>
            <a:spLocks noGrp="1"/>
          </p:cNvSpPr>
          <p:nvPr>
            <p:ph sz="quarter" idx="13"/>
          </p:nvPr>
        </p:nvSpPr>
        <p:spPr>
          <a:xfrm>
            <a:off x="388313" y="1828800"/>
            <a:ext cx="4097192" cy="4338638"/>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828800"/>
            <a:ext cx="4096800" cy="4338638"/>
          </a:xfrm>
        </p:spPr>
        <p:txBody>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382396" y="989013"/>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26749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
        <p:nvSpPr>
          <p:cNvPr id="7" name="Text Placeholder 5"/>
          <p:cNvSpPr>
            <a:spLocks noGrp="1"/>
          </p:cNvSpPr>
          <p:nvPr>
            <p:ph type="body" sz="quarter" idx="15"/>
          </p:nvPr>
        </p:nvSpPr>
        <p:spPr>
          <a:xfrm>
            <a:off x="382396" y="993871"/>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7727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7"/>
            </p:custDataLst>
            <p:extLst>
              <p:ext uri="{D42A27DB-BD31-4B8C-83A1-F6EECF244321}">
                <p14:modId xmlns:p14="http://schemas.microsoft.com/office/powerpoint/2010/main" val="452601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9" name="think-cell Slide" r:id="rId18" imgW="270" imgH="270" progId="TCLayout.ActiveDocument.1">
                  <p:embed/>
                </p:oleObj>
              </mc:Choice>
              <mc:Fallback>
                <p:oleObj name="think-cell Slide" r:id="rId18" imgW="270" imgH="270" progId="TCLayout.ActiveDocument.1">
                  <p:embed/>
                  <p:pic>
                    <p:nvPicPr>
                      <p:cNvPr id="5" name="Object 4" hidden="1"/>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7" name="Rectangle 6"/>
          <p:cNvSpPr/>
          <p:nvPr/>
        </p:nvSpPr>
        <p:spPr>
          <a:xfrm>
            <a:off x="0" y="6750000"/>
            <a:ext cx="9144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a:p>
        </p:txBody>
      </p:sp>
      <p:sp>
        <p:nvSpPr>
          <p:cNvPr id="2" name="Title Placeholder 1"/>
          <p:cNvSpPr>
            <a:spLocks noGrp="1"/>
          </p:cNvSpPr>
          <p:nvPr>
            <p:ph type="title"/>
          </p:nvPr>
        </p:nvSpPr>
        <p:spPr>
          <a:xfrm>
            <a:off x="382588" y="511079"/>
            <a:ext cx="8361170" cy="1043517"/>
          </a:xfrm>
          <a:prstGeom prst="rect">
            <a:avLst/>
          </a:prstGeom>
        </p:spPr>
        <p:txBody>
          <a:bodyPr vert="horz" lIns="0" tIns="0" rIns="0" bIns="0" rtlCol="0" anchor="t">
            <a:normAutofit/>
          </a:bodyPr>
          <a:lstStyle/>
          <a:p>
            <a:r>
              <a:rPr lang="en-US"/>
              <a:t>Click to edit Master title style</a:t>
            </a:r>
          </a:p>
        </p:txBody>
      </p:sp>
      <p:sp>
        <p:nvSpPr>
          <p:cNvPr id="6" name="Slide Number Placeholder 5"/>
          <p:cNvSpPr>
            <a:spLocks noGrp="1"/>
          </p:cNvSpPr>
          <p:nvPr>
            <p:ph type="sldNum" sz="quarter" idx="4"/>
          </p:nvPr>
        </p:nvSpPr>
        <p:spPr>
          <a:xfrm>
            <a:off x="8288339" y="6528824"/>
            <a:ext cx="468000" cy="180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a:p>
        </p:txBody>
      </p:sp>
      <p:sp>
        <p:nvSpPr>
          <p:cNvPr id="4" name="Text Placeholder 3"/>
          <p:cNvSpPr>
            <a:spLocks noGrp="1"/>
          </p:cNvSpPr>
          <p:nvPr>
            <p:ph type="body" idx="1"/>
          </p:nvPr>
        </p:nvSpPr>
        <p:spPr>
          <a:xfrm>
            <a:off x="393604" y="1660526"/>
            <a:ext cx="8350154" cy="4506912"/>
          </a:xfrm>
          <a:prstGeom prst="rect">
            <a:avLst/>
          </a:prstGeom>
        </p:spPr>
        <p:txBody>
          <a:bodyPr vert="horz" lIns="0" tIns="0" rIns="0" bIns="0" rtlCol="0">
            <a:normAutofit/>
          </a:bodyPr>
          <a:lstStyle/>
          <a:p>
            <a:pPr lvl="0"/>
            <a:r>
              <a:rPr lang="fi-FI"/>
              <a:t>Click to edit Master text styles</a:t>
            </a:r>
          </a:p>
          <a:p>
            <a:pPr lvl="1"/>
            <a:r>
              <a:rPr lang="fi-FI"/>
              <a:t>Second </a:t>
            </a:r>
            <a:r>
              <a:rPr lang="fi-FI" err="1"/>
              <a:t>level</a:t>
            </a:r>
            <a:endParaRPr lang="fi-FI"/>
          </a:p>
          <a:p>
            <a:pPr lvl="2"/>
            <a:r>
              <a:rPr lang="fi-FI"/>
              <a:t>Third level</a:t>
            </a:r>
          </a:p>
        </p:txBody>
      </p:sp>
      <p:pic>
        <p:nvPicPr>
          <p:cNvPr id="3" name="Picture 2"/>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393604" y="6404902"/>
            <a:ext cx="613790" cy="252000"/>
          </a:xfrm>
          <a:prstGeom prst="rect">
            <a:avLst/>
          </a:prstGeom>
        </p:spPr>
      </p:pic>
    </p:spTree>
    <p:extLst>
      <p:ext uri="{BB962C8B-B14F-4D97-AF65-F5344CB8AC3E}">
        <p14:creationId xmlns:p14="http://schemas.microsoft.com/office/powerpoint/2010/main" val="4064296392"/>
      </p:ext>
    </p:extLst>
  </p:cSld>
  <p:clrMap bg1="lt1" tx1="dk1" bg2="lt2" tx2="dk2" accent1="accent1" accent2="accent2" accent3="accent3" accent4="accent4" accent5="accent5" accent6="accent6" hlink="hlink" folHlink="folHlink"/>
  <p:sldLayoutIdLst>
    <p:sldLayoutId id="2147483748" r:id="rId1"/>
    <p:sldLayoutId id="2147483788" r:id="rId2"/>
    <p:sldLayoutId id="2147483752" r:id="rId3"/>
    <p:sldLayoutId id="2147483720" r:id="rId4"/>
    <p:sldLayoutId id="2147483764" r:id="rId5"/>
    <p:sldLayoutId id="2147483731" r:id="rId6"/>
    <p:sldLayoutId id="2147483721" r:id="rId7"/>
    <p:sldLayoutId id="2147483737" r:id="rId8"/>
    <p:sldLayoutId id="2147483723" r:id="rId9"/>
    <p:sldLayoutId id="2147483724" r:id="rId10"/>
    <p:sldLayoutId id="2147483734" r:id="rId11"/>
    <p:sldLayoutId id="2147483730" r:id="rId12"/>
    <p:sldLayoutId id="2147483751" r:id="rId13"/>
    <p:sldLayoutId id="2147483789" r:id="rId14"/>
  </p:sldLayoutIdLst>
  <p:hf hdr="0" dt="0"/>
  <p:txStyles>
    <p:title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6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4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2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6"/>
            <a:ext cx="41148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4800600" y="256034"/>
            <a:ext cx="41148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DOC ID / </a:t>
            </a:r>
            <a:r>
              <a:rPr lang="de-DE" err="1"/>
              <a:t>Month</a:t>
            </a:r>
            <a:r>
              <a:rPr lang="de-DE"/>
              <a:t> XX, 2018 / © 2018 IBM Corporation</a:t>
            </a:r>
            <a:endParaRPr lang="en-US"/>
          </a:p>
        </p:txBody>
      </p:sp>
    </p:spTree>
    <p:extLst>
      <p:ext uri="{BB962C8B-B14F-4D97-AF65-F5344CB8AC3E}">
        <p14:creationId xmlns:p14="http://schemas.microsoft.com/office/powerpoint/2010/main" val="17913713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8" r:id="rId26"/>
  </p:sldLayoutIdLst>
  <p:hf hdr="0" dt="0"/>
  <p:txStyles>
    <p:titleStyle>
      <a:lvl1pPr algn="l" defTabSz="457206"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6"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40"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81"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83" indent="-168278"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85"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32" indent="-228603" algn="l" defTabSz="457206" rtl="0" eaLnBrk="1" latinLnBrk="0" hangingPunct="1">
        <a:spcBef>
          <a:spcPct val="20000"/>
        </a:spcBef>
        <a:buFont typeface="Arial"/>
        <a:buChar char="•"/>
        <a:defRPr sz="2000" kern="1200">
          <a:solidFill>
            <a:schemeClr val="tx1"/>
          </a:solidFill>
          <a:latin typeface="+mn-lt"/>
          <a:ea typeface="+mn-ea"/>
          <a:cs typeface="+mn-cs"/>
        </a:defRPr>
      </a:lvl6pPr>
      <a:lvl7pPr marL="2971838" indent="-228603" algn="l" defTabSz="457206" rtl="0" eaLnBrk="1" latinLnBrk="0" hangingPunct="1">
        <a:spcBef>
          <a:spcPct val="20000"/>
        </a:spcBef>
        <a:buFont typeface="Arial"/>
        <a:buChar char="•"/>
        <a:defRPr sz="2000" kern="1200">
          <a:solidFill>
            <a:schemeClr val="tx1"/>
          </a:solidFill>
          <a:latin typeface="+mn-lt"/>
          <a:ea typeface="+mn-ea"/>
          <a:cs typeface="+mn-cs"/>
        </a:defRPr>
      </a:lvl7pPr>
      <a:lvl8pPr marL="3429043" indent="-228603" algn="l" defTabSz="457206" rtl="0" eaLnBrk="1" latinLnBrk="0" hangingPunct="1">
        <a:spcBef>
          <a:spcPct val="20000"/>
        </a:spcBef>
        <a:buFont typeface="Arial"/>
        <a:buChar char="•"/>
        <a:defRPr sz="2000" kern="1200">
          <a:solidFill>
            <a:schemeClr val="tx1"/>
          </a:solidFill>
          <a:latin typeface="+mn-lt"/>
          <a:ea typeface="+mn-ea"/>
          <a:cs typeface="+mn-cs"/>
        </a:defRPr>
      </a:lvl8pPr>
      <a:lvl9pPr marL="3886249" indent="-228603" algn="l" defTabSz="45720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6" rtl="0" eaLnBrk="1" latinLnBrk="0" hangingPunct="1">
        <a:defRPr sz="1800" kern="1200">
          <a:solidFill>
            <a:schemeClr val="tx1"/>
          </a:solidFill>
          <a:latin typeface="+mn-lt"/>
          <a:ea typeface="+mn-ea"/>
          <a:cs typeface="+mn-cs"/>
        </a:defRPr>
      </a:lvl1pPr>
      <a:lvl2pPr marL="457206" algn="l" defTabSz="457206" rtl="0" eaLnBrk="1" latinLnBrk="0" hangingPunct="1">
        <a:defRPr sz="1800" kern="1200">
          <a:solidFill>
            <a:schemeClr val="tx1"/>
          </a:solidFill>
          <a:latin typeface="+mn-lt"/>
          <a:ea typeface="+mn-ea"/>
          <a:cs typeface="+mn-cs"/>
        </a:defRPr>
      </a:lvl2pPr>
      <a:lvl3pPr marL="914411" algn="l" defTabSz="457206" rtl="0" eaLnBrk="1" latinLnBrk="0" hangingPunct="1">
        <a:defRPr sz="1800" kern="1200">
          <a:solidFill>
            <a:schemeClr val="tx1"/>
          </a:solidFill>
          <a:latin typeface="+mn-lt"/>
          <a:ea typeface="+mn-ea"/>
          <a:cs typeface="+mn-cs"/>
        </a:defRPr>
      </a:lvl3pPr>
      <a:lvl4pPr marL="1371617" algn="l" defTabSz="457206" rtl="0" eaLnBrk="1" latinLnBrk="0" hangingPunct="1">
        <a:defRPr sz="1800" kern="1200">
          <a:solidFill>
            <a:schemeClr val="tx1"/>
          </a:solidFill>
          <a:latin typeface="+mn-lt"/>
          <a:ea typeface="+mn-ea"/>
          <a:cs typeface="+mn-cs"/>
        </a:defRPr>
      </a:lvl4pPr>
      <a:lvl5pPr marL="1828823" algn="l" defTabSz="457206" rtl="0" eaLnBrk="1" latinLnBrk="0" hangingPunct="1">
        <a:defRPr sz="1800" kern="1200">
          <a:solidFill>
            <a:schemeClr val="tx1"/>
          </a:solidFill>
          <a:latin typeface="+mn-lt"/>
          <a:ea typeface="+mn-ea"/>
          <a:cs typeface="+mn-cs"/>
        </a:defRPr>
      </a:lvl5pPr>
      <a:lvl6pPr marL="2286029" algn="l" defTabSz="457206" rtl="0" eaLnBrk="1" latinLnBrk="0" hangingPunct="1">
        <a:defRPr sz="1800" kern="1200">
          <a:solidFill>
            <a:schemeClr val="tx1"/>
          </a:solidFill>
          <a:latin typeface="+mn-lt"/>
          <a:ea typeface="+mn-ea"/>
          <a:cs typeface="+mn-cs"/>
        </a:defRPr>
      </a:lvl6pPr>
      <a:lvl7pPr marL="2743235" algn="l" defTabSz="457206" rtl="0" eaLnBrk="1" latinLnBrk="0" hangingPunct="1">
        <a:defRPr sz="1800" kern="1200">
          <a:solidFill>
            <a:schemeClr val="tx1"/>
          </a:solidFill>
          <a:latin typeface="+mn-lt"/>
          <a:ea typeface="+mn-ea"/>
          <a:cs typeface="+mn-cs"/>
        </a:defRPr>
      </a:lvl7pPr>
      <a:lvl8pPr marL="3200441" algn="l" defTabSz="457206" rtl="0" eaLnBrk="1" latinLnBrk="0" hangingPunct="1">
        <a:defRPr sz="1800" kern="1200">
          <a:solidFill>
            <a:schemeClr val="tx1"/>
          </a:solidFill>
          <a:latin typeface="+mn-lt"/>
          <a:ea typeface="+mn-ea"/>
          <a:cs typeface="+mn-cs"/>
        </a:defRPr>
      </a:lvl8pPr>
      <a:lvl9pPr marL="3657646" algn="l" defTabSz="45720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hub.docker.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s://zipkin.io/" TargetMode="External"/><Relationship Id="rId2" Type="http://schemas.openxmlformats.org/officeDocument/2006/relationships/hyperlink" Target="https://raygun.com/platform/apm" TargetMode="External"/><Relationship Id="rId1" Type="http://schemas.openxmlformats.org/officeDocument/2006/relationships/slideLayout" Target="../slideLayouts/slideLayout10.xml"/><Relationship Id="rId5" Type="http://schemas.openxmlformats.org/officeDocument/2006/relationships/hyperlink" Target="https://grafana.com/" TargetMode="External"/><Relationship Id="rId4" Type="http://schemas.openxmlformats.org/officeDocument/2006/relationships/hyperlink" Target="https://kafka.apache.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openzipkin/zipkin" TargetMode="External"/><Relationship Id="rId2" Type="http://schemas.openxmlformats.org/officeDocument/2006/relationships/hyperlink" Target="https://github.com/spring-cloud/spring-cloud-sleuth" TargetMode="Externa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76275"/>
            <a:ext cx="9144000" cy="955577"/>
          </a:xfrm>
        </p:spPr>
        <p:txBody>
          <a:bodyPr/>
          <a:lstStyle/>
          <a:p>
            <a:pPr algn="ctr"/>
            <a:r>
              <a:rPr lang="en-US" sz="4000">
                <a:solidFill>
                  <a:schemeClr val="tx2">
                    <a:lumMod val="75000"/>
                  </a:schemeClr>
                </a:solidFill>
              </a:rPr>
              <a:t>Day 6 – Microservices Training</a:t>
            </a:r>
            <a:br>
              <a:rPr lang="en-US" sz="4000">
                <a:solidFill>
                  <a:schemeClr val="tx2">
                    <a:lumMod val="75000"/>
                  </a:schemeClr>
                </a:solidFill>
              </a:rPr>
            </a:br>
            <a:endParaRPr lang="en-US" sz="4000">
              <a:solidFill>
                <a:schemeClr val="tx2">
                  <a:lumMod val="75000"/>
                </a:schemeClr>
              </a:solidFill>
            </a:endParaRPr>
          </a:p>
        </p:txBody>
      </p:sp>
      <p:sp>
        <p:nvSpPr>
          <p:cNvPr id="8" name="Text Placeholder 7"/>
          <p:cNvSpPr>
            <a:spLocks noGrp="1"/>
          </p:cNvSpPr>
          <p:nvPr>
            <p:ph type="body" sz="quarter" idx="14"/>
          </p:nvPr>
        </p:nvSpPr>
        <p:spPr>
          <a:xfrm>
            <a:off x="5572586" y="4205171"/>
            <a:ext cx="2833200" cy="216000"/>
          </a:xfrm>
        </p:spPr>
        <p:txBody>
          <a:bodyPr/>
          <a:lstStyle/>
          <a:p>
            <a:pPr algn="r"/>
            <a:r>
              <a:rPr lang="en-US" b="1"/>
              <a:t> November – December 2021</a:t>
            </a:r>
          </a:p>
        </p:txBody>
      </p:sp>
      <p:sp>
        <p:nvSpPr>
          <p:cNvPr id="3" name="TextBox 2">
            <a:extLst>
              <a:ext uri="{FF2B5EF4-FFF2-40B4-BE49-F238E27FC236}">
                <a16:creationId xmlns:a16="http://schemas.microsoft.com/office/drawing/2014/main" id="{1248162E-0388-4141-A473-A6FA80B8009A}"/>
              </a:ext>
            </a:extLst>
          </p:cNvPr>
          <p:cNvSpPr txBox="1"/>
          <p:nvPr/>
        </p:nvSpPr>
        <p:spPr>
          <a:xfrm>
            <a:off x="5880298" y="3291833"/>
            <a:ext cx="2532183" cy="1057588"/>
          </a:xfrm>
          <a:prstGeom prst="rect">
            <a:avLst/>
          </a:prstGeom>
          <a:noFill/>
        </p:spPr>
        <p:txBody>
          <a:bodyPr wrap="square" lIns="36000" tIns="36000" rIns="36000" bIns="36000" rtlCol="0">
            <a:spAutoFit/>
          </a:bodyPr>
          <a:lstStyle/>
          <a:p>
            <a:pPr algn="r"/>
            <a:r>
              <a:rPr lang="en-US" sz="1600" b="1"/>
              <a:t>Nikhil Damle</a:t>
            </a:r>
          </a:p>
          <a:p>
            <a:pPr algn="r"/>
            <a:r>
              <a:rPr lang="en-US" sz="1600" b="1"/>
              <a:t>Amar Durga</a:t>
            </a:r>
            <a:br>
              <a:rPr lang="en-US" sz="1600" b="1"/>
            </a:br>
            <a:r>
              <a:rPr lang="en-US" sz="1600" b="1"/>
              <a:t>Tatyasaheb Patil</a:t>
            </a:r>
            <a:br>
              <a:rPr lang="en-US" sz="1600" b="1"/>
            </a:br>
            <a:endParaRPr lang="en-IN" sz="1600" b="1" err="1"/>
          </a:p>
        </p:txBody>
      </p:sp>
      <p:cxnSp>
        <p:nvCxnSpPr>
          <p:cNvPr id="5" name="Straight Connector 4">
            <a:extLst>
              <a:ext uri="{FF2B5EF4-FFF2-40B4-BE49-F238E27FC236}">
                <a16:creationId xmlns:a16="http://schemas.microsoft.com/office/drawing/2014/main" id="{08B9C9F6-0CD0-437D-97F9-A4FDA7A8AA7B}"/>
              </a:ext>
            </a:extLst>
          </p:cNvPr>
          <p:cNvCxnSpPr>
            <a:cxnSpLocks/>
          </p:cNvCxnSpPr>
          <p:nvPr/>
        </p:nvCxnSpPr>
        <p:spPr>
          <a:xfrm>
            <a:off x="1631855" y="4098647"/>
            <a:ext cx="6766560" cy="0"/>
          </a:xfrm>
          <a:prstGeom prst="line">
            <a:avLst/>
          </a:prstGeom>
          <a:ln w="285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A7BE91E-6B55-493E-897C-615AE24C5252}"/>
              </a:ext>
            </a:extLst>
          </p:cNvPr>
          <p:cNvCxnSpPr>
            <a:cxnSpLocks/>
          </p:cNvCxnSpPr>
          <p:nvPr/>
        </p:nvCxnSpPr>
        <p:spPr>
          <a:xfrm>
            <a:off x="2011680" y="4152571"/>
            <a:ext cx="6384387" cy="0"/>
          </a:xfrm>
          <a:prstGeom prst="line">
            <a:avLst/>
          </a:prstGeom>
          <a:ln w="285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70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10</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154816" y="444599"/>
            <a:ext cx="8848972" cy="6862268"/>
          </a:xfrm>
        </p:spPr>
        <p:txBody>
          <a:bodyPr>
            <a:normAutofit/>
          </a:bodyPr>
          <a:lstStyle/>
          <a:p>
            <a:pPr marL="0" indent="0">
              <a:lnSpc>
                <a:spcPct val="90000"/>
              </a:lnSpc>
              <a:buNone/>
            </a:pPr>
            <a:r>
              <a:rPr lang="en-IN" sz="2200" spc="-100">
                <a:solidFill>
                  <a:schemeClr val="tx2">
                    <a:lumMod val="75000"/>
                  </a:schemeClr>
                </a:solidFill>
                <a:cs typeface="Times New Roman" panose="02020603050405020304" pitchFamily="18" charset="0"/>
              </a:rPr>
              <a:t>Test Strategy – Steps</a:t>
            </a:r>
          </a:p>
          <a:p>
            <a:pPr marL="0" indent="0">
              <a:lnSpc>
                <a:spcPct val="90000"/>
              </a:lnSpc>
              <a:buNone/>
            </a:pPr>
            <a:endParaRPr lang="en-IN" sz="600" spc="-100">
              <a:solidFill>
                <a:schemeClr val="tx2">
                  <a:lumMod val="75000"/>
                </a:schemeClr>
              </a:solidFill>
              <a:cs typeface="Times New Roman" panose="02020603050405020304" pitchFamily="18" charset="0"/>
            </a:endParaRPr>
          </a:p>
          <a:p>
            <a:pPr marL="0" indent="0">
              <a:lnSpc>
                <a:spcPct val="125000"/>
              </a:lnSpc>
              <a:buNone/>
            </a:pPr>
            <a:r>
              <a:rPr lang="en-IN"/>
              <a:t>Below are the important steps that a test strategy document should have:</a:t>
            </a:r>
            <a:br>
              <a:rPr lang="en-IN"/>
            </a:br>
            <a:r>
              <a:rPr lang="en-IN" sz="1600"/>
              <a:t>Project Overview</a:t>
            </a:r>
          </a:p>
          <a:p>
            <a:pPr lvl="2">
              <a:lnSpc>
                <a:spcPct val="125000"/>
              </a:lnSpc>
            </a:pPr>
            <a:r>
              <a:rPr lang="en-IN" sz="1600"/>
              <a:t> What was the need for the project?</a:t>
            </a:r>
          </a:p>
          <a:p>
            <a:pPr lvl="2">
              <a:lnSpc>
                <a:spcPct val="125000"/>
              </a:lnSpc>
            </a:pPr>
            <a:r>
              <a:rPr lang="en-IN" sz="1600"/>
              <a:t>What objectives the project will attain?</a:t>
            </a:r>
          </a:p>
          <a:p>
            <a:pPr lvl="1">
              <a:lnSpc>
                <a:spcPct val="125000"/>
              </a:lnSpc>
            </a:pPr>
            <a:r>
              <a:rPr lang="en-IN" sz="1600"/>
              <a:t>Requirements Scope</a:t>
            </a:r>
          </a:p>
          <a:p>
            <a:pPr lvl="2">
              <a:lnSpc>
                <a:spcPct val="125000"/>
              </a:lnSpc>
            </a:pPr>
            <a:r>
              <a:rPr lang="en-IN" sz="1600"/>
              <a:t>Requirement scope can include Application Scope and Functional scope</a:t>
            </a:r>
          </a:p>
          <a:p>
            <a:pPr lvl="2">
              <a:lnSpc>
                <a:spcPct val="125000"/>
              </a:lnSpc>
            </a:pPr>
            <a:r>
              <a:rPr lang="en-IN" sz="1600" b="1" i="1"/>
              <a:t>Application Scope</a:t>
            </a:r>
            <a:r>
              <a:rPr lang="en-IN" sz="1600" b="1"/>
              <a:t> </a:t>
            </a:r>
            <a:r>
              <a:rPr lang="en-IN" sz="1600"/>
              <a:t>defines the system under test and the impact on the system due to new or changed functionality. Related systems can also be defined.</a:t>
            </a:r>
          </a:p>
          <a:p>
            <a:pPr lvl="2">
              <a:lnSpc>
                <a:spcPct val="125000"/>
              </a:lnSpc>
            </a:pPr>
            <a:r>
              <a:rPr lang="en-IN" sz="1600" b="1" i="1"/>
              <a:t>Functional Scope</a:t>
            </a:r>
            <a:r>
              <a:rPr lang="en-IN" sz="1600" b="1"/>
              <a:t> </a:t>
            </a:r>
            <a:r>
              <a:rPr lang="en-IN" sz="1600"/>
              <a:t>defines the impact on different modules within the system. Here each related system with respect to functionality will be explained.</a:t>
            </a:r>
          </a:p>
          <a:p>
            <a:pPr lvl="1">
              <a:lnSpc>
                <a:spcPct val="125000"/>
              </a:lnSpc>
            </a:pPr>
            <a:r>
              <a:rPr lang="en-IN" sz="1600"/>
              <a:t>High-Level Test Plan</a:t>
            </a:r>
          </a:p>
          <a:p>
            <a:pPr lvl="2">
              <a:lnSpc>
                <a:spcPct val="125000"/>
              </a:lnSpc>
            </a:pPr>
            <a:r>
              <a:rPr lang="en-IN" sz="1600"/>
              <a:t>Test Plan is a separate document. In the test strategy, a high-level test plan can be included. A high-level test plan can include test objectives and test scope. Test scope should define both in scope and out of scope activities.</a:t>
            </a:r>
          </a:p>
          <a:p>
            <a:pPr lvl="1">
              <a:lnSpc>
                <a:spcPct val="90000"/>
              </a:lnSpc>
            </a:pPr>
            <a:endParaRPr lang="en-IN" sz="1600"/>
          </a:p>
          <a:p>
            <a:pPr lvl="1">
              <a:lnSpc>
                <a:spcPct val="90000"/>
              </a:lnSpc>
            </a:pPr>
            <a:endParaRPr lang="en-IN" b="0"/>
          </a:p>
        </p:txBody>
      </p:sp>
    </p:spTree>
    <p:extLst>
      <p:ext uri="{BB962C8B-B14F-4D97-AF65-F5344CB8AC3E}">
        <p14:creationId xmlns:p14="http://schemas.microsoft.com/office/powerpoint/2010/main" val="291315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11</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154816" y="149176"/>
            <a:ext cx="8848972" cy="6862268"/>
          </a:xfrm>
        </p:spPr>
        <p:txBody>
          <a:bodyPr>
            <a:normAutofit/>
          </a:bodyPr>
          <a:lstStyle/>
          <a:p>
            <a:pPr marL="0" indent="0">
              <a:lnSpc>
                <a:spcPct val="125000"/>
              </a:lnSpc>
              <a:buNone/>
            </a:pPr>
            <a:r>
              <a:rPr lang="en-IN"/>
              <a:t>Steps continued…</a:t>
            </a:r>
            <a:endParaRPr lang="en-IN" b="0"/>
          </a:p>
          <a:p>
            <a:pPr lvl="1">
              <a:lnSpc>
                <a:spcPct val="125000"/>
              </a:lnSpc>
            </a:pPr>
            <a:r>
              <a:rPr lang="en-IN" sz="1600"/>
              <a:t>Test Approach</a:t>
            </a:r>
          </a:p>
          <a:p>
            <a:pPr lvl="2">
              <a:lnSpc>
                <a:spcPct val="125000"/>
              </a:lnSpc>
            </a:pPr>
            <a:r>
              <a:rPr lang="en-IN" sz="1600" b="1"/>
              <a:t>Test Schedule:</a:t>
            </a:r>
            <a:r>
              <a:rPr lang="en-IN" sz="1600"/>
              <a:t> Explain the proposed project timeline in this subsection</a:t>
            </a:r>
          </a:p>
          <a:p>
            <a:pPr lvl="2">
              <a:lnSpc>
                <a:spcPct val="125000"/>
              </a:lnSpc>
            </a:pPr>
            <a:r>
              <a:rPr lang="en-IN" sz="1600" b="1"/>
              <a:t>Functional Testing Approach:</a:t>
            </a:r>
            <a:r>
              <a:rPr lang="en-IN" sz="1600"/>
              <a:t> Using this subsection provides an overview of each phase and the respective entry and exit criteria. Different testing phases are Unit testing, System testing, System Integration testing, User Acceptance Testing, and End-to-End testing.</a:t>
            </a:r>
          </a:p>
          <a:p>
            <a:pPr lvl="1">
              <a:lnSpc>
                <a:spcPct val="125000"/>
              </a:lnSpc>
            </a:pPr>
            <a:r>
              <a:rPr lang="en-IN" sz="1600"/>
              <a:t>Test Coverage</a:t>
            </a:r>
          </a:p>
          <a:p>
            <a:pPr lvl="2">
              <a:lnSpc>
                <a:spcPct val="125000"/>
              </a:lnSpc>
            </a:pPr>
            <a:r>
              <a:rPr lang="en-IN" sz="1600"/>
              <a:t>This section describes the processes that the QA team will follow in order to optimize the coverage of business/functional requirements in test scenarios and test cases. </a:t>
            </a:r>
            <a:r>
              <a:rPr lang="en-IN" sz="1600" i="1"/>
              <a:t>Requirement Traceability Matrix:</a:t>
            </a:r>
            <a:r>
              <a:rPr lang="en-IN" sz="1600"/>
              <a:t> (RTM) can be used to trace all the requirements with respective test scenarios and test cases.</a:t>
            </a:r>
          </a:p>
          <a:p>
            <a:pPr lvl="1">
              <a:lnSpc>
                <a:spcPct val="125000"/>
              </a:lnSpc>
            </a:pPr>
            <a:r>
              <a:rPr lang="en-IN" sz="1600"/>
              <a:t>Test Environment</a:t>
            </a:r>
          </a:p>
          <a:p>
            <a:pPr lvl="2">
              <a:lnSpc>
                <a:spcPct val="125000"/>
              </a:lnSpc>
            </a:pPr>
            <a:r>
              <a:rPr lang="en-IN" sz="1600"/>
              <a:t>Define the different QA environments available. Mention what testing will be done in which environment and by whom. Create an environment backup plan to take care of emergencies. Access to each environment should be regulated and called out with clarity.</a:t>
            </a:r>
          </a:p>
          <a:p>
            <a:pPr lvl="1">
              <a:lnSpc>
                <a:spcPct val="90000"/>
              </a:lnSpc>
            </a:pPr>
            <a:endParaRPr lang="en-IN" sz="1600"/>
          </a:p>
          <a:p>
            <a:pPr lvl="1">
              <a:lnSpc>
                <a:spcPct val="90000"/>
              </a:lnSpc>
            </a:pPr>
            <a:endParaRPr lang="en-IN" b="0"/>
          </a:p>
        </p:txBody>
      </p:sp>
    </p:spTree>
    <p:extLst>
      <p:ext uri="{BB962C8B-B14F-4D97-AF65-F5344CB8AC3E}">
        <p14:creationId xmlns:p14="http://schemas.microsoft.com/office/powerpoint/2010/main" val="110676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12</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154816" y="317989"/>
            <a:ext cx="8848972" cy="6862268"/>
          </a:xfrm>
        </p:spPr>
        <p:txBody>
          <a:bodyPr>
            <a:normAutofit/>
          </a:bodyPr>
          <a:lstStyle/>
          <a:p>
            <a:pPr marL="0" indent="0">
              <a:lnSpc>
                <a:spcPct val="90000"/>
              </a:lnSpc>
              <a:buNone/>
            </a:pPr>
            <a:r>
              <a:rPr lang="en-IN"/>
              <a:t>Steps continued…</a:t>
            </a:r>
          </a:p>
          <a:p>
            <a:pPr lvl="1">
              <a:lnSpc>
                <a:spcPct val="125000"/>
              </a:lnSpc>
            </a:pPr>
            <a:r>
              <a:rPr lang="en-IN" sz="1600"/>
              <a:t>QA Deliverables and Metrics</a:t>
            </a:r>
          </a:p>
          <a:p>
            <a:pPr lvl="2">
              <a:lnSpc>
                <a:spcPct val="125000"/>
              </a:lnSpc>
            </a:pPr>
            <a:r>
              <a:rPr lang="en-IN" sz="1600"/>
              <a:t>Test Strategy Document</a:t>
            </a:r>
          </a:p>
          <a:p>
            <a:pPr lvl="2">
              <a:lnSpc>
                <a:spcPct val="125000"/>
              </a:lnSpc>
            </a:pPr>
            <a:r>
              <a:rPr lang="en-IN" sz="1600"/>
              <a:t>Requirement Traceability Matrix</a:t>
            </a:r>
          </a:p>
          <a:p>
            <a:pPr lvl="2">
              <a:lnSpc>
                <a:spcPct val="125000"/>
              </a:lnSpc>
            </a:pPr>
            <a:r>
              <a:rPr lang="en-IN" sz="1600"/>
              <a:t>ST Test Scripts</a:t>
            </a:r>
          </a:p>
          <a:p>
            <a:pPr lvl="2">
              <a:lnSpc>
                <a:spcPct val="125000"/>
              </a:lnSpc>
            </a:pPr>
            <a:r>
              <a:rPr lang="en-IN" sz="1600"/>
              <a:t>Test Summary Report</a:t>
            </a:r>
          </a:p>
          <a:p>
            <a:pPr lvl="2">
              <a:lnSpc>
                <a:spcPct val="125000"/>
              </a:lnSpc>
            </a:pPr>
            <a:r>
              <a:rPr lang="en-IN" sz="1600"/>
              <a:t>Automation eligible scenario list</a:t>
            </a:r>
          </a:p>
          <a:p>
            <a:pPr lvl="1">
              <a:lnSpc>
                <a:spcPct val="125000"/>
              </a:lnSpc>
            </a:pPr>
            <a:r>
              <a:rPr lang="en-IN" sz="1600"/>
              <a:t>Defect Management</a:t>
            </a:r>
          </a:p>
          <a:p>
            <a:pPr lvl="2">
              <a:lnSpc>
                <a:spcPct val="125000"/>
              </a:lnSpc>
            </a:pPr>
            <a:r>
              <a:rPr lang="en-IN" sz="1600"/>
              <a:t>Clearly define a defect management strategy by creating a defect workflow, defect tracking methodology &amp; defect triage process. Mention defect responsibility for each tester’s roles. Periodic defect analysis and root cause analysis will improve the overall quality of testing</a:t>
            </a:r>
          </a:p>
          <a:p>
            <a:pPr lvl="1">
              <a:lnSpc>
                <a:spcPct val="125000"/>
              </a:lnSpc>
            </a:pPr>
            <a:r>
              <a:rPr lang="en-IN" sz="1600"/>
              <a:t>Communication Management</a:t>
            </a:r>
          </a:p>
          <a:p>
            <a:pPr lvl="2">
              <a:lnSpc>
                <a:spcPct val="125000"/>
              </a:lnSpc>
            </a:pPr>
            <a:r>
              <a:rPr lang="en-IN" sz="1600"/>
              <a:t>Set guidelines for status reports, status meetings, and onsite-offshore communication.</a:t>
            </a:r>
          </a:p>
          <a:p>
            <a:pPr lvl="1">
              <a:lnSpc>
                <a:spcPct val="125000"/>
              </a:lnSpc>
            </a:pPr>
            <a:r>
              <a:rPr lang="en-IN" sz="1600"/>
              <a:t>Assumptions, Risks, and Dependencies</a:t>
            </a:r>
          </a:p>
          <a:p>
            <a:pPr lvl="2">
              <a:lnSpc>
                <a:spcPct val="125000"/>
              </a:lnSpc>
            </a:pPr>
            <a:r>
              <a:rPr lang="en-IN" sz="1600"/>
              <a:t>Describe assumptions on which the project is based. These may include timing, resources, and system capabilities. Describe any dependencies such as other projects, availability of temporary resources, other deadlines that may impact the project</a:t>
            </a:r>
          </a:p>
          <a:p>
            <a:pPr lvl="1">
              <a:lnSpc>
                <a:spcPct val="90000"/>
              </a:lnSpc>
            </a:pPr>
            <a:endParaRPr lang="en-IN" sz="1600"/>
          </a:p>
          <a:p>
            <a:pPr lvl="1">
              <a:lnSpc>
                <a:spcPct val="90000"/>
              </a:lnSpc>
            </a:pPr>
            <a:endParaRPr lang="en-IN" b="0"/>
          </a:p>
        </p:txBody>
      </p:sp>
    </p:spTree>
    <p:extLst>
      <p:ext uri="{BB962C8B-B14F-4D97-AF65-F5344CB8AC3E}">
        <p14:creationId xmlns:p14="http://schemas.microsoft.com/office/powerpoint/2010/main" val="14266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13</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154816" y="416466"/>
            <a:ext cx="8848972" cy="637922"/>
          </a:xfrm>
        </p:spPr>
        <p:txBody>
          <a:bodyPr>
            <a:normAutofit/>
          </a:bodyPr>
          <a:lstStyle/>
          <a:p>
            <a:pPr marL="0" indent="0">
              <a:lnSpc>
                <a:spcPct val="90000"/>
              </a:lnSpc>
              <a:buNone/>
            </a:pPr>
            <a:r>
              <a:rPr lang="en-IN" sz="2200" spc="-100">
                <a:solidFill>
                  <a:schemeClr val="tx2">
                    <a:lumMod val="75000"/>
                  </a:schemeClr>
                </a:solidFill>
                <a:cs typeface="Times New Roman" panose="02020603050405020304" pitchFamily="18" charset="0"/>
              </a:rPr>
              <a:t>Arrange, Act, Assert</a:t>
            </a:r>
          </a:p>
          <a:p>
            <a:pPr marL="0" indent="0">
              <a:lnSpc>
                <a:spcPct val="90000"/>
              </a:lnSpc>
              <a:buNone/>
            </a:pPr>
            <a:endParaRPr lang="en-IN" sz="2200" spc="-100">
              <a:solidFill>
                <a:schemeClr val="tx2">
                  <a:lumMod val="75000"/>
                </a:schemeClr>
              </a:solidFill>
              <a:cs typeface="Times New Roman" panose="02020603050405020304" pitchFamily="18" charset="0"/>
            </a:endParaRPr>
          </a:p>
          <a:p>
            <a:pPr marL="180975" lvl="1" indent="0">
              <a:lnSpc>
                <a:spcPct val="90000"/>
              </a:lnSpc>
              <a:buNone/>
            </a:pPr>
            <a:endParaRPr lang="en-IN" sz="1600"/>
          </a:p>
          <a:p>
            <a:pPr lvl="1">
              <a:lnSpc>
                <a:spcPct val="90000"/>
              </a:lnSpc>
            </a:pPr>
            <a:endParaRPr lang="en-IN" b="0"/>
          </a:p>
        </p:txBody>
      </p:sp>
      <p:pic>
        <p:nvPicPr>
          <p:cNvPr id="2" name="Picture 1">
            <a:extLst>
              <a:ext uri="{FF2B5EF4-FFF2-40B4-BE49-F238E27FC236}">
                <a16:creationId xmlns:a16="http://schemas.microsoft.com/office/drawing/2014/main" id="{F4EF174D-CF31-4B8F-9C70-A67A56EFAB0C}"/>
              </a:ext>
            </a:extLst>
          </p:cNvPr>
          <p:cNvPicPr>
            <a:picLocks noChangeAspect="1"/>
          </p:cNvPicPr>
          <p:nvPr/>
        </p:nvPicPr>
        <p:blipFill>
          <a:blip r:embed="rId2"/>
          <a:stretch>
            <a:fillRect/>
          </a:stretch>
        </p:blipFill>
        <p:spPr>
          <a:xfrm>
            <a:off x="70809" y="955912"/>
            <a:ext cx="9002381" cy="4783707"/>
          </a:xfrm>
          <a:prstGeom prst="rect">
            <a:avLst/>
          </a:prstGeom>
        </p:spPr>
      </p:pic>
    </p:spTree>
    <p:extLst>
      <p:ext uri="{BB962C8B-B14F-4D97-AF65-F5344CB8AC3E}">
        <p14:creationId xmlns:p14="http://schemas.microsoft.com/office/powerpoint/2010/main" val="409324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14</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154816" y="149176"/>
            <a:ext cx="8848972" cy="6862268"/>
          </a:xfrm>
        </p:spPr>
        <p:txBody>
          <a:bodyPr>
            <a:normAutofit/>
          </a:bodyPr>
          <a:lstStyle/>
          <a:p>
            <a:pPr marL="0" indent="0">
              <a:lnSpc>
                <a:spcPct val="90000"/>
              </a:lnSpc>
              <a:buNone/>
            </a:pPr>
            <a:r>
              <a:rPr lang="en-IN" sz="2200" spc="-100">
                <a:solidFill>
                  <a:schemeClr val="tx2">
                    <a:lumMod val="75000"/>
                  </a:schemeClr>
                </a:solidFill>
                <a:cs typeface="Times New Roman" panose="02020603050405020304" pitchFamily="18" charset="0"/>
              </a:rPr>
              <a:t>The Testing  Sequence</a:t>
            </a:r>
            <a:endParaRPr lang="en-IN" b="0"/>
          </a:p>
          <a:p>
            <a:pPr marL="0" indent="0">
              <a:lnSpc>
                <a:spcPct val="90000"/>
              </a:lnSpc>
              <a:buNone/>
            </a:pPr>
            <a:r>
              <a:rPr lang="en-IN" b="0"/>
              <a:t>There is a logical sequence that should be adhered to in order to minimise the risk of bugs cropping up just before the launch date.</a:t>
            </a:r>
            <a:endParaRPr lang="en-IN" sz="2200" spc="-100">
              <a:solidFill>
                <a:schemeClr val="tx2">
                  <a:lumMod val="75000"/>
                </a:schemeClr>
              </a:solidFill>
              <a:cs typeface="Times New Roman" panose="02020603050405020304" pitchFamily="18" charset="0"/>
            </a:endParaRPr>
          </a:p>
          <a:p>
            <a:pPr marL="0" indent="0" fontAlgn="base">
              <a:buNone/>
            </a:pPr>
            <a:endParaRPr lang="en-IN" b="0"/>
          </a:p>
          <a:p>
            <a:pPr lvl="1">
              <a:lnSpc>
                <a:spcPct val="90000"/>
              </a:lnSpc>
            </a:pPr>
            <a:endParaRPr lang="en-IN" b="0"/>
          </a:p>
        </p:txBody>
      </p:sp>
      <p:pic>
        <p:nvPicPr>
          <p:cNvPr id="7170" name="Picture 2" descr="different levels of testing">
            <a:extLst>
              <a:ext uri="{FF2B5EF4-FFF2-40B4-BE49-F238E27FC236}">
                <a16:creationId xmlns:a16="http://schemas.microsoft.com/office/drawing/2014/main" id="{A596F033-E80D-4BAC-B023-99B652E61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18" y="1342616"/>
            <a:ext cx="64960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8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15</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154816" y="149176"/>
            <a:ext cx="8848972" cy="6862268"/>
          </a:xfrm>
        </p:spPr>
        <p:txBody>
          <a:bodyPr>
            <a:normAutofit/>
          </a:bodyPr>
          <a:lstStyle/>
          <a:p>
            <a:pPr marL="0" indent="0">
              <a:lnSpc>
                <a:spcPct val="90000"/>
              </a:lnSpc>
              <a:buNone/>
            </a:pPr>
            <a:r>
              <a:rPr lang="en-IN" sz="2200" spc="-100">
                <a:solidFill>
                  <a:schemeClr val="tx2">
                    <a:lumMod val="75000"/>
                  </a:schemeClr>
                </a:solidFill>
                <a:cs typeface="Times New Roman" panose="02020603050405020304" pitchFamily="18" charset="0"/>
              </a:rPr>
              <a:t>Unit/Component Testing</a:t>
            </a:r>
          </a:p>
          <a:p>
            <a:pPr fontAlgn="base">
              <a:lnSpc>
                <a:spcPct val="110000"/>
              </a:lnSpc>
            </a:pPr>
            <a:r>
              <a:rPr lang="en-IN"/>
              <a:t> </a:t>
            </a:r>
            <a:r>
              <a:rPr lang="en-IN" b="0"/>
              <a:t>The most basic type of testing is unit, or component, testing.</a:t>
            </a:r>
          </a:p>
          <a:p>
            <a:pPr fontAlgn="base">
              <a:lnSpc>
                <a:spcPct val="110000"/>
              </a:lnSpc>
            </a:pPr>
            <a:r>
              <a:rPr lang="en-IN" b="0"/>
              <a:t>Unit testing aims to verify each part of the software by isolating it and then perform tests to demonstrate that each individual component is correct in terms of fulfilling requirements and the desired functionality.</a:t>
            </a:r>
          </a:p>
          <a:p>
            <a:pPr fontAlgn="base">
              <a:lnSpc>
                <a:spcPct val="110000"/>
              </a:lnSpc>
            </a:pPr>
            <a:r>
              <a:rPr lang="en-IN" b="0"/>
              <a:t>This type of testing is performed at the earliest stages of the development process, and in many cases it is executed by the developers themselves before handing the software over to the testing team.</a:t>
            </a:r>
          </a:p>
          <a:p>
            <a:pPr fontAlgn="base">
              <a:lnSpc>
                <a:spcPct val="110000"/>
              </a:lnSpc>
            </a:pPr>
            <a:r>
              <a:rPr lang="en-IN" b="0"/>
              <a:t>The advantage of detecting any errors in the software early in the day is that by doing so the team minimises software development risks, as well as time and money wasted in having to go back and undo fundamental problems in the program once it is nearly completed.</a:t>
            </a:r>
          </a:p>
          <a:p>
            <a:pPr marL="0" indent="0" fontAlgn="base">
              <a:buNone/>
            </a:pPr>
            <a:endParaRPr lang="en-IN" b="0"/>
          </a:p>
          <a:p>
            <a:pPr lvl="1">
              <a:lnSpc>
                <a:spcPct val="90000"/>
              </a:lnSpc>
            </a:pPr>
            <a:endParaRPr lang="en-IN" b="0"/>
          </a:p>
        </p:txBody>
      </p:sp>
      <p:pic>
        <p:nvPicPr>
          <p:cNvPr id="2" name="Picture 1">
            <a:extLst>
              <a:ext uri="{FF2B5EF4-FFF2-40B4-BE49-F238E27FC236}">
                <a16:creationId xmlns:a16="http://schemas.microsoft.com/office/drawing/2014/main" id="{8BD270A9-3569-4B8B-97BF-913EAC364CB9}"/>
              </a:ext>
            </a:extLst>
          </p:cNvPr>
          <p:cNvPicPr>
            <a:picLocks noChangeAspect="1"/>
          </p:cNvPicPr>
          <p:nvPr/>
        </p:nvPicPr>
        <p:blipFill>
          <a:blip r:embed="rId2"/>
          <a:stretch>
            <a:fillRect/>
          </a:stretch>
        </p:blipFill>
        <p:spPr>
          <a:xfrm>
            <a:off x="1026941" y="3946075"/>
            <a:ext cx="7090117" cy="2748406"/>
          </a:xfrm>
          <a:prstGeom prst="rect">
            <a:avLst/>
          </a:prstGeom>
        </p:spPr>
      </p:pic>
    </p:spTree>
    <p:extLst>
      <p:ext uri="{BB962C8B-B14F-4D97-AF65-F5344CB8AC3E}">
        <p14:creationId xmlns:p14="http://schemas.microsoft.com/office/powerpoint/2010/main" val="4065837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16</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154816" y="149176"/>
            <a:ext cx="8848972" cy="6862268"/>
          </a:xfrm>
        </p:spPr>
        <p:txBody>
          <a:bodyPr>
            <a:normAutofit/>
          </a:bodyPr>
          <a:lstStyle/>
          <a:p>
            <a:pPr marL="0" indent="0">
              <a:lnSpc>
                <a:spcPct val="90000"/>
              </a:lnSpc>
              <a:buNone/>
            </a:pPr>
            <a:r>
              <a:rPr lang="en-IN" sz="2200" spc="-100">
                <a:solidFill>
                  <a:schemeClr val="tx2">
                    <a:lumMod val="75000"/>
                  </a:schemeClr>
                </a:solidFill>
                <a:cs typeface="Times New Roman" panose="02020603050405020304" pitchFamily="18" charset="0"/>
              </a:rPr>
              <a:t>Integration</a:t>
            </a:r>
            <a:r>
              <a:rPr lang="en-IN" sz="2400" b="0"/>
              <a:t> </a:t>
            </a:r>
            <a:r>
              <a:rPr lang="en-IN" sz="2200" spc="-100">
                <a:solidFill>
                  <a:schemeClr val="tx2">
                    <a:lumMod val="75000"/>
                  </a:schemeClr>
                </a:solidFill>
                <a:cs typeface="Times New Roman" panose="02020603050405020304" pitchFamily="18" charset="0"/>
              </a:rPr>
              <a:t>Testing</a:t>
            </a:r>
          </a:p>
          <a:p>
            <a:pPr fontAlgn="base"/>
            <a:r>
              <a:rPr lang="en-IN" b="0"/>
              <a:t>Integration testing aims to test different parts of the system in combination in order to assess if they work correctly together. By testing the units in groups, any faults in the way they interact together can be identified.</a:t>
            </a:r>
          </a:p>
          <a:p>
            <a:pPr fontAlgn="base"/>
            <a:r>
              <a:rPr lang="en-IN" b="0"/>
              <a:t>There are many ways to test how different components of the system function at their interface; testers can adopt either a bottom-up or a top-down integration method.</a:t>
            </a:r>
          </a:p>
          <a:p>
            <a:pPr fontAlgn="base"/>
            <a:r>
              <a:rPr lang="en-IN" b="0"/>
              <a:t>In bottom-up integration testing, testing builds on the results of unit testing by testing higher-level combination of units (called modules) in successively more complex scenarios.</a:t>
            </a:r>
          </a:p>
          <a:p>
            <a:pPr fontAlgn="base"/>
            <a:r>
              <a:rPr lang="en-IN" b="0"/>
              <a:t>It is recommended that testers start with this approach first, before applying the top-down approach which tests higher-level modules first and studies simpler ones later.</a:t>
            </a:r>
          </a:p>
          <a:p>
            <a:pPr marL="0" indent="0">
              <a:lnSpc>
                <a:spcPct val="90000"/>
              </a:lnSpc>
              <a:buNone/>
            </a:pPr>
            <a:r>
              <a:rPr lang="en-IN" sz="2200" spc="-100">
                <a:solidFill>
                  <a:schemeClr val="tx2">
                    <a:lumMod val="75000"/>
                  </a:schemeClr>
                </a:solidFill>
                <a:cs typeface="Times New Roman" panose="02020603050405020304" pitchFamily="18" charset="0"/>
              </a:rPr>
              <a:t>System</a:t>
            </a:r>
            <a:r>
              <a:rPr lang="en-IN" sz="2400" b="0"/>
              <a:t> </a:t>
            </a:r>
            <a:r>
              <a:rPr lang="en-IN" sz="2200" spc="-100">
                <a:solidFill>
                  <a:schemeClr val="tx2">
                    <a:lumMod val="75000"/>
                  </a:schemeClr>
                </a:solidFill>
                <a:cs typeface="Times New Roman" panose="02020603050405020304" pitchFamily="18" charset="0"/>
              </a:rPr>
              <a:t>Testing</a:t>
            </a:r>
          </a:p>
          <a:p>
            <a:pPr fontAlgn="base"/>
            <a:r>
              <a:rPr lang="en-IN" b="0"/>
              <a:t>The next level of testing is system testing. As the name implies, all the components of the software are tested as a whole in order to ensure that the overall product meets the requirements specified.</a:t>
            </a:r>
          </a:p>
          <a:p>
            <a:pPr fontAlgn="base"/>
            <a:r>
              <a:rPr lang="en-IN" b="0"/>
              <a:t>System testing is a very important step as the software is almost ready to ship and it can be tested in an environment which is very close to that which the user will experience once it is deployed.</a:t>
            </a:r>
          </a:p>
          <a:p>
            <a:pPr fontAlgn="base"/>
            <a:r>
              <a:rPr lang="en-IN" b="0"/>
              <a:t>System testing enables testers to ensure that the product meets business requirements, as well as determine that it runs smoothly within its operating environment. This type of testing is typically performed by a specialized testing team.</a:t>
            </a:r>
          </a:p>
          <a:p>
            <a:pPr marL="0" indent="0" fontAlgn="base">
              <a:buNone/>
            </a:pPr>
            <a:endParaRPr lang="en-IN" b="0"/>
          </a:p>
          <a:p>
            <a:pPr marL="0" indent="0" fontAlgn="base">
              <a:buNone/>
            </a:pPr>
            <a:endParaRPr lang="en-IN" b="0"/>
          </a:p>
          <a:p>
            <a:pPr lvl="1">
              <a:lnSpc>
                <a:spcPct val="90000"/>
              </a:lnSpc>
            </a:pPr>
            <a:endParaRPr lang="en-IN" b="0"/>
          </a:p>
        </p:txBody>
      </p:sp>
    </p:spTree>
    <p:extLst>
      <p:ext uri="{BB962C8B-B14F-4D97-AF65-F5344CB8AC3E}">
        <p14:creationId xmlns:p14="http://schemas.microsoft.com/office/powerpoint/2010/main" val="153942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17</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309560" y="430529"/>
            <a:ext cx="8601523" cy="6862268"/>
          </a:xfrm>
        </p:spPr>
        <p:txBody>
          <a:bodyPr>
            <a:normAutofit/>
          </a:bodyPr>
          <a:lstStyle/>
          <a:p>
            <a:pPr marL="0" indent="0">
              <a:lnSpc>
                <a:spcPct val="90000"/>
              </a:lnSpc>
              <a:buNone/>
            </a:pPr>
            <a:r>
              <a:rPr lang="en-IN" sz="2200" spc="-100">
                <a:solidFill>
                  <a:schemeClr val="tx2">
                    <a:lumMod val="75000"/>
                  </a:schemeClr>
                </a:solidFill>
                <a:cs typeface="Times New Roman" panose="02020603050405020304" pitchFamily="18" charset="0"/>
              </a:rPr>
              <a:t>Acceptance</a:t>
            </a:r>
            <a:r>
              <a:rPr lang="en-IN"/>
              <a:t> </a:t>
            </a:r>
            <a:r>
              <a:rPr lang="en-IN" sz="2200" spc="-100">
                <a:solidFill>
                  <a:schemeClr val="tx2">
                    <a:lumMod val="75000"/>
                  </a:schemeClr>
                </a:solidFill>
                <a:cs typeface="Times New Roman" panose="02020603050405020304" pitchFamily="18" charset="0"/>
              </a:rPr>
              <a:t>Testing</a:t>
            </a:r>
          </a:p>
          <a:p>
            <a:pPr fontAlgn="base"/>
            <a:r>
              <a:rPr lang="en-IN" b="0"/>
              <a:t>Finally, acceptance testing is the level in the software testing process where a product is given the green light or not. The aim of this type of testing is to evaluate whether the system complies with the end-user requirements and if it is ready for deployment.</a:t>
            </a:r>
          </a:p>
          <a:p>
            <a:pPr fontAlgn="base"/>
            <a:r>
              <a:rPr lang="en-IN" b="0"/>
              <a:t>The testing team will utilise a variety of methods, such as pre-written scenarios and test cases to test the software and use the results obtained from these tools to find ways in which the system can be improved.</a:t>
            </a:r>
          </a:p>
          <a:p>
            <a:pPr fontAlgn="base"/>
            <a:r>
              <a:rPr lang="en-IN" b="0"/>
              <a:t>The scope of acceptance testing ranges from simply finding spelling mistakes and cosmetic errors, to uncovering bugs that could cause a major error in the application.</a:t>
            </a:r>
          </a:p>
          <a:p>
            <a:pPr fontAlgn="base"/>
            <a:r>
              <a:rPr lang="en-IN" b="0"/>
              <a:t>By performing acceptance tests, the testing team can find out how the product will perform when it is installed on the user’s system. There are also various legal and contractual reasons why acceptance testing has to be carried out.</a:t>
            </a:r>
          </a:p>
          <a:p>
            <a:pPr marL="0" indent="0" fontAlgn="base">
              <a:buNone/>
            </a:pPr>
            <a:endParaRPr lang="en-IN" b="0"/>
          </a:p>
          <a:p>
            <a:pPr marL="0" indent="0" fontAlgn="base">
              <a:buNone/>
            </a:pPr>
            <a:endParaRPr lang="en-IN" b="0"/>
          </a:p>
          <a:p>
            <a:pPr lvl="1">
              <a:lnSpc>
                <a:spcPct val="90000"/>
              </a:lnSpc>
            </a:pPr>
            <a:endParaRPr lang="en-IN" b="0"/>
          </a:p>
        </p:txBody>
      </p:sp>
    </p:spTree>
    <p:extLst>
      <p:ext uri="{BB962C8B-B14F-4D97-AF65-F5344CB8AC3E}">
        <p14:creationId xmlns:p14="http://schemas.microsoft.com/office/powerpoint/2010/main" val="1738294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18</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387660" y="275787"/>
            <a:ext cx="8368679" cy="6862268"/>
          </a:xfrm>
        </p:spPr>
        <p:txBody>
          <a:bodyPr>
            <a:normAutofit/>
          </a:bodyPr>
          <a:lstStyle/>
          <a:p>
            <a:pPr marL="0" indent="0">
              <a:lnSpc>
                <a:spcPct val="90000"/>
              </a:lnSpc>
              <a:buNone/>
            </a:pPr>
            <a:r>
              <a:rPr lang="en-IN" sz="2200" spc="-100">
                <a:solidFill>
                  <a:schemeClr val="tx2">
                    <a:lumMod val="75000"/>
                  </a:schemeClr>
                </a:solidFill>
                <a:cs typeface="Times New Roman" panose="02020603050405020304" pitchFamily="18" charset="0"/>
              </a:rPr>
              <a:t>Testing Best Practice for Microservices</a:t>
            </a:r>
          </a:p>
          <a:p>
            <a:pPr marL="0" indent="0" fontAlgn="base">
              <a:lnSpc>
                <a:spcPct val="125000"/>
              </a:lnSpc>
              <a:buNone/>
            </a:pPr>
            <a:r>
              <a:rPr lang="en-IN" b="0"/>
              <a:t>The application stack has undergone fundamental changes with the advent of microservices architecture, and this has had a ripple effect on software testing. For a monolithic application released every quarter, testing was reserved for the very last week or two before release. Today, with micro-releases happening multiple times daily, software testing is more granular, it happens simultaneously with development, and it is fundamentally different from testing for a monolithic application.</a:t>
            </a:r>
          </a:p>
          <a:p>
            <a:pPr marL="0" indent="0" fontAlgn="base">
              <a:lnSpc>
                <a:spcPct val="125000"/>
              </a:lnSpc>
              <a:buNone/>
            </a:pPr>
            <a:r>
              <a:rPr lang="en-IN"/>
              <a:t>3 Best Practices for Testing Microservices</a:t>
            </a:r>
          </a:p>
          <a:p>
            <a:pPr fontAlgn="base">
              <a:lnSpc>
                <a:spcPct val="125000"/>
              </a:lnSpc>
            </a:pPr>
            <a:r>
              <a:rPr lang="en-IN" b="0"/>
              <a:t>Unit tests and microservices</a:t>
            </a:r>
          </a:p>
          <a:p>
            <a:pPr fontAlgn="base">
              <a:lnSpc>
                <a:spcPct val="125000"/>
              </a:lnSpc>
            </a:pPr>
            <a:r>
              <a:rPr lang="en-IN" b="0"/>
              <a:t>Testing integration between services </a:t>
            </a:r>
          </a:p>
          <a:p>
            <a:pPr fontAlgn="base">
              <a:lnSpc>
                <a:spcPct val="125000"/>
              </a:lnSpc>
            </a:pPr>
            <a:r>
              <a:rPr lang="en-IN" b="0"/>
              <a:t>Plan to fail small</a:t>
            </a:r>
          </a:p>
        </p:txBody>
      </p:sp>
    </p:spTree>
    <p:extLst>
      <p:ext uri="{BB962C8B-B14F-4D97-AF65-F5344CB8AC3E}">
        <p14:creationId xmlns:p14="http://schemas.microsoft.com/office/powerpoint/2010/main" val="19218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19</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387660" y="275787"/>
            <a:ext cx="8368679" cy="5543122"/>
          </a:xfrm>
        </p:spPr>
        <p:txBody>
          <a:bodyPr>
            <a:normAutofit/>
          </a:bodyPr>
          <a:lstStyle/>
          <a:p>
            <a:pPr marL="0" indent="0">
              <a:lnSpc>
                <a:spcPct val="90000"/>
              </a:lnSpc>
              <a:buNone/>
            </a:pPr>
            <a:r>
              <a:rPr lang="en-IN" sz="2200" spc="-100">
                <a:solidFill>
                  <a:schemeClr val="tx2">
                    <a:lumMod val="75000"/>
                  </a:schemeClr>
                </a:solidFill>
                <a:cs typeface="Times New Roman" panose="02020603050405020304" pitchFamily="18" charset="0"/>
              </a:rPr>
              <a:t>Docker</a:t>
            </a:r>
          </a:p>
          <a:p>
            <a:pPr marL="0" indent="0" fontAlgn="base">
              <a:lnSpc>
                <a:spcPct val="125000"/>
              </a:lnSpc>
              <a:buNone/>
            </a:pPr>
            <a:endParaRPr lang="en-IN" b="0"/>
          </a:p>
          <a:p>
            <a:pPr fontAlgn="base">
              <a:lnSpc>
                <a:spcPct val="125000"/>
              </a:lnSpc>
              <a:buFont typeface="Wingdings" panose="05000000000000000000" pitchFamily="2" charset="2"/>
              <a:buChar char="Ø"/>
            </a:pPr>
            <a:r>
              <a:rPr lang="en-IN" b="0"/>
              <a:t>Docker makes development efficient and predictable</a:t>
            </a:r>
          </a:p>
          <a:p>
            <a:pPr fontAlgn="base">
              <a:lnSpc>
                <a:spcPct val="125000"/>
              </a:lnSpc>
              <a:buFont typeface="Wingdings" panose="05000000000000000000" pitchFamily="2" charset="2"/>
              <a:buChar char="Ø"/>
            </a:pPr>
            <a:r>
              <a:rPr lang="en-IN" b="0"/>
              <a:t>It takes away repetitive, mundane configuration tasks and is used throughout the development lifecycle for fast, easy and portable application development - desktop and cloud</a:t>
            </a:r>
          </a:p>
          <a:p>
            <a:pPr fontAlgn="base">
              <a:lnSpc>
                <a:spcPct val="125000"/>
              </a:lnSpc>
              <a:buFont typeface="Wingdings" panose="05000000000000000000" pitchFamily="2" charset="2"/>
              <a:buChar char="Ø"/>
            </a:pPr>
            <a:r>
              <a:rPr lang="en-IN" b="0"/>
              <a:t>It is a set of platform as a service (PaaS) products that use OS-level virtualization to deliver software in packages called containers.</a:t>
            </a:r>
          </a:p>
          <a:p>
            <a:pPr fontAlgn="base">
              <a:lnSpc>
                <a:spcPct val="125000"/>
              </a:lnSpc>
              <a:buFont typeface="Wingdings" panose="05000000000000000000" pitchFamily="2" charset="2"/>
              <a:buChar char="Ø"/>
            </a:pPr>
            <a:r>
              <a:rPr lang="en-IN" b="0"/>
              <a:t>Containers are isolated from one another and bundle their own software, libraries and configuration files; they can communicate with each other through well-defined channels.</a:t>
            </a:r>
          </a:p>
          <a:p>
            <a:pPr fontAlgn="base">
              <a:lnSpc>
                <a:spcPct val="125000"/>
              </a:lnSpc>
              <a:buFont typeface="Wingdings" panose="05000000000000000000" pitchFamily="2" charset="2"/>
              <a:buChar char="Ø"/>
            </a:pPr>
            <a:r>
              <a:rPr lang="en-IN" b="0"/>
              <a:t>Because all of the containers share the services of a single operating system kernel, they use fewer resources than virtual machines.</a:t>
            </a:r>
          </a:p>
          <a:p>
            <a:pPr fontAlgn="base">
              <a:lnSpc>
                <a:spcPct val="125000"/>
              </a:lnSpc>
              <a:buFont typeface="Wingdings" panose="05000000000000000000" pitchFamily="2" charset="2"/>
              <a:buChar char="Ø"/>
            </a:pPr>
            <a:r>
              <a:rPr lang="en-IN" b="0"/>
              <a:t>Docker Hub -  </a:t>
            </a:r>
            <a:r>
              <a:rPr lang="en-IN" b="0">
                <a:hlinkClick r:id="rId2"/>
              </a:rPr>
              <a:t>https://hub.docker.com/</a:t>
            </a:r>
            <a:endParaRPr lang="en-IN" b="0"/>
          </a:p>
          <a:p>
            <a:pPr marL="0" indent="0" fontAlgn="base">
              <a:lnSpc>
                <a:spcPct val="125000"/>
              </a:lnSpc>
              <a:buNone/>
            </a:pPr>
            <a:endParaRPr lang="en-IN" b="0"/>
          </a:p>
        </p:txBody>
      </p:sp>
      <p:pic>
        <p:nvPicPr>
          <p:cNvPr id="5" name="Picture 4">
            <a:extLst>
              <a:ext uri="{FF2B5EF4-FFF2-40B4-BE49-F238E27FC236}">
                <a16:creationId xmlns:a16="http://schemas.microsoft.com/office/drawing/2014/main" id="{8F3E7DF3-AB81-4F22-BED1-1384567C414A}"/>
              </a:ext>
            </a:extLst>
          </p:cNvPr>
          <p:cNvPicPr>
            <a:picLocks noChangeAspect="1"/>
          </p:cNvPicPr>
          <p:nvPr/>
        </p:nvPicPr>
        <p:blipFill>
          <a:blip r:embed="rId3"/>
          <a:stretch>
            <a:fillRect/>
          </a:stretch>
        </p:blipFill>
        <p:spPr>
          <a:xfrm>
            <a:off x="7193541" y="0"/>
            <a:ext cx="1950459" cy="1095375"/>
          </a:xfrm>
          <a:prstGeom prst="rect">
            <a:avLst/>
          </a:prstGeom>
        </p:spPr>
      </p:pic>
    </p:spTree>
    <p:extLst>
      <p:ext uri="{BB962C8B-B14F-4D97-AF65-F5344CB8AC3E}">
        <p14:creationId xmlns:p14="http://schemas.microsoft.com/office/powerpoint/2010/main" val="383804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587E-D4D5-42BD-B2BC-8044BDFAF74B}"/>
              </a:ext>
            </a:extLst>
          </p:cNvPr>
          <p:cNvSpPr>
            <a:spLocks noGrp="1"/>
          </p:cNvSpPr>
          <p:nvPr>
            <p:ph type="title"/>
          </p:nvPr>
        </p:nvSpPr>
        <p:spPr>
          <a:xfrm>
            <a:off x="382588" y="834639"/>
            <a:ext cx="8361170" cy="1043517"/>
          </a:xfrm>
        </p:spPr>
        <p:txBody>
          <a:bodyPr>
            <a:normAutofit/>
          </a:bodyPr>
          <a:lstStyle/>
          <a:p>
            <a:pPr algn="ctr"/>
            <a:r>
              <a:rPr lang="en-IN" sz="3600" spc="-100">
                <a:solidFill>
                  <a:schemeClr val="tx2">
                    <a:lumMod val="75000"/>
                  </a:schemeClr>
                </a:solidFill>
                <a:cs typeface="Times New Roman" panose="02020603050405020304" pitchFamily="18" charset="0"/>
              </a:rPr>
              <a:t>Microservices Testing</a:t>
            </a:r>
          </a:p>
        </p:txBody>
      </p:sp>
      <p:sp>
        <p:nvSpPr>
          <p:cNvPr id="3" name="Slide Number Placeholder 2">
            <a:extLst>
              <a:ext uri="{FF2B5EF4-FFF2-40B4-BE49-F238E27FC236}">
                <a16:creationId xmlns:a16="http://schemas.microsoft.com/office/drawing/2014/main" id="{196522D9-58E3-45D8-AFF4-2741E003AAC9}"/>
              </a:ext>
            </a:extLst>
          </p:cNvPr>
          <p:cNvSpPr>
            <a:spLocks noGrp="1"/>
          </p:cNvSpPr>
          <p:nvPr>
            <p:ph type="sldNum" sz="quarter" idx="12"/>
          </p:nvPr>
        </p:nvSpPr>
        <p:spPr/>
        <p:txBody>
          <a:bodyPr/>
          <a:lstStyle/>
          <a:p>
            <a:fld id="{C60C2248-B95D-984B-A0F4-42B9A4652AA7}" type="slidenum">
              <a:rPr lang="en-US" smtClean="0"/>
              <a:pPr/>
              <a:t>2</a:t>
            </a:fld>
            <a:endParaRPr lang="en-US"/>
          </a:p>
        </p:txBody>
      </p:sp>
      <p:sp>
        <p:nvSpPr>
          <p:cNvPr id="4" name="Content Placeholder 3">
            <a:extLst>
              <a:ext uri="{FF2B5EF4-FFF2-40B4-BE49-F238E27FC236}">
                <a16:creationId xmlns:a16="http://schemas.microsoft.com/office/drawing/2014/main" id="{CA6419D1-D60F-4005-8218-EC0C5A455E71}"/>
              </a:ext>
            </a:extLst>
          </p:cNvPr>
          <p:cNvSpPr>
            <a:spLocks noGrp="1"/>
          </p:cNvSpPr>
          <p:nvPr>
            <p:ph sz="quarter" idx="13"/>
          </p:nvPr>
        </p:nvSpPr>
        <p:spPr>
          <a:xfrm>
            <a:off x="517138" y="1867213"/>
            <a:ext cx="8353233" cy="4511242"/>
          </a:xfrm>
        </p:spPr>
        <p:txBody>
          <a:bodyPr>
            <a:normAutofit/>
          </a:bodyPr>
          <a:lstStyle/>
          <a:p>
            <a:r>
              <a:rPr lang="en-IN" sz="1800">
                <a:cs typeface="Times New Roman" panose="02020603050405020304" pitchFamily="18" charset="0"/>
              </a:rPr>
              <a:t>Test-driven development (TDD)</a:t>
            </a:r>
          </a:p>
          <a:p>
            <a:r>
              <a:rPr lang="en-IN" sz="1800">
                <a:cs typeface="Times New Roman" panose="02020603050405020304" pitchFamily="18" charset="0"/>
              </a:rPr>
              <a:t>Microservices Testing with TDD</a:t>
            </a:r>
          </a:p>
          <a:p>
            <a:r>
              <a:rPr lang="en-IN" sz="1800">
                <a:cs typeface="Times New Roman" panose="02020603050405020304" pitchFamily="18" charset="0"/>
              </a:rPr>
              <a:t>Testing scenarios and strategy</a:t>
            </a:r>
          </a:p>
          <a:p>
            <a:r>
              <a:rPr lang="en-IN" sz="1800">
                <a:cs typeface="Times New Roman" panose="02020603050405020304" pitchFamily="18" charset="0"/>
              </a:rPr>
              <a:t>Testing Best Practice for Microservices</a:t>
            </a:r>
          </a:p>
          <a:p>
            <a:r>
              <a:rPr lang="en-IN" sz="1800" b="1" i="0">
                <a:solidFill>
                  <a:srgbClr val="000000"/>
                </a:solidFill>
                <a:effectLst/>
                <a:latin typeface="Source Sans Pro" panose="020B0503030403020204" pitchFamily="34" charset="0"/>
              </a:rPr>
              <a:t> The Principles of Microservice Monitoring</a:t>
            </a:r>
          </a:p>
          <a:p>
            <a:r>
              <a:rPr lang="en-IN" sz="1800">
                <a:solidFill>
                  <a:srgbClr val="000000"/>
                </a:solidFill>
                <a:latin typeface="Source Sans Pro" panose="020B0503030403020204" pitchFamily="34" charset="0"/>
                <a:cs typeface="Times New Roman" panose="02020603050405020304" pitchFamily="18" charset="0"/>
              </a:rPr>
              <a:t>Logging &amp; Auditing</a:t>
            </a:r>
          </a:p>
          <a:p>
            <a:r>
              <a:rPr lang="en-IN" sz="1800">
                <a:solidFill>
                  <a:srgbClr val="000000"/>
                </a:solidFill>
                <a:latin typeface="Source Sans Pro" panose="020B0503030403020204" pitchFamily="34" charset="0"/>
                <a:cs typeface="Times New Roman" panose="02020603050405020304" pitchFamily="18" charset="0"/>
              </a:rPr>
              <a:t>Actuator Demo</a:t>
            </a:r>
            <a:endParaRPr lang="en-IN" sz="1800">
              <a:cs typeface="Times New Roman" panose="02020603050405020304" pitchFamily="18" charset="0"/>
            </a:endParaRPr>
          </a:p>
        </p:txBody>
      </p:sp>
    </p:spTree>
    <p:extLst>
      <p:ext uri="{BB962C8B-B14F-4D97-AF65-F5344CB8AC3E}">
        <p14:creationId xmlns:p14="http://schemas.microsoft.com/office/powerpoint/2010/main" val="354481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20</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287908" y="284100"/>
            <a:ext cx="8368679" cy="5867318"/>
          </a:xfrm>
        </p:spPr>
        <p:txBody>
          <a:bodyPr>
            <a:normAutofit/>
          </a:bodyPr>
          <a:lstStyle/>
          <a:p>
            <a:pPr marL="0" indent="0">
              <a:lnSpc>
                <a:spcPct val="90000"/>
              </a:lnSpc>
              <a:buNone/>
            </a:pPr>
            <a:r>
              <a:rPr lang="en-IN" sz="2400" spc="-100">
                <a:solidFill>
                  <a:schemeClr val="tx2">
                    <a:lumMod val="75000"/>
                  </a:schemeClr>
                </a:solidFill>
                <a:cs typeface="Times New Roman" panose="02020603050405020304" pitchFamily="18" charset="0"/>
              </a:rPr>
              <a:t>Kubernetes</a:t>
            </a:r>
          </a:p>
          <a:p>
            <a:pPr marL="0" indent="0" fontAlgn="base">
              <a:lnSpc>
                <a:spcPct val="125000"/>
              </a:lnSpc>
              <a:buNone/>
            </a:pPr>
            <a:endParaRPr lang="en-IN" sz="3300" b="0"/>
          </a:p>
          <a:p>
            <a:pPr marL="0" indent="0" fontAlgn="base">
              <a:lnSpc>
                <a:spcPct val="125000"/>
              </a:lnSpc>
              <a:buNone/>
            </a:pPr>
            <a:endParaRPr lang="en-IN" b="0"/>
          </a:p>
        </p:txBody>
      </p:sp>
      <p:pic>
        <p:nvPicPr>
          <p:cNvPr id="5" name="Content Placeholder 6">
            <a:extLst>
              <a:ext uri="{FF2B5EF4-FFF2-40B4-BE49-F238E27FC236}">
                <a16:creationId xmlns:a16="http://schemas.microsoft.com/office/drawing/2014/main" id="{531C27C9-6DB8-434B-818C-9D581E1D7529}"/>
              </a:ext>
            </a:extLst>
          </p:cNvPr>
          <p:cNvPicPr>
            <a:picLocks noChangeAspect="1"/>
          </p:cNvPicPr>
          <p:nvPr/>
        </p:nvPicPr>
        <p:blipFill>
          <a:blip r:embed="rId2"/>
          <a:stretch>
            <a:fillRect/>
          </a:stretch>
        </p:blipFill>
        <p:spPr>
          <a:xfrm>
            <a:off x="973565" y="1175543"/>
            <a:ext cx="6758257" cy="4506913"/>
          </a:xfrm>
          <a:prstGeom prst="rect">
            <a:avLst/>
          </a:prstGeom>
        </p:spPr>
      </p:pic>
    </p:spTree>
    <p:extLst>
      <p:ext uri="{BB962C8B-B14F-4D97-AF65-F5344CB8AC3E}">
        <p14:creationId xmlns:p14="http://schemas.microsoft.com/office/powerpoint/2010/main" val="3672974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21</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287908" y="284100"/>
            <a:ext cx="8368679" cy="5867318"/>
          </a:xfrm>
        </p:spPr>
        <p:txBody>
          <a:bodyPr>
            <a:normAutofit fontScale="55000" lnSpcReduction="20000"/>
          </a:bodyPr>
          <a:lstStyle/>
          <a:p>
            <a:pPr marL="0" indent="0">
              <a:lnSpc>
                <a:spcPct val="90000"/>
              </a:lnSpc>
              <a:buNone/>
            </a:pPr>
            <a:r>
              <a:rPr lang="en-IN" sz="3800" spc="-100">
                <a:solidFill>
                  <a:schemeClr val="tx2">
                    <a:lumMod val="75000"/>
                  </a:schemeClr>
                </a:solidFill>
                <a:cs typeface="Times New Roman" panose="02020603050405020304" pitchFamily="18" charset="0"/>
              </a:rPr>
              <a:t>Kubernetes</a:t>
            </a:r>
          </a:p>
          <a:p>
            <a:pPr marL="0" indent="0" fontAlgn="base">
              <a:lnSpc>
                <a:spcPct val="125000"/>
              </a:lnSpc>
              <a:buNone/>
            </a:pPr>
            <a:endParaRPr lang="en-IN" b="0"/>
          </a:p>
          <a:p>
            <a:pPr fontAlgn="base">
              <a:lnSpc>
                <a:spcPct val="125000"/>
              </a:lnSpc>
              <a:buFont typeface="Wingdings" panose="05000000000000000000" pitchFamily="2" charset="2"/>
              <a:buChar char="Ø"/>
            </a:pPr>
            <a:r>
              <a:rPr lang="en-IN" sz="3300" b="0"/>
              <a:t>A Kubernetes cluster consists of one master and multiple compute nodes. </a:t>
            </a:r>
            <a:br>
              <a:rPr lang="en-IN" sz="3300" b="0"/>
            </a:br>
            <a:endParaRPr lang="en-IN" sz="3300" b="0"/>
          </a:p>
          <a:p>
            <a:pPr fontAlgn="base">
              <a:lnSpc>
                <a:spcPct val="125000"/>
              </a:lnSpc>
              <a:buFont typeface="Wingdings" panose="05000000000000000000" pitchFamily="2" charset="2"/>
              <a:buChar char="Ø"/>
            </a:pPr>
            <a:r>
              <a:rPr lang="en-IN" sz="3300" b="0"/>
              <a:t>The master is responsible for exposing the application program interface (API), scheduling the deployments and managing the overall cluster.</a:t>
            </a:r>
            <a:br>
              <a:rPr lang="en-IN" sz="3300" b="0"/>
            </a:br>
            <a:endParaRPr lang="en-IN" sz="3300" b="0"/>
          </a:p>
          <a:p>
            <a:pPr fontAlgn="base">
              <a:lnSpc>
                <a:spcPct val="125000"/>
              </a:lnSpc>
              <a:buFont typeface="Wingdings" panose="05000000000000000000" pitchFamily="2" charset="2"/>
              <a:buChar char="Ø"/>
            </a:pPr>
            <a:r>
              <a:rPr lang="en-IN" sz="3300" b="0"/>
              <a:t>Each node runs a container runtime, such as Docker , along with an agent that communicates with the master. </a:t>
            </a:r>
            <a:br>
              <a:rPr lang="en-IN" sz="3300" b="0"/>
            </a:br>
            <a:endParaRPr lang="en-IN" sz="3300" b="0"/>
          </a:p>
          <a:p>
            <a:pPr fontAlgn="base">
              <a:lnSpc>
                <a:spcPct val="125000"/>
              </a:lnSpc>
              <a:buFont typeface="Wingdings" panose="05000000000000000000" pitchFamily="2" charset="2"/>
              <a:buChar char="Ø"/>
            </a:pPr>
            <a:r>
              <a:rPr lang="en-IN" sz="3300" b="0"/>
              <a:t>A pod is a collection of one or more containers. </a:t>
            </a:r>
            <a:br>
              <a:rPr lang="en-IN" sz="3300" b="0"/>
            </a:br>
            <a:endParaRPr lang="en-IN" sz="3300" b="0"/>
          </a:p>
          <a:p>
            <a:pPr fontAlgn="base">
              <a:lnSpc>
                <a:spcPct val="125000"/>
              </a:lnSpc>
              <a:buFont typeface="Wingdings" panose="05000000000000000000" pitchFamily="2" charset="2"/>
              <a:buChar char="Ø"/>
            </a:pPr>
            <a:r>
              <a:rPr lang="en-IN" sz="3300" b="0"/>
              <a:t>Pod always runs on a Node. A Node is a worker machine in Kubernetes and may be either a virtual or a physical machine, depending on the cluster. </a:t>
            </a:r>
          </a:p>
          <a:p>
            <a:pPr marL="0" indent="0" fontAlgn="base">
              <a:lnSpc>
                <a:spcPct val="125000"/>
              </a:lnSpc>
              <a:buNone/>
            </a:pPr>
            <a:endParaRPr lang="en-IN" b="0"/>
          </a:p>
        </p:txBody>
      </p:sp>
    </p:spTree>
    <p:extLst>
      <p:ext uri="{BB962C8B-B14F-4D97-AF65-F5344CB8AC3E}">
        <p14:creationId xmlns:p14="http://schemas.microsoft.com/office/powerpoint/2010/main" val="3125397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22</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Microservices Monitoring</a:t>
            </a:r>
          </a:p>
        </p:txBody>
      </p:sp>
      <p:sp>
        <p:nvSpPr>
          <p:cNvPr id="4" name="Rectangle 3">
            <a:extLst>
              <a:ext uri="{FF2B5EF4-FFF2-40B4-BE49-F238E27FC236}">
                <a16:creationId xmlns:a16="http://schemas.microsoft.com/office/drawing/2014/main" id="{D9C36065-4A42-411A-86D7-F24694EF1715}"/>
              </a:ext>
            </a:extLst>
          </p:cNvPr>
          <p:cNvSpPr/>
          <p:nvPr/>
        </p:nvSpPr>
        <p:spPr>
          <a:xfrm>
            <a:off x="4481879" y="2082229"/>
            <a:ext cx="4275346" cy="2268506"/>
          </a:xfrm>
          <a:prstGeom prst="rect">
            <a:avLst/>
          </a:prstGeom>
        </p:spPr>
        <p:txBody>
          <a:bodyPr wrap="square">
            <a:spAutoFit/>
          </a:bodyPr>
          <a:lstStyle/>
          <a:p>
            <a:pPr marL="285750" indent="-285750" fontAlgn="base">
              <a:lnSpc>
                <a:spcPct val="150000"/>
              </a:lnSpc>
              <a:buFont typeface="Arial" panose="020B0604020202020204" pitchFamily="34" charset="0"/>
              <a:buChar char="•"/>
            </a:pPr>
            <a:r>
              <a:rPr lang="en-IN" sz="1600" b="1"/>
              <a:t>Why should systems be monitored?</a:t>
            </a:r>
          </a:p>
          <a:p>
            <a:pPr marL="285750" indent="-285750" fontAlgn="base">
              <a:lnSpc>
                <a:spcPct val="150000"/>
              </a:lnSpc>
              <a:buFont typeface="Arial" panose="020B0604020202020204" pitchFamily="34" charset="0"/>
              <a:buChar char="•"/>
            </a:pPr>
            <a:r>
              <a:rPr lang="en-IN" sz="1600" b="1"/>
              <a:t>What data should be gathered when monitoring?</a:t>
            </a:r>
          </a:p>
          <a:p>
            <a:pPr marL="285750" indent="-285750" fontAlgn="base">
              <a:lnSpc>
                <a:spcPct val="150000"/>
              </a:lnSpc>
              <a:buFont typeface="Arial" panose="020B0604020202020204" pitchFamily="34" charset="0"/>
              <a:buChar char="•"/>
            </a:pPr>
            <a:r>
              <a:rPr lang="en-IN" sz="1600" b="1"/>
              <a:t>What tools are available for publishing, gathering and storing monitoring data?</a:t>
            </a:r>
            <a:endParaRPr lang="en-IN" sz="1600" b="1" i="0">
              <a:solidFill>
                <a:srgbClr val="333333"/>
              </a:solidFill>
              <a:effectLst/>
              <a:latin typeface="inherit"/>
            </a:endParaRPr>
          </a:p>
        </p:txBody>
      </p:sp>
      <p:pic>
        <p:nvPicPr>
          <p:cNvPr id="5" name="Picture 4">
            <a:extLst>
              <a:ext uri="{FF2B5EF4-FFF2-40B4-BE49-F238E27FC236}">
                <a16:creationId xmlns:a16="http://schemas.microsoft.com/office/drawing/2014/main" id="{2ABEB9A1-FE9D-4E9C-9DAE-C7F218928176}"/>
              </a:ext>
            </a:extLst>
          </p:cNvPr>
          <p:cNvPicPr>
            <a:picLocks noChangeAspect="1"/>
          </p:cNvPicPr>
          <p:nvPr/>
        </p:nvPicPr>
        <p:blipFill rotWithShape="1">
          <a:blip r:embed="rId2"/>
          <a:srcRect l="7363"/>
          <a:stretch/>
        </p:blipFill>
        <p:spPr>
          <a:xfrm>
            <a:off x="554636" y="1226634"/>
            <a:ext cx="3960550" cy="4817327"/>
          </a:xfrm>
          <a:prstGeom prst="rect">
            <a:avLst/>
          </a:prstGeom>
        </p:spPr>
      </p:pic>
    </p:spTree>
    <p:extLst>
      <p:ext uri="{BB962C8B-B14F-4D97-AF65-F5344CB8AC3E}">
        <p14:creationId xmlns:p14="http://schemas.microsoft.com/office/powerpoint/2010/main" val="953384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23</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624470" y="411253"/>
            <a:ext cx="7761248" cy="954107"/>
          </a:xfrm>
          <a:prstGeom prst="rect">
            <a:avLst/>
          </a:prstGeom>
        </p:spPr>
        <p:txBody>
          <a:bodyPr wrap="square">
            <a:spAutoFit/>
          </a:bodyPr>
          <a:lstStyle/>
          <a:p>
            <a:pPr algn="ctr"/>
            <a:r>
              <a:rPr lang="en-IN" sz="2800" b="1" spc="-100">
                <a:solidFill>
                  <a:schemeClr val="tx2">
                    <a:lumMod val="75000"/>
                  </a:schemeClr>
                </a:solidFill>
                <a:latin typeface="+mj-lt"/>
                <a:ea typeface="+mj-ea"/>
                <a:cs typeface="Times New Roman" panose="02020603050405020304" pitchFamily="18" charset="0"/>
              </a:rPr>
              <a:t>Why Monitor Your Microservices?</a:t>
            </a:r>
          </a:p>
          <a:p>
            <a:endParaRPr lang="en-IN" sz="2800" b="1" spc="-100">
              <a:solidFill>
                <a:schemeClr val="tx2">
                  <a:lumMod val="75000"/>
                </a:schemeClr>
              </a:solidFill>
              <a:latin typeface="+mj-lt"/>
              <a:ea typeface="+mj-ea"/>
              <a:cs typeface="Times New Roman" panose="02020603050405020304" pitchFamily="18" charset="0"/>
            </a:endParaRPr>
          </a:p>
        </p:txBody>
      </p:sp>
      <p:sp>
        <p:nvSpPr>
          <p:cNvPr id="12" name="TextBox 11">
            <a:extLst>
              <a:ext uri="{FF2B5EF4-FFF2-40B4-BE49-F238E27FC236}">
                <a16:creationId xmlns:a16="http://schemas.microsoft.com/office/drawing/2014/main" id="{2ED272AD-95E8-42C5-83E8-6578F1E1C141}"/>
              </a:ext>
            </a:extLst>
          </p:cNvPr>
          <p:cNvSpPr txBox="1"/>
          <p:nvPr/>
        </p:nvSpPr>
        <p:spPr>
          <a:xfrm>
            <a:off x="758282" y="1559672"/>
            <a:ext cx="5586761" cy="626701"/>
          </a:xfrm>
          <a:prstGeom prst="rect">
            <a:avLst/>
          </a:prstGeom>
          <a:noFill/>
        </p:spPr>
        <p:txBody>
          <a:bodyPr wrap="square" lIns="36000" tIns="36000" rIns="36000" bIns="36000" rtlCol="0">
            <a:spAutoFit/>
          </a:bodyPr>
          <a:lstStyle/>
          <a:p>
            <a:endParaRPr lang="en-IN">
              <a:solidFill>
                <a:schemeClr val="accent2">
                  <a:lumMod val="50000"/>
                </a:schemeClr>
              </a:solidFill>
            </a:endParaRPr>
          </a:p>
          <a:p>
            <a:endParaRPr lang="en-IN"/>
          </a:p>
        </p:txBody>
      </p:sp>
      <p:sp>
        <p:nvSpPr>
          <p:cNvPr id="5" name="Rectangle 4">
            <a:extLst>
              <a:ext uri="{FF2B5EF4-FFF2-40B4-BE49-F238E27FC236}">
                <a16:creationId xmlns:a16="http://schemas.microsoft.com/office/drawing/2014/main" id="{99D2C93B-B24D-472D-B99A-94C25F802869}"/>
              </a:ext>
            </a:extLst>
          </p:cNvPr>
          <p:cNvSpPr/>
          <p:nvPr/>
        </p:nvSpPr>
        <p:spPr>
          <a:xfrm>
            <a:off x="451625" y="1328010"/>
            <a:ext cx="8106937" cy="4370940"/>
          </a:xfrm>
          <a:prstGeom prst="rect">
            <a:avLst/>
          </a:prstGeom>
        </p:spPr>
        <p:txBody>
          <a:bodyPr wrap="square">
            <a:spAutoFit/>
          </a:bodyPr>
          <a:lstStyle/>
          <a:p>
            <a:pPr>
              <a:lnSpc>
                <a:spcPct val="125000"/>
              </a:lnSpc>
            </a:pPr>
            <a:r>
              <a:rPr lang="en-IN" sz="1600" b="1"/>
              <a:t>Monitoring is a process of reporting, gathering and storing data.</a:t>
            </a:r>
            <a:br>
              <a:rPr lang="en-IN" sz="1600">
                <a:solidFill>
                  <a:srgbClr val="333333"/>
                </a:solidFill>
              </a:rPr>
            </a:br>
            <a:br>
              <a:rPr lang="en-IN" sz="1600">
                <a:solidFill>
                  <a:srgbClr val="333333"/>
                </a:solidFill>
              </a:rPr>
            </a:br>
            <a:r>
              <a:rPr lang="en-IN" sz="1600"/>
              <a:t>Applications developed using microservice architecture need to be monitored for the same reasons as any other type of distributed system: that is, all systems eventually fail.</a:t>
            </a:r>
          </a:p>
          <a:p>
            <a:pPr>
              <a:lnSpc>
                <a:spcPct val="125000"/>
              </a:lnSpc>
            </a:pPr>
            <a:br>
              <a:rPr lang="en-IN" sz="1600"/>
            </a:br>
            <a:r>
              <a:rPr lang="en-IN" sz="1600"/>
              <a:t>Monitoring systems over time produces valuable data that can be used to improve service performance.</a:t>
            </a:r>
          </a:p>
          <a:p>
            <a:pPr>
              <a:lnSpc>
                <a:spcPct val="125000"/>
              </a:lnSpc>
            </a:pPr>
            <a:r>
              <a:rPr lang="en-IN" sz="1600"/>
              <a:t>Failure and performance data can be analysed to look for patterns in system failures, which can be correlated with events. </a:t>
            </a:r>
          </a:p>
          <a:p>
            <a:pPr>
              <a:lnSpc>
                <a:spcPct val="125000"/>
              </a:lnSpc>
            </a:pPr>
            <a:endParaRPr lang="en-IN" sz="1600"/>
          </a:p>
          <a:p>
            <a:pPr>
              <a:lnSpc>
                <a:spcPct val="125000"/>
              </a:lnSpc>
            </a:pPr>
            <a:r>
              <a:rPr lang="en-IN" sz="1600" b="1"/>
              <a:t>For example, </a:t>
            </a:r>
            <a:r>
              <a:rPr lang="en-IN" sz="1600"/>
              <a:t>consider a case where data indicates 25 percent of total system failures occur within an hour of a new deployment. This would thus be a strong indicator that deployment processes need attention and improvement.</a:t>
            </a:r>
          </a:p>
        </p:txBody>
      </p:sp>
    </p:spTree>
    <p:extLst>
      <p:ext uri="{BB962C8B-B14F-4D97-AF65-F5344CB8AC3E}">
        <p14:creationId xmlns:p14="http://schemas.microsoft.com/office/powerpoint/2010/main" val="4027994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24</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523220"/>
          </a:xfrm>
          <a:prstGeom prst="rect">
            <a:avLst/>
          </a:prstGeom>
        </p:spPr>
        <p:txBody>
          <a:bodyPr wrap="square">
            <a:spAutoFit/>
          </a:bodyPr>
          <a:lstStyle/>
          <a:p>
            <a:pPr algn="ctr"/>
            <a:r>
              <a:rPr lang="en-IN" sz="2800" b="1" spc="-100">
                <a:solidFill>
                  <a:schemeClr val="tx2">
                    <a:lumMod val="75000"/>
                  </a:schemeClr>
                </a:solidFill>
                <a:latin typeface="+mj-lt"/>
                <a:ea typeface="+mj-ea"/>
                <a:cs typeface="Times New Roman" panose="02020603050405020304" pitchFamily="18" charset="0"/>
              </a:rPr>
              <a:t>Monitoring Microservices: What to Measure</a:t>
            </a:r>
          </a:p>
        </p:txBody>
      </p:sp>
      <p:sp>
        <p:nvSpPr>
          <p:cNvPr id="12" name="TextBox 11">
            <a:extLst>
              <a:ext uri="{FF2B5EF4-FFF2-40B4-BE49-F238E27FC236}">
                <a16:creationId xmlns:a16="http://schemas.microsoft.com/office/drawing/2014/main" id="{2ED272AD-95E8-42C5-83E8-6578F1E1C141}"/>
              </a:ext>
            </a:extLst>
          </p:cNvPr>
          <p:cNvSpPr txBox="1"/>
          <p:nvPr/>
        </p:nvSpPr>
        <p:spPr>
          <a:xfrm>
            <a:off x="758282" y="1559672"/>
            <a:ext cx="5586761" cy="626701"/>
          </a:xfrm>
          <a:prstGeom prst="rect">
            <a:avLst/>
          </a:prstGeom>
          <a:noFill/>
        </p:spPr>
        <p:txBody>
          <a:bodyPr wrap="square" lIns="36000" tIns="36000" rIns="36000" bIns="36000" rtlCol="0">
            <a:spAutoFit/>
          </a:bodyPr>
          <a:lstStyle/>
          <a:p>
            <a:endParaRPr lang="en-IN">
              <a:solidFill>
                <a:schemeClr val="accent2">
                  <a:lumMod val="50000"/>
                </a:schemeClr>
              </a:solidFill>
            </a:endParaRPr>
          </a:p>
          <a:p>
            <a:endParaRPr lang="en-IN"/>
          </a:p>
        </p:txBody>
      </p:sp>
      <p:sp>
        <p:nvSpPr>
          <p:cNvPr id="3" name="Rectangle 2">
            <a:extLst>
              <a:ext uri="{FF2B5EF4-FFF2-40B4-BE49-F238E27FC236}">
                <a16:creationId xmlns:a16="http://schemas.microsoft.com/office/drawing/2014/main" id="{D8663FF0-E13C-4006-B87E-5A01A54271E5}"/>
              </a:ext>
            </a:extLst>
          </p:cNvPr>
          <p:cNvSpPr/>
          <p:nvPr/>
        </p:nvSpPr>
        <p:spPr>
          <a:xfrm>
            <a:off x="183995" y="1441432"/>
            <a:ext cx="8776009" cy="4370940"/>
          </a:xfrm>
          <a:prstGeom prst="rect">
            <a:avLst/>
          </a:prstGeom>
        </p:spPr>
        <p:txBody>
          <a:bodyPr wrap="square">
            <a:spAutoFit/>
          </a:bodyPr>
          <a:lstStyle/>
          <a:p>
            <a:pPr>
              <a:lnSpc>
                <a:spcPct val="125000"/>
              </a:lnSpc>
            </a:pPr>
            <a:r>
              <a:rPr lang="en-IN" sz="1600"/>
              <a:t>Monitoring is a process of reporting, gathering and storing data. The first question to ask is, which data are useful. Large distributed systems process huge amounts of data every day, potentially generating gigabytes of new metadata about their behaviour in a short time.</a:t>
            </a:r>
          </a:p>
          <a:p>
            <a:pPr>
              <a:lnSpc>
                <a:spcPct val="125000"/>
              </a:lnSpc>
            </a:pPr>
            <a:endParaRPr lang="en-IN" sz="1600"/>
          </a:p>
          <a:p>
            <a:pPr>
              <a:lnSpc>
                <a:spcPct val="125000"/>
              </a:lnSpc>
            </a:pPr>
            <a:r>
              <a:rPr lang="en-IN" sz="1600"/>
              <a:t>How does one find the signal amid the noise? Each application will have unique needs relating to monitoring. There are a few common metrics you’ll want to record. </a:t>
            </a:r>
          </a:p>
          <a:p>
            <a:pPr>
              <a:lnSpc>
                <a:spcPct val="125000"/>
              </a:lnSpc>
            </a:pPr>
            <a:endParaRPr lang="en-IN" sz="1600">
              <a:solidFill>
                <a:srgbClr val="333333"/>
              </a:solidFill>
            </a:endParaRPr>
          </a:p>
          <a:p>
            <a:pPr>
              <a:lnSpc>
                <a:spcPct val="125000"/>
              </a:lnSpc>
            </a:pPr>
            <a:r>
              <a:rPr lang="en-IN" sz="1600"/>
              <a:t>- Decide What is important</a:t>
            </a:r>
          </a:p>
          <a:p>
            <a:pPr>
              <a:lnSpc>
                <a:spcPct val="125000"/>
              </a:lnSpc>
            </a:pPr>
            <a:r>
              <a:rPr lang="en-IN" sz="1600"/>
              <a:t>- Be selective</a:t>
            </a:r>
          </a:p>
          <a:p>
            <a:pPr>
              <a:lnSpc>
                <a:spcPct val="125000"/>
              </a:lnSpc>
            </a:pPr>
            <a:endParaRPr lang="en-IN" sz="1600">
              <a:solidFill>
                <a:srgbClr val="333333"/>
              </a:solidFill>
            </a:endParaRPr>
          </a:p>
          <a:p>
            <a:pPr>
              <a:lnSpc>
                <a:spcPct val="125000"/>
              </a:lnSpc>
            </a:pPr>
            <a:r>
              <a:rPr lang="en-IN" sz="1600"/>
              <a:t>Metrics Categories:</a:t>
            </a:r>
          </a:p>
          <a:p>
            <a:pPr marL="285750" indent="-285750">
              <a:lnSpc>
                <a:spcPct val="125000"/>
              </a:lnSpc>
              <a:buFont typeface="Arial" panose="020B0604020202020204" pitchFamily="34" charset="0"/>
              <a:buChar char="•"/>
            </a:pPr>
            <a:r>
              <a:rPr lang="en-IN" sz="1600" b="1"/>
              <a:t>Application Metrics</a:t>
            </a:r>
          </a:p>
          <a:p>
            <a:pPr marL="285750" indent="-285750">
              <a:lnSpc>
                <a:spcPct val="125000"/>
              </a:lnSpc>
              <a:buFont typeface="Arial" panose="020B0604020202020204" pitchFamily="34" charset="0"/>
              <a:buChar char="•"/>
            </a:pPr>
            <a:r>
              <a:rPr lang="en-IN" sz="1600" b="1"/>
              <a:t>Platform Metrics</a:t>
            </a:r>
          </a:p>
          <a:p>
            <a:pPr marL="285750" indent="-285750">
              <a:lnSpc>
                <a:spcPct val="125000"/>
              </a:lnSpc>
              <a:buFont typeface="Arial" panose="020B0604020202020204" pitchFamily="34" charset="0"/>
              <a:buChar char="•"/>
            </a:pPr>
            <a:r>
              <a:rPr lang="en-IN" sz="1600" b="1"/>
              <a:t>System Events</a:t>
            </a:r>
            <a:endParaRPr lang="en-IN" sz="1600"/>
          </a:p>
        </p:txBody>
      </p:sp>
    </p:spTree>
    <p:extLst>
      <p:ext uri="{BB962C8B-B14F-4D97-AF65-F5344CB8AC3E}">
        <p14:creationId xmlns:p14="http://schemas.microsoft.com/office/powerpoint/2010/main" val="3632692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25</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1248937" y="400773"/>
            <a:ext cx="7039402"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Application Metrics</a:t>
            </a:r>
          </a:p>
        </p:txBody>
      </p:sp>
      <p:sp>
        <p:nvSpPr>
          <p:cNvPr id="12" name="TextBox 11">
            <a:extLst>
              <a:ext uri="{FF2B5EF4-FFF2-40B4-BE49-F238E27FC236}">
                <a16:creationId xmlns:a16="http://schemas.microsoft.com/office/drawing/2014/main" id="{2ED272AD-95E8-42C5-83E8-6578F1E1C141}"/>
              </a:ext>
            </a:extLst>
          </p:cNvPr>
          <p:cNvSpPr txBox="1"/>
          <p:nvPr/>
        </p:nvSpPr>
        <p:spPr>
          <a:xfrm>
            <a:off x="758282" y="1559672"/>
            <a:ext cx="5586761" cy="626701"/>
          </a:xfrm>
          <a:prstGeom prst="rect">
            <a:avLst/>
          </a:prstGeom>
          <a:noFill/>
        </p:spPr>
        <p:txBody>
          <a:bodyPr wrap="square" lIns="36000" tIns="36000" rIns="36000" bIns="36000" rtlCol="0">
            <a:spAutoFit/>
          </a:bodyPr>
          <a:lstStyle/>
          <a:p>
            <a:endParaRPr lang="en-IN">
              <a:solidFill>
                <a:schemeClr val="accent2">
                  <a:lumMod val="50000"/>
                </a:schemeClr>
              </a:solidFill>
            </a:endParaRPr>
          </a:p>
          <a:p>
            <a:endParaRPr lang="en-IN"/>
          </a:p>
        </p:txBody>
      </p:sp>
      <p:sp>
        <p:nvSpPr>
          <p:cNvPr id="4" name="Rectangle 3">
            <a:extLst>
              <a:ext uri="{FF2B5EF4-FFF2-40B4-BE49-F238E27FC236}">
                <a16:creationId xmlns:a16="http://schemas.microsoft.com/office/drawing/2014/main" id="{5CED11D3-0559-4BE0-8BF2-D76446D6381A}"/>
              </a:ext>
            </a:extLst>
          </p:cNvPr>
          <p:cNvSpPr/>
          <p:nvPr/>
        </p:nvSpPr>
        <p:spPr>
          <a:xfrm>
            <a:off x="412595" y="1209665"/>
            <a:ext cx="8408019" cy="4524315"/>
          </a:xfrm>
          <a:prstGeom prst="rect">
            <a:avLst/>
          </a:prstGeom>
        </p:spPr>
        <p:txBody>
          <a:bodyPr wrap="square">
            <a:spAutoFit/>
          </a:bodyPr>
          <a:lstStyle/>
          <a:p>
            <a:r>
              <a:rPr lang="en-IN"/>
              <a:t>These metrics relate specifically to your application. </a:t>
            </a:r>
          </a:p>
          <a:p>
            <a:pPr marL="285750" indent="-285750">
              <a:buFont typeface="Arial" panose="020B0604020202020204" pitchFamily="34" charset="0"/>
              <a:buChar char="•"/>
            </a:pPr>
            <a:r>
              <a:rPr lang="en-IN"/>
              <a:t>Request per second</a:t>
            </a:r>
          </a:p>
          <a:p>
            <a:pPr marL="285750" indent="-285750">
              <a:buFont typeface="Arial" panose="020B0604020202020204" pitchFamily="34" charset="0"/>
              <a:buChar char="•"/>
            </a:pPr>
            <a:r>
              <a:rPr lang="en-IN"/>
              <a:t>Latency</a:t>
            </a:r>
          </a:p>
          <a:p>
            <a:pPr marL="285750" indent="-285750">
              <a:buFont typeface="Arial" panose="020B0604020202020204" pitchFamily="34" charset="0"/>
              <a:buChar char="•"/>
            </a:pPr>
            <a:r>
              <a:rPr lang="en-IN"/>
              <a:t>Request Duration</a:t>
            </a:r>
          </a:p>
          <a:p>
            <a:endParaRPr lang="en-IN"/>
          </a:p>
          <a:p>
            <a:r>
              <a:rPr lang="en-IN"/>
              <a:t>If your application accepts user registrations, a standard metric might be how many were successfully completed in the last hour. </a:t>
            </a:r>
          </a:p>
          <a:p>
            <a:endParaRPr lang="en-IN"/>
          </a:p>
          <a:p>
            <a:r>
              <a:rPr lang="en-IN"/>
              <a:t>A tax-preparation system might record context-specific events such as form validation.</a:t>
            </a:r>
          </a:p>
          <a:p>
            <a:endParaRPr lang="en-IN"/>
          </a:p>
          <a:p>
            <a:r>
              <a:rPr lang="en-IN"/>
              <a:t>These top-level data are useful for development teams and the organization to understand the functional behaviour of the system.</a:t>
            </a:r>
          </a:p>
          <a:p>
            <a:r>
              <a:rPr lang="en-IN"/>
              <a:t>If peak-volume form validation typically occurs 1,000 times an hour, and suddenly that throughput drops to 500 over the last two hours, that anomaly could be an indication of a problem.</a:t>
            </a:r>
          </a:p>
        </p:txBody>
      </p:sp>
    </p:spTree>
    <p:extLst>
      <p:ext uri="{BB962C8B-B14F-4D97-AF65-F5344CB8AC3E}">
        <p14:creationId xmlns:p14="http://schemas.microsoft.com/office/powerpoint/2010/main" val="238983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26</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1248937" y="400773"/>
            <a:ext cx="7039402" cy="1200329"/>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Platform Metrics</a:t>
            </a:r>
          </a:p>
          <a:p>
            <a:endParaRPr lang="en-IN" sz="3600" b="1" spc="-100">
              <a:solidFill>
                <a:schemeClr val="tx2">
                  <a:lumMod val="75000"/>
                </a:schemeClr>
              </a:solidFill>
              <a:latin typeface="+mj-lt"/>
              <a:ea typeface="+mj-ea"/>
              <a:cs typeface="Times New Roman" panose="02020603050405020304" pitchFamily="18" charset="0"/>
            </a:endParaRPr>
          </a:p>
        </p:txBody>
      </p:sp>
      <p:sp>
        <p:nvSpPr>
          <p:cNvPr id="12" name="TextBox 11">
            <a:extLst>
              <a:ext uri="{FF2B5EF4-FFF2-40B4-BE49-F238E27FC236}">
                <a16:creationId xmlns:a16="http://schemas.microsoft.com/office/drawing/2014/main" id="{2ED272AD-95E8-42C5-83E8-6578F1E1C141}"/>
              </a:ext>
            </a:extLst>
          </p:cNvPr>
          <p:cNvSpPr txBox="1"/>
          <p:nvPr/>
        </p:nvSpPr>
        <p:spPr>
          <a:xfrm>
            <a:off x="758282" y="1559672"/>
            <a:ext cx="5586761" cy="626701"/>
          </a:xfrm>
          <a:prstGeom prst="rect">
            <a:avLst/>
          </a:prstGeom>
          <a:noFill/>
        </p:spPr>
        <p:txBody>
          <a:bodyPr wrap="square" lIns="36000" tIns="36000" rIns="36000" bIns="36000" rtlCol="0">
            <a:spAutoFit/>
          </a:bodyPr>
          <a:lstStyle/>
          <a:p>
            <a:endParaRPr lang="en-IN">
              <a:solidFill>
                <a:schemeClr val="accent2">
                  <a:lumMod val="50000"/>
                </a:schemeClr>
              </a:solidFill>
            </a:endParaRPr>
          </a:p>
          <a:p>
            <a:endParaRPr lang="en-IN"/>
          </a:p>
        </p:txBody>
      </p:sp>
      <p:sp>
        <p:nvSpPr>
          <p:cNvPr id="3" name="Rectangle 2">
            <a:extLst>
              <a:ext uri="{FF2B5EF4-FFF2-40B4-BE49-F238E27FC236}">
                <a16:creationId xmlns:a16="http://schemas.microsoft.com/office/drawing/2014/main" id="{03171F74-7D86-44DB-8E81-01FBBB878249}"/>
              </a:ext>
            </a:extLst>
          </p:cNvPr>
          <p:cNvSpPr/>
          <p:nvPr/>
        </p:nvSpPr>
        <p:spPr>
          <a:xfrm>
            <a:off x="624468" y="1460326"/>
            <a:ext cx="8642195" cy="4247317"/>
          </a:xfrm>
          <a:prstGeom prst="rect">
            <a:avLst/>
          </a:prstGeom>
        </p:spPr>
        <p:txBody>
          <a:bodyPr wrap="square">
            <a:spAutoFit/>
          </a:bodyPr>
          <a:lstStyle/>
          <a:p>
            <a:pPr fontAlgn="base"/>
            <a:r>
              <a:rPr lang="en-IN"/>
              <a:t>These metrics report on the nuts and bolts of your infrastructure.</a:t>
            </a:r>
          </a:p>
          <a:p>
            <a:pPr marL="285750" indent="-285750" fontAlgn="base">
              <a:buFont typeface="Arial" panose="020B0604020202020204" pitchFamily="34" charset="0"/>
              <a:buChar char="•"/>
            </a:pPr>
            <a:r>
              <a:rPr lang="en-IN"/>
              <a:t>CPU count</a:t>
            </a:r>
          </a:p>
          <a:p>
            <a:pPr marL="285750" indent="-285750" fontAlgn="base">
              <a:buFont typeface="Arial" panose="020B0604020202020204" pitchFamily="34" charset="0"/>
              <a:buChar char="•"/>
            </a:pPr>
            <a:r>
              <a:rPr lang="en-IN"/>
              <a:t>Memory usage</a:t>
            </a:r>
          </a:p>
          <a:p>
            <a:pPr marL="285750" indent="-285750" fontAlgn="base">
              <a:buFont typeface="Arial" panose="020B0604020202020204" pitchFamily="34" charset="0"/>
              <a:buChar char="•"/>
            </a:pPr>
            <a:r>
              <a:rPr lang="en-IN"/>
              <a:t>Network latency</a:t>
            </a:r>
          </a:p>
          <a:p>
            <a:pPr marL="285750" indent="-285750" fontAlgn="base">
              <a:buFont typeface="Arial" panose="020B0604020202020204" pitchFamily="34" charset="0"/>
              <a:buChar char="•"/>
            </a:pPr>
            <a:r>
              <a:rPr lang="en-IN"/>
              <a:t>Database query execution time</a:t>
            </a:r>
          </a:p>
          <a:p>
            <a:pPr fontAlgn="base"/>
            <a:endParaRPr lang="en-IN"/>
          </a:p>
          <a:p>
            <a:pPr fontAlgn="base"/>
            <a:r>
              <a:rPr lang="en-IN"/>
              <a:t> Examples include:</a:t>
            </a:r>
          </a:p>
          <a:p>
            <a:pPr fontAlgn="base"/>
            <a:endParaRPr lang="en-IN"/>
          </a:p>
          <a:p>
            <a:pPr marL="285750" indent="-285750" fontAlgn="base">
              <a:buFont typeface="Arial" panose="020B0604020202020204" pitchFamily="34" charset="0"/>
              <a:buChar char="•"/>
            </a:pPr>
            <a:r>
              <a:rPr lang="en-IN"/>
              <a:t>The overall average execution time of each of the top ten most frequently executed database queries;</a:t>
            </a:r>
          </a:p>
          <a:p>
            <a:pPr marL="285750" indent="-285750" fontAlgn="base">
              <a:buFont typeface="Arial" panose="020B0604020202020204" pitchFamily="34" charset="0"/>
              <a:buChar char="•"/>
            </a:pPr>
            <a:r>
              <a:rPr lang="en-IN"/>
              <a:t>The average execution time of the fastest 10 percent;</a:t>
            </a:r>
          </a:p>
          <a:p>
            <a:pPr marL="285750" indent="-285750" fontAlgn="base">
              <a:buFont typeface="Arial" panose="020B0604020202020204" pitchFamily="34" charset="0"/>
              <a:buChar char="•"/>
            </a:pPr>
            <a:r>
              <a:rPr lang="en-IN"/>
              <a:t>The average execution time of the slowest 10 percent;</a:t>
            </a:r>
          </a:p>
          <a:p>
            <a:pPr marL="285750" indent="-285750" fontAlgn="base">
              <a:buFont typeface="Arial" panose="020B0604020202020204" pitchFamily="34" charset="0"/>
              <a:buChar char="•"/>
            </a:pPr>
            <a:r>
              <a:rPr lang="en-IN"/>
              <a:t>The number of requests per minute a service receives;</a:t>
            </a:r>
          </a:p>
          <a:p>
            <a:pPr marL="285750" indent="-285750" fontAlgn="base">
              <a:buFont typeface="Arial" panose="020B0604020202020204" pitchFamily="34" charset="0"/>
              <a:buChar char="•"/>
            </a:pPr>
            <a:r>
              <a:rPr lang="en-IN"/>
              <a:t>The average response time for each service endpoint;</a:t>
            </a:r>
          </a:p>
          <a:p>
            <a:pPr marL="285750" indent="-285750" fontAlgn="base">
              <a:buFont typeface="Arial" panose="020B0604020202020204" pitchFamily="34" charset="0"/>
              <a:buChar char="•"/>
            </a:pPr>
            <a:r>
              <a:rPr lang="en-IN"/>
              <a:t>The success/failure ratio for each service.</a:t>
            </a:r>
          </a:p>
        </p:txBody>
      </p:sp>
    </p:spTree>
    <p:extLst>
      <p:ext uri="{BB962C8B-B14F-4D97-AF65-F5344CB8AC3E}">
        <p14:creationId xmlns:p14="http://schemas.microsoft.com/office/powerpoint/2010/main" val="909411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27</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200722" y="400773"/>
            <a:ext cx="9155151"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System Events</a:t>
            </a:r>
          </a:p>
        </p:txBody>
      </p:sp>
      <p:sp>
        <p:nvSpPr>
          <p:cNvPr id="5" name="TextBox 4">
            <a:extLst>
              <a:ext uri="{FF2B5EF4-FFF2-40B4-BE49-F238E27FC236}">
                <a16:creationId xmlns:a16="http://schemas.microsoft.com/office/drawing/2014/main" id="{7C9CC291-E946-451A-B0FF-EFEA727E1BC1}"/>
              </a:ext>
            </a:extLst>
          </p:cNvPr>
          <p:cNvSpPr txBox="1"/>
          <p:nvPr/>
        </p:nvSpPr>
        <p:spPr>
          <a:xfrm>
            <a:off x="657921" y="1488688"/>
            <a:ext cx="5042983" cy="1180699"/>
          </a:xfrm>
          <a:prstGeom prst="rect">
            <a:avLst/>
          </a:prstGeom>
          <a:noFill/>
        </p:spPr>
        <p:txBody>
          <a:bodyPr wrap="square" lIns="36000" tIns="36000" rIns="36000" bIns="36000" rtlCol="0">
            <a:spAutoFit/>
          </a:bodyPr>
          <a:lstStyle/>
          <a:p>
            <a:r>
              <a:rPr lang="en-IN"/>
              <a:t>Record:</a:t>
            </a:r>
          </a:p>
          <a:p>
            <a:pPr marL="285750" indent="-285750">
              <a:buFontTx/>
              <a:buChar char="-"/>
            </a:pPr>
            <a:r>
              <a:rPr lang="en-IN"/>
              <a:t>Deployments</a:t>
            </a:r>
          </a:p>
          <a:p>
            <a:pPr marL="285750" indent="-285750">
              <a:buFontTx/>
              <a:buChar char="-"/>
            </a:pPr>
            <a:r>
              <a:rPr lang="en-IN"/>
              <a:t>Infrastructure changes</a:t>
            </a:r>
          </a:p>
          <a:p>
            <a:pPr marL="285750" indent="-285750">
              <a:buFontTx/>
              <a:buChar char="-"/>
            </a:pPr>
            <a:r>
              <a:rPr lang="en-IN"/>
              <a:t>Anu other System Events</a:t>
            </a:r>
          </a:p>
        </p:txBody>
      </p:sp>
    </p:spTree>
    <p:extLst>
      <p:ext uri="{BB962C8B-B14F-4D97-AF65-F5344CB8AC3E}">
        <p14:creationId xmlns:p14="http://schemas.microsoft.com/office/powerpoint/2010/main" val="4274946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28</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60016" y="195501"/>
            <a:ext cx="9155151"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Monitoring Tools</a:t>
            </a:r>
          </a:p>
        </p:txBody>
      </p:sp>
      <p:sp>
        <p:nvSpPr>
          <p:cNvPr id="3" name="Rectangle 2">
            <a:extLst>
              <a:ext uri="{FF2B5EF4-FFF2-40B4-BE49-F238E27FC236}">
                <a16:creationId xmlns:a16="http://schemas.microsoft.com/office/drawing/2014/main" id="{336CDA8A-E61F-416A-B971-F976C3B1DA4C}"/>
              </a:ext>
            </a:extLst>
          </p:cNvPr>
          <p:cNvSpPr/>
          <p:nvPr/>
        </p:nvSpPr>
        <p:spPr>
          <a:xfrm>
            <a:off x="119920" y="979820"/>
            <a:ext cx="8633676" cy="5300105"/>
          </a:xfrm>
          <a:prstGeom prst="rect">
            <a:avLst/>
          </a:prstGeom>
        </p:spPr>
        <p:txBody>
          <a:bodyPr wrap="square">
            <a:spAutoFit/>
          </a:bodyPr>
          <a:lstStyle/>
          <a:p>
            <a:pPr marL="285750" indent="-285750" fontAlgn="base">
              <a:lnSpc>
                <a:spcPct val="125000"/>
              </a:lnSpc>
              <a:buFont typeface="Arial" panose="020B0604020202020204" pitchFamily="34" charset="0"/>
              <a:buChar char="•"/>
            </a:pPr>
            <a:r>
              <a:rPr lang="en-IN" sz="1600" b="1" err="1">
                <a:hlinkClick r:id="rId2">
                  <a:extLst>
                    <a:ext uri="{A12FA001-AC4F-418D-AE19-62706E023703}">
                      <ahyp:hlinkClr xmlns:ahyp="http://schemas.microsoft.com/office/drawing/2018/hyperlinkcolor" val="tx"/>
                    </a:ext>
                  </a:extLst>
                </a:hlinkClick>
              </a:rPr>
              <a:t>Raygun</a:t>
            </a:r>
            <a:r>
              <a:rPr lang="en-IN" sz="1600" b="1">
                <a:hlinkClick r:id="rId2">
                  <a:extLst>
                    <a:ext uri="{A12FA001-AC4F-418D-AE19-62706E023703}">
                      <ahyp:hlinkClr xmlns:ahyp="http://schemas.microsoft.com/office/drawing/2018/hyperlinkcolor" val="tx"/>
                    </a:ext>
                  </a:extLst>
                </a:hlinkClick>
              </a:rPr>
              <a:t> APM</a:t>
            </a:r>
            <a:r>
              <a:rPr lang="en-IN" sz="1600" b="1"/>
              <a:t>:</a:t>
            </a:r>
            <a:r>
              <a:rPr lang="en-IN" sz="1600"/>
              <a:t> </a:t>
            </a:r>
            <a:r>
              <a:rPr lang="en-IN" sz="1600" err="1"/>
              <a:t>Raygun’s</a:t>
            </a:r>
            <a:r>
              <a:rPr lang="en-IN" sz="1600"/>
              <a:t> APM platform is another example of a complete system that provides both instrumentation and collector processes, as well as a dashboard to visualize metrics data. </a:t>
            </a:r>
            <a:r>
              <a:rPr lang="en-IN" sz="1600" err="1"/>
              <a:t>Raygun</a:t>
            </a:r>
            <a:r>
              <a:rPr lang="en-IN" sz="1600"/>
              <a:t> APM supports .NET, Java and Ruby support are in development.</a:t>
            </a:r>
          </a:p>
          <a:p>
            <a:pPr marL="285750" indent="-285750" fontAlgn="base">
              <a:lnSpc>
                <a:spcPct val="125000"/>
              </a:lnSpc>
              <a:buFont typeface="Arial" panose="020B0604020202020204" pitchFamily="34" charset="0"/>
              <a:buChar char="•"/>
            </a:pPr>
            <a:endParaRPr lang="en-IN" sz="1600"/>
          </a:p>
          <a:p>
            <a:pPr marL="285750" indent="-285750" fontAlgn="base">
              <a:lnSpc>
                <a:spcPct val="125000"/>
              </a:lnSpc>
              <a:buFont typeface="Arial" panose="020B0604020202020204" pitchFamily="34" charset="0"/>
              <a:buChar char="•"/>
            </a:pPr>
            <a:r>
              <a:rPr lang="en-IN" sz="1600" b="1" err="1">
                <a:hlinkClick r:id="rId3">
                  <a:extLst>
                    <a:ext uri="{A12FA001-AC4F-418D-AE19-62706E023703}">
                      <ahyp:hlinkClr xmlns:ahyp="http://schemas.microsoft.com/office/drawing/2018/hyperlinkcolor" val="tx"/>
                    </a:ext>
                  </a:extLst>
                </a:hlinkClick>
              </a:rPr>
              <a:t>Zipkin</a:t>
            </a:r>
            <a:r>
              <a:rPr lang="en-IN" sz="1600"/>
              <a:t>: </a:t>
            </a:r>
            <a:r>
              <a:rPr lang="en-IN" sz="1600" err="1"/>
              <a:t>Zipkin</a:t>
            </a:r>
            <a:r>
              <a:rPr lang="en-IN" sz="1600"/>
              <a:t> is an open-source tracing system designed specifically to trace calls between microservices. It is especially useful for analysing latency problems. </a:t>
            </a:r>
            <a:r>
              <a:rPr lang="en-IN" sz="1600" err="1"/>
              <a:t>Zipkin</a:t>
            </a:r>
            <a:r>
              <a:rPr lang="en-IN" sz="1600"/>
              <a:t> includes both instrumentation libraries and the collector processes that gather and store tracing data.</a:t>
            </a:r>
          </a:p>
          <a:p>
            <a:pPr marL="285750" indent="-285750" fontAlgn="base">
              <a:lnSpc>
                <a:spcPct val="125000"/>
              </a:lnSpc>
              <a:buFont typeface="Arial" panose="020B0604020202020204" pitchFamily="34" charset="0"/>
              <a:buChar char="•"/>
            </a:pPr>
            <a:endParaRPr lang="en-IN" sz="1600"/>
          </a:p>
          <a:p>
            <a:pPr marL="285750" indent="-285750" fontAlgn="base">
              <a:lnSpc>
                <a:spcPct val="125000"/>
              </a:lnSpc>
              <a:buFont typeface="Arial" panose="020B0604020202020204" pitchFamily="34" charset="0"/>
              <a:buChar char="•"/>
            </a:pPr>
            <a:r>
              <a:rPr lang="en-IN" sz="1600" b="1">
                <a:hlinkClick r:id="rId4">
                  <a:extLst>
                    <a:ext uri="{A12FA001-AC4F-418D-AE19-62706E023703}">
                      <ahyp:hlinkClr xmlns:ahyp="http://schemas.microsoft.com/office/drawing/2018/hyperlinkcolor" val="tx"/>
                    </a:ext>
                  </a:extLst>
                </a:hlinkClick>
              </a:rPr>
              <a:t>Apache</a:t>
            </a:r>
            <a:r>
              <a:rPr lang="en-IN" sz="1600">
                <a:hlinkClick r:id="rId4">
                  <a:extLst>
                    <a:ext uri="{A12FA001-AC4F-418D-AE19-62706E023703}">
                      <ahyp:hlinkClr xmlns:ahyp="http://schemas.microsoft.com/office/drawing/2018/hyperlinkcolor" val="tx"/>
                    </a:ext>
                  </a:extLst>
                </a:hlinkClick>
              </a:rPr>
              <a:t> </a:t>
            </a:r>
            <a:r>
              <a:rPr lang="en-IN" sz="1600" b="1">
                <a:hlinkClick r:id="rId4">
                  <a:extLst>
                    <a:ext uri="{A12FA001-AC4F-418D-AE19-62706E023703}">
                      <ahyp:hlinkClr xmlns:ahyp="http://schemas.microsoft.com/office/drawing/2018/hyperlinkcolor" val="tx"/>
                    </a:ext>
                  </a:extLst>
                </a:hlinkClick>
              </a:rPr>
              <a:t>Kafka</a:t>
            </a:r>
            <a:r>
              <a:rPr lang="en-IN" sz="1600"/>
              <a:t>: Kafka is a streams-processing system. It uses a “publish/subscribe” methodology for reading and writing data to a logical “stream,” which is similar in concept to a messaging system such as RabbitMQ. Kafka can be combined with other tools such as </a:t>
            </a:r>
            <a:r>
              <a:rPr lang="en-IN" sz="1600" err="1"/>
              <a:t>Zipkin</a:t>
            </a:r>
            <a:r>
              <a:rPr lang="en-IN" sz="1600"/>
              <a:t> to provide a robust solution for transmitting and storing metrics data.</a:t>
            </a:r>
          </a:p>
          <a:p>
            <a:pPr marL="285750" indent="-285750" fontAlgn="base">
              <a:lnSpc>
                <a:spcPct val="125000"/>
              </a:lnSpc>
              <a:buFont typeface="Arial" panose="020B0604020202020204" pitchFamily="34" charset="0"/>
              <a:buChar char="•"/>
            </a:pPr>
            <a:endParaRPr lang="en-IN" sz="1600"/>
          </a:p>
          <a:p>
            <a:pPr marL="285750" indent="-285750" fontAlgn="base">
              <a:lnSpc>
                <a:spcPct val="125000"/>
              </a:lnSpc>
              <a:buFont typeface="Arial" panose="020B0604020202020204" pitchFamily="34" charset="0"/>
              <a:buChar char="•"/>
            </a:pPr>
            <a:r>
              <a:rPr lang="en-IN" sz="1600" b="1">
                <a:hlinkClick r:id="rId5">
                  <a:extLst>
                    <a:ext uri="{A12FA001-AC4F-418D-AE19-62706E023703}">
                      <ahyp:hlinkClr xmlns:ahyp="http://schemas.microsoft.com/office/drawing/2018/hyperlinkcolor" val="tx"/>
                    </a:ext>
                  </a:extLst>
                </a:hlinkClick>
              </a:rPr>
              <a:t>Grafana</a:t>
            </a:r>
            <a:r>
              <a:rPr lang="en-IN" sz="1600"/>
              <a:t>: The data gathered by all these tools isn’t very useful unless it can be interpreted and analysed. To this end, Grafana is a web-based visualization tool that is used to build visual dashboards.</a:t>
            </a:r>
            <a:endParaRPr lang="en-IN" sz="1600" b="0" i="0">
              <a:solidFill>
                <a:srgbClr val="333333"/>
              </a:solidFill>
              <a:effectLst/>
              <a:latin typeface="inherit"/>
            </a:endParaRPr>
          </a:p>
        </p:txBody>
      </p:sp>
    </p:spTree>
    <p:extLst>
      <p:ext uri="{BB962C8B-B14F-4D97-AF65-F5344CB8AC3E}">
        <p14:creationId xmlns:p14="http://schemas.microsoft.com/office/powerpoint/2010/main" val="1664527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29</a:t>
            </a:fld>
            <a:endParaRPr lang="en-US"/>
          </a:p>
        </p:txBody>
      </p:sp>
      <p:sp>
        <p:nvSpPr>
          <p:cNvPr id="3" name="Rectangle 2">
            <a:extLst>
              <a:ext uri="{FF2B5EF4-FFF2-40B4-BE49-F238E27FC236}">
                <a16:creationId xmlns:a16="http://schemas.microsoft.com/office/drawing/2014/main" id="{AA75B541-E914-4CB8-8429-CD17712E28D0}"/>
              </a:ext>
            </a:extLst>
          </p:cNvPr>
          <p:cNvSpPr/>
          <p:nvPr/>
        </p:nvSpPr>
        <p:spPr>
          <a:xfrm>
            <a:off x="223023" y="751344"/>
            <a:ext cx="8533315" cy="1097095"/>
          </a:xfrm>
          <a:prstGeom prst="rect">
            <a:avLst/>
          </a:prstGeom>
        </p:spPr>
        <p:txBody>
          <a:bodyPr wrap="square">
            <a:spAutoFit/>
          </a:bodyPr>
          <a:lstStyle/>
          <a:p>
            <a:pPr algn="ctr">
              <a:lnSpc>
                <a:spcPct val="125000"/>
              </a:lnSpc>
            </a:pPr>
            <a:r>
              <a:rPr lang="en-IN" sz="3600" b="1" spc="-100">
                <a:solidFill>
                  <a:schemeClr val="tx2">
                    <a:lumMod val="75000"/>
                  </a:schemeClr>
                </a:solidFill>
                <a:latin typeface="+mj-lt"/>
                <a:ea typeface="+mj-ea"/>
                <a:cs typeface="Times New Roman" panose="02020603050405020304" pitchFamily="18" charset="0"/>
              </a:rPr>
              <a:t>Principles of Microservice Monitoring</a:t>
            </a:r>
          </a:p>
          <a:p>
            <a:pPr algn="ctr">
              <a:lnSpc>
                <a:spcPct val="125000"/>
              </a:lnSpc>
            </a:pPr>
            <a:endParaRPr lang="en-IN" b="1"/>
          </a:p>
        </p:txBody>
      </p:sp>
      <p:sp>
        <p:nvSpPr>
          <p:cNvPr id="7" name="TextBox 6">
            <a:extLst>
              <a:ext uri="{FF2B5EF4-FFF2-40B4-BE49-F238E27FC236}">
                <a16:creationId xmlns:a16="http://schemas.microsoft.com/office/drawing/2014/main" id="{02882950-6528-4EEF-8071-438798F7D337}"/>
              </a:ext>
            </a:extLst>
          </p:cNvPr>
          <p:cNvSpPr txBox="1"/>
          <p:nvPr/>
        </p:nvSpPr>
        <p:spPr>
          <a:xfrm>
            <a:off x="627239" y="1848439"/>
            <a:ext cx="7661100" cy="3785652"/>
          </a:xfrm>
          <a:prstGeom prst="rect">
            <a:avLst/>
          </a:prstGeom>
          <a:noFill/>
        </p:spPr>
        <p:txBody>
          <a:bodyPr wrap="square">
            <a:spAutoFit/>
          </a:bodyPr>
          <a:lstStyle/>
          <a:p>
            <a:pPr marL="285750" indent="-285750" fontAlgn="base">
              <a:buFont typeface="Arial" panose="020B0604020202020204" pitchFamily="34" charset="0"/>
              <a:buChar char="•"/>
            </a:pPr>
            <a:r>
              <a:rPr lang="en-IN" sz="2400"/>
              <a:t>Monitor containers and what’s inside them</a:t>
            </a:r>
          </a:p>
          <a:p>
            <a:pPr fontAlgn="base"/>
            <a:endParaRPr lang="en-IN" sz="2400"/>
          </a:p>
          <a:p>
            <a:pPr marL="285750" indent="-285750" fontAlgn="base">
              <a:buFont typeface="Arial" panose="020B0604020202020204" pitchFamily="34" charset="0"/>
              <a:buChar char="•"/>
            </a:pPr>
            <a:r>
              <a:rPr lang="en-IN" sz="2400"/>
              <a:t>Alert on service performance, not container performance.</a:t>
            </a:r>
            <a:br>
              <a:rPr lang="en-IN" sz="2400"/>
            </a:br>
            <a:endParaRPr lang="en-IN" sz="2400"/>
          </a:p>
          <a:p>
            <a:pPr marL="285750" indent="-285750" fontAlgn="base">
              <a:buFont typeface="Arial" panose="020B0604020202020204" pitchFamily="34" charset="0"/>
              <a:buChar char="•"/>
            </a:pPr>
            <a:r>
              <a:rPr lang="en-IN" sz="2400"/>
              <a:t>Monitor services that are elastic and multi-location.</a:t>
            </a:r>
            <a:br>
              <a:rPr lang="en-IN" sz="2400"/>
            </a:br>
            <a:endParaRPr lang="en-IN" sz="2400"/>
          </a:p>
          <a:p>
            <a:pPr marL="285750" indent="-285750" fontAlgn="base">
              <a:buFont typeface="Arial" panose="020B0604020202020204" pitchFamily="34" charset="0"/>
              <a:buChar char="•"/>
            </a:pPr>
            <a:r>
              <a:rPr lang="en-IN" sz="2400"/>
              <a:t>Monitor APIs.</a:t>
            </a:r>
            <a:br>
              <a:rPr lang="en-IN" sz="2400"/>
            </a:br>
            <a:endParaRPr lang="en-IN" sz="2400"/>
          </a:p>
          <a:p>
            <a:pPr marL="285750" indent="-285750" fontAlgn="base">
              <a:buFont typeface="Arial" panose="020B0604020202020204" pitchFamily="34" charset="0"/>
              <a:buChar char="•"/>
            </a:pPr>
            <a:r>
              <a:rPr lang="en-IN" sz="2400"/>
              <a:t>Map your monitoring to your organizational structure.</a:t>
            </a:r>
          </a:p>
        </p:txBody>
      </p:sp>
    </p:spTree>
    <p:extLst>
      <p:ext uri="{BB962C8B-B14F-4D97-AF65-F5344CB8AC3E}">
        <p14:creationId xmlns:p14="http://schemas.microsoft.com/office/powerpoint/2010/main" val="201621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gn="ctr">
              <a:buNone/>
            </a:pPr>
            <a:r>
              <a:rPr lang="en-IN" sz="3600" spc="-100">
                <a:solidFill>
                  <a:schemeClr val="tx2">
                    <a:lumMod val="75000"/>
                  </a:schemeClr>
                </a:solidFill>
                <a:latin typeface="+mj-lt"/>
                <a:ea typeface="+mj-ea"/>
                <a:cs typeface="Times New Roman" panose="02020603050405020304" pitchFamily="18" charset="0"/>
              </a:rPr>
              <a:t>Test-Driven Development (TDD)</a:t>
            </a:r>
          </a:p>
          <a:p>
            <a:pPr marL="0" indent="0" algn="ctr" defTabSz="457200">
              <a:lnSpc>
                <a:spcPct val="80000"/>
              </a:lnSpc>
              <a:spcBef>
                <a:spcPct val="0"/>
              </a:spcBef>
              <a:buNone/>
            </a:pPr>
            <a:r>
              <a:rPr lang="en-IN" sz="3600" spc="-100">
                <a:solidFill>
                  <a:schemeClr val="tx2">
                    <a:lumMod val="75000"/>
                  </a:schemeClr>
                </a:solidFill>
                <a:latin typeface="+mj-lt"/>
                <a:ea typeface="+mj-ea"/>
                <a:cs typeface="Times New Roman" panose="02020603050405020304" pitchFamily="18" charset="0"/>
              </a:rPr>
              <a:t> </a:t>
            </a:r>
            <a:endParaRPr lang="en-IN" b="0"/>
          </a:p>
          <a:p>
            <a:pPr marL="0" indent="0">
              <a:lnSpc>
                <a:spcPct val="125000"/>
              </a:lnSpc>
              <a:buNone/>
            </a:pPr>
            <a:r>
              <a:rPr lang="en-IN">
                <a:cs typeface="Times New Roman" panose="02020603050405020304" pitchFamily="18" charset="0"/>
              </a:rPr>
              <a:t>	Test-driven development </a:t>
            </a:r>
            <a:r>
              <a:rPr lang="en-IN" b="0">
                <a:cs typeface="Times New Roman" panose="02020603050405020304" pitchFamily="18" charset="0"/>
              </a:rPr>
              <a:t>or</a:t>
            </a:r>
            <a:r>
              <a:rPr lang="en-IN">
                <a:cs typeface="Times New Roman" panose="02020603050405020304" pitchFamily="18" charset="0"/>
              </a:rPr>
              <a:t> TDD</a:t>
            </a:r>
            <a:r>
              <a:rPr lang="en-IN" b="0">
                <a:cs typeface="Times New Roman" panose="02020603050405020304" pitchFamily="18" charset="0"/>
              </a:rPr>
              <a:t> is a development philosophy that emphasizes very short development cycles. With TDD, development teams chart out their business requirements, and outline specific behavioural use cases to verify. </a:t>
            </a:r>
          </a:p>
          <a:p>
            <a:pPr marL="0" indent="0">
              <a:lnSpc>
                <a:spcPct val="125000"/>
              </a:lnSpc>
              <a:buNone/>
            </a:pPr>
            <a:r>
              <a:rPr lang="en-IN" b="0">
                <a:cs typeface="Times New Roman" panose="02020603050405020304" pitchFamily="18" charset="0"/>
              </a:rPr>
              <a:t>	TDD for APIs has become a common practice, however, how do we perform efficient TDD with limited resources upon an entire microservice ecosystem? Within this article, we’ll demonstrate a case study in establishing a reusable testing methodology for a microservice platform.</a:t>
            </a:r>
          </a:p>
          <a:p>
            <a:pPr marL="0" indent="0">
              <a:lnSpc>
                <a:spcPct val="125000"/>
              </a:lnSpc>
              <a:buNone/>
            </a:pPr>
            <a:r>
              <a:rPr lang="en-IN" b="0">
                <a:cs typeface="Times New Roman" panose="02020603050405020304" pitchFamily="18" charset="0"/>
              </a:rPr>
              <a:t>We’ll also identity different test types like platform testing, integration tests, functional testing, and unit testing.</a:t>
            </a:r>
          </a:p>
        </p:txBody>
      </p:sp>
    </p:spTree>
    <p:extLst>
      <p:ext uri="{BB962C8B-B14F-4D97-AF65-F5344CB8AC3E}">
        <p14:creationId xmlns:p14="http://schemas.microsoft.com/office/powerpoint/2010/main" val="1356887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30</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323385" y="400773"/>
            <a:ext cx="8432954"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Logging</a:t>
            </a:r>
          </a:p>
        </p:txBody>
      </p:sp>
      <p:sp>
        <p:nvSpPr>
          <p:cNvPr id="4" name="Rectangle 3">
            <a:extLst>
              <a:ext uri="{FF2B5EF4-FFF2-40B4-BE49-F238E27FC236}">
                <a16:creationId xmlns:a16="http://schemas.microsoft.com/office/drawing/2014/main" id="{290A05EE-5C4B-43E4-9A28-FEE2214BAF4B}"/>
              </a:ext>
            </a:extLst>
          </p:cNvPr>
          <p:cNvSpPr/>
          <p:nvPr/>
        </p:nvSpPr>
        <p:spPr>
          <a:xfrm>
            <a:off x="479686" y="1383132"/>
            <a:ext cx="7808654" cy="646331"/>
          </a:xfrm>
          <a:prstGeom prst="rect">
            <a:avLst/>
          </a:prstGeom>
        </p:spPr>
        <p:txBody>
          <a:bodyPr wrap="square">
            <a:spAutoFit/>
          </a:bodyPr>
          <a:lstStyle/>
          <a:p>
            <a:pPr algn="ctr"/>
            <a:r>
              <a:rPr lang="en-IN" i="1">
                <a:solidFill>
                  <a:srgbClr val="292929"/>
                </a:solidFill>
                <a:latin typeface="charter"/>
              </a:rPr>
              <a:t>Have you ever taken 6 hours for debugging while only 6 minutes for coding in order to resolve a bug?</a:t>
            </a:r>
            <a:endParaRPr lang="en-IN"/>
          </a:p>
        </p:txBody>
      </p:sp>
      <p:pic>
        <p:nvPicPr>
          <p:cNvPr id="5" name="Picture 4">
            <a:extLst>
              <a:ext uri="{FF2B5EF4-FFF2-40B4-BE49-F238E27FC236}">
                <a16:creationId xmlns:a16="http://schemas.microsoft.com/office/drawing/2014/main" id="{FD658A40-116C-49AE-AF98-F02D100804BA}"/>
              </a:ext>
            </a:extLst>
          </p:cNvPr>
          <p:cNvPicPr>
            <a:picLocks noChangeAspect="1"/>
          </p:cNvPicPr>
          <p:nvPr/>
        </p:nvPicPr>
        <p:blipFill>
          <a:blip r:embed="rId2"/>
          <a:stretch>
            <a:fillRect/>
          </a:stretch>
        </p:blipFill>
        <p:spPr>
          <a:xfrm>
            <a:off x="1929162" y="2219984"/>
            <a:ext cx="4795024" cy="3867690"/>
          </a:xfrm>
          <a:prstGeom prst="rect">
            <a:avLst/>
          </a:prstGeom>
        </p:spPr>
      </p:pic>
    </p:spTree>
    <p:extLst>
      <p:ext uri="{BB962C8B-B14F-4D97-AF65-F5344CB8AC3E}">
        <p14:creationId xmlns:p14="http://schemas.microsoft.com/office/powerpoint/2010/main" val="3701289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31</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Logging</a:t>
            </a:r>
          </a:p>
        </p:txBody>
      </p:sp>
      <p:sp>
        <p:nvSpPr>
          <p:cNvPr id="3" name="Rectangle 2">
            <a:extLst>
              <a:ext uri="{FF2B5EF4-FFF2-40B4-BE49-F238E27FC236}">
                <a16:creationId xmlns:a16="http://schemas.microsoft.com/office/drawing/2014/main" id="{41A01DA6-AE34-4952-AB7F-41DB5FC47108}"/>
              </a:ext>
            </a:extLst>
          </p:cNvPr>
          <p:cNvSpPr/>
          <p:nvPr/>
        </p:nvSpPr>
        <p:spPr>
          <a:xfrm>
            <a:off x="323385" y="1273440"/>
            <a:ext cx="8432954" cy="1449884"/>
          </a:xfrm>
          <a:prstGeom prst="rect">
            <a:avLst/>
          </a:prstGeom>
        </p:spPr>
        <p:txBody>
          <a:bodyPr wrap="square">
            <a:spAutoFit/>
          </a:bodyPr>
          <a:lstStyle/>
          <a:p>
            <a:pPr algn="ctr">
              <a:lnSpc>
                <a:spcPct val="125000"/>
              </a:lnSpc>
            </a:pPr>
            <a:r>
              <a:rPr lang="en-IN" i="1">
                <a:solidFill>
                  <a:srgbClr val="292929"/>
                </a:solidFill>
                <a:latin typeface="charter"/>
              </a:rPr>
              <a:t>In a beautiful day, you go to the office, open your laptop, the first thing caught your eye is there are a dozen complaining emails from the customer that related to a broken feature last night. You test that function again, it works well! So, what was exactly going on with the system last night while you were sleeping?</a:t>
            </a:r>
            <a:endParaRPr lang="en-IN"/>
          </a:p>
        </p:txBody>
      </p:sp>
      <p:pic>
        <p:nvPicPr>
          <p:cNvPr id="6" name="Picture 5">
            <a:extLst>
              <a:ext uri="{FF2B5EF4-FFF2-40B4-BE49-F238E27FC236}">
                <a16:creationId xmlns:a16="http://schemas.microsoft.com/office/drawing/2014/main" id="{5FB14054-EFC5-4367-9575-75F621F2AFBA}"/>
              </a:ext>
            </a:extLst>
          </p:cNvPr>
          <p:cNvPicPr>
            <a:picLocks noChangeAspect="1"/>
          </p:cNvPicPr>
          <p:nvPr/>
        </p:nvPicPr>
        <p:blipFill>
          <a:blip r:embed="rId2"/>
          <a:stretch>
            <a:fillRect/>
          </a:stretch>
        </p:blipFill>
        <p:spPr>
          <a:xfrm>
            <a:off x="1577173" y="2787311"/>
            <a:ext cx="5925377" cy="3343742"/>
          </a:xfrm>
          <a:prstGeom prst="rect">
            <a:avLst/>
          </a:prstGeom>
        </p:spPr>
      </p:pic>
    </p:spTree>
    <p:extLst>
      <p:ext uri="{BB962C8B-B14F-4D97-AF65-F5344CB8AC3E}">
        <p14:creationId xmlns:p14="http://schemas.microsoft.com/office/powerpoint/2010/main" val="4051055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32</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323385" y="400773"/>
            <a:ext cx="8432954"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Logging</a:t>
            </a:r>
          </a:p>
        </p:txBody>
      </p:sp>
      <p:sp>
        <p:nvSpPr>
          <p:cNvPr id="3" name="Rectangle 2">
            <a:extLst>
              <a:ext uri="{FF2B5EF4-FFF2-40B4-BE49-F238E27FC236}">
                <a16:creationId xmlns:a16="http://schemas.microsoft.com/office/drawing/2014/main" id="{AA75B541-E914-4CB8-8429-CD17712E28D0}"/>
              </a:ext>
            </a:extLst>
          </p:cNvPr>
          <p:cNvSpPr/>
          <p:nvPr/>
        </p:nvSpPr>
        <p:spPr>
          <a:xfrm>
            <a:off x="524655" y="1211909"/>
            <a:ext cx="8004747" cy="3755387"/>
          </a:xfrm>
          <a:prstGeom prst="rect">
            <a:avLst/>
          </a:prstGeom>
        </p:spPr>
        <p:txBody>
          <a:bodyPr wrap="square">
            <a:spAutoFit/>
          </a:bodyPr>
          <a:lstStyle/>
          <a:p>
            <a:pPr>
              <a:lnSpc>
                <a:spcPct val="125000"/>
              </a:lnSpc>
            </a:pPr>
            <a:r>
              <a:rPr lang="en-IN" sz="1600"/>
              <a:t>As a developer or administrator, if you want to troubleshoot any issue, that leaves you clueless. You don’t know which microservice running on which host served your request.</a:t>
            </a:r>
          </a:p>
          <a:p>
            <a:pPr>
              <a:lnSpc>
                <a:spcPct val="125000"/>
              </a:lnSpc>
            </a:pPr>
            <a:endParaRPr lang="en-IN" sz="1600"/>
          </a:p>
          <a:p>
            <a:pPr>
              <a:lnSpc>
                <a:spcPct val="125000"/>
              </a:lnSpc>
            </a:pPr>
            <a:r>
              <a:rPr lang="en-IN" sz="1600"/>
              <a:t> If your environment is auto-scaled, then troubleshooting an issue is unimaginable.</a:t>
            </a:r>
          </a:p>
          <a:p>
            <a:pPr>
              <a:lnSpc>
                <a:spcPct val="125000"/>
              </a:lnSpc>
            </a:pPr>
            <a:endParaRPr lang="en-IN" sz="1600"/>
          </a:p>
          <a:p>
            <a:pPr>
              <a:lnSpc>
                <a:spcPct val="125000"/>
              </a:lnSpc>
            </a:pPr>
            <a:r>
              <a:rPr lang="en-IN" sz="1600"/>
              <a:t>A good/meaningful logging system is a system that everyone can use and understand. Don’t think that only developers need logging.</a:t>
            </a:r>
          </a:p>
          <a:p>
            <a:pPr>
              <a:lnSpc>
                <a:spcPct val="125000"/>
              </a:lnSpc>
            </a:pPr>
            <a:endParaRPr lang="en-IN" sz="1600"/>
          </a:p>
          <a:p>
            <a:pPr>
              <a:lnSpc>
                <a:spcPct val="125000"/>
              </a:lnSpc>
            </a:pPr>
            <a:r>
              <a:rPr lang="en-IN" sz="1600"/>
              <a:t>Bear in mind that, logging system is not only for developers. It’s also used by others (system admin, tester…) So, you should consider logging data that everyone can use and understand.</a:t>
            </a:r>
          </a:p>
        </p:txBody>
      </p:sp>
    </p:spTree>
    <p:extLst>
      <p:ext uri="{BB962C8B-B14F-4D97-AF65-F5344CB8AC3E}">
        <p14:creationId xmlns:p14="http://schemas.microsoft.com/office/powerpoint/2010/main" val="2904057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33</a:t>
            </a:fld>
            <a:endParaRPr lang="en-US"/>
          </a:p>
        </p:txBody>
      </p:sp>
      <p:sp>
        <p:nvSpPr>
          <p:cNvPr id="3" name="Rectangle 2">
            <a:extLst>
              <a:ext uri="{FF2B5EF4-FFF2-40B4-BE49-F238E27FC236}">
                <a16:creationId xmlns:a16="http://schemas.microsoft.com/office/drawing/2014/main" id="{AA75B541-E914-4CB8-8429-CD17712E28D0}"/>
              </a:ext>
            </a:extLst>
          </p:cNvPr>
          <p:cNvSpPr/>
          <p:nvPr/>
        </p:nvSpPr>
        <p:spPr>
          <a:xfrm>
            <a:off x="387661" y="1047104"/>
            <a:ext cx="8381584" cy="2793072"/>
          </a:xfrm>
          <a:prstGeom prst="rect">
            <a:avLst/>
          </a:prstGeom>
        </p:spPr>
        <p:txBody>
          <a:bodyPr wrap="square">
            <a:spAutoFit/>
          </a:bodyPr>
          <a:lstStyle/>
          <a:p>
            <a:pPr marL="342900" indent="-342900">
              <a:buAutoNum type="arabicPeriod"/>
            </a:pPr>
            <a:r>
              <a:rPr lang="en-IN" b="1"/>
              <a:t>Use a Unique Id to correlate Requests</a:t>
            </a:r>
          </a:p>
          <a:p>
            <a:endParaRPr lang="en-IN" b="1"/>
          </a:p>
          <a:p>
            <a:pPr>
              <a:lnSpc>
                <a:spcPct val="125000"/>
              </a:lnSpc>
            </a:pPr>
            <a:r>
              <a:rPr lang="en-IN"/>
              <a:t>In MSA, services interact with each other through an HTTP endpoint. End users only know about API Contract (Request/Response), and don’t know how exactly do services work.</a:t>
            </a:r>
          </a:p>
          <a:p>
            <a:endParaRPr lang="en-IN" b="1"/>
          </a:p>
          <a:p>
            <a:endParaRPr lang="en-IN" b="1"/>
          </a:p>
          <a:p>
            <a:endParaRPr lang="en-IN" b="1"/>
          </a:p>
          <a:p>
            <a:endParaRPr lang="en-IN"/>
          </a:p>
        </p:txBody>
      </p:sp>
      <p:pic>
        <p:nvPicPr>
          <p:cNvPr id="4" name="Picture 3">
            <a:extLst>
              <a:ext uri="{FF2B5EF4-FFF2-40B4-BE49-F238E27FC236}">
                <a16:creationId xmlns:a16="http://schemas.microsoft.com/office/drawing/2014/main" id="{0907525A-FFF2-43F7-9E54-F5A3687B528D}"/>
              </a:ext>
            </a:extLst>
          </p:cNvPr>
          <p:cNvPicPr>
            <a:picLocks noChangeAspect="1"/>
          </p:cNvPicPr>
          <p:nvPr/>
        </p:nvPicPr>
        <p:blipFill>
          <a:blip r:embed="rId2"/>
          <a:stretch>
            <a:fillRect/>
          </a:stretch>
        </p:blipFill>
        <p:spPr>
          <a:xfrm>
            <a:off x="2149668" y="2286001"/>
            <a:ext cx="4844664" cy="4070194"/>
          </a:xfrm>
          <a:prstGeom prst="rect">
            <a:avLst/>
          </a:prstGeom>
        </p:spPr>
      </p:pic>
      <p:sp>
        <p:nvSpPr>
          <p:cNvPr id="5" name="Rectangle 4">
            <a:extLst>
              <a:ext uri="{FF2B5EF4-FFF2-40B4-BE49-F238E27FC236}">
                <a16:creationId xmlns:a16="http://schemas.microsoft.com/office/drawing/2014/main" id="{27F0EA6D-6AD5-43DF-9BAA-ECBE9C2AD06B}"/>
              </a:ext>
            </a:extLst>
          </p:cNvPr>
          <p:cNvSpPr/>
          <p:nvPr/>
        </p:nvSpPr>
        <p:spPr>
          <a:xfrm>
            <a:off x="336291" y="295346"/>
            <a:ext cx="8432954"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Logging</a:t>
            </a:r>
          </a:p>
        </p:txBody>
      </p:sp>
    </p:spTree>
    <p:extLst>
      <p:ext uri="{BB962C8B-B14F-4D97-AF65-F5344CB8AC3E}">
        <p14:creationId xmlns:p14="http://schemas.microsoft.com/office/powerpoint/2010/main" val="2851240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34</a:t>
            </a:fld>
            <a:endParaRPr lang="en-US"/>
          </a:p>
        </p:txBody>
      </p:sp>
      <p:sp>
        <p:nvSpPr>
          <p:cNvPr id="3" name="Rectangle 2">
            <a:extLst>
              <a:ext uri="{FF2B5EF4-FFF2-40B4-BE49-F238E27FC236}">
                <a16:creationId xmlns:a16="http://schemas.microsoft.com/office/drawing/2014/main" id="{AA75B541-E914-4CB8-8429-CD17712E28D0}"/>
              </a:ext>
            </a:extLst>
          </p:cNvPr>
          <p:cNvSpPr/>
          <p:nvPr/>
        </p:nvSpPr>
        <p:spPr>
          <a:xfrm>
            <a:off x="359764" y="751344"/>
            <a:ext cx="8396574" cy="1600951"/>
          </a:xfrm>
          <a:prstGeom prst="rect">
            <a:avLst/>
          </a:prstGeom>
        </p:spPr>
        <p:txBody>
          <a:bodyPr wrap="square">
            <a:spAutoFit/>
          </a:bodyPr>
          <a:lstStyle/>
          <a:p>
            <a:pPr>
              <a:lnSpc>
                <a:spcPct val="125000"/>
              </a:lnSpc>
            </a:pPr>
            <a:r>
              <a:rPr lang="en-IN" sz="1600"/>
              <a:t>Generate a correlation ID when you are making the first microservice call and pass that same ID to downstream services. Log the correlation ID across all microservice calls. That way, we can use the correlation ID coming from the response to trace out the logs. </a:t>
            </a:r>
          </a:p>
          <a:p>
            <a:pPr>
              <a:lnSpc>
                <a:spcPct val="125000"/>
              </a:lnSpc>
            </a:pPr>
            <a:r>
              <a:rPr lang="en-IN" sz="1600"/>
              <a:t>If you are using Spring Cloud to develop microservices, you can use the </a:t>
            </a:r>
            <a:r>
              <a:rPr lang="en-IN" sz="1600">
                <a:hlinkClick r:id="rId2"/>
              </a:rPr>
              <a:t>Spring Sleuth</a:t>
            </a:r>
            <a:r>
              <a:rPr lang="en-IN" sz="1600"/>
              <a:t> module along with </a:t>
            </a:r>
            <a:r>
              <a:rPr lang="en-IN" sz="1600" err="1">
                <a:hlinkClick r:id="rId3"/>
              </a:rPr>
              <a:t>Zipkin</a:t>
            </a:r>
            <a:r>
              <a:rPr lang="en-IN" sz="1600"/>
              <a:t>.</a:t>
            </a:r>
          </a:p>
        </p:txBody>
      </p:sp>
      <p:pic>
        <p:nvPicPr>
          <p:cNvPr id="4" name="Picture 3">
            <a:extLst>
              <a:ext uri="{FF2B5EF4-FFF2-40B4-BE49-F238E27FC236}">
                <a16:creationId xmlns:a16="http://schemas.microsoft.com/office/drawing/2014/main" id="{52A4DE2B-D569-4CDE-8153-E06E5447DD98}"/>
              </a:ext>
            </a:extLst>
          </p:cNvPr>
          <p:cNvPicPr>
            <a:picLocks noChangeAspect="1"/>
          </p:cNvPicPr>
          <p:nvPr/>
        </p:nvPicPr>
        <p:blipFill>
          <a:blip r:embed="rId4"/>
          <a:stretch>
            <a:fillRect/>
          </a:stretch>
        </p:blipFill>
        <p:spPr>
          <a:xfrm>
            <a:off x="1311415" y="2352295"/>
            <a:ext cx="6493272" cy="4387713"/>
          </a:xfrm>
          <a:prstGeom prst="rect">
            <a:avLst/>
          </a:prstGeom>
        </p:spPr>
      </p:pic>
    </p:spTree>
    <p:extLst>
      <p:ext uri="{BB962C8B-B14F-4D97-AF65-F5344CB8AC3E}">
        <p14:creationId xmlns:p14="http://schemas.microsoft.com/office/powerpoint/2010/main" val="15009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35</a:t>
            </a:fld>
            <a:endParaRPr lang="en-US"/>
          </a:p>
        </p:txBody>
      </p:sp>
      <p:sp>
        <p:nvSpPr>
          <p:cNvPr id="3" name="Rectangle 2">
            <a:extLst>
              <a:ext uri="{FF2B5EF4-FFF2-40B4-BE49-F238E27FC236}">
                <a16:creationId xmlns:a16="http://schemas.microsoft.com/office/drawing/2014/main" id="{AA75B541-E914-4CB8-8429-CD17712E28D0}"/>
              </a:ext>
            </a:extLst>
          </p:cNvPr>
          <p:cNvSpPr/>
          <p:nvPr/>
        </p:nvSpPr>
        <p:spPr>
          <a:xfrm>
            <a:off x="434716" y="432420"/>
            <a:ext cx="8321623" cy="5598327"/>
          </a:xfrm>
          <a:prstGeom prst="rect">
            <a:avLst/>
          </a:prstGeom>
        </p:spPr>
        <p:txBody>
          <a:bodyPr wrap="square">
            <a:spAutoFit/>
          </a:bodyPr>
          <a:lstStyle/>
          <a:p>
            <a:r>
              <a:rPr lang="en-IN" b="1"/>
              <a:t>2. Centralize and Externalize Log Storage</a:t>
            </a:r>
          </a:p>
          <a:p>
            <a:endParaRPr lang="en-IN" b="1"/>
          </a:p>
          <a:p>
            <a:endParaRPr lang="en-IN" b="1"/>
          </a:p>
          <a:p>
            <a:endParaRPr lang="en-IN" b="1"/>
          </a:p>
          <a:p>
            <a:endParaRPr lang="en-IN" b="1"/>
          </a:p>
          <a:p>
            <a:endParaRPr lang="en-IN" b="1"/>
          </a:p>
          <a:p>
            <a:endParaRPr lang="en-IN" b="1"/>
          </a:p>
          <a:p>
            <a:endParaRPr lang="en-IN" b="1"/>
          </a:p>
          <a:p>
            <a:endParaRPr lang="en-IN" b="1"/>
          </a:p>
          <a:p>
            <a:endParaRPr lang="en-IN"/>
          </a:p>
          <a:p>
            <a:pPr>
              <a:lnSpc>
                <a:spcPct val="125000"/>
              </a:lnSpc>
            </a:pPr>
            <a:endParaRPr lang="en-IN"/>
          </a:p>
          <a:p>
            <a:pPr>
              <a:lnSpc>
                <a:spcPct val="125000"/>
              </a:lnSpc>
            </a:pPr>
            <a:r>
              <a:rPr lang="en-IN"/>
              <a:t>As microservices are running on multiple hosts, you should send all the generated logs across the hosts to an external, centralized place. From there, you can easily get the log information from one place. It might be another physical system that is highly available or an S3 bucket or any other storage option. </a:t>
            </a:r>
            <a:r>
              <a:rPr lang="en-IN" b="1"/>
              <a:t>If you are hosting your environment on AWS, you can leverage CloudWatch, and other cloud providers generally offer similarly appropriate services.</a:t>
            </a:r>
          </a:p>
        </p:txBody>
      </p:sp>
      <p:pic>
        <p:nvPicPr>
          <p:cNvPr id="4" name="Picture 3">
            <a:extLst>
              <a:ext uri="{FF2B5EF4-FFF2-40B4-BE49-F238E27FC236}">
                <a16:creationId xmlns:a16="http://schemas.microsoft.com/office/drawing/2014/main" id="{42EDEF7A-2A40-419B-B69A-E0B3B635B641}"/>
              </a:ext>
            </a:extLst>
          </p:cNvPr>
          <p:cNvPicPr>
            <a:picLocks noChangeAspect="1"/>
          </p:cNvPicPr>
          <p:nvPr/>
        </p:nvPicPr>
        <p:blipFill>
          <a:blip r:embed="rId2"/>
          <a:stretch>
            <a:fillRect/>
          </a:stretch>
        </p:blipFill>
        <p:spPr>
          <a:xfrm>
            <a:off x="434716" y="838074"/>
            <a:ext cx="7989756" cy="2751535"/>
          </a:xfrm>
          <a:prstGeom prst="rect">
            <a:avLst/>
          </a:prstGeom>
        </p:spPr>
      </p:pic>
    </p:spTree>
    <p:extLst>
      <p:ext uri="{BB962C8B-B14F-4D97-AF65-F5344CB8AC3E}">
        <p14:creationId xmlns:p14="http://schemas.microsoft.com/office/powerpoint/2010/main" val="2992699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36</a:t>
            </a:fld>
            <a:endParaRPr lang="en-US"/>
          </a:p>
        </p:txBody>
      </p:sp>
      <p:sp>
        <p:nvSpPr>
          <p:cNvPr id="3" name="Rectangle 2">
            <a:extLst>
              <a:ext uri="{FF2B5EF4-FFF2-40B4-BE49-F238E27FC236}">
                <a16:creationId xmlns:a16="http://schemas.microsoft.com/office/drawing/2014/main" id="{AA75B541-E914-4CB8-8429-CD17712E28D0}"/>
              </a:ext>
            </a:extLst>
          </p:cNvPr>
          <p:cNvSpPr/>
          <p:nvPr/>
        </p:nvSpPr>
        <p:spPr>
          <a:xfrm>
            <a:off x="359764" y="751344"/>
            <a:ext cx="8396574" cy="5986767"/>
          </a:xfrm>
          <a:prstGeom prst="rect">
            <a:avLst/>
          </a:prstGeom>
        </p:spPr>
        <p:txBody>
          <a:bodyPr wrap="square">
            <a:spAutoFit/>
          </a:bodyPr>
          <a:lstStyle/>
          <a:p>
            <a:pPr>
              <a:lnSpc>
                <a:spcPct val="125000"/>
              </a:lnSpc>
            </a:pPr>
            <a:r>
              <a:rPr lang="en-IN" b="1"/>
              <a:t>3. Define the format for logging</a:t>
            </a:r>
          </a:p>
          <a:p>
            <a:pPr>
              <a:lnSpc>
                <a:spcPct val="125000"/>
              </a:lnSpc>
            </a:pPr>
            <a:endParaRPr lang="en-IN" sz="1600"/>
          </a:p>
          <a:p>
            <a:pPr>
              <a:lnSpc>
                <a:spcPct val="125000"/>
              </a:lnSpc>
            </a:pPr>
            <a:r>
              <a:rPr lang="en-IN" sz="1600"/>
              <a:t>Applying MSA allows you to use different technology stacks for each service. For example, you can use </a:t>
            </a:r>
            <a:r>
              <a:rPr lang="en-IN" sz="1600" err="1"/>
              <a:t>.Net</a:t>
            </a:r>
            <a:r>
              <a:rPr lang="en-IN" sz="1600"/>
              <a:t> Core for Buy service, Java for Shipping service and Python for Inventory service. However, it also impacts to log format of each service.</a:t>
            </a:r>
          </a:p>
          <a:p>
            <a:pPr>
              <a:lnSpc>
                <a:spcPct val="125000"/>
              </a:lnSpc>
            </a:pPr>
            <a:endParaRPr lang="en-IN" sz="1600"/>
          </a:p>
          <a:p>
            <a:pPr>
              <a:lnSpc>
                <a:spcPct val="125000"/>
              </a:lnSpc>
            </a:pPr>
            <a:r>
              <a:rPr lang="en-IN" sz="1600"/>
              <a:t>JSON allows you to have multiple levels for your data so that, when necessary, you can get more semantic info in a single log event.</a:t>
            </a:r>
          </a:p>
          <a:p>
            <a:pPr>
              <a:lnSpc>
                <a:spcPct val="125000"/>
              </a:lnSpc>
            </a:pPr>
            <a:endParaRPr lang="en-IN" sz="1600"/>
          </a:p>
          <a:p>
            <a:pPr>
              <a:lnSpc>
                <a:spcPct val="125000"/>
              </a:lnSpc>
            </a:pPr>
            <a:r>
              <a:rPr lang="en-IN" b="1"/>
              <a:t>4. Log useful/meaningful data</a:t>
            </a:r>
          </a:p>
          <a:p>
            <a:pPr>
              <a:lnSpc>
                <a:spcPct val="125000"/>
              </a:lnSpc>
            </a:pPr>
            <a:endParaRPr lang="en-IN" sz="1600" b="1"/>
          </a:p>
          <a:p>
            <a:pPr>
              <a:lnSpc>
                <a:spcPct val="125000"/>
              </a:lnSpc>
            </a:pPr>
            <a:r>
              <a:rPr lang="en-IN" sz="1600" b="1"/>
              <a:t>When? — Time (with full date format): </a:t>
            </a:r>
            <a:r>
              <a:rPr lang="en-IN" sz="1600"/>
              <a:t>It doesn’t require using UTC format. But the </a:t>
            </a:r>
            <a:r>
              <a:rPr lang="en-IN" sz="1600" err="1"/>
              <a:t>timezone</a:t>
            </a:r>
            <a:r>
              <a:rPr lang="en-IN" sz="1600"/>
              <a:t> has to be the same for everyone that needs to look at the logs.</a:t>
            </a:r>
          </a:p>
          <a:p>
            <a:pPr>
              <a:lnSpc>
                <a:spcPct val="125000"/>
              </a:lnSpc>
            </a:pPr>
            <a:r>
              <a:rPr lang="en-IN" sz="1600" b="1"/>
              <a:t>What? — Stack errors</a:t>
            </a:r>
            <a:r>
              <a:rPr lang="en-IN" sz="1600"/>
              <a:t>: All exception objects should be passed to the logging system.</a:t>
            </a:r>
          </a:p>
          <a:p>
            <a:pPr>
              <a:lnSpc>
                <a:spcPct val="125000"/>
              </a:lnSpc>
            </a:pPr>
            <a:r>
              <a:rPr lang="en-IN" sz="1600" b="1"/>
              <a:t>Where? </a:t>
            </a:r>
            <a:r>
              <a:rPr lang="en-IN" sz="1600"/>
              <a:t>— Besides service name as we using MSA. We also need function name, class or file name where the error occurred. — Don’t guess anything, it might waste your time.</a:t>
            </a:r>
          </a:p>
          <a:p>
            <a:pPr>
              <a:lnSpc>
                <a:spcPct val="125000"/>
              </a:lnSpc>
            </a:pPr>
            <a:r>
              <a:rPr lang="en-IN" sz="1600" b="1"/>
              <a:t>Who? — </a:t>
            </a:r>
            <a:r>
              <a:rPr lang="en-IN" sz="1600"/>
              <a:t>The IP address of the client and user name if any. (Make sure don’t use this information to blame your teammates :)</a:t>
            </a:r>
          </a:p>
          <a:p>
            <a:pPr>
              <a:lnSpc>
                <a:spcPct val="125000"/>
              </a:lnSpc>
            </a:pPr>
            <a:endParaRPr lang="en-IN" sz="1600" b="1"/>
          </a:p>
        </p:txBody>
      </p:sp>
    </p:spTree>
    <p:extLst>
      <p:ext uri="{BB962C8B-B14F-4D97-AF65-F5344CB8AC3E}">
        <p14:creationId xmlns:p14="http://schemas.microsoft.com/office/powerpoint/2010/main" val="1742771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37</a:t>
            </a:fld>
            <a:endParaRPr lang="en-US"/>
          </a:p>
        </p:txBody>
      </p:sp>
      <p:sp>
        <p:nvSpPr>
          <p:cNvPr id="3" name="Rectangle 2">
            <a:extLst>
              <a:ext uri="{FF2B5EF4-FFF2-40B4-BE49-F238E27FC236}">
                <a16:creationId xmlns:a16="http://schemas.microsoft.com/office/drawing/2014/main" id="{AA75B541-E914-4CB8-8429-CD17712E28D0}"/>
              </a:ext>
            </a:extLst>
          </p:cNvPr>
          <p:cNvSpPr/>
          <p:nvPr/>
        </p:nvSpPr>
        <p:spPr>
          <a:xfrm>
            <a:off x="223023" y="751344"/>
            <a:ext cx="8533315" cy="1331647"/>
          </a:xfrm>
          <a:prstGeom prst="rect">
            <a:avLst/>
          </a:prstGeom>
        </p:spPr>
        <p:txBody>
          <a:bodyPr wrap="square">
            <a:spAutoFit/>
          </a:bodyPr>
          <a:lstStyle/>
          <a:p>
            <a:pPr>
              <a:lnSpc>
                <a:spcPct val="125000"/>
              </a:lnSpc>
            </a:pPr>
            <a:r>
              <a:rPr lang="en-IN" b="1"/>
              <a:t>There are two important techniques of logging followed in MSA</a:t>
            </a:r>
          </a:p>
          <a:p>
            <a:pPr>
              <a:lnSpc>
                <a:spcPct val="125000"/>
              </a:lnSpc>
            </a:pPr>
            <a:endParaRPr lang="en-IN" sz="1600" b="1"/>
          </a:p>
          <a:p>
            <a:pPr marL="285750" indent="-285750">
              <a:lnSpc>
                <a:spcPct val="125000"/>
              </a:lnSpc>
              <a:buFont typeface="Arial" panose="020B0604020202020204" pitchFamily="34" charset="0"/>
              <a:buChar char="•"/>
            </a:pPr>
            <a:r>
              <a:rPr lang="en-IN" sz="1600"/>
              <a:t>Implement Logging in each service.</a:t>
            </a:r>
          </a:p>
          <a:p>
            <a:pPr marL="285750" indent="-285750">
              <a:lnSpc>
                <a:spcPct val="125000"/>
              </a:lnSpc>
              <a:buFont typeface="Arial" panose="020B0604020202020204" pitchFamily="34" charset="0"/>
              <a:buChar char="•"/>
            </a:pPr>
            <a:r>
              <a:rPr lang="en-IN" sz="1600"/>
              <a:t>Implement central Logging service.</a:t>
            </a:r>
          </a:p>
        </p:txBody>
      </p:sp>
      <p:pic>
        <p:nvPicPr>
          <p:cNvPr id="5" name="Picture 4">
            <a:extLst>
              <a:ext uri="{FF2B5EF4-FFF2-40B4-BE49-F238E27FC236}">
                <a16:creationId xmlns:a16="http://schemas.microsoft.com/office/drawing/2014/main" id="{9A5AA2E4-565A-45D2-B021-E1C44DB6D82E}"/>
              </a:ext>
            </a:extLst>
          </p:cNvPr>
          <p:cNvPicPr>
            <a:picLocks noChangeAspect="1"/>
          </p:cNvPicPr>
          <p:nvPr/>
        </p:nvPicPr>
        <p:blipFill>
          <a:blip r:embed="rId2"/>
          <a:stretch>
            <a:fillRect/>
          </a:stretch>
        </p:blipFill>
        <p:spPr>
          <a:xfrm>
            <a:off x="478210" y="2406744"/>
            <a:ext cx="4294581" cy="4081276"/>
          </a:xfrm>
          <a:prstGeom prst="rect">
            <a:avLst/>
          </a:prstGeom>
        </p:spPr>
      </p:pic>
      <p:pic>
        <p:nvPicPr>
          <p:cNvPr id="6" name="Picture 5">
            <a:extLst>
              <a:ext uri="{FF2B5EF4-FFF2-40B4-BE49-F238E27FC236}">
                <a16:creationId xmlns:a16="http://schemas.microsoft.com/office/drawing/2014/main" id="{0104D524-8578-43C3-AFC2-425157F3BC96}"/>
              </a:ext>
            </a:extLst>
          </p:cNvPr>
          <p:cNvPicPr>
            <a:picLocks noChangeAspect="1"/>
          </p:cNvPicPr>
          <p:nvPr/>
        </p:nvPicPr>
        <p:blipFill>
          <a:blip r:embed="rId3"/>
          <a:stretch>
            <a:fillRect/>
          </a:stretch>
        </p:blipFill>
        <p:spPr>
          <a:xfrm>
            <a:off x="4764706" y="2466703"/>
            <a:ext cx="3909719" cy="4081277"/>
          </a:xfrm>
          <a:prstGeom prst="rect">
            <a:avLst/>
          </a:prstGeom>
        </p:spPr>
      </p:pic>
    </p:spTree>
    <p:extLst>
      <p:ext uri="{BB962C8B-B14F-4D97-AF65-F5344CB8AC3E}">
        <p14:creationId xmlns:p14="http://schemas.microsoft.com/office/powerpoint/2010/main" val="3636145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38</a:t>
            </a:fld>
            <a:endParaRPr lang="en-US"/>
          </a:p>
        </p:txBody>
      </p:sp>
      <p:sp>
        <p:nvSpPr>
          <p:cNvPr id="3" name="Rectangle 2">
            <a:extLst>
              <a:ext uri="{FF2B5EF4-FFF2-40B4-BE49-F238E27FC236}">
                <a16:creationId xmlns:a16="http://schemas.microsoft.com/office/drawing/2014/main" id="{AA75B541-E914-4CB8-8429-CD17712E28D0}"/>
              </a:ext>
            </a:extLst>
          </p:cNvPr>
          <p:cNvSpPr/>
          <p:nvPr/>
        </p:nvSpPr>
        <p:spPr>
          <a:xfrm>
            <a:off x="223023" y="751344"/>
            <a:ext cx="8533315" cy="4705584"/>
          </a:xfrm>
          <a:prstGeom prst="rect">
            <a:avLst/>
          </a:prstGeom>
        </p:spPr>
        <p:txBody>
          <a:bodyPr wrap="square">
            <a:spAutoFit/>
          </a:bodyPr>
          <a:lstStyle/>
          <a:p>
            <a:pPr algn="ctr">
              <a:lnSpc>
                <a:spcPct val="125000"/>
              </a:lnSpc>
            </a:pPr>
            <a:endParaRPr lang="en-IN" sz="3600" b="1" spc="-100">
              <a:solidFill>
                <a:schemeClr val="tx2">
                  <a:lumMod val="75000"/>
                </a:schemeClr>
              </a:solidFill>
              <a:cs typeface="Times New Roman" panose="02020603050405020304" pitchFamily="18" charset="0"/>
            </a:endParaRPr>
          </a:p>
          <a:p>
            <a:pPr algn="ctr">
              <a:lnSpc>
                <a:spcPct val="125000"/>
              </a:lnSpc>
            </a:pPr>
            <a:endParaRPr lang="en-IN" sz="3600" b="1" spc="-100">
              <a:solidFill>
                <a:schemeClr val="tx2">
                  <a:lumMod val="75000"/>
                </a:schemeClr>
              </a:solidFill>
              <a:cs typeface="Times New Roman" panose="02020603050405020304" pitchFamily="18" charset="0"/>
            </a:endParaRPr>
          </a:p>
          <a:p>
            <a:pPr marL="0" indent="0" algn="ctr" defTabSz="457200">
              <a:lnSpc>
                <a:spcPct val="80000"/>
              </a:lnSpc>
              <a:spcBef>
                <a:spcPct val="0"/>
              </a:spcBef>
              <a:buNone/>
            </a:pPr>
            <a:endParaRPr lang="en-IN" sz="3600" spc="-100">
              <a:solidFill>
                <a:schemeClr val="tx2">
                  <a:lumMod val="75000"/>
                </a:schemeClr>
              </a:solidFill>
              <a:cs typeface="Times New Roman" panose="02020603050405020304" pitchFamily="18" charset="0"/>
            </a:endParaRPr>
          </a:p>
          <a:p>
            <a:pPr marL="0" indent="0" algn="ctr" defTabSz="457200">
              <a:lnSpc>
                <a:spcPct val="80000"/>
              </a:lnSpc>
              <a:spcBef>
                <a:spcPct val="0"/>
              </a:spcBef>
              <a:buNone/>
            </a:pPr>
            <a:r>
              <a:rPr lang="en-IN" sz="3600" spc="-100">
                <a:solidFill>
                  <a:schemeClr val="tx2">
                    <a:lumMod val="75000"/>
                  </a:schemeClr>
                </a:solidFill>
                <a:cs typeface="Times New Roman" panose="02020603050405020304" pitchFamily="18" charset="0"/>
              </a:rPr>
              <a:t>Actuator Demo</a:t>
            </a:r>
          </a:p>
          <a:p>
            <a:pPr marL="0" indent="0" algn="ctr" defTabSz="457200">
              <a:lnSpc>
                <a:spcPct val="80000"/>
              </a:lnSpc>
              <a:spcBef>
                <a:spcPct val="0"/>
              </a:spcBef>
              <a:buNone/>
            </a:pPr>
            <a:endParaRPr lang="en-IN" sz="3200" b="0">
              <a:cs typeface="Times New Roman" panose="02020603050405020304" pitchFamily="18" charset="0"/>
            </a:endParaRPr>
          </a:p>
          <a:p>
            <a:pPr marL="0" indent="0">
              <a:buNone/>
            </a:pPr>
            <a:r>
              <a:rPr lang="en-IN" sz="1800" b="0" spc="-100">
                <a:solidFill>
                  <a:schemeClr val="tx2">
                    <a:lumMod val="75000"/>
                  </a:schemeClr>
                </a:solidFill>
                <a:latin typeface="Times New Roman" panose="02020603050405020304" pitchFamily="18" charset="0"/>
                <a:ea typeface="+mj-ea"/>
                <a:cs typeface="Times New Roman" panose="02020603050405020304" pitchFamily="18" charset="0"/>
              </a:rPr>
              <a:t> </a:t>
            </a:r>
            <a:endParaRPr lang="en-IN" sz="3200" b="0"/>
          </a:p>
          <a:p>
            <a:pPr marL="0" indent="0">
              <a:buNone/>
            </a:pPr>
            <a:endParaRPr lang="en-IN" sz="3200" b="0" i="1"/>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a:p>
            <a:pPr algn="ctr">
              <a:lnSpc>
                <a:spcPct val="125000"/>
              </a:lnSpc>
            </a:pPr>
            <a:endParaRPr lang="en-IN" sz="3600" b="1" spc="-100">
              <a:solidFill>
                <a:schemeClr val="tx2">
                  <a:lumMod val="75000"/>
                </a:schemeClr>
              </a:solidFill>
              <a:cs typeface="Times New Roman" panose="02020603050405020304" pitchFamily="18" charset="0"/>
            </a:endParaRPr>
          </a:p>
        </p:txBody>
      </p:sp>
    </p:spTree>
    <p:extLst>
      <p:ext uri="{BB962C8B-B14F-4D97-AF65-F5344CB8AC3E}">
        <p14:creationId xmlns:p14="http://schemas.microsoft.com/office/powerpoint/2010/main" val="3770278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08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4</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defTabSz="457200">
              <a:lnSpc>
                <a:spcPct val="80000"/>
              </a:lnSpc>
              <a:spcBef>
                <a:spcPct val="0"/>
              </a:spcBef>
              <a:buNone/>
            </a:pPr>
            <a:r>
              <a:rPr lang="en-IN" sz="2000" spc="-100" dirty="0">
                <a:solidFill>
                  <a:schemeClr val="tx2">
                    <a:lumMod val="75000"/>
                  </a:schemeClr>
                </a:solidFill>
                <a:cs typeface="Times New Roman" panose="02020603050405020304" pitchFamily="18" charset="0"/>
              </a:rPr>
              <a:t>Why TDD? </a:t>
            </a:r>
          </a:p>
          <a:p>
            <a:r>
              <a:rPr lang="en-IN" b="0" dirty="0">
                <a:cs typeface="Times New Roman" panose="02020603050405020304" pitchFamily="18" charset="0"/>
              </a:rPr>
              <a:t>A significant advantage of TDD is that it enables you to take small steps when writing software. This is a practice that I have promoted for years because it is far more productive than attempting to code in large steps. For example, assume you add some new functional code, compile, and test it. Chances are pretty good that your tests will be broken by defects that exist in the new code. It is much easier to find, and then fix, those defects if you've written two new lines of code than two thousand. The implication is that the faster your compiler and regression test suite, the more attractive it is to proceed in smaller and smaller steps. I generally prefer to add a few new lines of functional code, typically less than ten, before I recompile and rerun my tests.</a:t>
            </a:r>
          </a:p>
          <a:p>
            <a:r>
              <a:rPr lang="en-IN" b="0" dirty="0">
                <a:cs typeface="Times New Roman" panose="02020603050405020304" pitchFamily="18" charset="0"/>
              </a:rPr>
              <a:t>I think Bob Martin says it well “The act of writing a unit test is more an act of design than of verification. It is also more an act of documentation than of verification. The act of writing a unit test closes a remarkable number of feedback loops, the least of which is the one pertaining to verification of function”.</a:t>
            </a:r>
          </a:p>
          <a:p>
            <a:r>
              <a:rPr lang="en-IN" b="0" dirty="0">
                <a:cs typeface="Times New Roman" panose="02020603050405020304" pitchFamily="18" charset="0"/>
              </a:rPr>
              <a:t>The first reaction that many people have to agile techniques is that they're ok for small projects, perhaps involving a handful of people for several months, but that they wouldn't work for "real" projects that are much larger.  </a:t>
            </a:r>
          </a:p>
          <a:p>
            <a:pPr marL="0" indent="0" defTabSz="457200">
              <a:lnSpc>
                <a:spcPct val="80000"/>
              </a:lnSpc>
              <a:spcBef>
                <a:spcPct val="0"/>
              </a:spcBef>
              <a:buNone/>
            </a:pPr>
            <a:endParaRPr lang="en-IN" b="0" dirty="0">
              <a:cs typeface="Times New Roman" panose="02020603050405020304" pitchFamily="18" charset="0"/>
            </a:endParaRPr>
          </a:p>
        </p:txBody>
      </p:sp>
    </p:spTree>
    <p:extLst>
      <p:ext uri="{BB962C8B-B14F-4D97-AF65-F5344CB8AC3E}">
        <p14:creationId xmlns:p14="http://schemas.microsoft.com/office/powerpoint/2010/main" val="312287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900C-A724-44D9-9952-C622982D4259}"/>
              </a:ext>
            </a:extLst>
          </p:cNvPr>
          <p:cNvSpPr>
            <a:spLocks noGrp="1"/>
          </p:cNvSpPr>
          <p:nvPr>
            <p:ph type="title"/>
          </p:nvPr>
        </p:nvSpPr>
        <p:spPr/>
        <p:txBody>
          <a:bodyPr/>
          <a:lstStyle/>
          <a:p>
            <a:r>
              <a:rPr lang="en-IN" sz="2800" spc="-100" dirty="0">
                <a:solidFill>
                  <a:schemeClr val="tx2">
                    <a:lumMod val="75000"/>
                  </a:schemeClr>
                </a:solidFill>
                <a:cs typeface="Times New Roman" panose="02020603050405020304" pitchFamily="18" charset="0"/>
              </a:rPr>
              <a:t>             What is BDD?</a:t>
            </a:r>
            <a:br>
              <a:rPr lang="en-IN" sz="2800" spc="-100" dirty="0">
                <a:solidFill>
                  <a:schemeClr val="tx2">
                    <a:lumMod val="75000"/>
                  </a:schemeClr>
                </a:solidFill>
                <a:cs typeface="Times New Roman" panose="02020603050405020304" pitchFamily="18" charset="0"/>
              </a:rPr>
            </a:br>
            <a:endParaRPr lang="en-IN" dirty="0"/>
          </a:p>
        </p:txBody>
      </p:sp>
      <p:sp>
        <p:nvSpPr>
          <p:cNvPr id="3" name="Slide Number Placeholder 2">
            <a:extLst>
              <a:ext uri="{FF2B5EF4-FFF2-40B4-BE49-F238E27FC236}">
                <a16:creationId xmlns:a16="http://schemas.microsoft.com/office/drawing/2014/main" id="{EE95C111-6C2F-4A9B-BE2C-6EF246D95CCA}"/>
              </a:ext>
            </a:extLst>
          </p:cNvPr>
          <p:cNvSpPr>
            <a:spLocks noGrp="1"/>
          </p:cNvSpPr>
          <p:nvPr>
            <p:ph type="sldNum" sz="quarter" idx="12"/>
          </p:nvPr>
        </p:nvSpPr>
        <p:spPr/>
        <p:txBody>
          <a:bodyPr/>
          <a:lstStyle/>
          <a:p>
            <a:fld id="{C60C2248-B95D-984B-A0F4-42B9A4652AA7}" type="slidenum">
              <a:rPr lang="en-US" smtClean="0"/>
              <a:pPr/>
              <a:t>5</a:t>
            </a:fld>
            <a:endParaRPr lang="en-US" dirty="0"/>
          </a:p>
        </p:txBody>
      </p:sp>
      <p:sp>
        <p:nvSpPr>
          <p:cNvPr id="4" name="Content Placeholder 3">
            <a:extLst>
              <a:ext uri="{FF2B5EF4-FFF2-40B4-BE49-F238E27FC236}">
                <a16:creationId xmlns:a16="http://schemas.microsoft.com/office/drawing/2014/main" id="{E041EC4A-F4D3-424A-A517-C0A30B677052}"/>
              </a:ext>
            </a:extLst>
          </p:cNvPr>
          <p:cNvSpPr>
            <a:spLocks noGrp="1"/>
          </p:cNvSpPr>
          <p:nvPr>
            <p:ph sz="quarter" idx="13"/>
          </p:nvPr>
        </p:nvSpPr>
        <p:spPr>
          <a:xfrm>
            <a:off x="382588" y="1173379"/>
            <a:ext cx="8353233" cy="4511242"/>
          </a:xfrm>
        </p:spPr>
        <p:txBody>
          <a:bodyPr>
            <a:normAutofit fontScale="25000" lnSpcReduction="20000"/>
          </a:bodyPr>
          <a:lstStyle/>
          <a:p>
            <a:pPr marL="0" indent="0">
              <a:lnSpc>
                <a:spcPct val="145000"/>
              </a:lnSpc>
              <a:buNone/>
            </a:pPr>
            <a:r>
              <a:rPr lang="en-IN" sz="5600" b="0" dirty="0">
                <a:cs typeface="Times New Roman" panose="02020603050405020304" pitchFamily="18" charset="0"/>
              </a:rPr>
              <a:t>Behaviour-driven development typically involves a developer, test engineer and a product manager (and potentially other stakeholders). The group meets to come up with concrete examples of acceptance criteria in a user story. These examples are described using a domain-specific language, like Gherkin, and put into a feature file. The feature file is converted into an executable specification where developers can then write an actual executable test.</a:t>
            </a:r>
          </a:p>
          <a:p>
            <a:pPr marL="0" indent="0">
              <a:lnSpc>
                <a:spcPct val="145000"/>
              </a:lnSpc>
              <a:buNone/>
            </a:pPr>
            <a:r>
              <a:rPr lang="en-IN" sz="5600" b="0" dirty="0">
                <a:cs typeface="Times New Roman" panose="02020603050405020304" pitchFamily="18" charset="0"/>
              </a:rPr>
              <a:t>For example, a feature file in Cucumber might describe a user sign in process:</a:t>
            </a:r>
          </a:p>
          <a:p>
            <a:pPr marL="0" indent="0">
              <a:lnSpc>
                <a:spcPct val="145000"/>
              </a:lnSpc>
              <a:buNone/>
            </a:pPr>
            <a:r>
              <a:rPr lang="en-IN" sz="5600" b="0" dirty="0">
                <a:cs typeface="Times New Roman" panose="02020603050405020304" pitchFamily="18" charset="0"/>
              </a:rPr>
              <a:t>Scenario: User can sign in</a:t>
            </a:r>
          </a:p>
          <a:p>
            <a:pPr marL="0" indent="0">
              <a:lnSpc>
                <a:spcPct val="145000"/>
              </a:lnSpc>
              <a:buNone/>
            </a:pPr>
            <a:r>
              <a:rPr lang="en-IN" sz="5600" b="0" dirty="0">
                <a:cs typeface="Times New Roman" panose="02020603050405020304" pitchFamily="18" charset="0"/>
              </a:rPr>
              <a:t>   Given a valid user with username “</a:t>
            </a:r>
            <a:r>
              <a:rPr lang="en-IN" sz="5600" b="0" dirty="0" err="1">
                <a:cs typeface="Times New Roman" panose="02020603050405020304" pitchFamily="18" charset="0"/>
              </a:rPr>
              <a:t>abc</a:t>
            </a:r>
            <a:r>
              <a:rPr lang="en-IN" sz="5600" b="0" dirty="0">
                <a:cs typeface="Times New Roman" panose="02020603050405020304" pitchFamily="18" charset="0"/>
              </a:rPr>
              <a:t>"</a:t>
            </a:r>
          </a:p>
          <a:p>
            <a:pPr marL="0" indent="0">
              <a:lnSpc>
                <a:spcPct val="145000"/>
              </a:lnSpc>
              <a:buNone/>
            </a:pPr>
            <a:r>
              <a:rPr lang="en-IN" sz="5600" b="0" dirty="0">
                <a:cs typeface="Times New Roman" panose="02020603050405020304" pitchFamily="18" charset="0"/>
              </a:rPr>
              <a:t>   When I login as “</a:t>
            </a:r>
            <a:r>
              <a:rPr lang="en-IN" sz="5600" b="0" dirty="0" err="1">
                <a:cs typeface="Times New Roman" panose="02020603050405020304" pitchFamily="18" charset="0"/>
              </a:rPr>
              <a:t>abc</a:t>
            </a:r>
            <a:r>
              <a:rPr lang="en-IN" sz="5600" b="0" dirty="0">
                <a:cs typeface="Times New Roman" panose="02020603050405020304" pitchFamily="18" charset="0"/>
              </a:rPr>
              <a:t>"</a:t>
            </a:r>
          </a:p>
          <a:p>
            <a:pPr marL="0" indent="0">
              <a:lnSpc>
                <a:spcPct val="145000"/>
              </a:lnSpc>
              <a:buNone/>
            </a:pPr>
            <a:r>
              <a:rPr lang="en-IN" sz="5600" b="0" dirty="0">
                <a:cs typeface="Times New Roman" panose="02020603050405020304" pitchFamily="18" charset="0"/>
              </a:rPr>
              <a:t>   Then I should see a message "Welcome, </a:t>
            </a:r>
            <a:r>
              <a:rPr lang="en-IN" sz="5600" b="0" dirty="0" err="1">
                <a:cs typeface="Times New Roman" panose="02020603050405020304" pitchFamily="18" charset="0"/>
              </a:rPr>
              <a:t>abc</a:t>
            </a:r>
            <a:r>
              <a:rPr lang="en-IN" sz="5600" b="0" dirty="0">
                <a:cs typeface="Times New Roman" panose="02020603050405020304" pitchFamily="18" charset="0"/>
              </a:rPr>
              <a:t>"</a:t>
            </a:r>
          </a:p>
          <a:p>
            <a:pPr marL="0" indent="0">
              <a:lnSpc>
                <a:spcPct val="125000"/>
              </a:lnSpc>
              <a:buNone/>
            </a:pPr>
            <a:endParaRPr lang="en-IN" b="0" dirty="0">
              <a:cs typeface="Times New Roman" panose="02020603050405020304" pitchFamily="18" charset="0"/>
            </a:endParaRPr>
          </a:p>
        </p:txBody>
      </p:sp>
    </p:spTree>
    <p:extLst>
      <p:ext uri="{BB962C8B-B14F-4D97-AF65-F5344CB8AC3E}">
        <p14:creationId xmlns:p14="http://schemas.microsoft.com/office/powerpoint/2010/main" val="57176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6</a:t>
            </a:fld>
            <a:endParaRPr lang="en-US"/>
          </a:p>
        </p:txBody>
      </p:sp>
      <p:sp>
        <p:nvSpPr>
          <p:cNvPr id="6" name="Content Placeholder 3"/>
          <p:cNvSpPr>
            <a:spLocks noGrp="1"/>
          </p:cNvSpPr>
          <p:nvPr>
            <p:ph sz="quarter" idx="13"/>
          </p:nvPr>
        </p:nvSpPr>
        <p:spPr>
          <a:xfrm>
            <a:off x="520504" y="261212"/>
            <a:ext cx="8018585" cy="6106658"/>
          </a:xfrm>
        </p:spPr>
        <p:txBody>
          <a:bodyPr>
            <a:normAutofit/>
          </a:bodyPr>
          <a:lstStyle/>
          <a:p>
            <a:pPr marL="0" indent="0" algn="ctr">
              <a:buNone/>
            </a:pPr>
            <a:r>
              <a:rPr lang="en-IN" sz="3200" spc="-100">
                <a:solidFill>
                  <a:schemeClr val="tx2">
                    <a:lumMod val="75000"/>
                  </a:schemeClr>
                </a:solidFill>
                <a:latin typeface="+mj-lt"/>
                <a:ea typeface="+mj-ea"/>
                <a:cs typeface="Times New Roman" panose="02020603050405020304" pitchFamily="18" charset="0"/>
              </a:rPr>
              <a:t>Microservices Testing with TDD</a:t>
            </a:r>
            <a:endParaRPr lang="en-IN" b="0"/>
          </a:p>
          <a:p>
            <a:pPr marL="0" indent="0">
              <a:lnSpc>
                <a:spcPct val="125000"/>
              </a:lnSpc>
              <a:buNone/>
            </a:pPr>
            <a:r>
              <a:rPr lang="en-IN" b="0">
                <a:cs typeface="Times New Roman" panose="02020603050405020304" pitchFamily="18" charset="0"/>
              </a:rPr>
              <a:t>Using TDD for web development, specifically with microservices and APIs, means iterative testing of specific behaviours. This could involve iterative testing of API calls in a separate project for API tests, fixing failures, and coding new functionalities into a system. </a:t>
            </a:r>
          </a:p>
          <a:p>
            <a:pPr marL="0" indent="0">
              <a:lnSpc>
                <a:spcPct val="125000"/>
              </a:lnSpc>
              <a:buNone/>
            </a:pPr>
            <a:r>
              <a:rPr lang="en-IN" b="0">
                <a:cs typeface="Times New Roman" panose="02020603050405020304" pitchFamily="18" charset="0"/>
              </a:rPr>
              <a:t>Software is either developed or improved to pass these use cases, and this process is repeated to introduce successive behaviours.</a:t>
            </a:r>
          </a:p>
          <a:p>
            <a:pPr marL="0" indent="0">
              <a:lnSpc>
                <a:spcPct val="125000"/>
              </a:lnSpc>
              <a:buNone/>
            </a:pPr>
            <a:r>
              <a:rPr lang="en-IN">
                <a:cs typeface="Times New Roman" panose="02020603050405020304" pitchFamily="18" charset="0"/>
              </a:rPr>
              <a:t>Steve </a:t>
            </a:r>
            <a:r>
              <a:rPr lang="en-IN" err="1">
                <a:cs typeface="Times New Roman" panose="02020603050405020304" pitchFamily="18" charset="0"/>
              </a:rPr>
              <a:t>Klabnik’s</a:t>
            </a:r>
            <a:r>
              <a:rPr lang="en-IN">
                <a:cs typeface="Times New Roman" panose="02020603050405020304" pitchFamily="18" charset="0"/>
              </a:rPr>
              <a:t> TDD </a:t>
            </a:r>
            <a:r>
              <a:rPr lang="en-IN" b="0">
                <a:cs typeface="Times New Roman" panose="02020603050405020304" pitchFamily="18" charset="0"/>
              </a:rPr>
              <a:t>process for APIs seeks to validate that the API is working as intended. In 2012 he outlined TDD for APIs with the following steps:</a:t>
            </a:r>
          </a:p>
          <a:p>
            <a:pPr marL="0" indent="0">
              <a:lnSpc>
                <a:spcPct val="125000"/>
              </a:lnSpc>
              <a:buNone/>
            </a:pPr>
            <a:r>
              <a:rPr lang="en-IN" b="0">
                <a:cs typeface="Times New Roman" panose="02020603050405020304" pitchFamily="18" charset="0"/>
              </a:rPr>
              <a:t>1. Write a test for some behaviour you’d like to introduce into your system.</a:t>
            </a:r>
          </a:p>
          <a:p>
            <a:pPr marL="0" indent="0">
              <a:lnSpc>
                <a:spcPct val="125000"/>
              </a:lnSpc>
              <a:buNone/>
            </a:pPr>
            <a:r>
              <a:rPr lang="en-IN" b="0">
                <a:cs typeface="Times New Roman" panose="02020603050405020304" pitchFamily="18" charset="0"/>
              </a:rPr>
              <a:t>2. Run your test suite, and make sure that test fails.</a:t>
            </a:r>
          </a:p>
          <a:p>
            <a:pPr marL="0" indent="0">
              <a:lnSpc>
                <a:spcPct val="125000"/>
              </a:lnSpc>
              <a:buNone/>
            </a:pPr>
            <a:r>
              <a:rPr lang="en-IN" b="0">
                <a:cs typeface="Times New Roman" panose="02020603050405020304" pitchFamily="18" charset="0"/>
              </a:rPr>
              <a:t>3. Write the simplest code that implements the behaviour.</a:t>
            </a:r>
          </a:p>
          <a:p>
            <a:pPr marL="0" indent="0">
              <a:lnSpc>
                <a:spcPct val="125000"/>
              </a:lnSpc>
              <a:buNone/>
            </a:pPr>
            <a:r>
              <a:rPr lang="en-IN" b="0">
                <a:cs typeface="Times New Roman" panose="02020603050405020304" pitchFamily="18" charset="0"/>
              </a:rPr>
              <a:t>4. Run your test suite, and make sure that test passes.</a:t>
            </a:r>
          </a:p>
          <a:p>
            <a:pPr marL="0" indent="0">
              <a:lnSpc>
                <a:spcPct val="125000"/>
              </a:lnSpc>
              <a:buNone/>
            </a:pPr>
            <a:r>
              <a:rPr lang="en-IN" b="0">
                <a:cs typeface="Times New Roman" panose="02020603050405020304" pitchFamily="18" charset="0"/>
              </a:rPr>
              <a:t>5. Refactor, because the simplest code often has undesirable properties.</a:t>
            </a:r>
          </a:p>
          <a:p>
            <a:pPr marL="0" indent="0">
              <a:lnSpc>
                <a:spcPct val="125000"/>
              </a:lnSpc>
              <a:buNone/>
            </a:pPr>
            <a:r>
              <a:rPr lang="en-IN" b="0">
                <a:cs typeface="Times New Roman" panose="02020603050405020304" pitchFamily="18" charset="0"/>
              </a:rPr>
              <a:t>6. Commit, and GOTO 1.</a:t>
            </a:r>
          </a:p>
        </p:txBody>
      </p:sp>
    </p:spTree>
    <p:extLst>
      <p:ext uri="{BB962C8B-B14F-4D97-AF65-F5344CB8AC3E}">
        <p14:creationId xmlns:p14="http://schemas.microsoft.com/office/powerpoint/2010/main" val="101959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7</a:t>
            </a:fld>
            <a:endParaRPr lang="en-US"/>
          </a:p>
        </p:txBody>
      </p:sp>
      <p:sp>
        <p:nvSpPr>
          <p:cNvPr id="6" name="Content Placeholder 3"/>
          <p:cNvSpPr>
            <a:spLocks noGrp="1"/>
          </p:cNvSpPr>
          <p:nvPr>
            <p:ph sz="quarter" idx="13"/>
          </p:nvPr>
        </p:nvSpPr>
        <p:spPr>
          <a:xfrm>
            <a:off x="520504" y="584768"/>
            <a:ext cx="4273896" cy="6106658"/>
          </a:xfrm>
        </p:spPr>
        <p:txBody>
          <a:bodyPr>
            <a:normAutofit/>
          </a:bodyPr>
          <a:lstStyle/>
          <a:p>
            <a:pPr marL="0" indent="0">
              <a:buNone/>
            </a:pPr>
            <a:r>
              <a:rPr lang="en-IN" sz="2000" spc="-100">
                <a:solidFill>
                  <a:schemeClr val="tx2">
                    <a:lumMod val="75000"/>
                  </a:schemeClr>
                </a:solidFill>
                <a:cs typeface="Times New Roman" panose="02020603050405020304" pitchFamily="18" charset="0"/>
              </a:rPr>
              <a:t>What problem are we trying to solve?</a:t>
            </a:r>
            <a:endParaRPr lang="en-IN" sz="2000" b="0"/>
          </a:p>
          <a:p>
            <a:pPr>
              <a:lnSpc>
                <a:spcPct val="125000"/>
              </a:lnSpc>
            </a:pPr>
            <a:r>
              <a:rPr lang="en-IN" b="0">
                <a:cs typeface="Times New Roman" panose="02020603050405020304" pitchFamily="18" charset="0"/>
              </a:rPr>
              <a:t>Provide a framework for consumers to set expectations using contracts with the producer.</a:t>
            </a:r>
          </a:p>
          <a:p>
            <a:pPr>
              <a:lnSpc>
                <a:spcPct val="125000"/>
              </a:lnSpc>
            </a:pPr>
            <a:r>
              <a:rPr lang="en-IN" b="0">
                <a:cs typeface="Times New Roman" panose="02020603050405020304" pitchFamily="18" charset="0"/>
              </a:rPr>
              <a:t>Have the producer own the stub generation based on the consumer contracts to maintain consistency.</a:t>
            </a:r>
          </a:p>
          <a:p>
            <a:pPr>
              <a:lnSpc>
                <a:spcPct val="125000"/>
              </a:lnSpc>
            </a:pPr>
            <a:r>
              <a:rPr lang="en-IN" b="0">
                <a:cs typeface="Times New Roman" panose="02020603050405020304" pitchFamily="18" charset="0"/>
              </a:rPr>
              <a:t>Have the consumer build their application confidently using TDD against the producer validated stubs.</a:t>
            </a:r>
          </a:p>
          <a:p>
            <a:pPr>
              <a:lnSpc>
                <a:spcPct val="125000"/>
              </a:lnSpc>
            </a:pPr>
            <a:r>
              <a:rPr lang="en-IN" b="0">
                <a:cs typeface="Times New Roman" panose="02020603050405020304" pitchFamily="18" charset="0"/>
              </a:rPr>
              <a:t>Producer test lifecycle includes validating consumer contracts.</a:t>
            </a:r>
          </a:p>
          <a:p>
            <a:pPr>
              <a:lnSpc>
                <a:spcPct val="125000"/>
              </a:lnSpc>
            </a:pPr>
            <a:r>
              <a:rPr lang="en-IN" b="0">
                <a:cs typeface="Times New Roman" panose="02020603050405020304" pitchFamily="18" charset="0"/>
              </a:rPr>
              <a:t>Minimize E2E integration tests.</a:t>
            </a:r>
          </a:p>
        </p:txBody>
      </p:sp>
      <p:pic>
        <p:nvPicPr>
          <p:cNvPr id="4" name="Picture 3">
            <a:extLst>
              <a:ext uri="{FF2B5EF4-FFF2-40B4-BE49-F238E27FC236}">
                <a16:creationId xmlns:a16="http://schemas.microsoft.com/office/drawing/2014/main" id="{1ECDB24D-5C68-4AAE-A6F6-E67BB1B1DFD1}"/>
              </a:ext>
            </a:extLst>
          </p:cNvPr>
          <p:cNvPicPr>
            <a:picLocks noChangeAspect="1"/>
          </p:cNvPicPr>
          <p:nvPr/>
        </p:nvPicPr>
        <p:blipFill>
          <a:blip r:embed="rId2"/>
          <a:stretch>
            <a:fillRect/>
          </a:stretch>
        </p:blipFill>
        <p:spPr>
          <a:xfrm>
            <a:off x="4794400" y="1136512"/>
            <a:ext cx="4273896" cy="3224167"/>
          </a:xfrm>
          <a:prstGeom prst="rect">
            <a:avLst/>
          </a:prstGeom>
        </p:spPr>
      </p:pic>
    </p:spTree>
    <p:extLst>
      <p:ext uri="{BB962C8B-B14F-4D97-AF65-F5344CB8AC3E}">
        <p14:creationId xmlns:p14="http://schemas.microsoft.com/office/powerpoint/2010/main" val="123424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8</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154816" y="149176"/>
            <a:ext cx="8848972" cy="6862268"/>
          </a:xfrm>
        </p:spPr>
        <p:txBody>
          <a:bodyPr>
            <a:normAutofit/>
          </a:bodyPr>
          <a:lstStyle/>
          <a:p>
            <a:pPr marL="0" indent="0" algn="ctr">
              <a:lnSpc>
                <a:spcPct val="90000"/>
              </a:lnSpc>
              <a:buNone/>
            </a:pPr>
            <a:r>
              <a:rPr lang="en-IN" sz="3200" spc="-100">
                <a:solidFill>
                  <a:schemeClr val="tx2">
                    <a:lumMod val="75000"/>
                  </a:schemeClr>
                </a:solidFill>
                <a:cs typeface="Times New Roman" panose="02020603050405020304" pitchFamily="18" charset="0"/>
              </a:rPr>
              <a:t>Testing Scenarios and Strategy</a:t>
            </a:r>
          </a:p>
          <a:p>
            <a:pPr marL="0" indent="0">
              <a:lnSpc>
                <a:spcPct val="125000"/>
              </a:lnSpc>
              <a:buNone/>
            </a:pPr>
            <a:r>
              <a:rPr lang="en-IN"/>
              <a:t>What is a Test Scenario?</a:t>
            </a:r>
            <a:endParaRPr lang="en-IN" b="0"/>
          </a:p>
          <a:p>
            <a:pPr marL="0" indent="0">
              <a:lnSpc>
                <a:spcPct val="125000"/>
              </a:lnSpc>
              <a:buNone/>
            </a:pPr>
            <a:r>
              <a:rPr lang="en-IN" b="0"/>
              <a:t>A </a:t>
            </a:r>
            <a:r>
              <a:rPr lang="en-IN"/>
              <a:t>TEST SCENARIO</a:t>
            </a:r>
            <a:r>
              <a:rPr lang="en-IN" b="0"/>
              <a:t> is defined as any functionality that can be tested. It is also called </a:t>
            </a:r>
            <a:r>
              <a:rPr lang="en-IN" b="0" i="1"/>
              <a:t>Test Condition</a:t>
            </a:r>
            <a:r>
              <a:rPr lang="en-IN" b="0"/>
              <a:t> or </a:t>
            </a:r>
            <a:r>
              <a:rPr lang="en-IN" b="0" i="1"/>
              <a:t>Test Possibility</a:t>
            </a:r>
            <a:r>
              <a:rPr lang="en-IN" b="0"/>
              <a:t>. As a tester, you should put yourself in the end user’s shoes and figure out the real-world scenarios and use cases of the Application Under Test.</a:t>
            </a:r>
          </a:p>
          <a:p>
            <a:pPr marL="0" indent="0">
              <a:lnSpc>
                <a:spcPct val="125000"/>
              </a:lnSpc>
              <a:buNone/>
            </a:pPr>
            <a:r>
              <a:rPr lang="en-IN"/>
              <a:t>Why create Test Scenarios?</a:t>
            </a:r>
          </a:p>
          <a:p>
            <a:pPr>
              <a:lnSpc>
                <a:spcPct val="114000"/>
              </a:lnSpc>
            </a:pPr>
            <a:r>
              <a:rPr lang="en-IN" b="0"/>
              <a:t>Test Scenarios are created for the following reasons,</a:t>
            </a:r>
          </a:p>
          <a:p>
            <a:pPr>
              <a:lnSpc>
                <a:spcPct val="114000"/>
              </a:lnSpc>
            </a:pPr>
            <a:r>
              <a:rPr lang="en-IN" b="0"/>
              <a:t>Creating Test Scenarios ensures complete Test Coverage</a:t>
            </a:r>
          </a:p>
          <a:p>
            <a:pPr>
              <a:lnSpc>
                <a:spcPct val="114000"/>
              </a:lnSpc>
            </a:pPr>
            <a:r>
              <a:rPr lang="en-IN" b="0"/>
              <a:t>Test Scenarios can be approved by various stakeholders like Business Analyst, Developers, Customers to ensure the Application Under Test is thoroughly tested. It ensures that the software is working for the most common use cases.</a:t>
            </a:r>
          </a:p>
          <a:p>
            <a:pPr>
              <a:lnSpc>
                <a:spcPct val="114000"/>
              </a:lnSpc>
            </a:pPr>
            <a:r>
              <a:rPr lang="en-IN" b="0"/>
              <a:t>They serve as a quick tool to determine the testing work effort and accordingly create a proposal for the client or organize the workforce.</a:t>
            </a:r>
          </a:p>
          <a:p>
            <a:pPr>
              <a:lnSpc>
                <a:spcPct val="114000"/>
              </a:lnSpc>
            </a:pPr>
            <a:r>
              <a:rPr lang="en-IN" b="0"/>
              <a:t>They help determine the most important end-to-end transactions or the real use of the software applications.</a:t>
            </a:r>
          </a:p>
          <a:p>
            <a:pPr>
              <a:lnSpc>
                <a:spcPct val="114000"/>
              </a:lnSpc>
            </a:pPr>
            <a:r>
              <a:rPr lang="en-IN" b="0"/>
              <a:t>For studying the end-to-end functioning of the program, Test Scenario is critical.</a:t>
            </a:r>
          </a:p>
          <a:p>
            <a:pPr marL="0" indent="0">
              <a:buNone/>
            </a:pPr>
            <a:endParaRPr lang="en-IN" b="0"/>
          </a:p>
        </p:txBody>
      </p:sp>
    </p:spTree>
    <p:extLst>
      <p:ext uri="{BB962C8B-B14F-4D97-AF65-F5344CB8AC3E}">
        <p14:creationId xmlns:p14="http://schemas.microsoft.com/office/powerpoint/2010/main" val="128752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88E289-0677-41B6-A735-60BCA7D5909E}"/>
              </a:ext>
            </a:extLst>
          </p:cNvPr>
          <p:cNvSpPr>
            <a:spLocks noGrp="1"/>
          </p:cNvSpPr>
          <p:nvPr>
            <p:ph type="sldNum" sz="quarter" idx="12"/>
          </p:nvPr>
        </p:nvSpPr>
        <p:spPr/>
        <p:txBody>
          <a:bodyPr/>
          <a:lstStyle/>
          <a:p>
            <a:fld id="{C60C2248-B95D-984B-A0F4-42B9A4652AA7}" type="slidenum">
              <a:rPr lang="en-US" smtClean="0"/>
              <a:pPr/>
              <a:t>9</a:t>
            </a:fld>
            <a:endParaRPr lang="en-US"/>
          </a:p>
        </p:txBody>
      </p:sp>
      <p:sp>
        <p:nvSpPr>
          <p:cNvPr id="4" name="Content Placeholder 3">
            <a:extLst>
              <a:ext uri="{FF2B5EF4-FFF2-40B4-BE49-F238E27FC236}">
                <a16:creationId xmlns:a16="http://schemas.microsoft.com/office/drawing/2014/main" id="{D5CCA786-9A96-4DFB-B82D-96BAD7C72B20}"/>
              </a:ext>
            </a:extLst>
          </p:cNvPr>
          <p:cNvSpPr>
            <a:spLocks noGrp="1"/>
          </p:cNvSpPr>
          <p:nvPr>
            <p:ph sz="quarter" idx="13"/>
          </p:nvPr>
        </p:nvSpPr>
        <p:spPr>
          <a:xfrm>
            <a:off x="154816" y="233584"/>
            <a:ext cx="8848972" cy="6862268"/>
          </a:xfrm>
        </p:spPr>
        <p:txBody>
          <a:bodyPr>
            <a:normAutofit/>
          </a:bodyPr>
          <a:lstStyle/>
          <a:p>
            <a:pPr marL="0" indent="0">
              <a:lnSpc>
                <a:spcPct val="90000"/>
              </a:lnSpc>
              <a:buNone/>
            </a:pPr>
            <a:r>
              <a:rPr lang="en-IN" sz="2200" spc="-100">
                <a:solidFill>
                  <a:schemeClr val="tx2">
                    <a:lumMod val="75000"/>
                  </a:schemeClr>
                </a:solidFill>
                <a:cs typeface="Times New Roman" panose="02020603050405020304" pitchFamily="18" charset="0"/>
              </a:rPr>
              <a:t>Test Strategy </a:t>
            </a:r>
          </a:p>
          <a:p>
            <a:pPr marL="0" indent="0">
              <a:lnSpc>
                <a:spcPct val="125000"/>
              </a:lnSpc>
              <a:buNone/>
            </a:pPr>
            <a:r>
              <a:rPr lang="en-IN" b="0"/>
              <a:t>Test Strategy is a set of guidelines that explain the test design and determine how testing needs to be done.</a:t>
            </a:r>
          </a:p>
          <a:p>
            <a:pPr marL="0" indent="0">
              <a:lnSpc>
                <a:spcPct val="125000"/>
              </a:lnSpc>
              <a:buNone/>
            </a:pPr>
            <a:r>
              <a:rPr lang="en-IN"/>
              <a:t>Example: </a:t>
            </a:r>
            <a:r>
              <a:rPr lang="en-IN" b="0"/>
              <a:t>A Test Strategy includes details like “Individual modules are to be tested by the test team members”. In this case, who tests it does not matter – so it’s generic and the change in the team member does not have to be updated, keeping it static.</a:t>
            </a:r>
          </a:p>
          <a:p>
            <a:pPr marL="0" indent="0">
              <a:lnSpc>
                <a:spcPct val="125000"/>
              </a:lnSpc>
              <a:buNone/>
            </a:pPr>
            <a:r>
              <a:rPr lang="en-IN"/>
              <a:t>Test Strategy Document</a:t>
            </a:r>
          </a:p>
          <a:p>
            <a:pPr marL="0" indent="0">
              <a:lnSpc>
                <a:spcPct val="125000"/>
              </a:lnSpc>
              <a:buNone/>
            </a:pPr>
            <a:r>
              <a:rPr lang="en-IN" b="0"/>
              <a:t>The purpose of the test strategy is to define the testing approach, the types of tests, test environments, and tools to be used for testing and the high-level details of how the test strategy will be aligned with other processes. The test strategy document is intended to be a living document and will be updated** when we get more clarity on Requirements, SLA parameters, Test environment and Build management approach, etc.</a:t>
            </a:r>
          </a:p>
          <a:p>
            <a:pPr marL="0" indent="0">
              <a:lnSpc>
                <a:spcPct val="125000"/>
              </a:lnSpc>
              <a:buNone/>
            </a:pPr>
            <a:r>
              <a:rPr lang="en-IN" b="0"/>
              <a:t>Test strategy is intended for the complete project team that comprises of Project Sponsors, Business SMEs, Application/ Integration Development, System Integration partners, Data Conversion Teams, Build/Release Management Teams such as technical leads, architecture leads, and deployment and infrastructure teams.</a:t>
            </a:r>
          </a:p>
          <a:p>
            <a:pPr marL="0" indent="0">
              <a:lnSpc>
                <a:spcPct val="90000"/>
              </a:lnSpc>
              <a:buNone/>
            </a:pPr>
            <a:endParaRPr lang="en-IN" b="0"/>
          </a:p>
        </p:txBody>
      </p:sp>
    </p:spTree>
    <p:extLst>
      <p:ext uri="{BB962C8B-B14F-4D97-AF65-F5344CB8AC3E}">
        <p14:creationId xmlns:p14="http://schemas.microsoft.com/office/powerpoint/2010/main" val="28353883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S_presentation_4x3_empty with added design theme">
  <a:themeElements>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72246C"/>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theme>
</file>

<file path=ppt/theme/theme2.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ED94E0A886FA4982F2AD1BEE5D9225" ma:contentTypeVersion="2" ma:contentTypeDescription="Create a new document." ma:contentTypeScope="" ma:versionID="39e567ede000dc0ef286ea298711e294">
  <xsd:schema xmlns:xsd="http://www.w3.org/2001/XMLSchema" xmlns:xs="http://www.w3.org/2001/XMLSchema" xmlns:p="http://schemas.microsoft.com/office/2006/metadata/properties" xmlns:ns2="e975e5cd-1d8d-44bc-9382-43144cb3bb68" targetNamespace="http://schemas.microsoft.com/office/2006/metadata/properties" ma:root="true" ma:fieldsID="505d8aacf96eddf01e3df37b39517c5e" ns2:_="">
    <xsd:import namespace="e975e5cd-1d8d-44bc-9382-43144cb3bb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5e5cd-1d8d-44bc-9382-43144cb3b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4BDC5B-D1CB-4ACC-93E3-EC340E04B505}">
  <ds:schemaRefs>
    <ds:schemaRef ds:uri="http://schemas.microsoft.com/sharepoint/v3/contenttype/forms"/>
  </ds:schemaRefs>
</ds:datastoreItem>
</file>

<file path=customXml/itemProps2.xml><?xml version="1.0" encoding="utf-8"?>
<ds:datastoreItem xmlns:ds="http://schemas.openxmlformats.org/officeDocument/2006/customXml" ds:itemID="{D3F62981-65DF-4E6B-92C5-FA8D37AB95A4}">
  <ds:schemaRefs>
    <ds:schemaRef ds:uri="e975e5cd-1d8d-44bc-9382-43144cb3bb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0DC64A3-5229-45EC-8C7F-E31195EBE9D2}">
  <ds:schemaRefs>
    <ds:schemaRef ds:uri="e975e5cd-1d8d-44bc-9382-43144cb3bb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FIS_presentation_4x3_empty with added design theme</Template>
  <TotalTime>1</TotalTime>
  <Words>3890</Words>
  <Application>Microsoft Office PowerPoint</Application>
  <PresentationFormat>On-screen Show (4:3)</PresentationFormat>
  <Paragraphs>301</Paragraphs>
  <Slides>39</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52" baseType="lpstr">
      <vt:lpstr>Arial</vt:lpstr>
      <vt:lpstr>Calibri</vt:lpstr>
      <vt:lpstr>charter</vt:lpstr>
      <vt:lpstr>IBM Plex Sans</vt:lpstr>
      <vt:lpstr>inherit</vt:lpstr>
      <vt:lpstr>Lucida Grande</vt:lpstr>
      <vt:lpstr>Source Sans Pro</vt:lpstr>
      <vt:lpstr>Symbol</vt:lpstr>
      <vt:lpstr>Times New Roman</vt:lpstr>
      <vt:lpstr>Wingdings</vt:lpstr>
      <vt:lpstr>FIS_presentation_4x3_empty with added design theme</vt:lpstr>
      <vt:lpstr>wht_background_2017</vt:lpstr>
      <vt:lpstr>think-cell Slide</vt:lpstr>
      <vt:lpstr>Day 6 – Microservices Training </vt:lpstr>
      <vt:lpstr>Microservices Testing</vt:lpstr>
      <vt:lpstr>PowerPoint Presentation</vt:lpstr>
      <vt:lpstr>PowerPoint Presentation</vt:lpstr>
      <vt:lpstr>             What is BDD?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 4x3 Basic Template</dc:title>
  <dc:creator>Steele, Angela</dc:creator>
  <cp:lastModifiedBy>Patil, Tatyasaheb</cp:lastModifiedBy>
  <cp:revision>3</cp:revision>
  <cp:lastPrinted>2016-08-15T14:46:58Z</cp:lastPrinted>
  <dcterms:created xsi:type="dcterms:W3CDTF">2015-12-02T20:50:56Z</dcterms:created>
  <dcterms:modified xsi:type="dcterms:W3CDTF">2021-12-07T03:04:17Z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0x0101009FED94E0A886FA4982F2AD1BEE5D9225</vt:lpwstr>
  </property>
  <property fmtid="{D5CDD505-2E9C-101B-9397-08002B2CF9AE}" pid="3" name="hubDataClassification">
    <vt:lpwstr>120;#Internal Use|c3cad031-fee6-47a9-aad0-2ffea30ffed6</vt:lpwstr>
  </property>
  <property fmtid="{D5CDD505-2E9C-101B-9397-08002B2CF9AE}" pid="4" name="hubOfficialRecord">
    <vt:lpwstr>118;#Discretionary|be304623-379d-4a0b-8bdf-b30f264f5d0f</vt:lpwstr>
  </property>
  <property fmtid="{D5CDD505-2E9C-101B-9397-08002B2CF9AE}" pid="5" name="ContentCategory1">
    <vt:lpwstr>116;#General|df414748-05a1-4eef-b671-5b3efbbf31a9</vt:lpwstr>
  </property>
</Properties>
</file>