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3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creenshot (8)"/>
          <p:cNvPicPr>
            <a:picLocks noChangeAspect="1"/>
          </p:cNvPicPr>
          <p:nvPr/>
        </p:nvPicPr>
        <p:blipFill>
          <a:blip r:embed="rId1"/>
          <a:stretch>
            <a:fillRect/>
          </a:stretch>
        </p:blipFill>
        <p:spPr>
          <a:xfrm>
            <a:off x="-635" y="0"/>
            <a:ext cx="12192635" cy="6858000"/>
          </a:xfrm>
          <a:prstGeom prst="rect">
            <a:avLst/>
          </a:prstGeom>
        </p:spPr>
      </p:pic>
      <p:sp>
        <p:nvSpPr>
          <p:cNvPr id="2" name="Rectangles 1"/>
          <p:cNvSpPr/>
          <p:nvPr/>
        </p:nvSpPr>
        <p:spPr>
          <a:xfrm>
            <a:off x="4074160" y="3997325"/>
            <a:ext cx="3890645" cy="2833370"/>
          </a:xfrm>
          <a:prstGeom prst="rect">
            <a:avLst/>
          </a:prstGeom>
          <a:solidFill>
            <a:schemeClr val="tx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Text Box 2"/>
          <p:cNvSpPr txBox="1"/>
          <p:nvPr/>
        </p:nvSpPr>
        <p:spPr>
          <a:xfrm>
            <a:off x="5389245" y="4059555"/>
            <a:ext cx="1727835" cy="306705"/>
          </a:xfrm>
          <a:prstGeom prst="rect">
            <a:avLst/>
          </a:prstGeom>
          <a:noFill/>
        </p:spPr>
        <p:txBody>
          <a:bodyPr wrap="square" rtlCol="0">
            <a:spAutoFit/>
          </a:bodyPr>
          <a:p>
            <a:r>
              <a:rPr lang="en-IN" altLang="en-US" sz="1400" b="1">
                <a:solidFill>
                  <a:srgbClr val="FF0000"/>
                </a:solidFill>
                <a:latin typeface="Times New Roman" panose="02020603050405020304" charset="0"/>
                <a:cs typeface="Times New Roman" panose="02020603050405020304" charset="0"/>
              </a:rPr>
              <a:t>Insights</a:t>
            </a:r>
            <a:endParaRPr lang="en-IN" altLang="en-US" sz="1400" b="1">
              <a:solidFill>
                <a:srgbClr val="FF0000"/>
              </a:solidFill>
              <a:latin typeface="Times New Roman" panose="02020603050405020304" charset="0"/>
              <a:cs typeface="Times New Roman" panose="02020603050405020304" charset="0"/>
            </a:endParaRPr>
          </a:p>
        </p:txBody>
      </p:sp>
      <p:sp>
        <p:nvSpPr>
          <p:cNvPr id="4" name="Text Box 3"/>
          <p:cNvSpPr txBox="1"/>
          <p:nvPr/>
        </p:nvSpPr>
        <p:spPr>
          <a:xfrm>
            <a:off x="4074160" y="4516755"/>
            <a:ext cx="3815080" cy="2220595"/>
          </a:xfrm>
          <a:prstGeom prst="rect">
            <a:avLst/>
          </a:prstGeom>
          <a:noFill/>
        </p:spPr>
        <p:txBody>
          <a:bodyPr wrap="square" rtlCol="0">
            <a:noAutofit/>
          </a:bodyPr>
          <a:p>
            <a:pPr marL="285750" indent="-285750" algn="just">
              <a:buFont typeface="Arial" panose="020B0604020202020204" pitchFamily="34" charset="0"/>
              <a:buChar char="•"/>
            </a:pPr>
            <a:r>
              <a:rPr lang="en-IN" altLang="en-US" sz="1000">
                <a:solidFill>
                  <a:srgbClr val="FF0000"/>
                </a:solidFill>
              </a:rPr>
              <a:t>With a global perspective, highlights its international reach and cultural diversities</a:t>
            </a:r>
            <a:endParaRPr lang="en-IN" altLang="en-US" sz="1000">
              <a:solidFill>
                <a:srgbClr val="FF0000"/>
              </a:solidFill>
            </a:endParaRPr>
          </a:p>
          <a:p>
            <a:pPr marL="285750" indent="-285750" algn="just">
              <a:buFont typeface="Arial" panose="020B0604020202020204" pitchFamily="34" charset="0"/>
              <a:buChar char="•"/>
            </a:pPr>
            <a:r>
              <a:rPr lang="en-IN" altLang="en-US" sz="1000">
                <a:solidFill>
                  <a:srgbClr val="FF0000"/>
                </a:solidFill>
              </a:rPr>
              <a:t>Top genres that captivates audiences providing a glimpse into viewer preferences.</a:t>
            </a:r>
            <a:endParaRPr lang="en-IN" altLang="en-US" sz="1000">
              <a:solidFill>
                <a:srgbClr val="FF0000"/>
              </a:solidFill>
            </a:endParaRPr>
          </a:p>
          <a:p>
            <a:pPr marL="285750" indent="-285750" algn="just">
              <a:buFont typeface="Arial" panose="020B0604020202020204" pitchFamily="34" charset="0"/>
              <a:buChar char="•"/>
            </a:pPr>
            <a:r>
              <a:rPr lang="en-IN" altLang="en-US" sz="1000">
                <a:solidFill>
                  <a:srgbClr val="FF0000"/>
                </a:solidFill>
              </a:rPr>
              <a:t>Ratings play a crucial role, showcasing Netflix’s commitment to quality and potential for personalized recommendations.</a:t>
            </a:r>
            <a:endParaRPr lang="en-IN" altLang="en-US" sz="1000">
              <a:solidFill>
                <a:srgbClr val="FF0000"/>
              </a:solidFill>
            </a:endParaRPr>
          </a:p>
          <a:p>
            <a:pPr marL="285750" indent="-285750" algn="just">
              <a:buFont typeface="Arial" panose="020B0604020202020204" pitchFamily="34" charset="0"/>
              <a:buChar char="•"/>
            </a:pPr>
            <a:r>
              <a:rPr lang="en-IN" altLang="en-US" sz="1000">
                <a:solidFill>
                  <a:srgbClr val="FF0000"/>
                </a:solidFill>
              </a:rPr>
              <a:t>Through final temporal dimension, it higlights Netflix’s adaptability to changing trends and audience preferences across different years.</a:t>
            </a:r>
            <a:endParaRPr lang="en-IN" altLang="en-US" sz="1000">
              <a:solidFill>
                <a:srgbClr val="FF0000"/>
              </a:solidFill>
            </a:endParaRPr>
          </a:p>
          <a:p>
            <a:pPr marL="285750" indent="-285750" algn="just">
              <a:buFont typeface="Arial" panose="020B0604020202020204" pitchFamily="34" charset="0"/>
              <a:buChar char="•"/>
            </a:pPr>
            <a:r>
              <a:rPr lang="en-IN" altLang="en-US" sz="1000">
                <a:solidFill>
                  <a:srgbClr val="FF0000"/>
                </a:solidFill>
              </a:rPr>
              <a:t>Through this Comprehensive analysis, we gain valuable insights into Netflix’s global content landscape, it’s ability to cater to diverse audiences and the potential for content strategies that enhance the viewing experiences for viewers across the globe</a:t>
            </a:r>
            <a:endParaRPr lang="en-IN" altLang="en-US" sz="1000">
              <a:solidFill>
                <a:srgbClr val="FF0000"/>
              </a:solidFill>
            </a:endParaRPr>
          </a:p>
        </p:txBody>
      </p:sp>
    </p:spTree>
  </p:cSld>
  <p:clrMapOvr>
    <a:masterClrMapping/>
  </p:clrMapOvr>
</p:sld>
</file>

<file path=ppt/theme/theme1.xml><?xml version="1.0" encoding="utf-8"?>
<a:theme xmlns:a="http://schemas.openxmlformats.org/drawingml/2006/main" name="Office Them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684</Words>
  <Application>WPS Presentation</Application>
  <PresentationFormat>Widescreen</PresentationFormat>
  <Paragraphs>8</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Microsoft YaHei</vt:lpstr>
      <vt:lpstr>Arial Unicode MS</vt:lpstr>
      <vt:lpstr>Calibri Light</vt:lpstr>
      <vt:lpstr>Calibri</vt:lpstr>
      <vt:lpstr>Times New Roman</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adity</cp:lastModifiedBy>
  <cp:revision>7</cp:revision>
  <dcterms:created xsi:type="dcterms:W3CDTF">2024-06-19T16:16:00Z</dcterms:created>
  <dcterms:modified xsi:type="dcterms:W3CDTF">2024-06-20T16:48:30Z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4A327FFD9CC447D4AE6F001D53049783_13</vt:lpwstr>
  </property>
  <property fmtid="{D5CDD505-2E9C-101B-9397-08002B2CF9AE}" pid="3" name="KSOProductBuildVer">
    <vt:lpwstr>1033-12.2.0.17119</vt:lpwstr>
  </property>
</Properties>
</file>