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5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987274-E89A-4247-BD90-09F5E115393A}" type="datetimeFigureOut">
              <a:rPr lang="en-IN" smtClean="0"/>
              <a:t>25-04-2024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9FD3626-4314-4020-B869-DC643679649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4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987274-E89A-4247-BD90-09F5E115393A}"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FD3626-4314-4020-B869-DC643679649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336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987274-E89A-4247-BD90-09F5E115393A}"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FD3626-4314-4020-B869-DC643679649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5929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56FA-8C22-E18F-559A-8E1E5CA4D5E4}"/>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9EBD03-3117-C353-B0EF-753B7624860D}"/>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E710F2-CD36-4BAE-51E3-4EA20283430A}"/>
              </a:ext>
            </a:extLst>
          </p:cNvPr>
          <p:cNvSpPr>
            <a:spLocks noGrp="1"/>
          </p:cNvSpPr>
          <p:nvPr>
            <p:ph type="dt" sz="half" idx="10"/>
          </p:nvPr>
        </p:nvSpPr>
        <p:spPr/>
        <p:txBody>
          <a:bodyPr/>
          <a:lstStyle/>
          <a:p>
            <a:fld id="{04987274-E89A-4247-BD90-09F5E115393A}" type="datetimeFigureOut">
              <a:rPr lang="en-IN" smtClean="0"/>
              <a:t>25-04-2024</a:t>
            </a:fld>
            <a:endParaRPr lang="en-IN"/>
          </a:p>
        </p:txBody>
      </p:sp>
      <p:sp>
        <p:nvSpPr>
          <p:cNvPr id="5" name="Footer Placeholder 4">
            <a:extLst>
              <a:ext uri="{FF2B5EF4-FFF2-40B4-BE49-F238E27FC236}">
                <a16:creationId xmlns:a16="http://schemas.microsoft.com/office/drawing/2014/main" id="{329AA4A2-3645-1192-DF2E-E9155DFFE8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70FBEE-78F5-6592-2F18-C34151EF6B3C}"/>
              </a:ext>
            </a:extLst>
          </p:cNvPr>
          <p:cNvSpPr>
            <a:spLocks noGrp="1"/>
          </p:cNvSpPr>
          <p:nvPr>
            <p:ph type="sldNum" sz="quarter" idx="12"/>
          </p:nvPr>
        </p:nvSpPr>
        <p:spPr/>
        <p:txBody>
          <a:bodyPr/>
          <a:lstStyle/>
          <a:p>
            <a:fld id="{09FD3626-4314-4020-B869-DC643679649E}" type="slidenum">
              <a:rPr lang="en-IN" smtClean="0"/>
              <a:t>‹#›</a:t>
            </a:fld>
            <a:endParaRPr lang="en-IN"/>
          </a:p>
        </p:txBody>
      </p:sp>
    </p:spTree>
    <p:extLst>
      <p:ext uri="{BB962C8B-B14F-4D97-AF65-F5344CB8AC3E}">
        <p14:creationId xmlns:p14="http://schemas.microsoft.com/office/powerpoint/2010/main" val="751791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987274-E89A-4247-BD90-09F5E115393A}"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FD3626-4314-4020-B869-DC643679649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2573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987274-E89A-4247-BD90-09F5E115393A}"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FD3626-4314-4020-B869-DC643679649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302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987274-E89A-4247-BD90-09F5E115393A}"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FD3626-4314-4020-B869-DC643679649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8750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987274-E89A-4247-BD90-09F5E115393A}"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FD3626-4314-4020-B869-DC643679649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7915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987274-E89A-4247-BD90-09F5E115393A}"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FD3626-4314-4020-B869-DC643679649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3738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987274-E89A-4247-BD90-09F5E115393A}"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FD3626-4314-4020-B869-DC643679649E}" type="slidenum">
              <a:rPr lang="en-IN" smtClean="0"/>
              <a:t>‹#›</a:t>
            </a:fld>
            <a:endParaRPr lang="en-IN"/>
          </a:p>
        </p:txBody>
      </p:sp>
    </p:spTree>
    <p:extLst>
      <p:ext uri="{BB962C8B-B14F-4D97-AF65-F5344CB8AC3E}">
        <p14:creationId xmlns:p14="http://schemas.microsoft.com/office/powerpoint/2010/main" val="11811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987274-E89A-4247-BD90-09F5E115393A}"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FD3626-4314-4020-B869-DC643679649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792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4987274-E89A-4247-BD90-09F5E115393A}" type="datetimeFigureOut">
              <a:rPr lang="en-IN" smtClean="0"/>
              <a:t>25-04-2024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9FD3626-4314-4020-B869-DC643679649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8852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4987274-E89A-4247-BD90-09F5E115393A}" type="datetimeFigureOut">
              <a:rPr lang="en-IN" smtClean="0"/>
              <a:t>25-04-2024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9FD3626-4314-4020-B869-DC643679649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84518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7622F-BDF4-1AB6-86AB-5267C04A4E61}"/>
              </a:ext>
            </a:extLst>
          </p:cNvPr>
          <p:cNvSpPr>
            <a:spLocks noGrp="1"/>
          </p:cNvSpPr>
          <p:nvPr>
            <p:ph type="ctrTitle"/>
          </p:nvPr>
        </p:nvSpPr>
        <p:spPr/>
        <p:txBody>
          <a:bodyPr>
            <a:normAutofit fontScale="90000"/>
          </a:bodyPr>
          <a:lstStyle/>
          <a:p>
            <a:r>
              <a:rPr lang="en-IN" dirty="0">
                <a:solidFill>
                  <a:schemeClr val="accent1"/>
                </a:solidFill>
              </a:rPr>
              <a:t>FINTECH: </a:t>
            </a:r>
            <a:br>
              <a:rPr lang="en-IN" dirty="0"/>
            </a:br>
            <a:r>
              <a:rPr lang="en-IN" dirty="0"/>
              <a:t>Online Learning Website</a:t>
            </a:r>
          </a:p>
        </p:txBody>
      </p:sp>
      <p:sp>
        <p:nvSpPr>
          <p:cNvPr id="3" name="Subtitle 2">
            <a:extLst>
              <a:ext uri="{FF2B5EF4-FFF2-40B4-BE49-F238E27FC236}">
                <a16:creationId xmlns:a16="http://schemas.microsoft.com/office/drawing/2014/main" id="{357D3F61-BBF2-2534-6E11-8F88D2B56994}"/>
              </a:ext>
            </a:extLst>
          </p:cNvPr>
          <p:cNvSpPr>
            <a:spLocks noGrp="1"/>
          </p:cNvSpPr>
          <p:nvPr>
            <p:ph type="subTitle" idx="1"/>
          </p:nvPr>
        </p:nvSpPr>
        <p:spPr>
          <a:xfrm>
            <a:off x="2417780" y="3531204"/>
            <a:ext cx="8637072" cy="2301831"/>
          </a:xfrm>
        </p:spPr>
        <p:txBody>
          <a:bodyPr>
            <a:normAutofit lnSpcReduction="10000"/>
          </a:bodyPr>
          <a:lstStyle/>
          <a:p>
            <a:r>
              <a:rPr lang="en-IN" dirty="0"/>
              <a:t>Educational Courses &amp; </a:t>
            </a:r>
            <a:r>
              <a:rPr lang="en-IN" dirty="0" err="1"/>
              <a:t>Razorpay</a:t>
            </a:r>
            <a:r>
              <a:rPr lang="en-IN" dirty="0"/>
              <a:t> Integration</a:t>
            </a:r>
          </a:p>
          <a:p>
            <a:endParaRPr lang="en-IN" dirty="0"/>
          </a:p>
          <a:p>
            <a:r>
              <a:rPr lang="en-IN" dirty="0" err="1"/>
              <a:t>GrOUP</a:t>
            </a:r>
            <a:r>
              <a:rPr lang="en-IN" dirty="0"/>
              <a:t> No: 28 :</a:t>
            </a:r>
          </a:p>
          <a:p>
            <a:r>
              <a:rPr lang="en-IN" dirty="0"/>
              <a:t>22110532    323032   Aditya Keskar</a:t>
            </a:r>
          </a:p>
          <a:p>
            <a:r>
              <a:rPr lang="en-IN" dirty="0"/>
              <a:t>22110185    323033   Atharva </a:t>
            </a:r>
            <a:r>
              <a:rPr lang="en-IN" dirty="0" err="1"/>
              <a:t>Khairnar</a:t>
            </a:r>
            <a:endParaRPr lang="en-IN" dirty="0"/>
          </a:p>
        </p:txBody>
      </p:sp>
    </p:spTree>
    <p:extLst>
      <p:ext uri="{BB962C8B-B14F-4D97-AF65-F5344CB8AC3E}">
        <p14:creationId xmlns:p14="http://schemas.microsoft.com/office/powerpoint/2010/main" val="3832930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9449-8F34-FF73-C877-CB09CF07BDE1}"/>
              </a:ext>
            </a:extLst>
          </p:cNvPr>
          <p:cNvSpPr>
            <a:spLocks noGrp="1"/>
          </p:cNvSpPr>
          <p:nvPr>
            <p:ph type="title"/>
          </p:nvPr>
        </p:nvSpPr>
        <p:spPr/>
        <p:txBody>
          <a:bodyPr/>
          <a:lstStyle/>
          <a:p>
            <a:r>
              <a:rPr lang="en-IN"/>
              <a:t>Secure Payments</a:t>
            </a:r>
          </a:p>
        </p:txBody>
      </p:sp>
      <p:sp>
        <p:nvSpPr>
          <p:cNvPr id="3" name="Text Placeholder 2">
            <a:extLst>
              <a:ext uri="{FF2B5EF4-FFF2-40B4-BE49-F238E27FC236}">
                <a16:creationId xmlns:a16="http://schemas.microsoft.com/office/drawing/2014/main" id="{724B1397-9C54-FB01-83CB-BA3FBB40FDBD}"/>
              </a:ext>
            </a:extLst>
          </p:cNvPr>
          <p:cNvSpPr>
            <a:spLocks noGrp="1"/>
          </p:cNvSpPr>
          <p:nvPr>
            <p:ph type="body" idx="1"/>
          </p:nvPr>
        </p:nvSpPr>
        <p:spPr/>
        <p:txBody>
          <a:bodyPr/>
          <a:lstStyle/>
          <a:p>
            <a:r>
              <a:rPr lang="en-US"/>
              <a:t>Security is paramount when handling online payments. Razorpay employs industry-standard security protocols such as PCI DSS compliance, encryption, and tokenization to safeguard user data and ensure secure transactions.</a:t>
            </a:r>
            <a:endParaRPr lang="en-IN"/>
          </a:p>
        </p:txBody>
      </p:sp>
    </p:spTree>
    <p:extLst>
      <p:ext uri="{BB962C8B-B14F-4D97-AF65-F5344CB8AC3E}">
        <p14:creationId xmlns:p14="http://schemas.microsoft.com/office/powerpoint/2010/main" val="1420216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5D78-16C9-3DEF-9207-C5FC3679B049}"/>
              </a:ext>
            </a:extLst>
          </p:cNvPr>
          <p:cNvSpPr>
            <a:spLocks noGrp="1"/>
          </p:cNvSpPr>
          <p:nvPr>
            <p:ph type="title"/>
          </p:nvPr>
        </p:nvSpPr>
        <p:spPr/>
        <p:txBody>
          <a:bodyPr/>
          <a:lstStyle/>
          <a:p>
            <a:r>
              <a:rPr lang="en-IN"/>
              <a:t>Benefits of Razorpay Integration</a:t>
            </a:r>
          </a:p>
        </p:txBody>
      </p:sp>
      <p:sp>
        <p:nvSpPr>
          <p:cNvPr id="3" name="Text Placeholder 2">
            <a:extLst>
              <a:ext uri="{FF2B5EF4-FFF2-40B4-BE49-F238E27FC236}">
                <a16:creationId xmlns:a16="http://schemas.microsoft.com/office/drawing/2014/main" id="{38E09D77-B0BF-34F7-8307-5DB8D547287E}"/>
              </a:ext>
            </a:extLst>
          </p:cNvPr>
          <p:cNvSpPr>
            <a:spLocks noGrp="1"/>
          </p:cNvSpPr>
          <p:nvPr>
            <p:ph type="body" idx="1"/>
          </p:nvPr>
        </p:nvSpPr>
        <p:spPr/>
        <p:txBody>
          <a:bodyPr/>
          <a:lstStyle/>
          <a:p>
            <a:r>
              <a:rPr lang="en-US"/>
              <a:t>1. Enhanced User Experience: Razorpay provides a seamless payment experience, reducing checkout friction for our users.</a:t>
            </a:r>
          </a:p>
          <a:p>
            <a:r>
              <a:rPr lang="en-US"/>
              <a:t>2. Increased Conversions: With its reliability and support for multiple payment methods, Razorpay helps in boosting course enrollments and revenue.</a:t>
            </a:r>
          </a:p>
          <a:p>
            <a:r>
              <a:rPr lang="en-US"/>
              <a:t>3. Secure Transactions: Razorpay's robust security measures ensure that all transactions on our platform are safe and secure, building trust among our users.</a:t>
            </a:r>
            <a:endParaRPr lang="en-IN"/>
          </a:p>
        </p:txBody>
      </p:sp>
    </p:spTree>
    <p:extLst>
      <p:ext uri="{BB962C8B-B14F-4D97-AF65-F5344CB8AC3E}">
        <p14:creationId xmlns:p14="http://schemas.microsoft.com/office/powerpoint/2010/main" val="645928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B8873-18C0-E448-A6E0-C336822063C1}"/>
              </a:ext>
            </a:extLst>
          </p:cNvPr>
          <p:cNvSpPr>
            <a:spLocks noGrp="1"/>
          </p:cNvSpPr>
          <p:nvPr>
            <p:ph type="title"/>
          </p:nvPr>
        </p:nvSpPr>
        <p:spPr/>
        <p:txBody>
          <a:bodyPr/>
          <a:lstStyle/>
          <a:p>
            <a:r>
              <a:rPr lang="en-IN"/>
              <a:t>Conclusion</a:t>
            </a:r>
          </a:p>
        </p:txBody>
      </p:sp>
      <p:sp>
        <p:nvSpPr>
          <p:cNvPr id="3" name="Text Placeholder 2">
            <a:extLst>
              <a:ext uri="{FF2B5EF4-FFF2-40B4-BE49-F238E27FC236}">
                <a16:creationId xmlns:a16="http://schemas.microsoft.com/office/drawing/2014/main" id="{9E312F61-B103-3A0C-9769-5A59F289044B}"/>
              </a:ext>
            </a:extLst>
          </p:cNvPr>
          <p:cNvSpPr>
            <a:spLocks noGrp="1"/>
          </p:cNvSpPr>
          <p:nvPr>
            <p:ph type="body" idx="1"/>
          </p:nvPr>
        </p:nvSpPr>
        <p:spPr/>
        <p:txBody>
          <a:bodyPr/>
          <a:lstStyle/>
          <a:p>
            <a:r>
              <a:rPr lang="en-US"/>
              <a:t>In conclusion, the integration of Razorpay into our online learning platform has significantly improved the payment experience for our users while ensuring the security and reliability of transactions. With Razorpay's advanced features and seamless integration, we are committed to providing an exceptional e-learning journey for all.</a:t>
            </a:r>
            <a:endParaRPr lang="en-IN"/>
          </a:p>
        </p:txBody>
      </p:sp>
    </p:spTree>
    <p:extLst>
      <p:ext uri="{BB962C8B-B14F-4D97-AF65-F5344CB8AC3E}">
        <p14:creationId xmlns:p14="http://schemas.microsoft.com/office/powerpoint/2010/main" val="3557372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E5D2-3A5C-9E9A-7699-0001D34B025E}"/>
              </a:ext>
            </a:extLst>
          </p:cNvPr>
          <p:cNvSpPr>
            <a:spLocks noGrp="1"/>
          </p:cNvSpPr>
          <p:nvPr>
            <p:ph type="title"/>
          </p:nvPr>
        </p:nvSpPr>
        <p:spPr/>
        <p:txBody>
          <a:bodyPr/>
          <a:lstStyle/>
          <a:p>
            <a:r>
              <a:rPr lang="en-IN"/>
              <a:t>Thank You!</a:t>
            </a:r>
          </a:p>
        </p:txBody>
      </p:sp>
      <p:sp>
        <p:nvSpPr>
          <p:cNvPr id="3" name="Text Placeholder 2">
            <a:extLst>
              <a:ext uri="{FF2B5EF4-FFF2-40B4-BE49-F238E27FC236}">
                <a16:creationId xmlns:a16="http://schemas.microsoft.com/office/drawing/2014/main" id="{57EA0737-BAD0-E8A9-2483-81CC5681500E}"/>
              </a:ext>
            </a:extLst>
          </p:cNvPr>
          <p:cNvSpPr>
            <a:spLocks noGrp="1"/>
          </p:cNvSpPr>
          <p:nvPr>
            <p:ph type="body" idx="1"/>
          </p:nvPr>
        </p:nvSpPr>
        <p:spPr/>
        <p:txBody>
          <a:bodyPr/>
          <a:lstStyle/>
          <a:p>
            <a:r>
              <a:rPr lang="en-US"/>
              <a:t>Thank you for your attention. Let's embark on a journey of knowledge together!</a:t>
            </a:r>
            <a:endParaRPr lang="en-IN"/>
          </a:p>
        </p:txBody>
      </p:sp>
    </p:spTree>
    <p:extLst>
      <p:ext uri="{BB962C8B-B14F-4D97-AF65-F5344CB8AC3E}">
        <p14:creationId xmlns:p14="http://schemas.microsoft.com/office/powerpoint/2010/main" val="13781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4EA83-0C0F-0DBF-FC92-9EAD7000E60B}"/>
              </a:ext>
            </a:extLst>
          </p:cNvPr>
          <p:cNvSpPr>
            <a:spLocks noGrp="1"/>
          </p:cNvSpPr>
          <p:nvPr>
            <p:ph type="title"/>
          </p:nvPr>
        </p:nvSpPr>
        <p:spPr/>
        <p:txBody>
          <a:bodyPr/>
          <a:lstStyle/>
          <a:p>
            <a:r>
              <a:rPr lang="en-IN"/>
              <a:t>Introduction to Online Learning</a:t>
            </a:r>
          </a:p>
        </p:txBody>
      </p:sp>
      <p:sp>
        <p:nvSpPr>
          <p:cNvPr id="3" name="Text Placeholder 2">
            <a:extLst>
              <a:ext uri="{FF2B5EF4-FFF2-40B4-BE49-F238E27FC236}">
                <a16:creationId xmlns:a16="http://schemas.microsoft.com/office/drawing/2014/main" id="{944BB1D4-3DAA-8C8E-026F-9BD45ADF9193}"/>
              </a:ext>
            </a:extLst>
          </p:cNvPr>
          <p:cNvSpPr>
            <a:spLocks noGrp="1"/>
          </p:cNvSpPr>
          <p:nvPr>
            <p:ph type="body" idx="1"/>
          </p:nvPr>
        </p:nvSpPr>
        <p:spPr/>
        <p:txBody>
          <a:bodyPr/>
          <a:lstStyle/>
          <a:p>
            <a:r>
              <a:rPr lang="en-US"/>
              <a:t>Welcome to our online learning platform! In today's digital age, online education is becoming increasingly popular due to its convenience and accessibility. Our platform offers a diverse range of educational courses designed to empower learners from around the world.</a:t>
            </a:r>
            <a:endParaRPr lang="en-IN"/>
          </a:p>
        </p:txBody>
      </p:sp>
    </p:spTree>
    <p:extLst>
      <p:ext uri="{BB962C8B-B14F-4D97-AF65-F5344CB8AC3E}">
        <p14:creationId xmlns:p14="http://schemas.microsoft.com/office/powerpoint/2010/main" val="26183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91DCA-4238-284E-03CB-3824D9924AFA}"/>
              </a:ext>
            </a:extLst>
          </p:cNvPr>
          <p:cNvSpPr>
            <a:spLocks noGrp="1"/>
          </p:cNvSpPr>
          <p:nvPr>
            <p:ph type="title"/>
          </p:nvPr>
        </p:nvSpPr>
        <p:spPr/>
        <p:txBody>
          <a:bodyPr/>
          <a:lstStyle/>
          <a:p>
            <a:r>
              <a:rPr lang="en-IN"/>
              <a:t>Educational Courses</a:t>
            </a:r>
          </a:p>
        </p:txBody>
      </p:sp>
      <p:sp>
        <p:nvSpPr>
          <p:cNvPr id="3" name="Text Placeholder 2">
            <a:extLst>
              <a:ext uri="{FF2B5EF4-FFF2-40B4-BE49-F238E27FC236}">
                <a16:creationId xmlns:a16="http://schemas.microsoft.com/office/drawing/2014/main" id="{3C11E1D8-4CB6-D18A-47A7-EC441AB6F135}"/>
              </a:ext>
            </a:extLst>
          </p:cNvPr>
          <p:cNvSpPr>
            <a:spLocks noGrp="1"/>
          </p:cNvSpPr>
          <p:nvPr>
            <p:ph type="body" idx="1"/>
          </p:nvPr>
        </p:nvSpPr>
        <p:spPr/>
        <p:txBody>
          <a:bodyPr/>
          <a:lstStyle/>
          <a:p>
            <a:r>
              <a:rPr lang="en-US"/>
              <a:t>We provide a wide variety of courses covering subjects such as programming, data science, business management, languages, and more. Each course is crafted by industry experts and educators to ensure high-quality learning experiences.</a:t>
            </a:r>
            <a:endParaRPr lang="en-IN"/>
          </a:p>
        </p:txBody>
      </p:sp>
    </p:spTree>
    <p:extLst>
      <p:ext uri="{BB962C8B-B14F-4D97-AF65-F5344CB8AC3E}">
        <p14:creationId xmlns:p14="http://schemas.microsoft.com/office/powerpoint/2010/main" val="2949638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9BBAE-BDE5-D59E-EAEA-42F2057E2397}"/>
              </a:ext>
            </a:extLst>
          </p:cNvPr>
          <p:cNvSpPr>
            <a:spLocks noGrp="1"/>
          </p:cNvSpPr>
          <p:nvPr>
            <p:ph type="title"/>
          </p:nvPr>
        </p:nvSpPr>
        <p:spPr/>
        <p:txBody>
          <a:bodyPr/>
          <a:lstStyle/>
          <a:p>
            <a:r>
              <a:rPr lang="en-US"/>
              <a:t>Features of Our Learning Platform</a:t>
            </a:r>
            <a:endParaRPr lang="en-IN"/>
          </a:p>
        </p:txBody>
      </p:sp>
      <p:sp>
        <p:nvSpPr>
          <p:cNvPr id="3" name="Text Placeholder 2">
            <a:extLst>
              <a:ext uri="{FF2B5EF4-FFF2-40B4-BE49-F238E27FC236}">
                <a16:creationId xmlns:a16="http://schemas.microsoft.com/office/drawing/2014/main" id="{58FDA4CD-A48E-2185-78F9-BBC40360BAE6}"/>
              </a:ext>
            </a:extLst>
          </p:cNvPr>
          <p:cNvSpPr>
            <a:spLocks noGrp="1"/>
          </p:cNvSpPr>
          <p:nvPr>
            <p:ph type="body" idx="1"/>
          </p:nvPr>
        </p:nvSpPr>
        <p:spPr/>
        <p:txBody>
          <a:bodyPr/>
          <a:lstStyle/>
          <a:p>
            <a:r>
              <a:rPr lang="en-US"/>
              <a:t>1. Interactive Learning: Our platform offers engaging and interactive learning experiences through videos, quizzes, and assignments.</a:t>
            </a:r>
          </a:p>
          <a:p>
            <a:r>
              <a:rPr lang="en-US"/>
              <a:t>2. Personalized Recommendations: We provide personalized course recommendations based on user interests and learning goals.</a:t>
            </a:r>
          </a:p>
          <a:p>
            <a:r>
              <a:rPr lang="en-US"/>
              <a:t>3. Progress Tracking: Users can track their learning progress, view completed courses, and earn certificates to showcase their achievements.</a:t>
            </a:r>
            <a:endParaRPr lang="en-IN"/>
          </a:p>
        </p:txBody>
      </p:sp>
    </p:spTree>
    <p:extLst>
      <p:ext uri="{BB962C8B-B14F-4D97-AF65-F5344CB8AC3E}">
        <p14:creationId xmlns:p14="http://schemas.microsoft.com/office/powerpoint/2010/main" val="380621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2CB6-8A80-43B8-86AE-FBCEB823BF55}"/>
              </a:ext>
            </a:extLst>
          </p:cNvPr>
          <p:cNvSpPr>
            <a:spLocks noGrp="1"/>
          </p:cNvSpPr>
          <p:nvPr>
            <p:ph type="title"/>
          </p:nvPr>
        </p:nvSpPr>
        <p:spPr/>
        <p:txBody>
          <a:bodyPr/>
          <a:lstStyle/>
          <a:p>
            <a:r>
              <a:rPr lang="en-US"/>
              <a:t>Features of Our Learning Website</a:t>
            </a:r>
            <a:endParaRPr lang="en-IN"/>
          </a:p>
        </p:txBody>
      </p:sp>
      <p:sp>
        <p:nvSpPr>
          <p:cNvPr id="3" name="Text Placeholder 2">
            <a:extLst>
              <a:ext uri="{FF2B5EF4-FFF2-40B4-BE49-F238E27FC236}">
                <a16:creationId xmlns:a16="http://schemas.microsoft.com/office/drawing/2014/main" id="{C491AEBF-E887-CB5B-98A4-777249ECB9E9}"/>
              </a:ext>
            </a:extLst>
          </p:cNvPr>
          <p:cNvSpPr>
            <a:spLocks noGrp="1"/>
          </p:cNvSpPr>
          <p:nvPr>
            <p:ph type="body" idx="1"/>
          </p:nvPr>
        </p:nvSpPr>
        <p:spPr/>
        <p:txBody>
          <a:bodyPr>
            <a:normAutofit fontScale="62500" lnSpcReduction="20000"/>
          </a:bodyPr>
          <a:lstStyle/>
          <a:p>
            <a:r>
              <a:rPr lang="en-US"/>
              <a:t>1. Homepage: Our homepage showcases featured categories and courses to engage users from the start.</a:t>
            </a:r>
          </a:p>
          <a:p>
            <a:r>
              <a:rPr lang="en-US"/>
              <a:t>2. Course Filtering: Users can easily find courses using filters based on categories, levels, and prices.</a:t>
            </a:r>
          </a:p>
          <a:p>
            <a:r>
              <a:rPr lang="en-US"/>
              <a:t>3. Search Functionality: Our search feature allows users to find specific courses quickly and efficiently.</a:t>
            </a:r>
          </a:p>
          <a:p>
            <a:r>
              <a:rPr lang="en-US"/>
              <a:t>4. Detailed Course Information: Users can view comprehensive details about each course, including descriptions, instructors, and ratings.</a:t>
            </a:r>
          </a:p>
          <a:p>
            <a:r>
              <a:rPr lang="en-US"/>
              <a:t>5. Seamless Enrollment: Our platform enables hassle-free course enrollment, whether free or paid, with just a few clicks.</a:t>
            </a:r>
          </a:p>
          <a:p>
            <a:r>
              <a:rPr lang="en-US"/>
              <a:t>6. Secure Payment Integration: We integrate with Razorpay for secure and seamless payment processing, ensuring user transactions are protected.</a:t>
            </a:r>
          </a:p>
          <a:p>
            <a:r>
              <a:rPr lang="en-US"/>
              <a:t>7. User Dashboard: Each user has access to a personalized dashboard where they can track enrolled courses and progress.</a:t>
            </a:r>
          </a:p>
          <a:p>
            <a:r>
              <a:rPr lang="en-US"/>
              <a:t>8. Responsive Design: Our website is designed to be responsive, providing a seamless experience across devices.</a:t>
            </a:r>
          </a:p>
          <a:p>
            <a:r>
              <a:rPr lang="en-US"/>
              <a:t>9. Error Handling: We have custom error pages for situations like page not found and payment failure.</a:t>
            </a:r>
          </a:p>
          <a:p>
            <a:r>
              <a:rPr lang="en-US"/>
              <a:t>10. About Us &amp; Contact Us: Users can learn more about our website and easily get in touch through dedicated pages.</a:t>
            </a:r>
            <a:endParaRPr lang="en-IN"/>
          </a:p>
        </p:txBody>
      </p:sp>
    </p:spTree>
    <p:extLst>
      <p:ext uri="{BB962C8B-B14F-4D97-AF65-F5344CB8AC3E}">
        <p14:creationId xmlns:p14="http://schemas.microsoft.com/office/powerpoint/2010/main" val="14405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D243-E8AB-8763-86F3-26C437E8CCDC}"/>
              </a:ext>
            </a:extLst>
          </p:cNvPr>
          <p:cNvSpPr>
            <a:spLocks noGrp="1"/>
          </p:cNvSpPr>
          <p:nvPr>
            <p:ph type="title"/>
          </p:nvPr>
        </p:nvSpPr>
        <p:spPr/>
        <p:txBody>
          <a:bodyPr/>
          <a:lstStyle/>
          <a:p>
            <a:r>
              <a:rPr lang="en-IN"/>
              <a:t>Importance of Payment Gateway</a:t>
            </a:r>
          </a:p>
        </p:txBody>
      </p:sp>
      <p:sp>
        <p:nvSpPr>
          <p:cNvPr id="3" name="Text Placeholder 2">
            <a:extLst>
              <a:ext uri="{FF2B5EF4-FFF2-40B4-BE49-F238E27FC236}">
                <a16:creationId xmlns:a16="http://schemas.microsoft.com/office/drawing/2014/main" id="{9356940E-9807-339A-FDCC-D7854B66CF3D}"/>
              </a:ext>
            </a:extLst>
          </p:cNvPr>
          <p:cNvSpPr>
            <a:spLocks noGrp="1"/>
          </p:cNvSpPr>
          <p:nvPr>
            <p:ph type="body" idx="1"/>
          </p:nvPr>
        </p:nvSpPr>
        <p:spPr/>
        <p:txBody>
          <a:bodyPr/>
          <a:lstStyle/>
          <a:p>
            <a:r>
              <a:rPr lang="en-US"/>
              <a:t>A reliable payment gateway is crucial for any online business, especially in the e-learning sector. It ensures seamless and secure transactions for course enrollments, providing convenience to our users and boosting our platform's credibility.</a:t>
            </a:r>
            <a:endParaRPr lang="en-IN"/>
          </a:p>
        </p:txBody>
      </p:sp>
    </p:spTree>
    <p:extLst>
      <p:ext uri="{BB962C8B-B14F-4D97-AF65-F5344CB8AC3E}">
        <p14:creationId xmlns:p14="http://schemas.microsoft.com/office/powerpoint/2010/main" val="2099926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9975E-279C-8A4C-9BC5-BA3AF2C9F49F}"/>
              </a:ext>
            </a:extLst>
          </p:cNvPr>
          <p:cNvSpPr>
            <a:spLocks noGrp="1"/>
          </p:cNvSpPr>
          <p:nvPr>
            <p:ph type="title"/>
          </p:nvPr>
        </p:nvSpPr>
        <p:spPr/>
        <p:txBody>
          <a:bodyPr/>
          <a:lstStyle/>
          <a:p>
            <a:r>
              <a:rPr lang="en-IN"/>
              <a:t>Razorpay - Secure Payment Gateway</a:t>
            </a:r>
          </a:p>
        </p:txBody>
      </p:sp>
      <p:sp>
        <p:nvSpPr>
          <p:cNvPr id="3" name="Text Placeholder 2">
            <a:extLst>
              <a:ext uri="{FF2B5EF4-FFF2-40B4-BE49-F238E27FC236}">
                <a16:creationId xmlns:a16="http://schemas.microsoft.com/office/drawing/2014/main" id="{092B8D37-E6C8-FFEF-FDD5-503A082167FF}"/>
              </a:ext>
            </a:extLst>
          </p:cNvPr>
          <p:cNvSpPr>
            <a:spLocks noGrp="1"/>
          </p:cNvSpPr>
          <p:nvPr>
            <p:ph type="body" idx="1"/>
          </p:nvPr>
        </p:nvSpPr>
        <p:spPr/>
        <p:txBody>
          <a:bodyPr/>
          <a:lstStyle/>
          <a:p>
            <a:r>
              <a:rPr lang="en-US"/>
              <a:t>Razorpay is a leading payment gateway in India known for its robust security, user-friendly interface, and reliable payment processing. It supports various payment methods, including credit/debit cards, net banking, UPI, and wallets.</a:t>
            </a:r>
            <a:endParaRPr lang="en-IN"/>
          </a:p>
        </p:txBody>
      </p:sp>
      <p:pic>
        <p:nvPicPr>
          <p:cNvPr id="5" name="Picture 4">
            <a:extLst>
              <a:ext uri="{FF2B5EF4-FFF2-40B4-BE49-F238E27FC236}">
                <a16:creationId xmlns:a16="http://schemas.microsoft.com/office/drawing/2014/main" id="{085B1211-08D0-4736-6306-B4DB24BA8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8548" y="3571246"/>
            <a:ext cx="3604075" cy="2162445"/>
          </a:xfrm>
          <a:prstGeom prst="rect">
            <a:avLst/>
          </a:prstGeom>
        </p:spPr>
      </p:pic>
    </p:spTree>
    <p:extLst>
      <p:ext uri="{BB962C8B-B14F-4D97-AF65-F5344CB8AC3E}">
        <p14:creationId xmlns:p14="http://schemas.microsoft.com/office/powerpoint/2010/main" val="2563065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6589-B1C9-491C-A2AB-129E0826EEBC}"/>
              </a:ext>
            </a:extLst>
          </p:cNvPr>
          <p:cNvSpPr>
            <a:spLocks noGrp="1"/>
          </p:cNvSpPr>
          <p:nvPr>
            <p:ph type="title"/>
          </p:nvPr>
        </p:nvSpPr>
        <p:spPr/>
        <p:txBody>
          <a:bodyPr/>
          <a:lstStyle/>
          <a:p>
            <a:r>
              <a:rPr lang="en-IN"/>
              <a:t>Secure Payments with Razorpay</a:t>
            </a:r>
          </a:p>
        </p:txBody>
      </p:sp>
      <p:sp>
        <p:nvSpPr>
          <p:cNvPr id="3" name="Text Placeholder 2">
            <a:extLst>
              <a:ext uri="{FF2B5EF4-FFF2-40B4-BE49-F238E27FC236}">
                <a16:creationId xmlns:a16="http://schemas.microsoft.com/office/drawing/2014/main" id="{2BF02B71-F99A-895A-A31D-96D33CD459F0}"/>
              </a:ext>
            </a:extLst>
          </p:cNvPr>
          <p:cNvSpPr>
            <a:spLocks noGrp="1"/>
          </p:cNvSpPr>
          <p:nvPr>
            <p:ph type="body" idx="1"/>
          </p:nvPr>
        </p:nvSpPr>
        <p:spPr/>
        <p:txBody>
          <a:bodyPr>
            <a:normAutofit fontScale="62500" lnSpcReduction="20000"/>
          </a:bodyPr>
          <a:lstStyle/>
          <a:p>
            <a:r>
              <a:rPr lang="en-US"/>
              <a:t>Ensuring the security of online transactions is a top priority, and Razorpay offers a robust set of features to safeguard user data and facilitate secure payments:</a:t>
            </a:r>
          </a:p>
          <a:p>
            <a:r>
              <a:rPr lang="en-US"/>
              <a:t>1. PCI DSS Compliance: Razorpay adheres to Payment Card Industry Data Security Standard (PCI DSS) compliance, ensuring that all cardholder data is handled securely throughout the payment process.</a:t>
            </a:r>
          </a:p>
          <a:p>
            <a:r>
              <a:rPr lang="en-US"/>
              <a:t>2. Encryption: All sensitive information transmitted between the user's browser and Razorpay's servers is encrypted using industry-standard cryptographic protocols, preventing unauthorized access and data breaches.</a:t>
            </a:r>
          </a:p>
          <a:p>
            <a:r>
              <a:rPr lang="en-US"/>
              <a:t>3. Tokenization: Razorpay utilizes tokenization to replace sensitive cardholder data with unique tokens, reducing the risk of data theft and enhancing overall payment security.</a:t>
            </a:r>
          </a:p>
          <a:p>
            <a:r>
              <a:rPr lang="en-US"/>
              <a:t>4. Two-Factor Authentication (2FA): To add an extra layer of security, Razorpay supports two-factor authentication methods such as OTP (One-Time Password) verification, reducing the likelihood of fraudulent transactions.</a:t>
            </a:r>
          </a:p>
          <a:p>
            <a:r>
              <a:rPr lang="en-US"/>
              <a:t>5. Fraud Detection and Prevention: Leveraging advanced machine learning algorithms and AI-driven fraud detection mechanisms, Razorpay continuously monitors transactions in real-time to identify and mitigate fraudulent activities, ensuring a secure payment environment for both merchants and users.</a:t>
            </a:r>
            <a:endParaRPr lang="en-IN"/>
          </a:p>
        </p:txBody>
      </p:sp>
    </p:spTree>
    <p:extLst>
      <p:ext uri="{BB962C8B-B14F-4D97-AF65-F5344CB8AC3E}">
        <p14:creationId xmlns:p14="http://schemas.microsoft.com/office/powerpoint/2010/main" val="4017161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E88F-B955-7103-B2C4-1D4F9C1B6BF8}"/>
              </a:ext>
            </a:extLst>
          </p:cNvPr>
          <p:cNvSpPr>
            <a:spLocks noGrp="1"/>
          </p:cNvSpPr>
          <p:nvPr>
            <p:ph type="title"/>
          </p:nvPr>
        </p:nvSpPr>
        <p:spPr/>
        <p:txBody>
          <a:bodyPr/>
          <a:lstStyle/>
          <a:p>
            <a:r>
              <a:rPr lang="en-US"/>
              <a:t>Connecting Our Website to Razorpay</a:t>
            </a:r>
            <a:endParaRPr lang="en-IN"/>
          </a:p>
        </p:txBody>
      </p:sp>
      <p:sp>
        <p:nvSpPr>
          <p:cNvPr id="3" name="Text Placeholder 2">
            <a:extLst>
              <a:ext uri="{FF2B5EF4-FFF2-40B4-BE49-F238E27FC236}">
                <a16:creationId xmlns:a16="http://schemas.microsoft.com/office/drawing/2014/main" id="{20C8E173-C7EF-43FD-865A-942865198923}"/>
              </a:ext>
            </a:extLst>
          </p:cNvPr>
          <p:cNvSpPr>
            <a:spLocks noGrp="1"/>
          </p:cNvSpPr>
          <p:nvPr>
            <p:ph type="body" idx="1"/>
          </p:nvPr>
        </p:nvSpPr>
        <p:spPr/>
        <p:txBody>
          <a:bodyPr>
            <a:normAutofit fontScale="47500" lnSpcReduction="20000"/>
          </a:bodyPr>
          <a:lstStyle/>
          <a:p>
            <a:r>
              <a:rPr lang="en-US"/>
              <a:t>To integrate Razorpay into our website's checkout process, we followed a systematic process to ensure seamless connectivity and functionality. Here's how we connected our website to Razorpay:</a:t>
            </a:r>
          </a:p>
          <a:p>
            <a:r>
              <a:rPr lang="en-US"/>
              <a:t>1. Registration with Razorpay: We started by signing up for a Razorpay account on their website and obtaining our unique API key and secret key, which are essential for communication between our website and Razorpay's servers.</a:t>
            </a:r>
          </a:p>
          <a:p>
            <a:r>
              <a:rPr lang="en-US"/>
              <a:t>2. Installation of Razorpay SDK: Next, we installed the Razorpay SDK (Software Development Kit) on our website's backend. The SDK provides libraries and tools that enable our website to interact with Razorpay's payment gateway securely.</a:t>
            </a:r>
          </a:p>
          <a:p>
            <a:r>
              <a:rPr lang="en-US"/>
              <a:t>3. Configuration of Payment Gateway: We configured the Razorpay payment gateway settings within our website's admin panel, specifying parameters such as currency, payment methods, and transaction limits to align with our business requirements.</a:t>
            </a:r>
          </a:p>
          <a:p>
            <a:r>
              <a:rPr lang="en-US"/>
              <a:t>4. Integration of Checkout Page: We integrated the Razorpay checkout page into our website's checkout flow, allowing users to initiate and complete payments seamlessly. This involved embedding Razorpay's checkout form within our website's frontend and handling the communication between our website and Razorpay's servers.</a:t>
            </a:r>
          </a:p>
          <a:p>
            <a:r>
              <a:rPr lang="en-US"/>
              <a:t>5. Testing and Debugging: After integration, we thoroughly tested the checkout process to ensure that payments were processed correctly, user data was transmitted securely, and error handling mechanisms were in place. Any issues or bugs identified during testing were promptly addressed and resolved.</a:t>
            </a:r>
          </a:p>
          <a:p>
            <a:r>
              <a:rPr lang="en-US"/>
              <a:t>6. Go-Live and Monitoring: Once testing was successful, we deployed the integrated Razorpay checkout on our live website. We continuously monitor payment transactions, performance metrics, and user feedback to optimize the checkout experience and address any issues that may arise.</a:t>
            </a:r>
          </a:p>
          <a:p>
            <a:r>
              <a:rPr lang="en-US"/>
              <a:t>By following this process, we successfully connected our website to Razorpay, enabling secure and efficient payment processing for our users.</a:t>
            </a:r>
            <a:endParaRPr lang="en-IN"/>
          </a:p>
        </p:txBody>
      </p:sp>
    </p:spTree>
    <p:extLst>
      <p:ext uri="{BB962C8B-B14F-4D97-AF65-F5344CB8AC3E}">
        <p14:creationId xmlns:p14="http://schemas.microsoft.com/office/powerpoint/2010/main" val="242404637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TotalTime>
  <Words>1190</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FINTECH:  Online Learning Website</vt:lpstr>
      <vt:lpstr>Introduction to Online Learning</vt:lpstr>
      <vt:lpstr>Educational Courses</vt:lpstr>
      <vt:lpstr>Features of Our Learning Platform</vt:lpstr>
      <vt:lpstr>Features of Our Learning Website</vt:lpstr>
      <vt:lpstr>Importance of Payment Gateway</vt:lpstr>
      <vt:lpstr>Razorpay - Secure Payment Gateway</vt:lpstr>
      <vt:lpstr>Secure Payments with Razorpay</vt:lpstr>
      <vt:lpstr>Connecting Our Website to Razorpay</vt:lpstr>
      <vt:lpstr>Secure Payments</vt:lpstr>
      <vt:lpstr>Benefits of Razorpay Integration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Learning Website</dc:title>
  <dc:creator>Aditya Keskar</dc:creator>
  <cp:lastModifiedBy>Aditya Keskar</cp:lastModifiedBy>
  <cp:revision>2</cp:revision>
  <dcterms:created xsi:type="dcterms:W3CDTF">2024-04-24T09:22:51Z</dcterms:created>
  <dcterms:modified xsi:type="dcterms:W3CDTF">2024-04-25T06:19:45Z</dcterms:modified>
</cp:coreProperties>
</file>