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5B81E8-6B5F-4004-A64A-C223FFE32957}">
  <a:tblStyle styleId="{3A5B81E8-6B5F-4004-A64A-C223FFE32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0bd08035_7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f0bd08035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f0bd08035_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f0bd08035_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f0bd080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f0bd080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f0bd080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f0bd080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f0bd080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f0bd080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f0bd080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f0bd080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f0bd08035_7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f0bd08035_7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f0bd08035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f0bd08035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525" y="-246975"/>
            <a:ext cx="6334951" cy="63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10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181" name="Google Shape;181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900" y="873123"/>
            <a:ext cx="5494200" cy="339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11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195" name="Google Shape;195;p2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9250" y="928576"/>
            <a:ext cx="5580225" cy="345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12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  <p:sp>
        <p:nvSpPr>
          <p:cNvPr id="209" name="Google Shape;209;p24"/>
          <p:cNvSpPr txBox="1"/>
          <p:nvPr/>
        </p:nvSpPr>
        <p:spPr>
          <a:xfrm>
            <a:off x="311700" y="885750"/>
            <a:ext cx="287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GIVEN DATA</a:t>
            </a:r>
            <a:endParaRPr b="1" sz="1700"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5">
            <a:alphaModFix/>
          </a:blip>
          <a:srcRect b="30925" l="29272" r="17708" t="31666"/>
          <a:stretch/>
        </p:blipFill>
        <p:spPr>
          <a:xfrm>
            <a:off x="1245488" y="1251600"/>
            <a:ext cx="6653035" cy="26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2228850" y="3872850"/>
            <a:ext cx="52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rate of Medical MoJo across 10 years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437005"/>
            <a:ext cx="85206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Q2) Revenue generated by Chem-X by 2031, considering Chem-X grows at an average growth rate </a:t>
            </a:r>
            <a:r>
              <a:rPr b="1" i="1" lang="en" sz="1700"/>
              <a:t>(across 10 years) </a:t>
            </a:r>
            <a:r>
              <a:rPr b="1" lang="en" sz="1700"/>
              <a:t>as Medical MoJo.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i="1" lang="en"/>
              <a:t>3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  <p:sp>
        <p:nvSpPr>
          <p:cNvPr id="225" name="Google Shape;225;p25"/>
          <p:cNvSpPr txBox="1"/>
          <p:nvPr/>
        </p:nvSpPr>
        <p:spPr>
          <a:xfrm>
            <a:off x="311700" y="990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FIND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11700" y="12826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</a:rPr>
              <a:t>Average Growth Rate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Formula: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[AGR]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=     GR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+ GR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2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+ GR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3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+ GR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4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+ … + GR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 </a:t>
            </a:r>
            <a:r>
              <a:rPr lang="en" sz="1700"/>
              <a:t> </a:t>
            </a:r>
            <a:r>
              <a:rPr b="1" lang="en" sz="1400">
                <a:solidFill>
                  <a:srgbClr val="000000"/>
                </a:solidFill>
              </a:rPr>
              <a:t>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Where</a:t>
            </a:r>
            <a:r>
              <a:rPr b="1" lang="en" sz="1400">
                <a:solidFill>
                  <a:srgbClr val="0000FF"/>
                </a:solidFill>
              </a:rPr>
              <a:t>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[AGR]</a:t>
            </a:r>
            <a:r>
              <a:rPr b="1" baseline="-25000" lang="en" sz="1400">
                <a:solidFill>
                  <a:srgbClr val="0000FF"/>
                </a:solidFill>
                <a:highlight>
                  <a:srgbClr val="FFFFFF"/>
                </a:highlight>
              </a:rPr>
              <a:t>N</a:t>
            </a:r>
            <a:r>
              <a:rPr b="1" baseline="-25000"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Average Growth rate over the time period of 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	 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 GR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Growth Rate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∴</a:t>
            </a: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[AGR]</a:t>
            </a:r>
            <a:r>
              <a:rPr baseline="-25000" lang="en" sz="1400">
                <a:solidFill>
                  <a:srgbClr val="222222"/>
                </a:solidFill>
                <a:highlight>
                  <a:srgbClr val="FFFFFF"/>
                </a:highlight>
              </a:rPr>
              <a:t>10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of Medical MoJo = 12.32 + 10.44 + 17.56 + 14.36 + 8.01 + 19.60 - 9.43 + 4.20 + 8.12 + 2.30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										10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 				      = 8.756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It is given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[AGR]</a:t>
            </a:r>
            <a:r>
              <a:rPr baseline="-25000" lang="en" sz="1400">
                <a:solidFill>
                  <a:srgbClr val="222222"/>
                </a:solidFill>
                <a:highlight>
                  <a:srgbClr val="FFFFFF"/>
                </a:highlight>
              </a:rPr>
              <a:t>10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of Medical MoJo = [AGR]</a:t>
            </a:r>
            <a:r>
              <a:rPr baseline="-25000" lang="en" sz="1400">
                <a:solidFill>
                  <a:srgbClr val="222222"/>
                </a:solidFill>
                <a:highlight>
                  <a:srgbClr val="FFFFFF"/>
                </a:highlight>
              </a:rPr>
              <a:t>10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of Chem-X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∴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[AGR]</a:t>
            </a:r>
            <a:r>
              <a:rPr b="1" baseline="-25000" lang="en" sz="1400">
                <a:solidFill>
                  <a:srgbClr val="0000FF"/>
                </a:solidFill>
                <a:highlight>
                  <a:srgbClr val="FFFFFF"/>
                </a:highlight>
              </a:rPr>
              <a:t>10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of Chem-X =8.756</a:t>
            </a:r>
            <a:endParaRPr b="1" sz="14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14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325" y="3488363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  <p:sp>
        <p:nvSpPr>
          <p:cNvPr id="240" name="Google Shape;240;p26"/>
          <p:cNvSpPr txBox="1"/>
          <p:nvPr/>
        </p:nvSpPr>
        <p:spPr>
          <a:xfrm>
            <a:off x="311700" y="8845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1600"/>
          </a:p>
        </p:txBody>
      </p:sp>
      <p:cxnSp>
        <p:nvCxnSpPr>
          <p:cNvPr id="241" name="Google Shape;241;p26"/>
          <p:cNvCxnSpPr/>
          <p:nvPr/>
        </p:nvCxnSpPr>
        <p:spPr>
          <a:xfrm>
            <a:off x="2124075" y="1933575"/>
            <a:ext cx="303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6"/>
          <p:cNvCxnSpPr/>
          <p:nvPr/>
        </p:nvCxnSpPr>
        <p:spPr>
          <a:xfrm>
            <a:off x="2752725" y="2990850"/>
            <a:ext cx="568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15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949276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From Question 1, we know that the revenue of Chem-X for the year 2021 is 108.353 Billion INR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Let’s assume, Chem-X is growing at an annual growth rate of x%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56" name="Google Shape;256;p27"/>
          <p:cNvGraphicFramePr/>
          <p:nvPr/>
        </p:nvGraphicFramePr>
        <p:xfrm>
          <a:off x="557075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{3A5B81E8-6B5F-4004-A64A-C223FFE32957}</a:tableStyleId>
              </a:tblPr>
              <a:tblGrid>
                <a:gridCol w="705300"/>
                <a:gridCol w="705300"/>
                <a:gridCol w="705300"/>
                <a:gridCol w="705300"/>
                <a:gridCol w="705300"/>
                <a:gridCol w="705300"/>
                <a:gridCol w="705300"/>
                <a:gridCol w="705300"/>
                <a:gridCol w="705300"/>
                <a:gridCol w="705300"/>
                <a:gridCol w="705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2031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1.5x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x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27"/>
          <p:cNvSpPr/>
          <p:nvPr/>
        </p:nvSpPr>
        <p:spPr>
          <a:xfrm>
            <a:off x="6629400" y="3248025"/>
            <a:ext cx="76200" cy="32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896225" y="3259088"/>
            <a:ext cx="76200" cy="32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262813" y="3259088"/>
            <a:ext cx="76200" cy="324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902225" y="3664725"/>
            <a:ext cx="43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64D79"/>
                </a:solidFill>
              </a:rPr>
              <a:t>Given, the growth rate from 2028 becomes stagnant</a:t>
            </a:r>
            <a:endParaRPr b="1" sz="1500">
              <a:solidFill>
                <a:srgbClr val="A64D79"/>
              </a:solidFill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4438650" y="3248025"/>
            <a:ext cx="76200" cy="704700"/>
          </a:xfrm>
          <a:prstGeom prst="up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363725" y="3895575"/>
            <a:ext cx="50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rgbClr val="A64D79"/>
                </a:solidFill>
              </a:rPr>
              <a:t>Higher uptake (about 1.5) in the average growth in 2026</a:t>
            </a:r>
            <a:endParaRPr b="1" sz="9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[AGR]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10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of Chem-X =     8.756   =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16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  <p:sp>
        <p:nvSpPr>
          <p:cNvPr id="276" name="Google Shape;276;p28"/>
          <p:cNvSpPr txBox="1"/>
          <p:nvPr/>
        </p:nvSpPr>
        <p:spPr>
          <a:xfrm>
            <a:off x="3314700" y="1076275"/>
            <a:ext cx="6296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x + x + x + x + 1.5x + x + x + 0 +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0 + 0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						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10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cxnSp>
        <p:nvCxnSpPr>
          <p:cNvPr id="277" name="Google Shape;277;p28"/>
          <p:cNvCxnSpPr/>
          <p:nvPr/>
        </p:nvCxnSpPr>
        <p:spPr>
          <a:xfrm>
            <a:off x="3314700" y="1409700"/>
            <a:ext cx="3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8"/>
          <p:cNvSpPr txBox="1"/>
          <p:nvPr/>
        </p:nvSpPr>
        <p:spPr>
          <a:xfrm>
            <a:off x="609600" y="1847850"/>
            <a:ext cx="68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  8.756 =      7.5x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    10</a:t>
            </a:r>
            <a:endParaRPr/>
          </a:p>
        </p:txBody>
      </p:sp>
      <p:cxnSp>
        <p:nvCxnSpPr>
          <p:cNvPr id="279" name="Google Shape;279;p28"/>
          <p:cNvCxnSpPr/>
          <p:nvPr/>
        </p:nvCxnSpPr>
        <p:spPr>
          <a:xfrm>
            <a:off x="2476500" y="2152650"/>
            <a:ext cx="41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8"/>
          <p:cNvSpPr txBox="1"/>
          <p:nvPr/>
        </p:nvSpPr>
        <p:spPr>
          <a:xfrm>
            <a:off x="647700" y="2587025"/>
            <a:ext cx="784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x</a:t>
            </a:r>
            <a:r>
              <a:rPr b="1" lang="en">
                <a:solidFill>
                  <a:srgbClr val="0000FF"/>
                </a:solidFill>
              </a:rPr>
              <a:t> = 11.675%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value of x we calculate the revenue for Chem-X for the years 2021 to 2031, the values of which are present in the following slide.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17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293" name="Google Shape;293;p2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987" y="826888"/>
            <a:ext cx="5642017" cy="3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-18-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5">
            <a:alphaModFix/>
          </a:blip>
          <a:srcRect b="42036" l="40728" r="38230" t="27221"/>
          <a:stretch/>
        </p:blipFill>
        <p:spPr>
          <a:xfrm>
            <a:off x="2518250" y="1443887"/>
            <a:ext cx="3802114" cy="31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/>
        </p:nvSpPr>
        <p:spPr>
          <a:xfrm>
            <a:off x="854700" y="941088"/>
            <a:ext cx="74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D5A6BD"/>
                </a:highlight>
              </a:rPr>
              <a:t>2. THE REVENUE FOR CHEM-X GENERATED IN 2031 WILL BE 246.977 BILLION INR</a:t>
            </a:r>
            <a:endParaRPr b="1">
              <a:highlight>
                <a:srgbClr val="D5A6BD"/>
              </a:highlight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2</a:t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57271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492139" y="247663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11700" y="1679943"/>
            <a:ext cx="8520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Business Case Study</a:t>
            </a:r>
            <a:endParaRPr b="1" sz="4400"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09650" y="2590800"/>
            <a:ext cx="742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</a:rPr>
              <a:t>TEAM: SKAM</a:t>
            </a:r>
            <a:endParaRPr b="1" sz="2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</a:t>
            </a:r>
            <a:r>
              <a:rPr b="1" lang="en" sz="1500"/>
              <a:t>S</a:t>
            </a:r>
            <a:r>
              <a:rPr lang="en" sz="1500"/>
              <a:t>HARLENE WADHWA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K</a:t>
            </a:r>
            <a:r>
              <a:rPr lang="en" sz="1500">
                <a:solidFill>
                  <a:schemeClr val="dk1"/>
                </a:solidFill>
              </a:rPr>
              <a:t>RISHNNA SARRDAH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</a:t>
            </a:r>
            <a:r>
              <a:rPr lang="en" sz="1500"/>
              <a:t>DITYA KHAIRE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</a:t>
            </a:r>
            <a:r>
              <a:rPr lang="en" sz="1500">
                <a:solidFill>
                  <a:schemeClr val="dk1"/>
                </a:solidFill>
              </a:rPr>
              <a:t>AURVIN SHAH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501211" y="238592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885750"/>
            <a:ext cx="287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GIVEN DATA</a:t>
            </a:r>
            <a:endParaRPr b="1" sz="17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31389" l="3566" r="16472" t="23290"/>
          <a:stretch/>
        </p:blipFill>
        <p:spPr>
          <a:xfrm>
            <a:off x="561975" y="1392950"/>
            <a:ext cx="8100149" cy="25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528500" y="245681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11700" y="990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FIND</a:t>
            </a:r>
            <a:endParaRPr b="1" sz="1600"/>
          </a:p>
        </p:txBody>
      </p:sp>
      <p:sp>
        <p:nvSpPr>
          <p:cNvPr id="97" name="Google Shape;97;p16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  <p:sp>
        <p:nvSpPr>
          <p:cNvPr id="98" name="Google Shape;98;p16"/>
          <p:cNvSpPr txBox="1"/>
          <p:nvPr/>
        </p:nvSpPr>
        <p:spPr>
          <a:xfrm>
            <a:off x="311700" y="1402800"/>
            <a:ext cx="85206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AutoNum type="alphaUcPeriod"/>
            </a:pPr>
            <a:r>
              <a:rPr b="1" lang="en" sz="1700">
                <a:solidFill>
                  <a:srgbClr val="595959"/>
                </a:solidFill>
              </a:rPr>
              <a:t>What will be the Market Share of Chem-X and the top 10 companies in 2021?</a:t>
            </a:r>
            <a:endParaRPr b="1" sz="1700">
              <a:solidFill>
                <a:srgbClr val="595959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595959"/>
              </a:buClr>
              <a:buSzPts val="1700"/>
              <a:buAutoNum type="alphaUcPeriod"/>
            </a:pPr>
            <a:r>
              <a:rPr b="1" lang="en" sz="1700">
                <a:solidFill>
                  <a:srgbClr val="595959"/>
                </a:solidFill>
              </a:rPr>
              <a:t>Also calculate the revenue generated by Chem-X in 2021?</a:t>
            </a:r>
            <a:endParaRPr b="1"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528500" y="245681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83400"/>
            <a:ext cx="89658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</a:rPr>
              <a:t>First</a:t>
            </a:r>
            <a:r>
              <a:rPr b="1" lang="en" sz="1500">
                <a:solidFill>
                  <a:srgbClr val="000000"/>
                </a:solidFill>
              </a:rPr>
              <a:t> half of 2021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During the period of the</a:t>
            </a:r>
            <a:r>
              <a:rPr lang="en" sz="1400"/>
              <a:t> </a:t>
            </a:r>
            <a:r>
              <a:rPr b="1" lang="en" sz="1400">
                <a:solidFill>
                  <a:srgbClr val="0000FF"/>
                </a:solidFill>
              </a:rPr>
              <a:t>first</a:t>
            </a:r>
            <a:r>
              <a:rPr lang="en" sz="1400"/>
              <a:t> </a:t>
            </a:r>
            <a:r>
              <a:rPr b="1" lang="en" sz="1400">
                <a:solidFill>
                  <a:srgbClr val="0000FF"/>
                </a:solidFill>
              </a:rPr>
              <a:t>6 months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of 2021, it is given that the top 10 companies will lose 2.2% of their revenue generated. Therefore, the revenue lost by the top 10 companies can be calculated using the following formula given below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</a:rPr>
              <a:t>Formula: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Σ [Revenue generated by top 10 companies]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2020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x 2.2%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		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= </a:t>
            </a:r>
            <a:r>
              <a:rPr lang="en" sz="1400">
                <a:solidFill>
                  <a:schemeClr val="dk1"/>
                </a:solidFill>
              </a:rPr>
              <a:t>2117.51 x 2.2%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chemeClr val="dk1"/>
                </a:solidFill>
              </a:rPr>
              <a:t>=</a:t>
            </a:r>
            <a:r>
              <a:rPr lang="en" sz="1400">
                <a:solidFill>
                  <a:srgbClr val="4A86E8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46.585</a:t>
            </a:r>
            <a:r>
              <a:rPr b="1" lang="en" sz="1400">
                <a:solidFill>
                  <a:srgbClr val="4A86E8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(Total revenue lost by the top 10 companies in Billion INR)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Simultaneously,</a:t>
            </a:r>
            <a:r>
              <a:rPr lang="en" sz="1400">
                <a:solidFill>
                  <a:srgbClr val="00FFFF"/>
                </a:solidFill>
              </a:rPr>
              <a:t> </a:t>
            </a:r>
            <a:r>
              <a:rPr b="1" lang="en" sz="1400">
                <a:solidFill>
                  <a:srgbClr val="0000FF"/>
                </a:solidFill>
              </a:rPr>
              <a:t>half of the lost revenue (50%) will go to Chem-X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and the rest will be assigned to others.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Hence from the revenue loss, the revenue added to Chem-X and others respectively will be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= 46.585/2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= </a:t>
            </a:r>
            <a:r>
              <a:rPr b="1" lang="en" sz="1400">
                <a:solidFill>
                  <a:srgbClr val="000000"/>
                </a:solidFill>
              </a:rPr>
              <a:t>23.2925 </a:t>
            </a:r>
            <a:r>
              <a:rPr b="1" lang="en" sz="1400">
                <a:solidFill>
                  <a:schemeClr val="dk1"/>
                </a:solidFill>
              </a:rPr>
              <a:t>(Billion INR)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B5394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  <p:sp>
        <p:nvSpPr>
          <p:cNvPr id="112" name="Google Shape;112;p17"/>
          <p:cNvSpPr txBox="1"/>
          <p:nvPr/>
        </p:nvSpPr>
        <p:spPr>
          <a:xfrm>
            <a:off x="311700" y="8845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b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31418" l="3699" r="26492" t="23447"/>
          <a:stretch/>
        </p:blipFill>
        <p:spPr>
          <a:xfrm>
            <a:off x="360675" y="1060996"/>
            <a:ext cx="8308349" cy="302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35500" y="953388"/>
            <a:ext cx="89658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</a:rPr>
              <a:t>Second</a:t>
            </a:r>
            <a:r>
              <a:rPr b="1" lang="en" sz="1500">
                <a:solidFill>
                  <a:srgbClr val="000000"/>
                </a:solidFill>
              </a:rPr>
              <a:t> half of 2021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During the period of the </a:t>
            </a:r>
            <a:r>
              <a:rPr b="1" lang="en" sz="1400">
                <a:solidFill>
                  <a:srgbClr val="0000FF"/>
                </a:solidFill>
              </a:rPr>
              <a:t>next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b="1" lang="en" sz="1400">
                <a:solidFill>
                  <a:srgbClr val="0000FF"/>
                </a:solidFill>
              </a:rPr>
              <a:t>6 months</a:t>
            </a:r>
            <a:r>
              <a:rPr lang="en" sz="1400">
                <a:solidFill>
                  <a:srgbClr val="000000"/>
                </a:solidFill>
              </a:rPr>
              <a:t> of 2021, it is given that the overall revenue generation for each individual company will </a:t>
            </a:r>
            <a:r>
              <a:rPr b="1" lang="en" sz="1400">
                <a:solidFill>
                  <a:srgbClr val="0000FF"/>
                </a:solidFill>
              </a:rPr>
              <a:t>increase by 5%</a:t>
            </a:r>
            <a:r>
              <a:rPr lang="en" sz="1400">
                <a:solidFill>
                  <a:srgbClr val="000000"/>
                </a:solidFill>
              </a:rPr>
              <a:t>. Therefore, the revenue generated for the year 2021 can be calculated using the following formula given below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</a:rPr>
              <a:t>Formula: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[Revenue of a company]</a:t>
            </a:r>
            <a:r>
              <a:rPr b="1" baseline="-25000" lang="en" sz="1400">
                <a:solidFill>
                  <a:srgbClr val="000000"/>
                </a:solidFill>
                <a:highlight>
                  <a:srgbClr val="FFFFFF"/>
                </a:highlight>
              </a:rPr>
              <a:t>First half of 2021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+ 5%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		</a:t>
            </a:r>
            <a:endParaRPr b="1" sz="14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Furthermore, to calculate the </a:t>
            </a:r>
            <a:r>
              <a:rPr b="1" lang="en" sz="1400">
                <a:solidFill>
                  <a:srgbClr val="0000FF"/>
                </a:solidFill>
              </a:rPr>
              <a:t>updated market share values </a:t>
            </a:r>
            <a:r>
              <a:rPr lang="en" sz="1400">
                <a:solidFill>
                  <a:schemeClr val="dk1"/>
                </a:solidFill>
              </a:rPr>
              <a:t>of the pharma companies for the year 2021 we use the formula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chemeClr val="dk1"/>
                </a:solidFill>
              </a:rPr>
              <a:t>Formula: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[Market share of a company]</a:t>
            </a:r>
            <a:r>
              <a:rPr b="1" baseline="-25000" lang="en" sz="1400">
                <a:solidFill>
                  <a:schemeClr val="dk1"/>
                </a:solidFill>
                <a:highlight>
                  <a:srgbClr val="FFFFFF"/>
                </a:highlight>
              </a:rPr>
              <a:t> 2021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=         [Revenue of company]</a:t>
            </a:r>
            <a:r>
              <a:rPr b="1" baseline="-25000" lang="en" sz="1400">
                <a:solidFill>
                  <a:schemeClr val="dk1"/>
                </a:solidFill>
                <a:highlight>
                  <a:srgbClr val="FFFFFF"/>
                </a:highlight>
              </a:rPr>
              <a:t>2021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  x   100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Σ [Revenue of all companies]</a:t>
            </a:r>
            <a:r>
              <a:rPr b="1" baseline="-25000" lang="en" sz="1400">
                <a:solidFill>
                  <a:schemeClr val="dk1"/>
                </a:solidFill>
                <a:highlight>
                  <a:srgbClr val="FFFFFF"/>
                </a:highlight>
              </a:rPr>
              <a:t>2021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     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					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B5394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4231875" y="3705225"/>
            <a:ext cx="262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 b="27036" l="2917" r="27294" t="34443"/>
          <a:stretch/>
        </p:blipFill>
        <p:spPr>
          <a:xfrm>
            <a:off x="259951" y="1414375"/>
            <a:ext cx="8503277" cy="26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1125" y="867275"/>
            <a:ext cx="873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b="1" lang="en" sz="1200">
                <a:highlight>
                  <a:srgbClr val="D5A6BD"/>
                </a:highlight>
              </a:rPr>
              <a:t>THE MARKET SHARE OF CHEM-X AND THE TOP 10 COMPANIES FOR 2021 IS HIGHLIGHTED AND MENTIONED IN THE PIE CHART OF THE CONSECUTIVE SLIDES</a:t>
            </a:r>
            <a:endParaRPr b="1" sz="1200">
              <a:highlight>
                <a:srgbClr val="D5A6BD"/>
              </a:highlight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080975" y="4054200"/>
            <a:ext cx="87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D5A6BD"/>
                </a:highlight>
              </a:rPr>
              <a:t>B.       </a:t>
            </a:r>
            <a:r>
              <a:rPr b="1" lang="en" sz="1200">
                <a:highlight>
                  <a:srgbClr val="D5A6BD"/>
                </a:highlight>
              </a:rPr>
              <a:t>THE REVENUE GENERATED BY CHEM-X IN 2021 IS 108.3522 BILLION INR</a:t>
            </a:r>
            <a:endParaRPr b="1" sz="1200">
              <a:highlight>
                <a:srgbClr val="D5A6BD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311700" y="245681"/>
            <a:ext cx="1296600" cy="572700"/>
          </a:xfrm>
          <a:prstGeom prst="homePlate">
            <a:avLst>
              <a:gd fmla="val 50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528425" y="265806"/>
            <a:ext cx="7303800" cy="572700"/>
          </a:xfrm>
          <a:prstGeom prst="chevron">
            <a:avLst>
              <a:gd fmla="val 50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514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03585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0FF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n"/>
              <a:t>9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0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071702" y="4881900"/>
            <a:ext cx="3072300" cy="261600"/>
          </a:xfrm>
          <a:prstGeom prst="parallelogram">
            <a:avLst>
              <a:gd fmla="val 25000" name="adj"/>
            </a:avLst>
          </a:prstGeom>
          <a:solidFill>
            <a:srgbClr val="051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00" y="3664700"/>
            <a:ext cx="2199625" cy="21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0875" y="3647850"/>
            <a:ext cx="2659125" cy="18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167" name="Google Shape;167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775" y="894088"/>
            <a:ext cx="5426451" cy="335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864425" y="255550"/>
            <a:ext cx="30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QUESTION 1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