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6" r:id="rId5"/>
    <p:sldId id="267" r:id="rId6"/>
    <p:sldId id="268" r:id="rId7"/>
    <p:sldId id="271" r:id="rId8"/>
    <p:sldId id="272" r:id="rId9"/>
    <p:sldId id="282" r:id="rId10"/>
    <p:sldId id="283" r:id="rId11"/>
    <p:sldId id="284" r:id="rId12"/>
    <p:sldId id="285" r:id="rId13"/>
    <p:sldId id="286" r:id="rId14"/>
    <p:sldId id="298" r:id="rId15"/>
    <p:sldId id="299" r:id="rId16"/>
    <p:sldId id="300" r:id="rId17"/>
    <p:sldId id="260" r:id="rId18"/>
    <p:sldId id="261" r:id="rId19"/>
    <p:sldId id="262" r:id="rId20"/>
    <p:sldId id="25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8" autoAdjust="0"/>
    <p:restoredTop sz="94660"/>
  </p:normalViewPr>
  <p:slideViewPr>
    <p:cSldViewPr snapToGrid="0">
      <p:cViewPr varScale="1">
        <p:scale>
          <a:sx n="79" d="100"/>
          <a:sy n="79" d="100"/>
        </p:scale>
        <p:origin x="2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723" y="337891"/>
            <a:ext cx="236253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7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7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0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95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8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0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6410E6-C206-4C8C-84C1-69739D0D6D5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9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3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6410E6-C206-4C8C-84C1-69739D0D6D5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161" y="286117"/>
            <a:ext cx="236253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7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0047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Learning Big Data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3673" y="4455620"/>
            <a:ext cx="3324777" cy="1143000"/>
          </a:xfrm>
        </p:spPr>
        <p:txBody>
          <a:bodyPr/>
          <a:lstStyle/>
          <a:p>
            <a:r>
              <a:rPr lang="en-US" b="1" i="1" dirty="0"/>
              <a:t>Aditya Konda </a:t>
            </a:r>
          </a:p>
          <a:p>
            <a:r>
              <a:rPr lang="en-US" b="1" i="1" dirty="0"/>
              <a:t>Big Data Engineer</a:t>
            </a:r>
          </a:p>
        </p:txBody>
      </p:sp>
    </p:spTree>
    <p:extLst>
      <p:ext uri="{BB962C8B-B14F-4D97-AF65-F5344CB8AC3E}">
        <p14:creationId xmlns:p14="http://schemas.microsoft.com/office/powerpoint/2010/main" val="346222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Three Major Components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265382" y="2060317"/>
            <a:ext cx="4449618" cy="343385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/>
              <a:t>The Hbase Master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600" dirty="0"/>
              <a:t>One master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/>
              <a:t>The Hbase Region Server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600" dirty="0"/>
              <a:t>Many region servers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/>
              <a:t>The HBase client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344317"/>
              </p:ext>
            </p:extLst>
          </p:nvPr>
        </p:nvGraphicFramePr>
        <p:xfrm>
          <a:off x="6600823" y="2083713"/>
          <a:ext cx="4611660" cy="3387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Visio" r:id="rId3" imgW="6481572" imgH="4331208" progId="Visio.Drawing.6">
                  <p:embed/>
                </p:oleObj>
              </mc:Choice>
              <mc:Fallback>
                <p:oleObj name="Visio" r:id="rId3" imgW="6481572" imgH="4331208" progId="Visio.Drawing.6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3" y="2083713"/>
                        <a:ext cx="4611660" cy="3387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799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HBase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91863"/>
            <a:ext cx="10310526" cy="417365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Region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 subset of a table’s rows, like horizontal range partitioning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Automatically done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Region Server (many slaves)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Manages data regions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Serves data for reads and writes (</a:t>
            </a:r>
            <a:r>
              <a:rPr lang="en-US" b="1" i="1" dirty="0">
                <a:solidFill>
                  <a:schemeClr val="tx1"/>
                </a:solidFill>
              </a:rPr>
              <a:t>using a log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Master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Responsible for coordinating the slaves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Assigns regions, detects failures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Admin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8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 descr="hbase-fi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96" y="1732916"/>
            <a:ext cx="9144000" cy="462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ZooKeeper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119" y="1930737"/>
            <a:ext cx="4665974" cy="413478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latin typeface="Arial" charset="0"/>
                <a:ea typeface="宋体" charset="0"/>
              </a:rPr>
              <a:t>HBase depends on ZooKeeper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latin typeface="Arial" charset="0"/>
                <a:ea typeface="宋体" charset="0"/>
              </a:rPr>
              <a:t>By default HBase manages the ZooKeeper instance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charset="0"/>
                <a:ea typeface="宋体" charset="0"/>
              </a:rPr>
              <a:t>E.g., starts and stops ZooKeeper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charset="0"/>
                <a:ea typeface="宋体" charset="0"/>
              </a:rPr>
              <a:t>HMaster and HRegionServers register themselves with ZooKeeper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45680" y="1920560"/>
            <a:ext cx="3810000" cy="4144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781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HBase vs HDFS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 descr="Screen shot 2013-02-14 at 10.41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18" y="1887780"/>
            <a:ext cx="8728123" cy="412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04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HBase vs RDBMS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 descr="Screen shot 2013-02-16 at 10.47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979" y="1944209"/>
            <a:ext cx="7127001" cy="400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64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When to use HBase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Random write, random read, or both(but not neither)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To do many thousand of operations per second on multiple TB of data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Access patterns are well-know and simple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03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Hortonworks – ecosystem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274" y="2069102"/>
            <a:ext cx="8930411" cy="414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38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MapR – ecosystem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19" y="1846263"/>
            <a:ext cx="7903321" cy="4411156"/>
          </a:xfrm>
        </p:spPr>
      </p:pic>
    </p:spTree>
    <p:extLst>
      <p:ext uri="{BB962C8B-B14F-4D97-AF65-F5344CB8AC3E}">
        <p14:creationId xmlns:p14="http://schemas.microsoft.com/office/powerpoint/2010/main" val="752031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Cloudera – ecosystem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983" y="1878013"/>
            <a:ext cx="7798993" cy="4311315"/>
          </a:xfrm>
        </p:spPr>
      </p:pic>
    </p:spTree>
    <p:extLst>
      <p:ext uri="{BB962C8B-B14F-4D97-AF65-F5344CB8AC3E}">
        <p14:creationId xmlns:p14="http://schemas.microsoft.com/office/powerpoint/2010/main" val="239639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HBase: 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208" y="1881140"/>
            <a:ext cx="8156992" cy="420285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charset="0"/>
                <a:ea typeface="宋体" charset="0"/>
              </a:rPr>
              <a:t>HBase is a distributed column-oriented data store built on top of HDFS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HBase is an Apache open source project whose goal is to provide storage for the Hadoop Distributed Computing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Data is logically organized into tables, rows and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347" y="3372429"/>
            <a:ext cx="1439333" cy="102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7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19" y="185196"/>
            <a:ext cx="1005840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8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HBase: Part of Hadoop’s Ecosystem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781" y="1839914"/>
            <a:ext cx="5551102" cy="418553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" name="Group 2"/>
          <p:cNvGrpSpPr/>
          <p:nvPr/>
        </p:nvGrpSpPr>
        <p:grpSpPr>
          <a:xfrm>
            <a:off x="4734280" y="3198471"/>
            <a:ext cx="5703914" cy="1954775"/>
            <a:chOff x="3210279" y="3198471"/>
            <a:chExt cx="5703914" cy="1954775"/>
          </a:xfrm>
        </p:grpSpPr>
        <p:sp>
          <p:nvSpPr>
            <p:cNvPr id="6" name="TextBox 5"/>
            <p:cNvSpPr txBox="1"/>
            <p:nvPr/>
          </p:nvSpPr>
          <p:spPr>
            <a:xfrm>
              <a:off x="5903882" y="3198471"/>
              <a:ext cx="3010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HBase is built on top of HDFS 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210279" y="3626556"/>
              <a:ext cx="3026832" cy="889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330480" y="4229916"/>
              <a:ext cx="19149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HBase files are internally stored in HDFS</a:t>
              </a: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094766" y="3626556"/>
              <a:ext cx="423350" cy="60336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913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HBase vs.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2350" y="1891863"/>
            <a:ext cx="8034408" cy="417365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Both are distributed systems that scale to hundreds or thousands of nodes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HDFS is good for batch processing (scans over big files)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Not good for record lookup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Not good for incremental addition of small batches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Not good for updates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8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HBase vs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2350" y="1891863"/>
            <a:ext cx="8034408" cy="417365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HBase is designed to efficiently address the above points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Fast record lookup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Support for record-level insertion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Support for updates (not in place)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HBase updates are done by creating new versions of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8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HBase vs HDFS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 descr="Screen shot 2013-02-14 at 10.41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07" y="1874769"/>
            <a:ext cx="8031851" cy="37935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33318" y="5668314"/>
            <a:ext cx="7169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If application has neither random reads or writes </a:t>
            </a:r>
            <a:r>
              <a:rPr lang="en-US" sz="2000" b="1" dirty="0">
                <a:sym typeface="Wingdings"/>
              </a:rPr>
              <a:t> Stick to HDFS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1737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HBase Logical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 descr="Screen shot 2013-02-14 at 11.20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061" y="1853735"/>
            <a:ext cx="7789056" cy="428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1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HBase: Keys and Column Families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 descr="Tcd_column_families_Figur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217" y="2580558"/>
            <a:ext cx="5821680" cy="261366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893978" y="2377756"/>
            <a:ext cx="2202983" cy="1030188"/>
            <a:chOff x="369977" y="2377756"/>
            <a:chExt cx="2202983" cy="1030188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575138" y="2747088"/>
              <a:ext cx="997822" cy="6608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69977" y="2377756"/>
              <a:ext cx="1997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800000"/>
                  </a:solidFill>
                </a:rPr>
                <a:t>Each row has a </a:t>
              </a:r>
              <a:r>
                <a:rPr lang="en-US" b="1" i="1" u="sng" dirty="0">
                  <a:solidFill>
                    <a:srgbClr val="0000FF"/>
                  </a:solidFill>
                </a:rPr>
                <a:t>Key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61912" y="1814056"/>
            <a:ext cx="4305281" cy="1224557"/>
            <a:chOff x="3437911" y="1814055"/>
            <a:chExt cx="4305281" cy="1224557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4543200" y="2202854"/>
              <a:ext cx="841803" cy="8357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437911" y="1814055"/>
              <a:ext cx="430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800000"/>
                  </a:solidFill>
                </a:rPr>
                <a:t>Each record is divided into </a:t>
              </a:r>
              <a:r>
                <a:rPr lang="en-US" b="1" i="1" u="sng" dirty="0">
                  <a:solidFill>
                    <a:srgbClr val="0000FF"/>
                  </a:solidFill>
                </a:rPr>
                <a:t>Column Families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5537404" y="2202854"/>
              <a:ext cx="1000926" cy="8357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685780" y="4561202"/>
            <a:ext cx="5191101" cy="1383908"/>
            <a:chOff x="2161779" y="4561202"/>
            <a:chExt cx="5191101" cy="1383908"/>
          </a:xfrm>
        </p:grpSpPr>
        <p:cxnSp>
          <p:nvCxnSpPr>
            <p:cNvPr id="17" name="Straight Arrow Connector 16"/>
            <p:cNvCxnSpPr/>
            <p:nvPr/>
          </p:nvCxnSpPr>
          <p:spPr>
            <a:xfrm flipH="1" flipV="1">
              <a:off x="3887617" y="4561202"/>
              <a:ext cx="466514" cy="10107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354131" y="4561202"/>
              <a:ext cx="725689" cy="9593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161779" y="5575778"/>
              <a:ext cx="5191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800000"/>
                  </a:solidFill>
                </a:rPr>
                <a:t>Each column family consists of one or more </a:t>
              </a:r>
              <a:r>
                <a:rPr lang="en-US" b="1" i="1" dirty="0">
                  <a:solidFill>
                    <a:srgbClr val="0000FF"/>
                  </a:solidFill>
                </a:rPr>
                <a:t>Columns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291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4113" y="2952371"/>
            <a:ext cx="7345362" cy="1339850"/>
          </a:xfrm>
        </p:spPr>
        <p:txBody>
          <a:bodyPr/>
          <a:lstStyle/>
          <a:p>
            <a:r>
              <a:rPr lang="en-US" b="1" dirty="0"/>
              <a:t>HBase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059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262</TotalTime>
  <Words>358</Words>
  <Application>Microsoft Office PowerPoint</Application>
  <PresentationFormat>Widescreen</PresentationFormat>
  <Paragraphs>80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Wingdings</vt:lpstr>
      <vt:lpstr>Retrospect</vt:lpstr>
      <vt:lpstr>Visio</vt:lpstr>
      <vt:lpstr>Learning Big Data  </vt:lpstr>
      <vt:lpstr>HBase: Overview </vt:lpstr>
      <vt:lpstr>HBase: Part of Hadoop’s Ecosystem</vt:lpstr>
      <vt:lpstr>HBase vs. HDFS</vt:lpstr>
      <vt:lpstr>HBase vs HDFS</vt:lpstr>
      <vt:lpstr>HBase vs HDFS</vt:lpstr>
      <vt:lpstr>HBase Logical View</vt:lpstr>
      <vt:lpstr>HBase: Keys and Column Families</vt:lpstr>
      <vt:lpstr>HBase Architecture</vt:lpstr>
      <vt:lpstr>Three Major Components</vt:lpstr>
      <vt:lpstr>HBase Components</vt:lpstr>
      <vt:lpstr>Architecture</vt:lpstr>
      <vt:lpstr>ZooKeeper</vt:lpstr>
      <vt:lpstr>HBase vs HDFS</vt:lpstr>
      <vt:lpstr>HBase vs RDBMS</vt:lpstr>
      <vt:lpstr>When to use HBase</vt:lpstr>
      <vt:lpstr>Hortonworks – ecosystem </vt:lpstr>
      <vt:lpstr>MapR – ecosystem </vt:lpstr>
      <vt:lpstr>Cloudera – ecosystem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Konda</dc:creator>
  <cp:lastModifiedBy>Aditya Konda</cp:lastModifiedBy>
  <cp:revision>39</cp:revision>
  <dcterms:created xsi:type="dcterms:W3CDTF">2016-09-19T15:48:34Z</dcterms:created>
  <dcterms:modified xsi:type="dcterms:W3CDTF">2016-10-04T14:07:24Z</dcterms:modified>
</cp:coreProperties>
</file>