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84" r:id="rId3"/>
    <p:sldId id="308" r:id="rId4"/>
    <p:sldId id="309" r:id="rId5"/>
    <p:sldId id="268" r:id="rId6"/>
    <p:sldId id="270" r:id="rId7"/>
    <p:sldId id="272" r:id="rId8"/>
    <p:sldId id="273" r:id="rId9"/>
    <p:sldId id="274" r:id="rId10"/>
    <p:sldId id="275" r:id="rId11"/>
    <p:sldId id="276" r:id="rId12"/>
    <p:sldId id="277" r:id="rId13"/>
    <p:sldId id="278" r:id="rId14"/>
    <p:sldId id="279" r:id="rId15"/>
    <p:sldId id="280" r:id="rId16"/>
    <p:sldId id="281" r:id="rId17"/>
    <p:sldId id="282" r:id="rId18"/>
    <p:sldId id="285" r:id="rId19"/>
    <p:sldId id="286" r:id="rId20"/>
    <p:sldId id="307" r:id="rId21"/>
    <p:sldId id="287" r:id="rId22"/>
    <p:sldId id="288" r:id="rId23"/>
    <p:sldId id="289" r:id="rId24"/>
    <p:sldId id="290" r:id="rId25"/>
    <p:sldId id="291" r:id="rId26"/>
    <p:sldId id="292" r:id="rId27"/>
    <p:sldId id="293" r:id="rId28"/>
    <p:sldId id="295" r:id="rId29"/>
    <p:sldId id="296" r:id="rId30"/>
    <p:sldId id="298" r:id="rId31"/>
    <p:sldId id="299" r:id="rId32"/>
    <p:sldId id="300" r:id="rId33"/>
    <p:sldId id="301" r:id="rId34"/>
    <p:sldId id="302" r:id="rId35"/>
    <p:sldId id="303" r:id="rId36"/>
    <p:sldId id="306" r:id="rId37"/>
    <p:sldId id="260" r:id="rId38"/>
    <p:sldId id="25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105CE-B664-4597-ACBE-EC7458AECBB0}" type="datetimeFigureOut">
              <a:rPr lang="en-US" smtClean="0"/>
              <a:t>9/28/2016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F9A7C-2997-438F-B50A-EBC6E4562208}" type="slidenum">
              <a:rPr lang="en-US" smtClean="0"/>
              <a:t>‹#›</a:t>
            </a:fld>
            <a:endParaRPr lang="en-US"/>
          </a:p>
        </p:txBody>
      </p:sp>
    </p:spTree>
    <p:extLst>
      <p:ext uri="{BB962C8B-B14F-4D97-AF65-F5344CB8AC3E}">
        <p14:creationId xmlns:p14="http://schemas.microsoft.com/office/powerpoint/2010/main" val="138453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0F9A7C-2997-438F-B50A-EBC6E4562208}" type="slidenum">
              <a:rPr lang="en-US" smtClean="0"/>
              <a:t>5</a:t>
            </a:fld>
            <a:endParaRPr lang="en-US"/>
          </a:p>
        </p:txBody>
      </p:sp>
    </p:spTree>
    <p:extLst>
      <p:ext uri="{BB962C8B-B14F-4D97-AF65-F5344CB8AC3E}">
        <p14:creationId xmlns:p14="http://schemas.microsoft.com/office/powerpoint/2010/main" val="80957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21</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540597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22</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10664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23</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6515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24</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55512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28</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268890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29</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155126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30</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55928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31</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089372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32</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479640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33</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256779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Warehouse - </a:t>
            </a:r>
            <a:r>
              <a:rPr lang="en-US" sz="1200" kern="1200" dirty="0">
                <a:solidFill>
                  <a:schemeClr val="tx1"/>
                </a:solidFill>
                <a:latin typeface="+mn-lt"/>
                <a:ea typeface="+mn-ea"/>
                <a:cs typeface="+mn-cs"/>
              </a:rPr>
              <a:t> A system used for reporting and data analysis. DWs are central repositories of integrated data from one or more disparate sources</a:t>
            </a:r>
            <a:endParaRPr lang="en-US" dirty="0"/>
          </a:p>
          <a:p>
            <a:r>
              <a:rPr lang="en-US" dirty="0"/>
              <a:t>ETL – process of extracting data from source and</a:t>
            </a:r>
            <a:r>
              <a:rPr lang="en-US" baseline="0" dirty="0"/>
              <a:t> bringing it into data warehouse. Extract Transform and Load.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6</a:t>
            </a:fld>
            <a:endParaRPr lang="en-US"/>
          </a:p>
        </p:txBody>
      </p:sp>
    </p:spTree>
    <p:extLst>
      <p:ext uri="{BB962C8B-B14F-4D97-AF65-F5344CB8AC3E}">
        <p14:creationId xmlns:p14="http://schemas.microsoft.com/office/powerpoint/2010/main" val="129794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34</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249597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35</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207764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36</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36653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F9A7C-2997-438F-B50A-EBC6E4562208}" type="slidenum">
              <a:rPr lang="en-US" smtClean="0"/>
              <a:t>9</a:t>
            </a:fld>
            <a:endParaRPr lang="en-US"/>
          </a:p>
        </p:txBody>
      </p:sp>
    </p:spTree>
    <p:extLst>
      <p:ext uri="{BB962C8B-B14F-4D97-AF65-F5344CB8AC3E}">
        <p14:creationId xmlns:p14="http://schemas.microsoft.com/office/powerpoint/2010/main" val="84117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10</a:t>
            </a:fld>
            <a:endParaRPr lang="en-US"/>
          </a:p>
        </p:txBody>
      </p:sp>
    </p:spTree>
    <p:extLst>
      <p:ext uri="{BB962C8B-B14F-4D97-AF65-F5344CB8AC3E}">
        <p14:creationId xmlns:p14="http://schemas.microsoft.com/office/powerpoint/2010/main" val="52017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Metadata for table contains list of columns and their types, owner, storage and </a:t>
            </a:r>
            <a:r>
              <a:rPr lang="en-US" sz="1200" kern="1200" dirty="0" err="1">
                <a:solidFill>
                  <a:schemeClr val="tx1"/>
                </a:solidFill>
                <a:effectLst/>
                <a:latin typeface="+mn-lt"/>
                <a:ea typeface="+mn-ea"/>
                <a:cs typeface="+mn-cs"/>
              </a:rPr>
              <a:t>SerDe</a:t>
            </a:r>
            <a:r>
              <a:rPr lang="en-US" sz="1200" kern="1200" dirty="0">
                <a:solidFill>
                  <a:schemeClr val="tx1"/>
                </a:solidFill>
                <a:effectLst/>
                <a:latin typeface="+mn-lt"/>
                <a:ea typeface="+mn-ea"/>
                <a:cs typeface="+mn-cs"/>
              </a:rPr>
              <a:t> information. It can also contain any user supplied key and value data; this facility can be used to store table statistics in the future. Storage information includes location of the ta- </a:t>
            </a:r>
            <a:r>
              <a:rPr lang="en-US" sz="1200" kern="1200" dirty="0" err="1">
                <a:solidFill>
                  <a:schemeClr val="tx1"/>
                </a:solidFill>
                <a:effectLst/>
                <a:latin typeface="+mn-lt"/>
                <a:ea typeface="+mn-ea"/>
                <a:cs typeface="+mn-cs"/>
              </a:rPr>
              <a:t>ble’s</a:t>
            </a:r>
            <a:r>
              <a:rPr lang="en-US" sz="1200" kern="1200" dirty="0">
                <a:solidFill>
                  <a:schemeClr val="tx1"/>
                </a:solidFill>
                <a:effectLst/>
                <a:latin typeface="+mn-lt"/>
                <a:ea typeface="+mn-ea"/>
                <a:cs typeface="+mn-cs"/>
              </a:rPr>
              <a:t> data in the underlying file system, data formats and bucketing information. </a:t>
            </a:r>
            <a:r>
              <a:rPr lang="en-US" sz="1200" kern="1200" dirty="0" err="1">
                <a:solidFill>
                  <a:schemeClr val="tx1"/>
                </a:solidFill>
                <a:effectLst/>
                <a:latin typeface="+mn-lt"/>
                <a:ea typeface="+mn-ea"/>
                <a:cs typeface="+mn-cs"/>
              </a:rPr>
              <a:t>SerDe</a:t>
            </a:r>
            <a:r>
              <a:rPr lang="en-US" sz="1200" kern="1200" dirty="0">
                <a:solidFill>
                  <a:schemeClr val="tx1"/>
                </a:solidFill>
                <a:effectLst/>
                <a:latin typeface="+mn-lt"/>
                <a:ea typeface="+mn-ea"/>
                <a:cs typeface="+mn-cs"/>
              </a:rPr>
              <a:t> metadata includes the implementation class of </a:t>
            </a:r>
            <a:r>
              <a:rPr lang="en-US" sz="1200" kern="1200" dirty="0" err="1">
                <a:solidFill>
                  <a:schemeClr val="tx1"/>
                </a:solidFill>
                <a:effectLst/>
                <a:latin typeface="+mn-lt"/>
                <a:ea typeface="+mn-ea"/>
                <a:cs typeface="+mn-cs"/>
              </a:rPr>
              <a:t>serializer</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deserializer</a:t>
            </a:r>
            <a:r>
              <a:rPr lang="en-US" sz="1200" kern="1200" dirty="0">
                <a:solidFill>
                  <a:schemeClr val="tx1"/>
                </a:solidFill>
                <a:effectLst/>
                <a:latin typeface="+mn-lt"/>
                <a:ea typeface="+mn-ea"/>
                <a:cs typeface="+mn-cs"/>
              </a:rPr>
              <a:t> methods and any supporting information required by that implementation.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Hive now records the schema version in the </a:t>
            </a:r>
            <a:r>
              <a:rPr lang="en-US" sz="1200" kern="1200" dirty="0" err="1">
                <a:solidFill>
                  <a:schemeClr val="tx1"/>
                </a:solidFill>
                <a:latin typeface="+mn-lt"/>
                <a:ea typeface="+mn-ea"/>
                <a:cs typeface="+mn-cs"/>
              </a:rPr>
              <a:t>metastore</a:t>
            </a:r>
            <a:r>
              <a:rPr lang="en-US" sz="1200" kern="1200" dirty="0">
                <a:solidFill>
                  <a:schemeClr val="tx1"/>
                </a:solidFill>
                <a:latin typeface="+mn-lt"/>
                <a:ea typeface="+mn-ea"/>
                <a:cs typeface="+mn-cs"/>
              </a:rPr>
              <a:t> database and verifies that the </a:t>
            </a:r>
            <a:r>
              <a:rPr lang="en-US" sz="1200" kern="1200" dirty="0" err="1">
                <a:solidFill>
                  <a:schemeClr val="tx1"/>
                </a:solidFill>
                <a:latin typeface="+mn-lt"/>
                <a:ea typeface="+mn-ea"/>
                <a:cs typeface="+mn-cs"/>
              </a:rPr>
              <a:t>metastore</a:t>
            </a:r>
            <a:r>
              <a:rPr lang="en-US" sz="1200" kern="1200" dirty="0">
                <a:solidFill>
                  <a:schemeClr val="tx1"/>
                </a:solidFill>
                <a:latin typeface="+mn-lt"/>
                <a:ea typeface="+mn-ea"/>
                <a:cs typeface="+mn-cs"/>
              </a:rPr>
              <a:t> schema version is compatible with Hive binaries that are  going to </a:t>
            </a:r>
            <a:r>
              <a:rPr lang="en-US" sz="1200" kern="1200" dirty="0" err="1">
                <a:solidFill>
                  <a:schemeClr val="tx1"/>
                </a:solidFill>
                <a:latin typeface="+mn-lt"/>
                <a:ea typeface="+mn-ea"/>
                <a:cs typeface="+mn-cs"/>
              </a:rPr>
              <a:t>accesss</a:t>
            </a:r>
            <a:r>
              <a:rPr lang="en-US" sz="1200" kern="1200" dirty="0">
                <a:solidFill>
                  <a:schemeClr val="tx1"/>
                </a:solidFill>
                <a:latin typeface="+mn-lt"/>
                <a:ea typeface="+mn-ea"/>
                <a:cs typeface="+mn-cs"/>
              </a:rPr>
              <a:t> the </a:t>
            </a:r>
            <a:r>
              <a:rPr lang="en-US" sz="1200" kern="1200" dirty="0" err="1">
                <a:solidFill>
                  <a:schemeClr val="tx1"/>
                </a:solidFill>
                <a:latin typeface="+mn-lt"/>
                <a:ea typeface="+mn-ea"/>
                <a:cs typeface="+mn-cs"/>
              </a:rPr>
              <a:t>metastore</a:t>
            </a:r>
            <a:r>
              <a:rPr lang="en-US" sz="1200" kern="1200" dirty="0">
                <a:solidFill>
                  <a:schemeClr val="tx1"/>
                </a:solidFill>
                <a:latin typeface="+mn-lt"/>
                <a:ea typeface="+mn-ea"/>
                <a:cs typeface="+mn-cs"/>
              </a:rPr>
              <a:t>. Note that the Hive properties to implicitly create or alter the existing schema are disabled by default. Hive will not attempt to change the </a:t>
            </a:r>
            <a:r>
              <a:rPr lang="en-US" sz="1200" kern="1200" dirty="0" err="1">
                <a:solidFill>
                  <a:schemeClr val="tx1"/>
                </a:solidFill>
                <a:latin typeface="+mn-lt"/>
                <a:ea typeface="+mn-ea"/>
                <a:cs typeface="+mn-cs"/>
              </a:rPr>
              <a:t>metastore</a:t>
            </a:r>
            <a:r>
              <a:rPr lang="en-US" sz="1200" kern="1200" dirty="0">
                <a:solidFill>
                  <a:schemeClr val="tx1"/>
                </a:solidFill>
                <a:latin typeface="+mn-lt"/>
                <a:ea typeface="+mn-ea"/>
                <a:cs typeface="+mn-cs"/>
              </a:rPr>
              <a:t>   schema implicitly. When you execute a Hive query against an old schema, it will fail to access the </a:t>
            </a:r>
            <a:r>
              <a:rPr lang="en-US" sz="1200" kern="1200" dirty="0" err="1">
                <a:solidFill>
                  <a:schemeClr val="tx1"/>
                </a:solidFill>
                <a:latin typeface="+mn-lt"/>
                <a:ea typeface="+mn-ea"/>
                <a:cs typeface="+mn-cs"/>
              </a:rPr>
              <a:t>metastore</a:t>
            </a:r>
            <a:r>
              <a:rPr lang="en-US" sz="1200" kern="1200" dirty="0">
                <a:solidFill>
                  <a:schemeClr val="tx1"/>
                </a:solidFill>
                <a:latin typeface="+mn-lt"/>
                <a:ea typeface="+mn-ea"/>
                <a:cs typeface="+mn-cs"/>
              </a:rPr>
              <a:t>.</a:t>
            </a: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14</a:t>
            </a:fld>
            <a:endParaRPr lang="en-US"/>
          </a:p>
        </p:txBody>
      </p:sp>
    </p:spTree>
    <p:extLst>
      <p:ext uri="{BB962C8B-B14F-4D97-AF65-F5344CB8AC3E}">
        <p14:creationId xmlns:p14="http://schemas.microsoft.com/office/powerpoint/2010/main" val="150814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a:t>
            </a:r>
            <a:r>
              <a:rPr lang="en-US" sz="1200" kern="1200">
                <a:solidFill>
                  <a:schemeClr val="tx1"/>
                </a:solidFill>
                <a:effectLst/>
                <a:latin typeface="+mn-lt"/>
                <a:ea typeface="+mn-ea"/>
                <a:cs typeface="+mn-cs"/>
              </a:rPr>
              <a:t>repartition operators </a:t>
            </a:r>
            <a:r>
              <a:rPr lang="en-US" sz="1200" kern="1200" dirty="0">
                <a:solidFill>
                  <a:schemeClr val="tx1"/>
                </a:solidFill>
                <a:effectLst/>
                <a:latin typeface="+mn-lt"/>
                <a:ea typeface="+mn-ea"/>
                <a:cs typeface="+mn-cs"/>
              </a:rPr>
              <a:t>mark the boundary between the map phase and a reduce phase during physical </a:t>
            </a:r>
            <a:r>
              <a:rPr lang="en-US" sz="1200" kern="1200">
                <a:solidFill>
                  <a:schemeClr val="tx1"/>
                </a:solidFill>
                <a:effectLst/>
                <a:latin typeface="+mn-lt"/>
                <a:ea typeface="+mn-ea"/>
                <a:cs typeface="+mn-cs"/>
              </a:rPr>
              <a:t>plan generation</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16</a:t>
            </a:fld>
            <a:endParaRPr lang="en-US"/>
          </a:p>
        </p:txBody>
      </p:sp>
    </p:spTree>
    <p:extLst>
      <p:ext uri="{BB962C8B-B14F-4D97-AF65-F5344CB8AC3E}">
        <p14:creationId xmlns:p14="http://schemas.microsoft.com/office/powerpoint/2010/main" val="154321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17</a:t>
            </a:fld>
            <a:endParaRPr lang="en-US"/>
          </a:p>
        </p:txBody>
      </p:sp>
    </p:spTree>
    <p:extLst>
      <p:ext uri="{BB962C8B-B14F-4D97-AF65-F5344CB8AC3E}">
        <p14:creationId xmlns:p14="http://schemas.microsoft.com/office/powerpoint/2010/main" val="423332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18</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139866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D75B-C87B-4121-A189-F622047F9C71}" type="slidenum">
              <a:rPr lang="en-US" smtClean="0"/>
              <a:t>19</a:t>
            </a:fld>
            <a:endParaRPr lang="en-US"/>
          </a:p>
        </p:txBody>
      </p:sp>
      <p:sp>
        <p:nvSpPr>
          <p:cNvPr id="5" name="Footer Placeholder 4"/>
          <p:cNvSpPr>
            <a:spLocks noGrp="1"/>
          </p:cNvSpPr>
          <p:nvPr>
            <p:ph type="ftr" sz="quarter" idx="11"/>
          </p:nvPr>
        </p:nvSpPr>
        <p:spPr/>
        <p:txBody>
          <a:bodyPr/>
          <a:lstStyle/>
          <a:p>
            <a:r>
              <a:rPr lang="en-US"/>
              <a:t>Introduction to Pig</a:t>
            </a:r>
          </a:p>
        </p:txBody>
      </p:sp>
    </p:spTree>
    <p:extLst>
      <p:ext uri="{BB962C8B-B14F-4D97-AF65-F5344CB8AC3E}">
        <p14:creationId xmlns:p14="http://schemas.microsoft.com/office/powerpoint/2010/main" val="2685307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FBE9D-7F66-4CEC-96DE-43A271D746AD}"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D838-BD67-4563-B058-3542D2F8D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6735" y="282535"/>
            <a:ext cx="2362530" cy="581106"/>
          </a:xfrm>
          <a:prstGeom prst="rect">
            <a:avLst/>
          </a:prstGeom>
        </p:spPr>
      </p:pic>
    </p:spTree>
    <p:extLst>
      <p:ext uri="{BB962C8B-B14F-4D97-AF65-F5344CB8AC3E}">
        <p14:creationId xmlns:p14="http://schemas.microsoft.com/office/powerpoint/2010/main" val="171082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FBE9D-7F66-4CEC-96DE-43A271D746AD}"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32647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FBE9D-7F66-4CEC-96DE-43A271D746AD}"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375577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FBE9D-7F66-4CEC-96DE-43A271D746AD}"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24237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FBE9D-7F66-4CEC-96DE-43A271D746AD}"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D838-BD67-4563-B058-3542D2F8D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30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FBE9D-7F66-4CEC-96DE-43A271D746AD}"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49371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FBE9D-7F66-4CEC-96DE-43A271D746AD}" type="datetimeFigureOut">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12112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FBE9D-7F66-4CEC-96DE-43A271D746AD}" type="datetimeFigureOut">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9477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7FBE9D-7F66-4CEC-96DE-43A271D746AD}" type="datetimeFigureOut">
              <a:rPr lang="en-US" smtClean="0"/>
              <a:t>9/28/2016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80D838-BD67-4563-B058-3542D2F8D3B6}" type="slidenum">
              <a:rPr lang="en-US" smtClean="0"/>
              <a:t>‹#›</a:t>
            </a:fld>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1669" y="251314"/>
            <a:ext cx="2362530" cy="581106"/>
          </a:xfrm>
          <a:prstGeom prst="rect">
            <a:avLst/>
          </a:prstGeom>
        </p:spPr>
      </p:pic>
    </p:spTree>
    <p:extLst>
      <p:ext uri="{BB962C8B-B14F-4D97-AF65-F5344CB8AC3E}">
        <p14:creationId xmlns:p14="http://schemas.microsoft.com/office/powerpoint/2010/main" val="400427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7FBE9D-7F66-4CEC-96DE-43A271D746AD}" type="datetimeFigureOut">
              <a:rPr lang="en-US" smtClean="0"/>
              <a:t>9/28/2016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80D838-BD67-4563-B058-3542D2F8D3B6}" type="slidenum">
              <a:rPr lang="en-US" smtClean="0"/>
              <a:t>‹#›</a:t>
            </a:fld>
            <a:endParaRPr lang="en-US"/>
          </a:p>
        </p:txBody>
      </p:sp>
    </p:spTree>
    <p:extLst>
      <p:ext uri="{BB962C8B-B14F-4D97-AF65-F5344CB8AC3E}">
        <p14:creationId xmlns:p14="http://schemas.microsoft.com/office/powerpoint/2010/main" val="69920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7FBE9D-7F66-4CEC-96DE-43A271D746AD}"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D838-BD67-4563-B058-3542D2F8D3B6}" type="slidenum">
              <a:rPr lang="en-US" smtClean="0"/>
              <a:t>‹#›</a:t>
            </a:fld>
            <a:endParaRPr lang="en-US"/>
          </a:p>
        </p:txBody>
      </p:sp>
    </p:spTree>
    <p:extLst>
      <p:ext uri="{BB962C8B-B14F-4D97-AF65-F5344CB8AC3E}">
        <p14:creationId xmlns:p14="http://schemas.microsoft.com/office/powerpoint/2010/main" val="394943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7FBE9D-7F66-4CEC-96DE-43A271D746AD}" type="datetimeFigureOut">
              <a:rPr lang="en-US" smtClean="0"/>
              <a:t>9/28/2016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80D838-BD67-4563-B058-3542D2F8D3B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56418" y="230188"/>
            <a:ext cx="2362530" cy="581106"/>
          </a:xfrm>
          <a:prstGeom prst="rect">
            <a:avLst/>
          </a:prstGeom>
        </p:spPr>
      </p:pic>
    </p:spTree>
    <p:extLst>
      <p:ext uri="{BB962C8B-B14F-4D97-AF65-F5344CB8AC3E}">
        <p14:creationId xmlns:p14="http://schemas.microsoft.com/office/powerpoint/2010/main" val="3247257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gif"/><Relationship Id="rId9" Type="http://schemas.openxmlformats.org/officeDocument/2006/relationships/image" Target="../media/image20.jpeg"/></Relationships>
</file>

<file path=ppt/slides/_rels/slide26.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jpeg"/><Relationship Id="rId10" Type="http://schemas.openxmlformats.org/officeDocument/2006/relationships/image" Target="../media/image21.jpeg"/><Relationship Id="rId4" Type="http://schemas.openxmlformats.org/officeDocument/2006/relationships/image" Target="../media/image15.gif"/><Relationship Id="rId9" Type="http://schemas.openxmlformats.org/officeDocument/2006/relationships/image" Target="../media/image20.jpeg"/><Relationship Id="rId1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larsgeorge.com/2009/10/hive-vs-pig.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hyperlink" Target="http://www.cloudera.com/documentation/archive/cdh/4-x/4-2-0/CDH4-Installation-Guide/cdh4ig_topic_18_4.html" TargetMode="External"/><Relationship Id="rId2" Type="http://schemas.openxmlformats.org/officeDocument/2006/relationships/hyperlink" Target="https://www.tutorialspoint.com/hive/hive_introduction.htm" TargetMode="External"/><Relationship Id="rId1" Type="http://schemas.openxmlformats.org/officeDocument/2006/relationships/slideLayout" Target="../slideLayouts/slideLayout2.xml"/><Relationship Id="rId5" Type="http://schemas.openxmlformats.org/officeDocument/2006/relationships/hyperlink" Target="http://www.qubole.com/blog/big-data/hive-best-practices/" TargetMode="External"/><Relationship Id="rId4" Type="http://schemas.openxmlformats.org/officeDocument/2006/relationships/hyperlink" Target="https://developer.yahoo.com/blogs/hadoop/comparing-pig-latin-sql-constructing-data-processing-pipelines-444.html"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00474"/>
          </a:xfrm>
        </p:spPr>
        <p:txBody>
          <a:bodyPr>
            <a:normAutofit/>
          </a:bodyPr>
          <a:lstStyle/>
          <a:p>
            <a:pPr algn="ctr"/>
            <a:r>
              <a:rPr lang="en-US" dirty="0"/>
              <a:t>Learning Big Data</a:t>
            </a:r>
            <a:br>
              <a:rPr lang="en-US" dirty="0"/>
            </a:br>
            <a:r>
              <a:rPr lang="en-US" dirty="0"/>
              <a:t> </a:t>
            </a:r>
          </a:p>
        </p:txBody>
      </p:sp>
      <p:sp>
        <p:nvSpPr>
          <p:cNvPr id="3" name="Subtitle 2"/>
          <p:cNvSpPr>
            <a:spLocks noGrp="1"/>
          </p:cNvSpPr>
          <p:nvPr>
            <p:ph type="subTitle" idx="1"/>
          </p:nvPr>
        </p:nvSpPr>
        <p:spPr>
          <a:xfrm>
            <a:off x="7833673" y="4455620"/>
            <a:ext cx="3324777" cy="1143000"/>
          </a:xfrm>
        </p:spPr>
        <p:txBody>
          <a:bodyPr/>
          <a:lstStyle/>
          <a:p>
            <a:r>
              <a:rPr lang="en-US" b="1" i="1" dirty="0"/>
              <a:t>Aditya Konda </a:t>
            </a:r>
          </a:p>
          <a:p>
            <a:r>
              <a:rPr lang="en-US" b="1" i="1" dirty="0"/>
              <a:t>Big Data Engineer</a:t>
            </a:r>
          </a:p>
        </p:txBody>
      </p:sp>
    </p:spTree>
    <p:extLst>
      <p:ext uri="{BB962C8B-B14F-4D97-AF65-F5344CB8AC3E}">
        <p14:creationId xmlns:p14="http://schemas.microsoft.com/office/powerpoint/2010/main" val="281403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Hierarchy of Hive Partitions</a:t>
            </a:r>
          </a:p>
        </p:txBody>
      </p:sp>
      <p:sp>
        <p:nvSpPr>
          <p:cNvPr id="4" name="Rectangle 3"/>
          <p:cNvSpPr/>
          <p:nvPr/>
        </p:nvSpPr>
        <p:spPr>
          <a:xfrm>
            <a:off x="5294334" y="1914324"/>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r>
              <a:rPr lang="en-US" dirty="0" err="1"/>
              <a:t>hivebase</a:t>
            </a:r>
            <a:r>
              <a:rPr lang="en-US" dirty="0"/>
              <a:t>/Sales</a:t>
            </a:r>
          </a:p>
        </p:txBody>
      </p:sp>
      <p:sp>
        <p:nvSpPr>
          <p:cNvPr id="5" name="Rectangle 4"/>
          <p:cNvSpPr/>
          <p:nvPr/>
        </p:nvSpPr>
        <p:spPr>
          <a:xfrm>
            <a:off x="3771232"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/country=US</a:t>
            </a:r>
          </a:p>
        </p:txBody>
      </p:sp>
      <p:sp>
        <p:nvSpPr>
          <p:cNvPr id="6" name="Rectangle 5"/>
          <p:cNvSpPr/>
          <p:nvPr/>
        </p:nvSpPr>
        <p:spPr>
          <a:xfrm>
            <a:off x="7222785" y="3205240"/>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/country=CANADA</a:t>
            </a:r>
          </a:p>
        </p:txBody>
      </p:sp>
      <p:sp>
        <p:nvSpPr>
          <p:cNvPr id="7" name="Rectangle 6"/>
          <p:cNvSpPr/>
          <p:nvPr/>
        </p:nvSpPr>
        <p:spPr>
          <a:xfrm>
            <a:off x="2718473"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/year=2012</a:t>
            </a:r>
          </a:p>
        </p:txBody>
      </p:sp>
      <p:sp>
        <p:nvSpPr>
          <p:cNvPr id="8" name="Rectangle 7"/>
          <p:cNvSpPr/>
          <p:nvPr/>
        </p:nvSpPr>
        <p:spPr>
          <a:xfrm>
            <a:off x="4744307"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/year=2015</a:t>
            </a:r>
          </a:p>
        </p:txBody>
      </p:sp>
      <p:sp>
        <p:nvSpPr>
          <p:cNvPr id="9" name="Rectangle 8"/>
          <p:cNvSpPr/>
          <p:nvPr/>
        </p:nvSpPr>
        <p:spPr>
          <a:xfrm>
            <a:off x="6636605"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/year=2012</a:t>
            </a:r>
          </a:p>
        </p:txBody>
      </p:sp>
      <p:sp>
        <p:nvSpPr>
          <p:cNvPr id="10" name="Rectangle 9"/>
          <p:cNvSpPr/>
          <p:nvPr/>
        </p:nvSpPr>
        <p:spPr>
          <a:xfrm>
            <a:off x="8053493" y="4661195"/>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/year=2014</a:t>
            </a:r>
          </a:p>
        </p:txBody>
      </p:sp>
      <p:sp>
        <p:nvSpPr>
          <p:cNvPr id="11" name="Rectangle 10"/>
          <p:cNvSpPr/>
          <p:nvPr/>
        </p:nvSpPr>
        <p:spPr>
          <a:xfrm>
            <a:off x="2521856"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/month=12</a:t>
            </a:r>
          </a:p>
        </p:txBody>
      </p:sp>
      <p:sp>
        <p:nvSpPr>
          <p:cNvPr id="12" name="Rectangle 11"/>
          <p:cNvSpPr/>
          <p:nvPr/>
        </p:nvSpPr>
        <p:spPr>
          <a:xfrm>
            <a:off x="4620843"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/month=11</a:t>
            </a:r>
          </a:p>
        </p:txBody>
      </p:sp>
      <p:cxnSp>
        <p:nvCxnSpPr>
          <p:cNvPr id="14" name="Straight Arrow Connector 13"/>
          <p:cNvCxnSpPr>
            <a:stCxn id="4" idx="2"/>
            <a:endCxn id="5" idx="0"/>
          </p:cNvCxnSpPr>
          <p:nvPr/>
        </p:nvCxnSpPr>
        <p:spPr>
          <a:xfrm flipH="1">
            <a:off x="4626223" y="2496887"/>
            <a:ext cx="1704601" cy="566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269524" y="2504296"/>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3573464"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630435" y="3492029"/>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3376847"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3573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7491596" y="3632784"/>
            <a:ext cx="854989" cy="560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340584" y="3641359"/>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2605081" y="5859217"/>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40" name="Rounded Rectangle 39"/>
          <p:cNvSpPr/>
          <p:nvPr/>
        </p:nvSpPr>
        <p:spPr>
          <a:xfrm>
            <a:off x="6485724" y="5866714"/>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41" name="Rounded Rectangle 40"/>
          <p:cNvSpPr/>
          <p:nvPr/>
        </p:nvSpPr>
        <p:spPr>
          <a:xfrm>
            <a:off x="9470384" y="5858610"/>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cxnSp>
        <p:nvCxnSpPr>
          <p:cNvPr id="43" name="Straight Arrow Connector 42"/>
          <p:cNvCxnSpPr>
            <a:stCxn id="10" idx="2"/>
            <a:endCxn id="37" idx="0"/>
          </p:cNvCxnSpPr>
          <p:nvPr/>
        </p:nvCxnSpPr>
        <p:spPr>
          <a:xfrm flipH="1">
            <a:off x="8346586" y="5088739"/>
            <a:ext cx="561898" cy="394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5475834" y="5866714"/>
            <a:ext cx="1009890" cy="213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3263808" y="5504525"/>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7491595"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/month=11</a:t>
            </a:r>
          </a:p>
        </p:txBody>
      </p:sp>
      <p:cxnSp>
        <p:nvCxnSpPr>
          <p:cNvPr id="42" name="Straight Arrow Connector 41"/>
          <p:cNvCxnSpPr>
            <a:stCxn id="37" idx="2"/>
            <a:endCxn id="41" idx="1"/>
          </p:cNvCxnSpPr>
          <p:nvPr/>
        </p:nvCxnSpPr>
        <p:spPr>
          <a:xfrm>
            <a:off x="8346586" y="5910504"/>
            <a:ext cx="1123798" cy="161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97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Data Model - Buckets</a:t>
            </a: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en-US" dirty="0"/>
              <a:t>Data in each partition divided into buckets</a:t>
            </a:r>
          </a:p>
          <a:p>
            <a:pPr>
              <a:lnSpc>
                <a:spcPct val="200000"/>
              </a:lnSpc>
              <a:buFont typeface="Wingdings" panose="05000000000000000000" pitchFamily="2" charset="2"/>
              <a:buChar char="Ø"/>
            </a:pPr>
            <a:r>
              <a:rPr lang="en-US" dirty="0"/>
              <a:t>Based on a hash function of the column</a:t>
            </a:r>
          </a:p>
          <a:p>
            <a:pPr>
              <a:lnSpc>
                <a:spcPct val="200000"/>
              </a:lnSpc>
              <a:buFont typeface="Wingdings" panose="05000000000000000000" pitchFamily="2" charset="2"/>
              <a:buChar char="Ø"/>
            </a:pPr>
            <a:r>
              <a:rPr lang="en-US" b="1" dirty="0"/>
              <a:t>H(column) mod </a:t>
            </a:r>
            <a:r>
              <a:rPr lang="en-US" b="1" dirty="0" err="1"/>
              <a:t>NumBuckets</a:t>
            </a:r>
            <a:r>
              <a:rPr lang="en-US" b="1" dirty="0"/>
              <a:t> = bucket number</a:t>
            </a:r>
          </a:p>
          <a:p>
            <a:pPr>
              <a:lnSpc>
                <a:spcPct val="200000"/>
              </a:lnSpc>
              <a:buFont typeface="Wingdings" panose="05000000000000000000" pitchFamily="2" charset="2"/>
              <a:buChar char="Ø"/>
            </a:pPr>
            <a:r>
              <a:rPr lang="en-US" dirty="0"/>
              <a:t>Each bucket is stored as a file in partition directory</a:t>
            </a:r>
          </a:p>
          <a:p>
            <a:pPr>
              <a:lnSpc>
                <a:spcPct val="200000"/>
              </a:lnSpc>
              <a:buFont typeface="Wingdings" panose="05000000000000000000" pitchFamily="2" charset="2"/>
              <a:buChar char="Ø"/>
            </a:pPr>
            <a:endParaRPr lang="en-US" dirty="0"/>
          </a:p>
          <a:p>
            <a:pPr>
              <a:lnSpc>
                <a:spcPct val="2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20701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Architecture</a:t>
            </a:r>
          </a:p>
        </p:txBody>
      </p:sp>
      <p:pic>
        <p:nvPicPr>
          <p:cNvPr id="7" name="Picture 6" descr="Screen Shot 2015-02-15 at 1.58.2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11664" y="1737360"/>
            <a:ext cx="4765738" cy="4571317"/>
          </a:xfrm>
          <a:prstGeom prst="rect">
            <a:avLst/>
          </a:prstGeom>
        </p:spPr>
      </p:pic>
      <p:sp>
        <p:nvSpPr>
          <p:cNvPr id="8" name="TextBox 7"/>
          <p:cNvSpPr txBox="1"/>
          <p:nvPr/>
        </p:nvSpPr>
        <p:spPr>
          <a:xfrm>
            <a:off x="2060567" y="1898433"/>
            <a:ext cx="4211231" cy="3139321"/>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b="1" dirty="0"/>
              <a:t>Externel Interfaces</a:t>
            </a:r>
            <a:r>
              <a:rPr lang="en-US" dirty="0"/>
              <a:t>: CLI, WebUI, JDBC, ODBC programming interfaces</a:t>
            </a:r>
          </a:p>
          <a:p>
            <a:pPr marL="285750" indent="-285750">
              <a:buClr>
                <a:schemeClr val="accent1"/>
              </a:buClr>
              <a:buFont typeface="Wingdings" panose="05000000000000000000" pitchFamily="2" charset="2"/>
              <a:buChar char="Ø"/>
            </a:pPr>
            <a:endParaRPr lang="en-US" dirty="0"/>
          </a:p>
          <a:p>
            <a:pPr marL="285750" indent="-285750">
              <a:buClr>
                <a:schemeClr val="accent1"/>
              </a:buClr>
              <a:buFont typeface="Wingdings" panose="05000000000000000000" pitchFamily="2" charset="2"/>
              <a:buChar char="Ø"/>
            </a:pPr>
            <a:r>
              <a:rPr lang="en-US" b="1" dirty="0"/>
              <a:t>Thrift Server: </a:t>
            </a:r>
            <a:r>
              <a:rPr lang="en-US" dirty="0"/>
              <a:t>Cross Language service framework</a:t>
            </a:r>
          </a:p>
          <a:p>
            <a:pPr marL="285750" indent="-285750">
              <a:buClr>
                <a:schemeClr val="accent1"/>
              </a:buClr>
              <a:buFont typeface="Wingdings" panose="05000000000000000000" pitchFamily="2" charset="2"/>
              <a:buChar char="Ø"/>
            </a:pPr>
            <a:endParaRPr lang="en-US" dirty="0"/>
          </a:p>
          <a:p>
            <a:pPr marL="285750" indent="-285750">
              <a:buClr>
                <a:schemeClr val="accent1"/>
              </a:buClr>
              <a:buFont typeface="Wingdings" panose="05000000000000000000" pitchFamily="2" charset="2"/>
              <a:buChar char="Ø"/>
            </a:pPr>
            <a:r>
              <a:rPr lang="en-US" b="1" dirty="0"/>
              <a:t>Metastore</a:t>
            </a:r>
            <a:r>
              <a:rPr lang="en-US" dirty="0"/>
              <a:t>: Meta data about the Hive tables, partitions</a:t>
            </a:r>
          </a:p>
          <a:p>
            <a:pPr marL="285750" indent="-285750">
              <a:buClr>
                <a:schemeClr val="accent1"/>
              </a:buClr>
              <a:buFont typeface="Wingdings" panose="05000000000000000000" pitchFamily="2" charset="2"/>
              <a:buChar char="Ø"/>
            </a:pPr>
            <a:endParaRPr lang="en-US" dirty="0"/>
          </a:p>
          <a:p>
            <a:pPr marL="285750" indent="-285750">
              <a:buClr>
                <a:schemeClr val="accent1"/>
              </a:buClr>
              <a:buFont typeface="Wingdings" panose="05000000000000000000" pitchFamily="2" charset="2"/>
              <a:buChar char="Ø"/>
            </a:pPr>
            <a:r>
              <a:rPr lang="en-US" b="1" dirty="0"/>
              <a:t>Driver</a:t>
            </a:r>
            <a:r>
              <a:rPr lang="en-US" dirty="0"/>
              <a:t>: Brain of Hive! Compiler, Optimizer and Execution engine</a:t>
            </a:r>
          </a:p>
        </p:txBody>
      </p:sp>
    </p:spTree>
    <p:extLst>
      <p:ext uri="{BB962C8B-B14F-4D97-AF65-F5344CB8AC3E}">
        <p14:creationId xmlns:p14="http://schemas.microsoft.com/office/powerpoint/2010/main" val="178977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Thrift Server</a:t>
            </a:r>
          </a:p>
        </p:txBody>
      </p:sp>
      <p:pic>
        <p:nvPicPr>
          <p:cNvPr id="4" name="Picture 3" descr="Screen Shot 2015-02-15 at 2.30.28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51683" y="1860719"/>
            <a:ext cx="6340748" cy="2362826"/>
          </a:xfrm>
          <a:prstGeom prst="rect">
            <a:avLst/>
          </a:prstGeom>
        </p:spPr>
      </p:pic>
      <p:sp>
        <p:nvSpPr>
          <p:cNvPr id="3" name="TextBox 2"/>
          <p:cNvSpPr txBox="1"/>
          <p:nvPr/>
        </p:nvSpPr>
        <p:spPr>
          <a:xfrm>
            <a:off x="2331780" y="4023223"/>
            <a:ext cx="7580554" cy="2862322"/>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dirty="0"/>
              <a:t>Framework for cross language services</a:t>
            </a:r>
          </a:p>
          <a:p>
            <a:pPr marL="285750" indent="-285750">
              <a:lnSpc>
                <a:spcPct val="200000"/>
              </a:lnSpc>
              <a:buClr>
                <a:schemeClr val="accent1"/>
              </a:buClr>
              <a:buFont typeface="Wingdings" panose="05000000000000000000" pitchFamily="2" charset="2"/>
              <a:buChar char="Ø"/>
            </a:pPr>
            <a:r>
              <a:rPr lang="en-US" dirty="0"/>
              <a:t>Server written in Java</a:t>
            </a:r>
          </a:p>
          <a:p>
            <a:pPr marL="285750" indent="-285750">
              <a:lnSpc>
                <a:spcPct val="200000"/>
              </a:lnSpc>
              <a:buClr>
                <a:schemeClr val="accent1"/>
              </a:buClr>
              <a:buFont typeface="Wingdings" panose="05000000000000000000" pitchFamily="2" charset="2"/>
              <a:buChar char="Ø"/>
            </a:pPr>
            <a:r>
              <a:rPr lang="en-US" dirty="0"/>
              <a:t>Support for clients written in different languages</a:t>
            </a:r>
          </a:p>
          <a:p>
            <a:pPr marL="742950" lvl="1" indent="-285750">
              <a:lnSpc>
                <a:spcPct val="200000"/>
              </a:lnSpc>
              <a:buClr>
                <a:schemeClr val="accent1"/>
              </a:buClr>
              <a:buFont typeface="Wingdings" panose="05000000000000000000" pitchFamily="2" charset="2"/>
              <a:buChar char="Ø"/>
            </a:pPr>
            <a:r>
              <a:rPr lang="en-US" dirty="0"/>
              <a:t>JDBC(java), ODBC(</a:t>
            </a:r>
            <a:r>
              <a:rPr lang="en-US" dirty="0" err="1"/>
              <a:t>c++</a:t>
            </a:r>
            <a:r>
              <a:rPr lang="en-US" dirty="0"/>
              <a:t>), </a:t>
            </a:r>
            <a:r>
              <a:rPr lang="en-US" dirty="0" err="1"/>
              <a:t>php</a:t>
            </a:r>
            <a:r>
              <a:rPr lang="en-US" dirty="0"/>
              <a:t>, </a:t>
            </a:r>
            <a:r>
              <a:rPr lang="en-US" dirty="0" err="1"/>
              <a:t>perl</a:t>
            </a:r>
            <a:r>
              <a:rPr lang="en-US" dirty="0"/>
              <a:t>, python scripts</a:t>
            </a:r>
          </a:p>
          <a:p>
            <a:pPr marL="285750" indent="-285750">
              <a:lnSpc>
                <a:spcPct val="200000"/>
              </a:lnSpc>
              <a:buClr>
                <a:schemeClr val="accent1"/>
              </a:buClr>
              <a:buFont typeface="Wingdings" panose="05000000000000000000" pitchFamily="2" charset="2"/>
              <a:buChar char="Ø"/>
            </a:pPr>
            <a:endParaRPr lang="en-US" dirty="0"/>
          </a:p>
        </p:txBody>
      </p:sp>
    </p:spTree>
    <p:extLst>
      <p:ext uri="{BB962C8B-B14F-4D97-AF65-F5344CB8AC3E}">
        <p14:creationId xmlns:p14="http://schemas.microsoft.com/office/powerpoint/2010/main" val="316152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Metastore</a:t>
            </a:r>
          </a:p>
        </p:txBody>
      </p:sp>
      <p:pic>
        <p:nvPicPr>
          <p:cNvPr id="4" name="Picture 3" descr="Screen Shot 2015-02-15 at 2.20.33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32905" y="1826566"/>
            <a:ext cx="5516700" cy="2054971"/>
          </a:xfrm>
          <a:prstGeom prst="rect">
            <a:avLst/>
          </a:prstGeom>
        </p:spPr>
      </p:pic>
      <p:sp>
        <p:nvSpPr>
          <p:cNvPr id="3" name="TextBox 2"/>
          <p:cNvSpPr txBox="1"/>
          <p:nvPr/>
        </p:nvSpPr>
        <p:spPr>
          <a:xfrm>
            <a:off x="2309374" y="3970743"/>
            <a:ext cx="7634211" cy="2784737"/>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dirty="0"/>
              <a:t>Stored in RDBMS/local. Objects of Metastore</a:t>
            </a:r>
          </a:p>
          <a:p>
            <a:pPr marL="742950" lvl="1" indent="-285750">
              <a:lnSpc>
                <a:spcPct val="200000"/>
              </a:lnSpc>
              <a:buClr>
                <a:schemeClr val="accent1"/>
              </a:buClr>
              <a:buFont typeface="Wingdings" panose="05000000000000000000" pitchFamily="2" charset="2"/>
              <a:buChar char="Ø"/>
            </a:pPr>
            <a:r>
              <a:rPr lang="en-US" dirty="0"/>
              <a:t>Database - Namespace of tables</a:t>
            </a:r>
          </a:p>
          <a:p>
            <a:pPr marL="742950" lvl="1" indent="-285750">
              <a:lnSpc>
                <a:spcPct val="200000"/>
              </a:lnSpc>
              <a:buClr>
                <a:schemeClr val="accent1"/>
              </a:buClr>
              <a:buFont typeface="Wingdings" panose="05000000000000000000" pitchFamily="2" charset="2"/>
              <a:buChar char="Ø"/>
            </a:pPr>
            <a:r>
              <a:rPr lang="en-US" dirty="0"/>
              <a:t>Table - list of columns, types, owner, storage, </a:t>
            </a:r>
            <a:r>
              <a:rPr lang="en-US" dirty="0" err="1"/>
              <a:t>SerDes</a:t>
            </a:r>
            <a:endParaRPr lang="en-US" dirty="0"/>
          </a:p>
          <a:p>
            <a:pPr marL="742950" lvl="1" indent="-285750">
              <a:lnSpc>
                <a:spcPct val="200000"/>
              </a:lnSpc>
              <a:buClr>
                <a:schemeClr val="accent1"/>
              </a:buClr>
              <a:buFont typeface="Wingdings" panose="05000000000000000000" pitchFamily="2" charset="2"/>
              <a:buChar char="Ø"/>
            </a:pPr>
            <a:r>
              <a:rPr lang="en-US" dirty="0"/>
              <a:t> Partition – Partition specific column, </a:t>
            </a:r>
            <a:r>
              <a:rPr lang="en-US" dirty="0" err="1"/>
              <a:t>Serdes</a:t>
            </a:r>
            <a:r>
              <a:rPr lang="en-US" dirty="0"/>
              <a:t> and storage</a:t>
            </a:r>
          </a:p>
          <a:p>
            <a:pPr marL="742950" lvl="1" indent="-285750">
              <a:lnSpc>
                <a:spcPct val="200000"/>
              </a:lnSpc>
              <a:buClr>
                <a:schemeClr val="accent1"/>
              </a:buClr>
              <a:buFont typeface="Wingdings" panose="05000000000000000000" pitchFamily="2" charset="2"/>
              <a:buChar char="Ø"/>
            </a:pPr>
            <a:endParaRPr lang="en-US" dirty="0"/>
          </a:p>
        </p:txBody>
      </p:sp>
    </p:spTree>
    <p:extLst>
      <p:ext uri="{BB962C8B-B14F-4D97-AF65-F5344CB8AC3E}">
        <p14:creationId xmlns:p14="http://schemas.microsoft.com/office/powerpoint/2010/main" val="8031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Driver</a:t>
            </a:r>
          </a:p>
        </p:txBody>
      </p:sp>
      <p:pic>
        <p:nvPicPr>
          <p:cNvPr id="4" name="Picture 3" descr="Screen Shot 2015-02-15 at 2.23.3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11761" y="1807517"/>
            <a:ext cx="5807347" cy="2181617"/>
          </a:xfrm>
          <a:prstGeom prst="rect">
            <a:avLst/>
          </a:prstGeom>
        </p:spPr>
      </p:pic>
      <p:sp>
        <p:nvSpPr>
          <p:cNvPr id="5" name="TextBox 4"/>
          <p:cNvSpPr txBox="1"/>
          <p:nvPr/>
        </p:nvSpPr>
        <p:spPr>
          <a:xfrm>
            <a:off x="2471936" y="4060688"/>
            <a:ext cx="8428036" cy="2308324"/>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b="1" dirty="0"/>
              <a:t>Driver </a:t>
            </a:r>
            <a:r>
              <a:rPr lang="en-US" dirty="0"/>
              <a:t>- Maintains the lifecycle of </a:t>
            </a:r>
            <a:r>
              <a:rPr lang="en-US" dirty="0" err="1"/>
              <a:t>HiveQL</a:t>
            </a:r>
            <a:r>
              <a:rPr lang="en-US" dirty="0"/>
              <a:t> statement</a:t>
            </a:r>
          </a:p>
          <a:p>
            <a:pPr marL="285750" indent="-285750">
              <a:lnSpc>
                <a:spcPct val="200000"/>
              </a:lnSpc>
              <a:buClr>
                <a:schemeClr val="accent1"/>
              </a:buClr>
              <a:buFont typeface="Wingdings" panose="05000000000000000000" pitchFamily="2" charset="2"/>
              <a:buChar char="Ø"/>
            </a:pPr>
            <a:r>
              <a:rPr lang="en-US" b="1" dirty="0"/>
              <a:t>Query Compiler</a:t>
            </a:r>
            <a:r>
              <a:rPr lang="en-US" dirty="0"/>
              <a:t> – Compiles </a:t>
            </a:r>
            <a:r>
              <a:rPr lang="en-US" dirty="0" err="1"/>
              <a:t>HiveQL</a:t>
            </a:r>
            <a:r>
              <a:rPr lang="en-US" dirty="0"/>
              <a:t> in a DAG of map reduce tasks</a:t>
            </a:r>
          </a:p>
          <a:p>
            <a:pPr marL="285750" indent="-285750">
              <a:lnSpc>
                <a:spcPct val="200000"/>
              </a:lnSpc>
              <a:buClr>
                <a:schemeClr val="accent1"/>
              </a:buClr>
              <a:buFont typeface="Wingdings" panose="05000000000000000000" pitchFamily="2" charset="2"/>
              <a:buChar char="Ø"/>
            </a:pPr>
            <a:r>
              <a:rPr lang="en-US" b="1" dirty="0"/>
              <a:t>Executor</a:t>
            </a:r>
            <a:r>
              <a:rPr lang="en-US" dirty="0"/>
              <a:t> -  Executes the tasks plan generated by the compiler in proper dependency order.  Interacts with the underlying Hadoop instance</a:t>
            </a:r>
          </a:p>
        </p:txBody>
      </p:sp>
    </p:spTree>
    <p:extLst>
      <p:ext uri="{BB962C8B-B14F-4D97-AF65-F5344CB8AC3E}">
        <p14:creationId xmlns:p14="http://schemas.microsoft.com/office/powerpoint/2010/main" val="393532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Compiler</a:t>
            </a:r>
          </a:p>
        </p:txBody>
      </p:sp>
      <p:sp>
        <p:nvSpPr>
          <p:cNvPr id="3" name="Content Placeholder 2"/>
          <p:cNvSpPr>
            <a:spLocks noGrp="1"/>
          </p:cNvSpPr>
          <p:nvPr>
            <p:ph idx="1"/>
          </p:nvPr>
        </p:nvSpPr>
        <p:spPr/>
        <p:txBody>
          <a:bodyPr>
            <a:normAutofit fontScale="77500" lnSpcReduction="20000"/>
          </a:bodyPr>
          <a:lstStyle/>
          <a:p>
            <a:pPr>
              <a:lnSpc>
                <a:spcPct val="200000"/>
              </a:lnSpc>
              <a:buFont typeface="Wingdings" panose="05000000000000000000" pitchFamily="2" charset="2"/>
              <a:buChar char="Ø"/>
            </a:pPr>
            <a:r>
              <a:rPr lang="en-US" dirty="0"/>
              <a:t>Converts the </a:t>
            </a:r>
            <a:r>
              <a:rPr lang="en-US" dirty="0" err="1"/>
              <a:t>HiveQL</a:t>
            </a:r>
            <a:r>
              <a:rPr lang="en-US" dirty="0"/>
              <a:t> into a plan for execution</a:t>
            </a:r>
          </a:p>
          <a:p>
            <a:pPr>
              <a:lnSpc>
                <a:spcPct val="200000"/>
              </a:lnSpc>
              <a:buFont typeface="Wingdings" panose="05000000000000000000" pitchFamily="2" charset="2"/>
              <a:buChar char="Ø"/>
            </a:pPr>
            <a:r>
              <a:rPr lang="en-US" dirty="0"/>
              <a:t>Plans can </a:t>
            </a:r>
          </a:p>
          <a:p>
            <a:pPr lvl="1">
              <a:lnSpc>
                <a:spcPct val="200000"/>
              </a:lnSpc>
              <a:buFont typeface="Wingdings" panose="05000000000000000000" pitchFamily="2" charset="2"/>
              <a:buChar char="Ø"/>
            </a:pPr>
            <a:r>
              <a:rPr lang="en-US" dirty="0"/>
              <a:t>Metadata operations for DDL statements e.g. CREATE, HDFS operations e.g. LOAD</a:t>
            </a:r>
          </a:p>
          <a:p>
            <a:pPr>
              <a:lnSpc>
                <a:spcPct val="200000"/>
              </a:lnSpc>
              <a:buFont typeface="Wingdings" panose="05000000000000000000" pitchFamily="2" charset="2"/>
              <a:buChar char="Ø"/>
            </a:pPr>
            <a:r>
              <a:rPr lang="en-US" b="1" dirty="0"/>
              <a:t>Semantic Analyzer:</a:t>
            </a:r>
            <a:r>
              <a:rPr lang="en-US" dirty="0"/>
              <a:t> checks schema information, type checking, implicit type conversion, column verification</a:t>
            </a:r>
          </a:p>
          <a:p>
            <a:pPr>
              <a:lnSpc>
                <a:spcPct val="200000"/>
              </a:lnSpc>
              <a:buFont typeface="Wingdings" panose="05000000000000000000" pitchFamily="2" charset="2"/>
              <a:buChar char="Ø"/>
            </a:pPr>
            <a:r>
              <a:rPr lang="en-US" b="1" dirty="0"/>
              <a:t>Optimizer: </a:t>
            </a:r>
            <a:r>
              <a:rPr lang="en-US" dirty="0"/>
              <a:t>Finding the best logical plan e.g. Combines multiple joins in a way to reduce the number of map reduce jobs, Prune columns early  to minimize data transfer</a:t>
            </a:r>
          </a:p>
          <a:p>
            <a:pPr>
              <a:lnSpc>
                <a:spcPct val="200000"/>
              </a:lnSpc>
              <a:buFont typeface="Wingdings" panose="05000000000000000000" pitchFamily="2" charset="2"/>
              <a:buChar char="Ø"/>
            </a:pPr>
            <a:r>
              <a:rPr lang="en-US" b="1" dirty="0"/>
              <a:t>Physical plan generator: </a:t>
            </a:r>
            <a:r>
              <a:rPr lang="en-US" dirty="0"/>
              <a:t>creates the DAG of map-reduce jobs</a:t>
            </a:r>
          </a:p>
        </p:txBody>
      </p:sp>
    </p:spTree>
    <p:extLst>
      <p:ext uri="{BB962C8B-B14F-4D97-AF65-F5344CB8AC3E}">
        <p14:creationId xmlns:p14="http://schemas.microsoft.com/office/powerpoint/2010/main" val="192553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HiveQL</a:t>
            </a:r>
          </a:p>
        </p:txBody>
      </p:sp>
      <p:sp>
        <p:nvSpPr>
          <p:cNvPr id="5" name="Rectangle 4"/>
          <p:cNvSpPr/>
          <p:nvPr/>
        </p:nvSpPr>
        <p:spPr>
          <a:xfrm>
            <a:off x="2041028" y="1874528"/>
            <a:ext cx="7944549" cy="3970318"/>
          </a:xfrm>
          <a:prstGeom prst="rect">
            <a:avLst/>
          </a:prstGeom>
        </p:spPr>
        <p:txBody>
          <a:bodyPr wrap="square">
            <a:spAutoFit/>
          </a:bodyPr>
          <a:lstStyle/>
          <a:p>
            <a:r>
              <a:rPr lang="en-US" b="1" dirty="0"/>
              <a:t>DDL :</a:t>
            </a:r>
          </a:p>
          <a:p>
            <a:r>
              <a:rPr lang="en-US" dirty="0"/>
              <a:t>	CREATE DATABASE</a:t>
            </a:r>
          </a:p>
          <a:p>
            <a:r>
              <a:rPr lang="en-US" dirty="0"/>
              <a:t>	CREATE TABLE</a:t>
            </a:r>
          </a:p>
          <a:p>
            <a:r>
              <a:rPr lang="en-US" dirty="0"/>
              <a:t>	ALTER TABLE</a:t>
            </a:r>
          </a:p>
          <a:p>
            <a:r>
              <a:rPr lang="en-US" dirty="0"/>
              <a:t>	SHOW TABLE</a:t>
            </a:r>
          </a:p>
          <a:p>
            <a:r>
              <a:rPr lang="en-US" dirty="0"/>
              <a:t>	DESCRIBE</a:t>
            </a:r>
          </a:p>
          <a:p>
            <a:r>
              <a:rPr lang="en-US" b="1" dirty="0"/>
              <a:t>DML:</a:t>
            </a:r>
          </a:p>
          <a:p>
            <a:r>
              <a:rPr lang="en-US" dirty="0"/>
              <a:t>	LOAD TABLE</a:t>
            </a:r>
          </a:p>
          <a:p>
            <a:r>
              <a:rPr lang="en-US" dirty="0"/>
              <a:t>	INSERT</a:t>
            </a:r>
          </a:p>
          <a:p>
            <a:r>
              <a:rPr lang="en-US" b="1" dirty="0"/>
              <a:t>QUERY:</a:t>
            </a:r>
          </a:p>
          <a:p>
            <a:r>
              <a:rPr lang="en-US" dirty="0"/>
              <a:t>	SELECT </a:t>
            </a:r>
          </a:p>
          <a:p>
            <a:r>
              <a:rPr lang="en-US" dirty="0"/>
              <a:t>	GROUP BY</a:t>
            </a:r>
          </a:p>
          <a:p>
            <a:r>
              <a:rPr lang="en-US" dirty="0"/>
              <a:t>	JOIN</a:t>
            </a:r>
          </a:p>
          <a:p>
            <a:r>
              <a:rPr lang="en-US" dirty="0"/>
              <a:t>	MULTI TABLE INSERT</a:t>
            </a:r>
          </a:p>
        </p:txBody>
      </p:sp>
    </p:spTree>
    <p:extLst>
      <p:ext uri="{BB962C8B-B14F-4D97-AF65-F5344CB8AC3E}">
        <p14:creationId xmlns:p14="http://schemas.microsoft.com/office/powerpoint/2010/main" val="98380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Apache Pig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694" y="2184400"/>
            <a:ext cx="2565743" cy="3858260"/>
          </a:xfrm>
          <a:prstGeom prst="rect">
            <a:avLst/>
          </a:prstGeom>
        </p:spPr>
      </p:pic>
    </p:spTree>
    <p:extLst>
      <p:ext uri="{BB962C8B-B14F-4D97-AF65-F5344CB8AC3E}">
        <p14:creationId xmlns:p14="http://schemas.microsoft.com/office/powerpoint/2010/main" val="181168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80640" y="518186"/>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a:t>
            </a:r>
          </a:p>
        </p:txBody>
      </p:sp>
      <p:sp>
        <p:nvSpPr>
          <p:cNvPr id="3" name="Content Placeholder 2"/>
          <p:cNvSpPr txBox="1">
            <a:spLocks/>
          </p:cNvSpPr>
          <p:nvPr/>
        </p:nvSpPr>
        <p:spPr>
          <a:xfrm>
            <a:off x="1851660" y="1933930"/>
            <a:ext cx="8641080" cy="419993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300000"/>
              </a:lnSpc>
              <a:buClr>
                <a:schemeClr val="accent1"/>
              </a:buClr>
              <a:buFont typeface="Wingdings" panose="05000000000000000000" pitchFamily="2" charset="2"/>
              <a:buChar char="Ø"/>
              <a:defRPr/>
            </a:pPr>
            <a:r>
              <a:rPr lang="en-US" altLang="zh-CN" sz="1800" dirty="0">
                <a:latin typeface="Roboto" pitchFamily="2" charset="0"/>
                <a:ea typeface="Roboto" pitchFamily="2" charset="0"/>
              </a:rPr>
              <a:t>High level data flow language for exploring very large datasets.</a:t>
            </a:r>
          </a:p>
          <a:p>
            <a:pPr>
              <a:lnSpc>
                <a:spcPct val="300000"/>
              </a:lnSpc>
              <a:buClr>
                <a:schemeClr val="accent1"/>
              </a:buClr>
              <a:buFont typeface="Wingdings" panose="05000000000000000000" pitchFamily="2" charset="2"/>
              <a:buChar char="Ø"/>
              <a:defRPr/>
            </a:pPr>
            <a:r>
              <a:rPr lang="en-US" altLang="zh-CN" sz="1800" dirty="0">
                <a:latin typeface="Roboto" pitchFamily="2" charset="0"/>
                <a:ea typeface="Roboto" pitchFamily="2" charset="0"/>
              </a:rPr>
              <a:t>Provides an engine for executing data flows in parallel on Hadoop.</a:t>
            </a:r>
          </a:p>
          <a:p>
            <a:pPr>
              <a:lnSpc>
                <a:spcPct val="300000"/>
              </a:lnSpc>
              <a:buClr>
                <a:schemeClr val="accent1"/>
              </a:buClr>
              <a:buFont typeface="Wingdings" panose="05000000000000000000" pitchFamily="2" charset="2"/>
              <a:buChar char="Ø"/>
              <a:defRPr/>
            </a:pPr>
            <a:r>
              <a:rPr lang="en-US" sz="1800" dirty="0">
                <a:latin typeface="Roboto" pitchFamily="2" charset="0"/>
                <a:ea typeface="Roboto" pitchFamily="2" charset="0"/>
              </a:rPr>
              <a:t>Compiler that produces sequences of MapReduce programs</a:t>
            </a:r>
          </a:p>
          <a:p>
            <a:pPr>
              <a:lnSpc>
                <a:spcPct val="300000"/>
              </a:lnSpc>
              <a:buClr>
                <a:schemeClr val="accent1"/>
              </a:buClr>
              <a:buFont typeface="Wingdings" panose="05000000000000000000" pitchFamily="2" charset="2"/>
              <a:buChar char="Ø"/>
              <a:defRPr/>
            </a:pPr>
            <a:r>
              <a:rPr lang="en-US" altLang="zh-CN" sz="1800" dirty="0">
                <a:latin typeface="Roboto" pitchFamily="2" charset="0"/>
                <a:ea typeface="Roboto" pitchFamily="2" charset="0"/>
              </a:rPr>
              <a:t>Operates on files in HDFS</a:t>
            </a:r>
          </a:p>
          <a:p>
            <a:pPr>
              <a:lnSpc>
                <a:spcPct val="300000"/>
              </a:lnSpc>
              <a:buClr>
                <a:schemeClr val="accent1"/>
              </a:buClr>
              <a:buFont typeface="Wingdings" panose="05000000000000000000" pitchFamily="2" charset="2"/>
              <a:buChar char="Ø"/>
              <a:defRPr/>
            </a:pPr>
            <a:r>
              <a:rPr lang="en-US" altLang="zh-CN" sz="1800" dirty="0">
                <a:latin typeface="Roboto" pitchFamily="2" charset="0"/>
                <a:ea typeface="Roboto" pitchFamily="2" charset="0"/>
              </a:rPr>
              <a:t>Metadata not required, but used when available</a:t>
            </a:r>
          </a:p>
          <a:p>
            <a:pPr>
              <a:lnSpc>
                <a:spcPct val="300000"/>
              </a:lnSpc>
              <a:buClr>
                <a:schemeClr val="accent1"/>
              </a:buClr>
              <a:buFont typeface="Wingdings" panose="05000000000000000000" pitchFamily="2" charset="2"/>
              <a:buChar char="Ø"/>
              <a:defRPr/>
            </a:pPr>
            <a:endParaRPr lang="zh-CN" altLang="en-US" sz="2000" dirty="0">
              <a:solidFill>
                <a:srgbClr val="1F497D">
                  <a:lumMod val="50000"/>
                </a:srgbClr>
              </a:solidFill>
              <a:latin typeface="Roboto" pitchFamily="2" charset="0"/>
              <a:ea typeface="宋体"/>
            </a:endParaRPr>
          </a:p>
        </p:txBody>
      </p:sp>
    </p:spTree>
    <p:extLst>
      <p:ext uri="{BB962C8B-B14F-4D97-AF65-F5344CB8AC3E}">
        <p14:creationId xmlns:p14="http://schemas.microsoft.com/office/powerpoint/2010/main" val="105953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 </a:t>
            </a:r>
          </a:p>
        </p:txBody>
      </p:sp>
      <p:sp>
        <p:nvSpPr>
          <p:cNvPr id="3" name="Content Placeholder 2"/>
          <p:cNvSpPr>
            <a:spLocks noGrp="1"/>
          </p:cNvSpPr>
          <p:nvPr>
            <p:ph idx="1"/>
          </p:nvPr>
        </p:nvSpPr>
        <p:spPr/>
        <p:txBody>
          <a:bodyPr>
            <a:normAutofit fontScale="70000" lnSpcReduction="20000"/>
          </a:bodyPr>
          <a:lstStyle/>
          <a:p>
            <a:pPr>
              <a:lnSpc>
                <a:spcPct val="200000"/>
              </a:lnSpc>
              <a:buFont typeface="Wingdings" panose="05000000000000000000" pitchFamily="2" charset="2"/>
              <a:buChar char="Ø"/>
            </a:pPr>
            <a:r>
              <a:rPr lang="en-US" dirty="0"/>
              <a:t>Hive </a:t>
            </a:r>
          </a:p>
          <a:p>
            <a:pPr lvl="1">
              <a:lnSpc>
                <a:spcPct val="200000"/>
              </a:lnSpc>
              <a:buFont typeface="Wingdings" panose="05000000000000000000" pitchFamily="2" charset="2"/>
              <a:buChar char="Ø"/>
            </a:pPr>
            <a:r>
              <a:rPr lang="en-US" dirty="0"/>
              <a:t>Challenges faced by Data Analysts </a:t>
            </a:r>
          </a:p>
          <a:p>
            <a:pPr lvl="1">
              <a:lnSpc>
                <a:spcPct val="200000"/>
              </a:lnSpc>
              <a:buFont typeface="Wingdings" panose="05000000000000000000" pitchFamily="2" charset="2"/>
              <a:buChar char="Ø"/>
            </a:pPr>
            <a:r>
              <a:rPr lang="en-US" dirty="0"/>
              <a:t>Hive Key Principles </a:t>
            </a:r>
          </a:p>
          <a:p>
            <a:pPr lvl="1">
              <a:lnSpc>
                <a:spcPct val="200000"/>
              </a:lnSpc>
              <a:buFont typeface="Wingdings" panose="05000000000000000000" pitchFamily="2" charset="2"/>
              <a:buChar char="Ø"/>
            </a:pPr>
            <a:r>
              <a:rPr lang="en-US" dirty="0"/>
              <a:t>Data Model </a:t>
            </a:r>
          </a:p>
          <a:p>
            <a:pPr lvl="2">
              <a:lnSpc>
                <a:spcPct val="200000"/>
              </a:lnSpc>
              <a:buFont typeface="Wingdings" panose="05000000000000000000" pitchFamily="2" charset="2"/>
              <a:buChar char="Ø"/>
            </a:pPr>
            <a:r>
              <a:rPr lang="en-US" dirty="0"/>
              <a:t>Tables </a:t>
            </a:r>
          </a:p>
          <a:p>
            <a:pPr lvl="2">
              <a:lnSpc>
                <a:spcPct val="200000"/>
              </a:lnSpc>
              <a:buFont typeface="Wingdings" panose="05000000000000000000" pitchFamily="2" charset="2"/>
              <a:buChar char="Ø"/>
            </a:pPr>
            <a:r>
              <a:rPr lang="en-US" dirty="0"/>
              <a:t>Partitions </a:t>
            </a:r>
          </a:p>
          <a:p>
            <a:pPr lvl="2">
              <a:lnSpc>
                <a:spcPct val="200000"/>
              </a:lnSpc>
              <a:buFont typeface="Wingdings" panose="05000000000000000000" pitchFamily="2" charset="2"/>
              <a:buChar char="Ø"/>
            </a:pPr>
            <a:r>
              <a:rPr lang="en-US" dirty="0"/>
              <a:t>Buckets</a:t>
            </a:r>
          </a:p>
          <a:p>
            <a:pPr>
              <a:lnSpc>
                <a:spcPct val="200000"/>
              </a:lnSpc>
              <a:buFont typeface="Wingdings" panose="05000000000000000000" pitchFamily="2" charset="2"/>
              <a:buChar char="Ø"/>
            </a:pPr>
            <a:r>
              <a:rPr lang="en-US" dirty="0"/>
              <a:t>Hive Architecture</a:t>
            </a:r>
          </a:p>
          <a:p>
            <a:pPr>
              <a:lnSpc>
                <a:spcPct val="200000"/>
              </a:lnSpc>
              <a:buFont typeface="Wingdings" panose="05000000000000000000" pitchFamily="2" charset="2"/>
              <a:buChar char="Ø"/>
            </a:pPr>
            <a:r>
              <a:rPr lang="en-US" dirty="0"/>
              <a:t>Hive QL</a:t>
            </a:r>
          </a:p>
          <a:p>
            <a:pPr>
              <a:lnSpc>
                <a:spcPct val="2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85242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Pig-Key Properties </a:t>
            </a:r>
          </a:p>
        </p:txBody>
      </p:sp>
      <p:sp>
        <p:nvSpPr>
          <p:cNvPr id="3" name="Content Placeholder 2"/>
          <p:cNvSpPr>
            <a:spLocks noGrp="1"/>
          </p:cNvSpPr>
          <p:nvPr>
            <p:ph idx="1"/>
          </p:nvPr>
        </p:nvSpPr>
        <p:spPr/>
        <p:txBody>
          <a:bodyPr/>
          <a:lstStyle/>
          <a:p>
            <a:pPr marL="0" indent="0">
              <a:lnSpc>
                <a:spcPct val="200000"/>
              </a:lnSpc>
              <a:spcBef>
                <a:spcPct val="20000"/>
              </a:spcBef>
              <a:buNone/>
              <a:defRPr/>
            </a:pPr>
            <a:endParaRPr lang="en-US" dirty="0">
              <a:latin typeface="Roboto" pitchFamily="2" charset="0"/>
              <a:ea typeface="Roboto" pitchFamily="2" charset="0"/>
            </a:endParaRPr>
          </a:p>
          <a:p>
            <a:pPr marL="800100" lvl="1" indent="-342900">
              <a:lnSpc>
                <a:spcPct val="200000"/>
              </a:lnSpc>
              <a:spcBef>
                <a:spcPct val="20000"/>
              </a:spcBef>
              <a:buFont typeface="Wingdings" pitchFamily="2" charset="2"/>
              <a:buChar char="Ø"/>
              <a:defRPr/>
            </a:pPr>
            <a:r>
              <a:rPr lang="en-US" sz="1600" b="1" dirty="0">
                <a:latin typeface="Roboto" pitchFamily="2" charset="0"/>
                <a:ea typeface="Roboto" pitchFamily="2" charset="0"/>
              </a:rPr>
              <a:t>Ease of programming</a:t>
            </a:r>
            <a:r>
              <a:rPr lang="en-US" sz="1600" dirty="0">
                <a:latin typeface="Roboto" pitchFamily="2" charset="0"/>
                <a:ea typeface="Roboto" pitchFamily="2" charset="0"/>
              </a:rPr>
              <a:t>: Trivial to achieve parallel execution of simple and parallel data analysis tasks</a:t>
            </a:r>
          </a:p>
          <a:p>
            <a:pPr marL="800100" lvl="1" indent="-342900">
              <a:lnSpc>
                <a:spcPct val="200000"/>
              </a:lnSpc>
              <a:spcBef>
                <a:spcPct val="20000"/>
              </a:spcBef>
              <a:buFont typeface="Wingdings" pitchFamily="2" charset="2"/>
              <a:buChar char="Ø"/>
              <a:defRPr/>
            </a:pPr>
            <a:r>
              <a:rPr lang="en-US" sz="1600" b="1" dirty="0">
                <a:latin typeface="Roboto" pitchFamily="2" charset="0"/>
                <a:ea typeface="Roboto" pitchFamily="2" charset="0"/>
              </a:rPr>
              <a:t>Optimization opportunities:</a:t>
            </a:r>
            <a:r>
              <a:rPr lang="en-US" sz="1600" dirty="0">
                <a:latin typeface="Roboto" pitchFamily="2" charset="0"/>
                <a:ea typeface="Roboto" pitchFamily="2" charset="0"/>
              </a:rPr>
              <a:t> Allows the user to focus on semantics rather than efficiency</a:t>
            </a:r>
          </a:p>
          <a:p>
            <a:pPr marL="800100" lvl="1" indent="-342900">
              <a:lnSpc>
                <a:spcPct val="200000"/>
              </a:lnSpc>
              <a:spcBef>
                <a:spcPct val="20000"/>
              </a:spcBef>
              <a:buFont typeface="Wingdings" pitchFamily="2" charset="2"/>
              <a:buChar char="Ø"/>
              <a:defRPr/>
            </a:pPr>
            <a:r>
              <a:rPr lang="en-US" sz="1600" b="1" dirty="0">
                <a:latin typeface="Roboto" pitchFamily="2" charset="0"/>
                <a:ea typeface="Roboto" pitchFamily="2" charset="0"/>
              </a:rPr>
              <a:t>Extensibility: </a:t>
            </a:r>
            <a:r>
              <a:rPr lang="en-US" sz="1600" dirty="0">
                <a:latin typeface="Roboto" pitchFamily="2" charset="0"/>
                <a:ea typeface="Roboto" pitchFamily="2" charset="0"/>
              </a:rPr>
              <a:t>Users can create their own functions to do special-purpose processing</a:t>
            </a:r>
          </a:p>
          <a:p>
            <a:pPr>
              <a:lnSpc>
                <a:spcPct val="200000"/>
              </a:lnSpc>
            </a:pPr>
            <a:endParaRPr lang="en-US" dirty="0"/>
          </a:p>
        </p:txBody>
      </p:sp>
    </p:spTree>
    <p:extLst>
      <p:ext uri="{BB962C8B-B14F-4D97-AF65-F5344CB8AC3E}">
        <p14:creationId xmlns:p14="http://schemas.microsoft.com/office/powerpoint/2010/main" val="2605213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84" y="1676400"/>
            <a:ext cx="7222035"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4234543" y="52977"/>
            <a:ext cx="32004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Why Pig?</a:t>
            </a:r>
          </a:p>
        </p:txBody>
      </p:sp>
    </p:spTree>
    <p:extLst>
      <p:ext uri="{BB962C8B-B14F-4D97-AF65-F5344CB8AC3E}">
        <p14:creationId xmlns:p14="http://schemas.microsoft.com/office/powerpoint/2010/main" val="553517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03193" y="38100"/>
            <a:ext cx="58674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Equivalent Java MapReduce Code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876858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51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026" y="1676401"/>
            <a:ext cx="26955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16" idx="3"/>
          </p:cNvCxnSpPr>
          <p:nvPr/>
        </p:nvCxnSpPr>
        <p:spPr>
          <a:xfrm>
            <a:off x="3657600" y="381000"/>
            <a:ext cx="4191000" cy="13716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29026" y="1573900"/>
            <a:ext cx="4295775" cy="4073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781800" y="685800"/>
            <a:ext cx="1143000" cy="163677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05500" y="2590800"/>
            <a:ext cx="2019300" cy="1524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867400" y="2971800"/>
            <a:ext cx="2039112" cy="42928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867400" y="3162300"/>
            <a:ext cx="2039112" cy="10287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953126" y="3352800"/>
            <a:ext cx="1971675" cy="1641642"/>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48634" y="3581400"/>
            <a:ext cx="2076167" cy="225049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600200" y="76200"/>
            <a:ext cx="6019800" cy="6678930"/>
            <a:chOff x="76200" y="76200"/>
            <a:chExt cx="6019800" cy="6678930"/>
          </a:xfrm>
        </p:grpSpPr>
        <p:sp>
          <p:nvSpPr>
            <p:cNvPr id="15" name="Rounded Rectangle 14"/>
            <p:cNvSpPr/>
            <p:nvPr/>
          </p:nvSpPr>
          <p:spPr>
            <a:xfrm>
              <a:off x="76200" y="1295400"/>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 by Age</a:t>
              </a:r>
            </a:p>
          </p:txBody>
        </p:sp>
        <p:sp>
          <p:nvSpPr>
            <p:cNvPr id="16" name="Rounded Rectangle 15"/>
            <p:cNvSpPr/>
            <p:nvPr/>
          </p:nvSpPr>
          <p:spPr>
            <a:xfrm>
              <a:off x="76200" y="76200"/>
              <a:ext cx="2057400" cy="6096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Users</a:t>
              </a:r>
            </a:p>
          </p:txBody>
        </p:sp>
        <p:sp>
          <p:nvSpPr>
            <p:cNvPr id="17" name="Rounded Rectangle 16"/>
            <p:cNvSpPr/>
            <p:nvPr/>
          </p:nvSpPr>
          <p:spPr>
            <a:xfrm>
              <a:off x="4038600" y="76200"/>
              <a:ext cx="2057400" cy="6096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Pages</a:t>
              </a:r>
            </a:p>
          </p:txBody>
        </p:sp>
        <p:sp>
          <p:nvSpPr>
            <p:cNvPr id="18" name="Rounded Rectangle 17"/>
            <p:cNvSpPr/>
            <p:nvPr/>
          </p:nvSpPr>
          <p:spPr>
            <a:xfrm>
              <a:off x="2321825" y="2362200"/>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on Name</a:t>
              </a:r>
            </a:p>
          </p:txBody>
        </p:sp>
        <p:sp>
          <p:nvSpPr>
            <p:cNvPr id="19" name="Rounded Rectangle 18"/>
            <p:cNvSpPr/>
            <p:nvPr/>
          </p:nvSpPr>
          <p:spPr>
            <a:xfrm>
              <a:off x="2267233" y="3159456"/>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Group on </a:t>
              </a:r>
              <a:r>
                <a:rPr lang="en-US" dirty="0" err="1">
                  <a:solidFill>
                    <a:schemeClr val="tx1"/>
                  </a:solidFill>
                </a:rPr>
                <a:t>url</a:t>
              </a:r>
              <a:endParaRPr lang="en-US" dirty="0">
                <a:solidFill>
                  <a:schemeClr val="tx1"/>
                </a:solidFill>
              </a:endParaRPr>
            </a:p>
          </p:txBody>
        </p:sp>
        <p:sp>
          <p:nvSpPr>
            <p:cNvPr id="20" name="Rounded Rectangle 19"/>
            <p:cNvSpPr/>
            <p:nvPr/>
          </p:nvSpPr>
          <p:spPr>
            <a:xfrm>
              <a:off x="2286000" y="3962400"/>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 Clicks</a:t>
              </a:r>
            </a:p>
          </p:txBody>
        </p:sp>
        <p:sp>
          <p:nvSpPr>
            <p:cNvPr id="21" name="Rounded Rectangle 20"/>
            <p:cNvSpPr/>
            <p:nvPr/>
          </p:nvSpPr>
          <p:spPr>
            <a:xfrm>
              <a:off x="2362200" y="4746008"/>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by Clicks</a:t>
              </a:r>
            </a:p>
          </p:txBody>
        </p:sp>
        <p:sp>
          <p:nvSpPr>
            <p:cNvPr id="22" name="Rounded Rectangle 21"/>
            <p:cNvSpPr/>
            <p:nvPr/>
          </p:nvSpPr>
          <p:spPr>
            <a:xfrm>
              <a:off x="2278380" y="5538488"/>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Top 5</a:t>
              </a:r>
            </a:p>
          </p:txBody>
        </p:sp>
        <p:cxnSp>
          <p:nvCxnSpPr>
            <p:cNvPr id="23" name="Straight Arrow Connector 22"/>
            <p:cNvCxnSpPr>
              <a:stCxn id="16" idx="2"/>
              <a:endCxn id="15" idx="0"/>
            </p:cNvCxnSpPr>
            <p:nvPr/>
          </p:nvCxnSpPr>
          <p:spPr>
            <a:xfrm>
              <a:off x="1104900" y="685800"/>
              <a:ext cx="0" cy="6096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2"/>
            </p:cNvCxnSpPr>
            <p:nvPr/>
          </p:nvCxnSpPr>
          <p:spPr>
            <a:xfrm>
              <a:off x="1104900" y="1752600"/>
              <a:ext cx="0" cy="2667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7300" y="685800"/>
              <a:ext cx="0" cy="13335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104900" y="2019300"/>
              <a:ext cx="396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00400" y="2019300"/>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200400" y="2819400"/>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00400" y="3616656"/>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00400" y="4419600"/>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00400" y="5203208"/>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286000" y="6297930"/>
              <a:ext cx="2057400" cy="45720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 results</a:t>
              </a:r>
            </a:p>
          </p:txBody>
        </p:sp>
        <p:cxnSp>
          <p:nvCxnSpPr>
            <p:cNvPr id="33" name="Straight Arrow Connector 32"/>
            <p:cNvCxnSpPr/>
            <p:nvPr/>
          </p:nvCxnSpPr>
          <p:spPr>
            <a:xfrm>
              <a:off x="3208020" y="5962650"/>
              <a:ext cx="0" cy="34290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V="1">
            <a:off x="5877066" y="3962400"/>
            <a:ext cx="2200134" cy="256413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31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32150" y="403860"/>
            <a:ext cx="58674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latin typeface="Roboto" pitchFamily="2" charset="0"/>
                <a:ea typeface="Roboto" pitchFamily="2" charset="0"/>
              </a:rPr>
              <a:t>Pig </a:t>
            </a:r>
            <a:r>
              <a:rPr lang="en-US" sz="2800" dirty="0" err="1">
                <a:latin typeface="Roboto" pitchFamily="2" charset="0"/>
                <a:ea typeface="Roboto" pitchFamily="2" charset="0"/>
              </a:rPr>
              <a:t>vs</a:t>
            </a:r>
            <a:r>
              <a:rPr lang="en-US" sz="2800" dirty="0">
                <a:latin typeface="Roboto" pitchFamily="2" charset="0"/>
                <a:ea typeface="Roboto" pitchFamily="2" charset="0"/>
              </a:rPr>
              <a:t> Hadoop</a:t>
            </a:r>
          </a:p>
        </p:txBody>
      </p:sp>
      <p:sp>
        <p:nvSpPr>
          <p:cNvPr id="5" name="Content Placeholder 2"/>
          <p:cNvSpPr txBox="1">
            <a:spLocks/>
          </p:cNvSpPr>
          <p:nvPr/>
        </p:nvSpPr>
        <p:spPr>
          <a:xfrm>
            <a:off x="2209800" y="1371600"/>
            <a:ext cx="79121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ea typeface="Roboto" pitchFamily="2" charset="0"/>
              </a:rPr>
              <a:t>5% of the MR code.</a:t>
            </a:r>
          </a:p>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ea typeface="Roboto" pitchFamily="2" charset="0"/>
              </a:rPr>
              <a:t>5% of the MR development time.</a:t>
            </a:r>
          </a:p>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ea typeface="Roboto" pitchFamily="2" charset="0"/>
              </a:rPr>
              <a:t>Within 25% of the MR execution time.</a:t>
            </a:r>
          </a:p>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ea typeface="Roboto" pitchFamily="2" charset="0"/>
              </a:rPr>
              <a:t>Readable and reusable.</a:t>
            </a:r>
            <a:endParaRPr lang="en-US" altLang="zh-CN" sz="2000" dirty="0">
              <a:solidFill>
                <a:srgbClr val="1F497D">
                  <a:lumMod val="50000"/>
                </a:srgbClr>
              </a:solidFill>
              <a:latin typeface="Roboto" pitchFamily="2" charset="0"/>
            </a:endParaRPr>
          </a:p>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rPr>
              <a:t>Increases programmer productivity.</a:t>
            </a:r>
          </a:p>
          <a:p>
            <a:pPr lvl="1" indent="-342900">
              <a:lnSpc>
                <a:spcPct val="200000"/>
              </a:lnSpc>
              <a:buClr>
                <a:schemeClr val="accent1"/>
              </a:buClr>
              <a:buFont typeface="Wingdings" panose="05000000000000000000" pitchFamily="2" charset="2"/>
              <a:buChar char="Ø"/>
              <a:defRPr/>
            </a:pPr>
            <a:r>
              <a:rPr lang="en-US" altLang="zh-CN" sz="2000" dirty="0">
                <a:solidFill>
                  <a:srgbClr val="1F497D">
                    <a:lumMod val="50000"/>
                  </a:srgbClr>
                </a:solidFill>
                <a:latin typeface="Roboto" pitchFamily="2" charset="0"/>
                <a:ea typeface="Roboto" pitchFamily="2" charset="0"/>
              </a:rPr>
              <a:t>No Java expertise required.</a:t>
            </a:r>
          </a:p>
        </p:txBody>
      </p:sp>
    </p:spTree>
    <p:extLst>
      <p:ext uri="{BB962C8B-B14F-4D97-AF65-F5344CB8AC3E}">
        <p14:creationId xmlns:p14="http://schemas.microsoft.com/office/powerpoint/2010/main" val="102141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16"/>
          <p:cNvPicPr>
            <a:picLocks noChangeAspect="1" noChangeArrowheads="1"/>
          </p:cNvPicPr>
          <p:nvPr/>
        </p:nvPicPr>
        <p:blipFill>
          <a:blip r:embed="rId2"/>
          <a:srcRect/>
          <a:stretch>
            <a:fillRect/>
          </a:stretch>
        </p:blipFill>
        <p:spPr bwMode="auto">
          <a:xfrm>
            <a:off x="7010400" y="2255196"/>
            <a:ext cx="1355422" cy="533400"/>
          </a:xfrm>
          <a:prstGeom prst="rect">
            <a:avLst/>
          </a:prstGeom>
          <a:noFill/>
          <a:ln w="9525">
            <a:noFill/>
            <a:miter lim="800000"/>
            <a:headEnd/>
            <a:tailEnd/>
          </a:ln>
          <a:effectLst/>
        </p:spPr>
      </p:pic>
      <p:pic>
        <p:nvPicPr>
          <p:cNvPr id="51" name="Picture 19"/>
          <p:cNvPicPr>
            <a:picLocks noChangeAspect="1" noChangeArrowheads="1"/>
          </p:cNvPicPr>
          <p:nvPr/>
        </p:nvPicPr>
        <p:blipFill>
          <a:blip r:embed="rId3"/>
          <a:srcRect/>
          <a:stretch>
            <a:fillRect/>
          </a:stretch>
        </p:blipFill>
        <p:spPr bwMode="auto">
          <a:xfrm>
            <a:off x="7764509" y="880269"/>
            <a:ext cx="1811383" cy="457200"/>
          </a:xfrm>
          <a:prstGeom prst="rect">
            <a:avLst/>
          </a:prstGeom>
          <a:noFill/>
          <a:ln w="9525">
            <a:noFill/>
            <a:miter lim="800000"/>
            <a:headEnd/>
            <a:tailEnd/>
          </a:ln>
          <a:effectLst/>
        </p:spPr>
      </p:pic>
      <p:pic>
        <p:nvPicPr>
          <p:cNvPr id="60" name="Picture 30"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1" name="Picture 32"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2" name="Picture 33"/>
          <p:cNvPicPr>
            <a:picLocks noChangeAspect="1" noChangeArrowheads="1"/>
          </p:cNvPicPr>
          <p:nvPr/>
        </p:nvPicPr>
        <p:blipFill>
          <a:blip r:embed="rId5"/>
          <a:srcRect/>
          <a:stretch>
            <a:fillRect/>
          </a:stretch>
        </p:blipFill>
        <p:spPr bwMode="auto">
          <a:xfrm>
            <a:off x="1905001" y="980788"/>
            <a:ext cx="1781175" cy="376636"/>
          </a:xfrm>
          <a:prstGeom prst="rect">
            <a:avLst/>
          </a:prstGeom>
          <a:noFill/>
          <a:ln w="9525">
            <a:noFill/>
            <a:miter lim="800000"/>
            <a:headEnd/>
            <a:tailEnd/>
          </a:ln>
          <a:effectLst/>
        </p:spPr>
      </p:pic>
      <p:pic>
        <p:nvPicPr>
          <p:cNvPr id="1026" name="Picture 2" descr="http://www.ukoot.com/images/eventLogos/1335943766-Hortonworks:%20Developing%20Solutions%20using%20Apache%20Hadoop%20-%20San%20Francisco%20-%20July%2010-13-hortonwork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301" y="1269358"/>
            <a:ext cx="1997075" cy="998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1.gstatic.com/images?q=tbn:ANd9GcQy0iwI6VTvCq7iEq5TpLaCLouk8SJPutiwcTm-ZbhxMRkG4Z4HJ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15935" y="5169785"/>
            <a:ext cx="1053771" cy="10537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0.gstatic.com/images?q=tbn:ANd9GcQrwOMYI1a2yoemTPOUE3tq03O1GOuofhl40y2YWkOLI_Do3Iz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1539" y="4313465"/>
            <a:ext cx="1785885" cy="1188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3.gstatic.com/images?q=tbn:ANd9GcRmM_ZnriBMl1syS2oLgCJnd--g7j0iUu5IsocQnGPXQUOeDIY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3309256"/>
            <a:ext cx="1752600" cy="7103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t2.gstatic.com/images?q=tbn:ANd9GcTYIp-iBqGPoyL5AmEnGIqOznQBJukgth44oxyTjZR-IUwSZNk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5047" y="5405140"/>
            <a:ext cx="1783907" cy="86157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1" y="2763196"/>
            <a:ext cx="15144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191000" y="38100"/>
            <a:ext cx="32004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Committers of Pig</a:t>
            </a:r>
          </a:p>
        </p:txBody>
      </p:sp>
    </p:spTree>
    <p:extLst>
      <p:ext uri="{BB962C8B-B14F-4D97-AF65-F5344CB8AC3E}">
        <p14:creationId xmlns:p14="http://schemas.microsoft.com/office/powerpoint/2010/main" val="1625730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16"/>
          <p:cNvPicPr>
            <a:picLocks noChangeAspect="1" noChangeArrowheads="1"/>
          </p:cNvPicPr>
          <p:nvPr/>
        </p:nvPicPr>
        <p:blipFill>
          <a:blip r:embed="rId2"/>
          <a:srcRect/>
          <a:stretch>
            <a:fillRect/>
          </a:stretch>
        </p:blipFill>
        <p:spPr bwMode="auto">
          <a:xfrm>
            <a:off x="2332189" y="2542311"/>
            <a:ext cx="1355422" cy="533400"/>
          </a:xfrm>
          <a:prstGeom prst="rect">
            <a:avLst/>
          </a:prstGeom>
          <a:noFill/>
          <a:ln w="9525">
            <a:noFill/>
            <a:miter lim="800000"/>
            <a:headEnd/>
            <a:tailEnd/>
          </a:ln>
          <a:effectLst/>
        </p:spPr>
      </p:pic>
      <p:pic>
        <p:nvPicPr>
          <p:cNvPr id="51" name="Picture 19"/>
          <p:cNvPicPr>
            <a:picLocks noChangeAspect="1" noChangeArrowheads="1"/>
          </p:cNvPicPr>
          <p:nvPr/>
        </p:nvPicPr>
        <p:blipFill>
          <a:blip r:embed="rId3"/>
          <a:srcRect/>
          <a:stretch>
            <a:fillRect/>
          </a:stretch>
        </p:blipFill>
        <p:spPr bwMode="auto">
          <a:xfrm>
            <a:off x="5033178" y="5732467"/>
            <a:ext cx="1811383" cy="457200"/>
          </a:xfrm>
          <a:prstGeom prst="rect">
            <a:avLst/>
          </a:prstGeom>
          <a:noFill/>
          <a:ln w="9525">
            <a:noFill/>
            <a:miter lim="800000"/>
            <a:headEnd/>
            <a:tailEnd/>
          </a:ln>
          <a:effectLst/>
        </p:spPr>
      </p:pic>
      <p:pic>
        <p:nvPicPr>
          <p:cNvPr id="60" name="Picture 30"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1" name="Picture 32"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2" name="Picture 33"/>
          <p:cNvPicPr>
            <a:picLocks noChangeAspect="1" noChangeArrowheads="1"/>
          </p:cNvPicPr>
          <p:nvPr/>
        </p:nvPicPr>
        <p:blipFill>
          <a:blip r:embed="rId5"/>
          <a:srcRect/>
          <a:stretch>
            <a:fillRect/>
          </a:stretch>
        </p:blipFill>
        <p:spPr bwMode="auto">
          <a:xfrm>
            <a:off x="4522788" y="2694944"/>
            <a:ext cx="1781175" cy="376636"/>
          </a:xfrm>
          <a:prstGeom prst="rect">
            <a:avLst/>
          </a:prstGeom>
          <a:noFill/>
          <a:ln w="9525">
            <a:noFill/>
            <a:miter lim="800000"/>
            <a:headEnd/>
            <a:tailEnd/>
          </a:ln>
          <a:effectLst/>
        </p:spPr>
      </p:pic>
      <p:pic>
        <p:nvPicPr>
          <p:cNvPr id="1026" name="Picture 2" descr="http://www.ukoot.com/images/eventLogos/1335943766-Hortonworks:%20Developing%20Solutions%20using%20Apache%20Hadoop%20-%20San%20Francisco%20-%20July%2010-13-hortonwork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809" y="871125"/>
            <a:ext cx="1997075" cy="998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1.gstatic.com/images?q=tbn:ANd9GcQy0iwI6VTvCq7iEq5TpLaCLouk8SJPutiwcTm-ZbhxMRkG4Z4HJ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762" y="3059660"/>
            <a:ext cx="1053771" cy="10537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0.gstatic.com/images?q=tbn:ANd9GcQrwOMYI1a2yoemTPOUE3tq03O1GOuofhl40y2YWkOLI_Do3Iz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2894" y="954314"/>
            <a:ext cx="1785885" cy="1188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3.gstatic.com/images?q=tbn:ANd9GcRmM_ZnriBMl1syS2oLgCJnd--g7j0iUu5IsocQnGPXQUOeDIY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833808"/>
            <a:ext cx="1752600" cy="7103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t2.gstatic.com/images?q=tbn:ANd9GcTYIp-iBqGPoyL5AmEnGIqOznQBJukgth44oxyTjZR-IUwSZNk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7268" y="5379424"/>
            <a:ext cx="1783907" cy="86157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21298" y="871125"/>
            <a:ext cx="15144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440239" y="66676"/>
            <a:ext cx="3311525"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Who is using Pig?</a:t>
            </a:r>
          </a:p>
        </p:txBody>
      </p:sp>
      <p:pic>
        <p:nvPicPr>
          <p:cNvPr id="14" name="Picture 3"/>
          <p:cNvPicPr>
            <a:picLocks noChangeAspect="1" noChangeArrowheads="1"/>
          </p:cNvPicPr>
          <p:nvPr/>
        </p:nvPicPr>
        <p:blipFill>
          <a:blip r:embed="rId12" cstate="print"/>
          <a:srcRect/>
          <a:stretch>
            <a:fillRect/>
          </a:stretch>
        </p:blipFill>
        <p:spPr bwMode="auto">
          <a:xfrm>
            <a:off x="2474419" y="5203650"/>
            <a:ext cx="819150" cy="1057637"/>
          </a:xfrm>
          <a:prstGeom prst="rect">
            <a:avLst/>
          </a:prstGeom>
          <a:noFill/>
          <a:ln w="9525">
            <a:noFill/>
            <a:miter lim="800000"/>
            <a:headEnd/>
            <a:tailEnd/>
          </a:ln>
          <a:effectLst/>
        </p:spPr>
      </p:pic>
      <p:pic>
        <p:nvPicPr>
          <p:cNvPr id="15" name="Picture 11"/>
          <p:cNvPicPr>
            <a:picLocks noChangeAspect="1" noChangeArrowheads="1"/>
          </p:cNvPicPr>
          <p:nvPr/>
        </p:nvPicPr>
        <p:blipFill>
          <a:blip r:embed="rId13" cstate="print"/>
          <a:srcRect/>
          <a:stretch>
            <a:fillRect/>
          </a:stretch>
        </p:blipFill>
        <p:spPr bwMode="auto">
          <a:xfrm>
            <a:off x="4724401" y="4188975"/>
            <a:ext cx="994699" cy="838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5197" y="2402485"/>
            <a:ext cx="1704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descr="http://t3.gstatic.com/images?q=tbn:ANd9GcTy6qYmg6R8X7KYMFv2ZJac-5L7k3gSKZwQ-blDgbpeOO4nuQX-"/>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1885" y="3586545"/>
            <a:ext cx="1986625" cy="6588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Documents and Settings\zjffdu\Desktop\Pic\amazon-logo-o.jpg"/>
          <p:cNvPicPr>
            <a:picLocks noChangeAspect="1" noChangeArrowheads="1"/>
          </p:cNvPicPr>
          <p:nvPr/>
        </p:nvPicPr>
        <p:blipFill>
          <a:blip r:embed="rId16"/>
          <a:srcRect/>
          <a:stretch>
            <a:fillRect/>
          </a:stretch>
        </p:blipFill>
        <p:spPr bwMode="auto">
          <a:xfrm>
            <a:off x="7331807" y="4608075"/>
            <a:ext cx="3116764" cy="914400"/>
          </a:xfrm>
          <a:prstGeom prst="rect">
            <a:avLst/>
          </a:prstGeom>
          <a:noFill/>
        </p:spPr>
      </p:pic>
    </p:spTree>
    <p:extLst>
      <p:ext uri="{BB962C8B-B14F-4D97-AF65-F5344CB8AC3E}">
        <p14:creationId xmlns:p14="http://schemas.microsoft.com/office/powerpoint/2010/main" val="294704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179569" y="66676"/>
            <a:ext cx="2780157"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use cases</a:t>
            </a:r>
          </a:p>
        </p:txBody>
      </p:sp>
      <p:sp>
        <p:nvSpPr>
          <p:cNvPr id="9" name="Content Placeholder 2"/>
          <p:cNvSpPr>
            <a:spLocks noGrp="1"/>
          </p:cNvSpPr>
          <p:nvPr>
            <p:ph idx="4294967295"/>
          </p:nvPr>
        </p:nvSpPr>
        <p:spPr>
          <a:xfrm>
            <a:off x="2664969" y="1176866"/>
            <a:ext cx="5835564" cy="4944534"/>
          </a:xfrm>
        </p:spPr>
        <p:txBody>
          <a:bodyPr>
            <a:noAutofit/>
          </a:bodyPr>
          <a:lstStyle/>
          <a:p>
            <a:pPr>
              <a:lnSpc>
                <a:spcPct val="150000"/>
              </a:lnSpc>
              <a:buFont typeface="Wingdings" panose="05000000000000000000" pitchFamily="2" charset="2"/>
              <a:buChar char="Ø"/>
            </a:pPr>
            <a:r>
              <a:rPr lang="en-US" sz="1800" b="1" dirty="0">
                <a:latin typeface="Roboto" pitchFamily="2" charset="0"/>
                <a:ea typeface="Roboto" pitchFamily="2" charset="0"/>
              </a:rPr>
              <a:t>Processing many Data Sources</a:t>
            </a:r>
          </a:p>
          <a:p>
            <a:pPr>
              <a:lnSpc>
                <a:spcPct val="150000"/>
              </a:lnSpc>
              <a:buFont typeface="Wingdings" panose="05000000000000000000" pitchFamily="2" charset="2"/>
              <a:buChar char="Ø"/>
            </a:pPr>
            <a:r>
              <a:rPr lang="en-US" altLang="zh-CN" sz="1800" b="1" dirty="0">
                <a:latin typeface="Roboto" pitchFamily="2" charset="0"/>
                <a:ea typeface="Roboto" pitchFamily="2" charset="0"/>
              </a:rPr>
              <a:t>Data Analysis</a:t>
            </a:r>
          </a:p>
          <a:p>
            <a:pPr>
              <a:lnSpc>
                <a:spcPct val="150000"/>
              </a:lnSpc>
              <a:buFont typeface="Wingdings" panose="05000000000000000000" pitchFamily="2" charset="2"/>
              <a:buChar char="Ø"/>
            </a:pPr>
            <a:r>
              <a:rPr lang="en-US" altLang="zh-CN" sz="1800" b="1" dirty="0">
                <a:latin typeface="Roboto" pitchFamily="2" charset="0"/>
                <a:ea typeface="Roboto" pitchFamily="2" charset="0"/>
              </a:rPr>
              <a:t>Text Processing</a:t>
            </a:r>
          </a:p>
          <a:p>
            <a:pPr lvl="1">
              <a:buFont typeface="Wingdings" pitchFamily="2" charset="2"/>
              <a:buChar char="Ø"/>
            </a:pPr>
            <a:r>
              <a:rPr lang="en-US" altLang="zh-CN" sz="1400" b="1" dirty="0">
                <a:latin typeface="Roboto" pitchFamily="2" charset="0"/>
                <a:ea typeface="Roboto" pitchFamily="2" charset="0"/>
              </a:rPr>
              <a:t>Structured</a:t>
            </a:r>
          </a:p>
          <a:p>
            <a:pPr lvl="1">
              <a:buFont typeface="Wingdings" pitchFamily="2" charset="2"/>
              <a:buChar char="Ø"/>
            </a:pPr>
            <a:r>
              <a:rPr lang="en-US" altLang="zh-CN" sz="1400" b="1" dirty="0">
                <a:latin typeface="Roboto" pitchFamily="2" charset="0"/>
                <a:ea typeface="Roboto" pitchFamily="2" charset="0"/>
              </a:rPr>
              <a:t>Semi-Structured</a:t>
            </a:r>
          </a:p>
          <a:p>
            <a:pPr>
              <a:lnSpc>
                <a:spcPct val="150000"/>
              </a:lnSpc>
              <a:buFont typeface="Wingdings" panose="05000000000000000000" pitchFamily="2" charset="2"/>
              <a:buChar char="Ø"/>
            </a:pPr>
            <a:r>
              <a:rPr lang="en-US" altLang="zh-CN" sz="1800" b="1" dirty="0">
                <a:latin typeface="Roboto" pitchFamily="2" charset="0"/>
                <a:ea typeface="Roboto" pitchFamily="2" charset="0"/>
              </a:rPr>
              <a:t>ETL</a:t>
            </a:r>
          </a:p>
          <a:p>
            <a:pPr>
              <a:lnSpc>
                <a:spcPct val="150000"/>
              </a:lnSpc>
              <a:buFont typeface="Wingdings" panose="05000000000000000000" pitchFamily="2" charset="2"/>
              <a:buChar char="Ø"/>
            </a:pPr>
            <a:r>
              <a:rPr lang="en-US" altLang="zh-CN" sz="1800" b="1" dirty="0">
                <a:latin typeface="Roboto" pitchFamily="2" charset="0"/>
                <a:ea typeface="Roboto" pitchFamily="2" charset="0"/>
              </a:rPr>
              <a:t>Machine Learning</a:t>
            </a:r>
          </a:p>
          <a:p>
            <a:pPr>
              <a:lnSpc>
                <a:spcPct val="150000"/>
              </a:lnSpc>
              <a:buFont typeface="Wingdings" panose="05000000000000000000" pitchFamily="2" charset="2"/>
              <a:buChar char="Ø"/>
            </a:pPr>
            <a:r>
              <a:rPr lang="en-US" sz="1800" b="1" dirty="0">
                <a:latin typeface="Roboto" pitchFamily="2" charset="0"/>
                <a:ea typeface="Roboto" pitchFamily="2" charset="0"/>
              </a:rPr>
              <a:t>Advantage of Sampling in any use case</a:t>
            </a:r>
            <a:endParaRPr lang="en-US" altLang="zh-CN" sz="1800" b="1" dirty="0">
              <a:latin typeface="Roboto" pitchFamily="2" charset="0"/>
              <a:ea typeface="Roboto" pitchFamily="2" charset="0"/>
            </a:endParaRPr>
          </a:p>
          <a:p>
            <a:pPr>
              <a:buFont typeface="Wingdings" panose="05000000000000000000" pitchFamily="2" charset="2"/>
              <a:buChar char="Ø"/>
            </a:pPr>
            <a:endParaRPr lang="en-US" altLang="zh-CN" sz="1800" b="1" dirty="0">
              <a:latin typeface="Roboto" pitchFamily="2" charset="0"/>
              <a:ea typeface="Roboto" pitchFamily="2" charset="0"/>
            </a:endParaRPr>
          </a:p>
          <a:p>
            <a:pPr>
              <a:buFont typeface="Wingdings" panose="05000000000000000000" pitchFamily="2" charset="2"/>
              <a:buChar char="Ø"/>
            </a:pPr>
            <a:endParaRPr lang="en-US" altLang="zh-CN" sz="1800" b="1" dirty="0">
              <a:latin typeface="Roboto" pitchFamily="2" charset="0"/>
              <a:ea typeface="Roboto" pitchFamily="2" charset="0"/>
            </a:endParaRPr>
          </a:p>
          <a:p>
            <a:pPr>
              <a:buFont typeface="Wingdings" panose="05000000000000000000" pitchFamily="2" charset="2"/>
              <a:buChar char="Ø"/>
            </a:pPr>
            <a:endParaRPr lang="en-US" sz="1800" b="1" dirty="0">
              <a:latin typeface="Roboto" pitchFamily="2" charset="0"/>
              <a:ea typeface="Roboto" pitchFamily="2" charset="0"/>
            </a:endParaRPr>
          </a:p>
          <a:p>
            <a:pPr>
              <a:buFont typeface="Wingdings" panose="05000000000000000000" pitchFamily="2" charset="2"/>
              <a:buChar char="Ø"/>
            </a:pPr>
            <a:endParaRPr lang="en-US" altLang="zh-CN" sz="1800" b="1" dirty="0">
              <a:latin typeface="Roboto" pitchFamily="2" charset="0"/>
              <a:ea typeface="Roboto" pitchFamily="2" charset="0"/>
            </a:endParaRPr>
          </a:p>
          <a:p>
            <a:pPr>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120628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Components of Pig</a:t>
            </a:r>
          </a:p>
        </p:txBody>
      </p:sp>
      <p:sp>
        <p:nvSpPr>
          <p:cNvPr id="6" name="Content Placeholder 2"/>
          <p:cNvSpPr txBox="1">
            <a:spLocks/>
          </p:cNvSpPr>
          <p:nvPr/>
        </p:nvSpPr>
        <p:spPr>
          <a:xfrm>
            <a:off x="2726267" y="1811867"/>
            <a:ext cx="5638800" cy="3505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Ø"/>
              <a:defRPr/>
            </a:pPr>
            <a:r>
              <a:rPr lang="en-US" altLang="zh-CN" sz="2000" b="1" dirty="0">
                <a:solidFill>
                  <a:srgbClr val="1F497D">
                    <a:lumMod val="50000"/>
                  </a:srgbClr>
                </a:solidFill>
                <a:latin typeface="Roboto" pitchFamily="2" charset="0"/>
                <a:ea typeface="Roboto" pitchFamily="2" charset="0"/>
              </a:rPr>
              <a:t>Pig Latin</a:t>
            </a:r>
          </a:p>
          <a:p>
            <a:pPr lvl="1">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Submit a script directly</a:t>
            </a:r>
          </a:p>
          <a:p>
            <a:pPr>
              <a:buClr>
                <a:schemeClr val="accent1"/>
              </a:buClr>
              <a:buFont typeface="Wingdings" panose="05000000000000000000" pitchFamily="2" charset="2"/>
              <a:buChar char="Ø"/>
              <a:defRPr/>
            </a:pPr>
            <a:endParaRPr lang="en-US" altLang="zh-CN" sz="2000" b="1" dirty="0">
              <a:solidFill>
                <a:srgbClr val="1F497D">
                  <a:lumMod val="50000"/>
                </a:srgbClr>
              </a:solidFill>
              <a:latin typeface="Roboto" pitchFamily="2" charset="0"/>
              <a:ea typeface="Roboto" pitchFamily="2" charset="0"/>
            </a:endParaRPr>
          </a:p>
          <a:p>
            <a:pPr>
              <a:buClr>
                <a:schemeClr val="accent1"/>
              </a:buClr>
              <a:buFont typeface="Wingdings" panose="05000000000000000000" pitchFamily="2" charset="2"/>
              <a:buChar char="Ø"/>
              <a:defRPr/>
            </a:pPr>
            <a:r>
              <a:rPr lang="en-US" altLang="zh-CN" sz="2000" b="1" dirty="0">
                <a:solidFill>
                  <a:srgbClr val="1F497D">
                    <a:lumMod val="50000"/>
                  </a:srgbClr>
                </a:solidFill>
                <a:latin typeface="Roboto" pitchFamily="2" charset="0"/>
                <a:ea typeface="Roboto" pitchFamily="2" charset="0"/>
              </a:rPr>
              <a:t>Grunt</a:t>
            </a:r>
          </a:p>
          <a:p>
            <a:pPr lvl="1">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Pig Shell</a:t>
            </a:r>
          </a:p>
          <a:p>
            <a:pPr>
              <a:buClr>
                <a:schemeClr val="accent1"/>
              </a:buClr>
              <a:buFont typeface="Wingdings" panose="05000000000000000000" pitchFamily="2" charset="2"/>
              <a:buChar char="Ø"/>
              <a:defRPr/>
            </a:pPr>
            <a:endParaRPr lang="en-US" altLang="zh-CN" sz="2000" b="1" dirty="0">
              <a:solidFill>
                <a:srgbClr val="1F497D">
                  <a:lumMod val="50000"/>
                </a:srgbClr>
              </a:solidFill>
              <a:latin typeface="Roboto" pitchFamily="2" charset="0"/>
              <a:ea typeface="Roboto" pitchFamily="2" charset="0"/>
            </a:endParaRPr>
          </a:p>
          <a:p>
            <a:pPr>
              <a:buClr>
                <a:schemeClr val="accent1"/>
              </a:buClr>
              <a:buFont typeface="Wingdings" panose="05000000000000000000" pitchFamily="2" charset="2"/>
              <a:buChar char="Ø"/>
              <a:defRPr/>
            </a:pPr>
            <a:r>
              <a:rPr lang="en-US" altLang="zh-CN" sz="2000" b="1" dirty="0" err="1">
                <a:solidFill>
                  <a:srgbClr val="1F497D">
                    <a:lumMod val="50000"/>
                  </a:srgbClr>
                </a:solidFill>
                <a:latin typeface="Roboto" pitchFamily="2" charset="0"/>
                <a:ea typeface="Roboto" pitchFamily="2" charset="0"/>
              </a:rPr>
              <a:t>PigServer</a:t>
            </a:r>
            <a:endParaRPr lang="en-US" altLang="zh-CN" sz="2000" b="1" dirty="0">
              <a:solidFill>
                <a:srgbClr val="1F497D">
                  <a:lumMod val="50000"/>
                </a:srgbClr>
              </a:solidFill>
              <a:latin typeface="Roboto" pitchFamily="2" charset="0"/>
              <a:ea typeface="Roboto" pitchFamily="2" charset="0"/>
            </a:endParaRPr>
          </a:p>
          <a:p>
            <a:pPr lvl="1">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Java Class similar to JDBC interface</a:t>
            </a:r>
            <a:endParaRPr lang="zh-CN" altLang="en-US" sz="1600" b="1" dirty="0">
              <a:solidFill>
                <a:srgbClr val="1F497D">
                  <a:lumMod val="50000"/>
                </a:srgbClr>
              </a:solidFill>
              <a:latin typeface="Roboto" pitchFamily="2" charset="0"/>
              <a:ea typeface="宋体"/>
            </a:endParaRPr>
          </a:p>
        </p:txBody>
      </p:sp>
    </p:spTree>
    <p:extLst>
      <p:ext uri="{BB962C8B-B14F-4D97-AF65-F5344CB8AC3E}">
        <p14:creationId xmlns:p14="http://schemas.microsoft.com/office/powerpoint/2010/main" val="2978344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Execution Modes</a:t>
            </a:r>
          </a:p>
        </p:txBody>
      </p:sp>
      <p:sp>
        <p:nvSpPr>
          <p:cNvPr id="6" name="Content Placeholder 2"/>
          <p:cNvSpPr txBox="1">
            <a:spLocks/>
          </p:cNvSpPr>
          <p:nvPr/>
        </p:nvSpPr>
        <p:spPr>
          <a:xfrm>
            <a:off x="2209800" y="1409700"/>
            <a:ext cx="7391400" cy="19431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Ø"/>
              <a:defRPr/>
            </a:pPr>
            <a:r>
              <a:rPr lang="en-US" altLang="zh-CN" sz="2000" b="1" dirty="0">
                <a:solidFill>
                  <a:srgbClr val="1F497D">
                    <a:lumMod val="50000"/>
                  </a:srgbClr>
                </a:solidFill>
                <a:latin typeface="Roboto" pitchFamily="2" charset="0"/>
                <a:ea typeface="Roboto" pitchFamily="2" charset="0"/>
              </a:rPr>
              <a:t>Local Mode</a:t>
            </a:r>
          </a:p>
          <a:p>
            <a:pPr lvl="1">
              <a:lnSpc>
                <a:spcPct val="150000"/>
              </a:lnSpc>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Need access to a single machine</a:t>
            </a:r>
          </a:p>
          <a:p>
            <a:pPr lvl="1">
              <a:lnSpc>
                <a:spcPct val="150000"/>
              </a:lnSpc>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All files are installed and run using your local host and file system</a:t>
            </a:r>
          </a:p>
          <a:p>
            <a:pPr lvl="1">
              <a:lnSpc>
                <a:spcPct val="150000"/>
              </a:lnSpc>
              <a:buClr>
                <a:schemeClr val="accent1"/>
              </a:buClr>
              <a:buFont typeface="Wingdings" panose="05000000000000000000" pitchFamily="2" charset="2"/>
              <a:buChar char="Ø"/>
              <a:defRPr/>
            </a:pPr>
            <a:r>
              <a:rPr lang="en-US" altLang="zh-CN" sz="1600" b="1" dirty="0">
                <a:solidFill>
                  <a:srgbClr val="1F497D">
                    <a:lumMod val="50000"/>
                  </a:srgbClr>
                </a:solidFill>
                <a:latin typeface="Roboto" pitchFamily="2" charset="0"/>
                <a:ea typeface="Roboto" pitchFamily="2" charset="0"/>
              </a:rPr>
              <a:t>Is invoked by using the </a:t>
            </a:r>
            <a:r>
              <a:rPr lang="en-US" altLang="zh-CN" sz="1400" i="1" dirty="0">
                <a:solidFill>
                  <a:srgbClr val="1F497D">
                    <a:lumMod val="50000"/>
                  </a:srgbClr>
                </a:solidFill>
                <a:latin typeface="Consolas" pitchFamily="49" charset="0"/>
                <a:ea typeface="Roboto" pitchFamily="2" charset="0"/>
                <a:cs typeface="Consolas" pitchFamily="49" charset="0"/>
              </a:rPr>
              <a:t>-x local </a:t>
            </a:r>
            <a:r>
              <a:rPr lang="en-US" altLang="zh-CN" sz="1600" b="1" dirty="0">
                <a:solidFill>
                  <a:srgbClr val="1F497D">
                    <a:lumMod val="50000"/>
                  </a:srgbClr>
                </a:solidFill>
                <a:latin typeface="Roboto" pitchFamily="2" charset="0"/>
                <a:ea typeface="Roboto" pitchFamily="2" charset="0"/>
              </a:rPr>
              <a:t>flag</a:t>
            </a:r>
          </a:p>
          <a:p>
            <a:pPr lvl="2">
              <a:lnSpc>
                <a:spcPct val="150000"/>
              </a:lnSpc>
              <a:buClr>
                <a:schemeClr val="accent1"/>
              </a:buClr>
              <a:buFont typeface="Wingdings" panose="05000000000000000000" pitchFamily="2" charset="2"/>
              <a:buChar char="Ø"/>
              <a:defRPr/>
            </a:pPr>
            <a:r>
              <a:rPr lang="en-US" altLang="zh-CN" sz="1400" dirty="0">
                <a:solidFill>
                  <a:srgbClr val="1F497D">
                    <a:lumMod val="50000"/>
                  </a:srgbClr>
                </a:solidFill>
                <a:latin typeface="Consolas" pitchFamily="49" charset="0"/>
                <a:ea typeface="Roboto" pitchFamily="2" charset="0"/>
                <a:cs typeface="Consolas" pitchFamily="49" charset="0"/>
              </a:rPr>
              <a:t>pig -x local</a:t>
            </a:r>
            <a:endParaRPr lang="zh-CN" altLang="en-US" sz="1400" b="1" dirty="0">
              <a:solidFill>
                <a:srgbClr val="1F497D">
                  <a:lumMod val="50000"/>
                </a:srgbClr>
              </a:solidFill>
              <a:latin typeface="Roboto" pitchFamily="2" charset="0"/>
              <a:ea typeface="宋体"/>
            </a:endParaRPr>
          </a:p>
        </p:txBody>
      </p:sp>
      <p:sp>
        <p:nvSpPr>
          <p:cNvPr id="4" name="Content Placeholder 2"/>
          <p:cNvSpPr txBox="1">
            <a:spLocks/>
          </p:cNvSpPr>
          <p:nvPr/>
        </p:nvSpPr>
        <p:spPr>
          <a:xfrm>
            <a:off x="2237232" y="4038600"/>
            <a:ext cx="7211568" cy="2209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Ø"/>
              <a:defRPr/>
            </a:pPr>
            <a:r>
              <a:rPr lang="en-US" altLang="zh-CN" sz="2000" b="1" dirty="0">
                <a:solidFill>
                  <a:srgbClr val="1F497D">
                    <a:lumMod val="50000"/>
                  </a:srgbClr>
                </a:solidFill>
                <a:latin typeface="Roboto" pitchFamily="2" charset="0"/>
                <a:ea typeface="Roboto" pitchFamily="2" charset="0"/>
              </a:rPr>
              <a:t>MapReduce Mode</a:t>
            </a:r>
          </a:p>
          <a:p>
            <a:pPr lvl="1">
              <a:lnSpc>
                <a:spcPct val="150000"/>
              </a:lnSpc>
              <a:buClr>
                <a:schemeClr val="accent1"/>
              </a:buClr>
              <a:buFont typeface="Wingdings" pitchFamily="2" charset="2"/>
              <a:buChar char="Ø"/>
              <a:defRPr/>
            </a:pPr>
            <a:r>
              <a:rPr lang="en-US" altLang="zh-CN" sz="1600" b="1" dirty="0" err="1">
                <a:solidFill>
                  <a:srgbClr val="1F497D">
                    <a:lumMod val="50000"/>
                  </a:srgbClr>
                </a:solidFill>
                <a:latin typeface="Roboto" pitchFamily="2" charset="0"/>
                <a:ea typeface="Roboto" pitchFamily="2" charset="0"/>
              </a:rPr>
              <a:t>Mapreduce</a:t>
            </a:r>
            <a:r>
              <a:rPr lang="en-US" altLang="zh-CN" sz="1600" b="1" dirty="0">
                <a:solidFill>
                  <a:srgbClr val="1F497D">
                    <a:lumMod val="50000"/>
                  </a:srgbClr>
                </a:solidFill>
                <a:latin typeface="Roboto" pitchFamily="2" charset="0"/>
                <a:ea typeface="Roboto" pitchFamily="2" charset="0"/>
              </a:rPr>
              <a:t> mode is the default mode</a:t>
            </a:r>
          </a:p>
          <a:p>
            <a:pPr lvl="1">
              <a:lnSpc>
                <a:spcPct val="150000"/>
              </a:lnSpc>
              <a:buClr>
                <a:schemeClr val="accent1"/>
              </a:buClr>
              <a:buFont typeface="Wingdings" pitchFamily="2" charset="2"/>
              <a:buChar char="Ø"/>
              <a:defRPr/>
            </a:pPr>
            <a:r>
              <a:rPr lang="en-US" altLang="zh-CN" sz="1600" b="1" dirty="0">
                <a:solidFill>
                  <a:srgbClr val="1F497D">
                    <a:lumMod val="50000"/>
                  </a:srgbClr>
                </a:solidFill>
                <a:latin typeface="Roboto" pitchFamily="2" charset="0"/>
                <a:ea typeface="Roboto" pitchFamily="2" charset="0"/>
              </a:rPr>
              <a:t>Need access to a Hadoop cluster and HDFS installation. </a:t>
            </a:r>
          </a:p>
          <a:p>
            <a:pPr lvl="1">
              <a:lnSpc>
                <a:spcPct val="150000"/>
              </a:lnSpc>
              <a:buClr>
                <a:schemeClr val="accent1"/>
              </a:buClr>
              <a:buFont typeface="Wingdings" pitchFamily="2" charset="2"/>
              <a:buChar char="Ø"/>
              <a:defRPr/>
            </a:pPr>
            <a:r>
              <a:rPr lang="en-US" altLang="zh-CN" sz="1600" b="1" dirty="0">
                <a:solidFill>
                  <a:srgbClr val="1F497D">
                    <a:lumMod val="50000"/>
                  </a:srgbClr>
                </a:solidFill>
                <a:latin typeface="Roboto" pitchFamily="2" charset="0"/>
                <a:ea typeface="Roboto" pitchFamily="2" charset="0"/>
              </a:rPr>
              <a:t>Can also be invoked by using the </a:t>
            </a:r>
            <a:r>
              <a:rPr lang="en-US" altLang="zh-CN" sz="1400" i="1" dirty="0">
                <a:solidFill>
                  <a:srgbClr val="1F497D">
                    <a:lumMod val="50000"/>
                  </a:srgbClr>
                </a:solidFill>
                <a:latin typeface="Consolas" pitchFamily="49" charset="0"/>
                <a:ea typeface="Roboto" pitchFamily="2" charset="0"/>
                <a:cs typeface="Consolas" pitchFamily="49" charset="0"/>
              </a:rPr>
              <a:t>-x </a:t>
            </a:r>
            <a:r>
              <a:rPr lang="en-US" altLang="zh-CN" sz="1400" i="1" dirty="0" err="1">
                <a:solidFill>
                  <a:srgbClr val="1F497D">
                    <a:lumMod val="50000"/>
                  </a:srgbClr>
                </a:solidFill>
                <a:latin typeface="Consolas" pitchFamily="49" charset="0"/>
                <a:ea typeface="Roboto" pitchFamily="2" charset="0"/>
                <a:cs typeface="Consolas" pitchFamily="49" charset="0"/>
              </a:rPr>
              <a:t>mapreduce</a:t>
            </a:r>
            <a:r>
              <a:rPr lang="en-US" altLang="zh-CN" sz="1400" i="1" dirty="0">
                <a:solidFill>
                  <a:srgbClr val="1F497D">
                    <a:lumMod val="50000"/>
                  </a:srgbClr>
                </a:solidFill>
                <a:latin typeface="Consolas" pitchFamily="49" charset="0"/>
                <a:ea typeface="Roboto" pitchFamily="2" charset="0"/>
                <a:cs typeface="Consolas" pitchFamily="49" charset="0"/>
              </a:rPr>
              <a:t> </a:t>
            </a:r>
            <a:r>
              <a:rPr lang="en-US" altLang="zh-CN" sz="1600" b="1" dirty="0">
                <a:solidFill>
                  <a:srgbClr val="1F497D">
                    <a:lumMod val="50000"/>
                  </a:srgbClr>
                </a:solidFill>
                <a:latin typeface="Roboto" pitchFamily="2" charset="0"/>
                <a:ea typeface="Roboto" pitchFamily="2" charset="0"/>
              </a:rPr>
              <a:t>flag or just</a:t>
            </a:r>
            <a:r>
              <a:rPr lang="en-US" altLang="zh-CN" sz="1600" dirty="0">
                <a:solidFill>
                  <a:srgbClr val="1F497D">
                    <a:lumMod val="50000"/>
                  </a:srgbClr>
                </a:solidFill>
                <a:latin typeface="Consolas" pitchFamily="49" charset="0"/>
                <a:ea typeface="Roboto" pitchFamily="2" charset="0"/>
                <a:cs typeface="Consolas" pitchFamily="49" charset="0"/>
              </a:rPr>
              <a:t> pig</a:t>
            </a:r>
            <a:endParaRPr lang="en-US" altLang="zh-CN" sz="1600" b="1" dirty="0">
              <a:solidFill>
                <a:srgbClr val="1F497D">
                  <a:lumMod val="50000"/>
                </a:srgbClr>
              </a:solidFill>
              <a:latin typeface="Roboto" pitchFamily="2" charset="0"/>
              <a:ea typeface="Roboto" pitchFamily="2" charset="0"/>
            </a:endParaRPr>
          </a:p>
          <a:p>
            <a:pPr lvl="2">
              <a:lnSpc>
                <a:spcPct val="150000"/>
              </a:lnSpc>
              <a:buClr>
                <a:schemeClr val="accent1"/>
              </a:buClr>
              <a:buFont typeface="Wingdings" panose="05000000000000000000" pitchFamily="2" charset="2"/>
              <a:buChar char="Ø"/>
              <a:defRPr/>
            </a:pPr>
            <a:r>
              <a:rPr lang="en-US" altLang="zh-CN" sz="1400" dirty="0">
                <a:solidFill>
                  <a:srgbClr val="1F497D">
                    <a:lumMod val="50000"/>
                  </a:srgbClr>
                </a:solidFill>
                <a:latin typeface="Consolas" pitchFamily="49" charset="0"/>
                <a:ea typeface="Roboto" pitchFamily="2" charset="0"/>
                <a:cs typeface="Consolas" pitchFamily="49" charset="0"/>
              </a:rPr>
              <a:t>pig</a:t>
            </a:r>
          </a:p>
          <a:p>
            <a:pPr lvl="2">
              <a:lnSpc>
                <a:spcPct val="150000"/>
              </a:lnSpc>
              <a:buClr>
                <a:schemeClr val="accent1"/>
              </a:buClr>
              <a:buFont typeface="Wingdings" panose="05000000000000000000" pitchFamily="2" charset="2"/>
              <a:buChar char="Ø"/>
              <a:defRPr/>
            </a:pPr>
            <a:r>
              <a:rPr lang="en-US" altLang="zh-CN" sz="1400" dirty="0">
                <a:solidFill>
                  <a:srgbClr val="1F497D">
                    <a:lumMod val="50000"/>
                  </a:srgbClr>
                </a:solidFill>
                <a:latin typeface="Consolas" pitchFamily="49" charset="0"/>
                <a:ea typeface="Roboto" pitchFamily="2" charset="0"/>
                <a:cs typeface="Consolas" pitchFamily="49" charset="0"/>
              </a:rPr>
              <a:t>pig -x </a:t>
            </a:r>
            <a:r>
              <a:rPr lang="en-US" altLang="zh-CN" sz="1400" dirty="0" err="1">
                <a:solidFill>
                  <a:srgbClr val="1F497D">
                    <a:lumMod val="50000"/>
                  </a:srgbClr>
                </a:solidFill>
                <a:latin typeface="Consolas" pitchFamily="49" charset="0"/>
                <a:ea typeface="Roboto" pitchFamily="2" charset="0"/>
                <a:cs typeface="Consolas" pitchFamily="49" charset="0"/>
              </a:rPr>
              <a:t>mapreduce</a:t>
            </a:r>
            <a:endParaRPr lang="zh-CN" altLang="en-US" sz="1400" b="1" dirty="0">
              <a:solidFill>
                <a:srgbClr val="1F497D">
                  <a:lumMod val="50000"/>
                </a:srgbClr>
              </a:solidFill>
              <a:latin typeface="Roboto" pitchFamily="2" charset="0"/>
              <a:ea typeface="宋体"/>
            </a:endParaRPr>
          </a:p>
        </p:txBody>
      </p:sp>
    </p:spTree>
    <p:extLst>
      <p:ext uri="{BB962C8B-B14F-4D97-AF65-F5344CB8AC3E}">
        <p14:creationId xmlns:p14="http://schemas.microsoft.com/office/powerpoint/2010/main" val="38597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 </a:t>
            </a:r>
          </a:p>
        </p:txBody>
      </p:sp>
      <p:sp>
        <p:nvSpPr>
          <p:cNvPr id="3" name="Content Placeholder 2"/>
          <p:cNvSpPr>
            <a:spLocks noGrp="1"/>
          </p:cNvSpPr>
          <p:nvPr>
            <p:ph idx="1"/>
          </p:nvPr>
        </p:nvSpPr>
        <p:spPr/>
        <p:txBody>
          <a:bodyPr>
            <a:normAutofit fontScale="85000" lnSpcReduction="10000"/>
          </a:bodyPr>
          <a:lstStyle/>
          <a:p>
            <a:pPr>
              <a:lnSpc>
                <a:spcPct val="200000"/>
              </a:lnSpc>
              <a:buFont typeface="Wingdings" panose="05000000000000000000" pitchFamily="2" charset="2"/>
              <a:buChar char="Ø"/>
            </a:pPr>
            <a:r>
              <a:rPr lang="en-US" dirty="0"/>
              <a:t>Pig</a:t>
            </a:r>
          </a:p>
          <a:p>
            <a:pPr lvl="1">
              <a:lnSpc>
                <a:spcPct val="200000"/>
              </a:lnSpc>
              <a:buFont typeface="Wingdings" panose="05000000000000000000" pitchFamily="2" charset="2"/>
              <a:buChar char="Ø"/>
            </a:pPr>
            <a:r>
              <a:rPr lang="en-US" dirty="0"/>
              <a:t>Key properties</a:t>
            </a:r>
          </a:p>
          <a:p>
            <a:pPr>
              <a:lnSpc>
                <a:spcPct val="200000"/>
              </a:lnSpc>
              <a:buFont typeface="Wingdings" panose="05000000000000000000" pitchFamily="2" charset="2"/>
              <a:buChar char="Ø"/>
            </a:pPr>
            <a:r>
              <a:rPr lang="en-US" dirty="0"/>
              <a:t>Why pig</a:t>
            </a:r>
          </a:p>
          <a:p>
            <a:pPr lvl="1">
              <a:lnSpc>
                <a:spcPct val="200000"/>
              </a:lnSpc>
              <a:buFont typeface="Wingdings" panose="05000000000000000000" pitchFamily="2" charset="2"/>
              <a:buChar char="Ø"/>
            </a:pPr>
            <a:r>
              <a:rPr lang="en-US" dirty="0"/>
              <a:t> Pig script</a:t>
            </a:r>
          </a:p>
          <a:p>
            <a:pPr lvl="1">
              <a:lnSpc>
                <a:spcPct val="200000"/>
              </a:lnSpc>
              <a:buFont typeface="Wingdings" panose="05000000000000000000" pitchFamily="2" charset="2"/>
              <a:buChar char="Ø"/>
            </a:pPr>
            <a:r>
              <a:rPr lang="en-US" dirty="0"/>
              <a:t>Equivalent java MR code</a:t>
            </a:r>
          </a:p>
          <a:p>
            <a:pPr lvl="1">
              <a:lnSpc>
                <a:spcPct val="200000"/>
              </a:lnSpc>
              <a:buFont typeface="Wingdings" panose="05000000000000000000" pitchFamily="2" charset="2"/>
              <a:buChar char="Ø"/>
            </a:pPr>
            <a:r>
              <a:rPr lang="en-US" dirty="0"/>
              <a:t>Pig script work-flow</a:t>
            </a:r>
          </a:p>
          <a:p>
            <a:pPr>
              <a:lnSpc>
                <a:spcPct val="200000"/>
              </a:lnSpc>
              <a:buFont typeface="Wingdings" panose="05000000000000000000" pitchFamily="2" charset="2"/>
              <a:buChar char="Ø"/>
            </a:pPr>
            <a:r>
              <a:rPr lang="en-US" dirty="0"/>
              <a:t>Pig vs </a:t>
            </a:r>
            <a:r>
              <a:rPr lang="en-US" dirty="0" err="1"/>
              <a:t>hadoop</a:t>
            </a:r>
            <a:r>
              <a:rPr lang="en-US" dirty="0"/>
              <a:t> </a:t>
            </a:r>
          </a:p>
          <a:p>
            <a:pPr>
              <a:lnSpc>
                <a:spcPct val="200000"/>
              </a:lnSpc>
              <a:buFont typeface="Wingdings" panose="05000000000000000000" pitchFamily="2" charset="2"/>
              <a:buChar char="Ø"/>
            </a:pPr>
            <a:endParaRPr lang="en-US" dirty="0"/>
          </a:p>
          <a:p>
            <a:pPr>
              <a:lnSpc>
                <a:spcPct val="2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976229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Simple </a:t>
            </a:r>
            <a:r>
              <a:rPr lang="en-US" sz="2800" b="1" dirty="0" err="1">
                <a:latin typeface="Roboto" pitchFamily="2" charset="0"/>
                <a:ea typeface="Roboto" pitchFamily="2" charset="0"/>
              </a:rPr>
              <a:t>Datatypes</a:t>
            </a:r>
            <a:endParaRPr lang="en-US" sz="2800" b="1" dirty="0">
              <a:latin typeface="Roboto" pitchFamily="2" charset="0"/>
              <a:ea typeface="Roboto" pitchFamily="2" charset="0"/>
            </a:endParaRPr>
          </a:p>
        </p:txBody>
      </p:sp>
      <p:graphicFrame>
        <p:nvGraphicFramePr>
          <p:cNvPr id="3" name="Table 2"/>
          <p:cNvGraphicFramePr>
            <a:graphicFrameLocks noGrp="1"/>
          </p:cNvGraphicFramePr>
          <p:nvPr>
            <p:extLst/>
          </p:nvPr>
        </p:nvGraphicFramePr>
        <p:xfrm>
          <a:off x="2133600" y="1224747"/>
          <a:ext cx="7924800" cy="440850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60272">
                <a:tc>
                  <a:txBody>
                    <a:bodyPr/>
                    <a:lstStyle/>
                    <a:p>
                      <a:pPr algn="ctr" fontAlgn="t"/>
                      <a:r>
                        <a:rPr lang="en-US" sz="1600" b="1" dirty="0">
                          <a:solidFill>
                            <a:srgbClr val="000000"/>
                          </a:solidFill>
                          <a:effectLst/>
                          <a:latin typeface="Roboto" pitchFamily="2" charset="0"/>
                          <a:ea typeface="Roboto" pitchFamily="2" charset="0"/>
                        </a:rPr>
                        <a:t>Simple Type</a:t>
                      </a:r>
                      <a:endParaRPr lang="en-US" sz="1600" dirty="0">
                        <a:solidFill>
                          <a:srgbClr val="000000"/>
                        </a:solidFill>
                        <a:effectLst/>
                        <a:latin typeface="Roboto" pitchFamily="2" charset="0"/>
                        <a:ea typeface="Roboto" pitchFamily="2" charset="0"/>
                      </a:endParaRPr>
                    </a:p>
                  </a:txBody>
                  <a:tcPr marL="38100" marR="38100" marT="38100" marB="38100" anchor="ctr"/>
                </a:tc>
                <a:tc>
                  <a:txBody>
                    <a:bodyPr/>
                    <a:lstStyle/>
                    <a:p>
                      <a:pPr algn="ctr" fontAlgn="t"/>
                      <a:r>
                        <a:rPr lang="en-US" sz="1600" dirty="0">
                          <a:solidFill>
                            <a:srgbClr val="000000"/>
                          </a:solidFill>
                          <a:effectLst/>
                          <a:latin typeface="Roboto" pitchFamily="2" charset="0"/>
                          <a:ea typeface="Roboto" pitchFamily="2" charset="0"/>
                        </a:rPr>
                        <a:t>Description</a:t>
                      </a:r>
                    </a:p>
                  </a:txBody>
                  <a:tcPr marL="38100" marR="38100" marT="38100" marB="38100" anchor="ctr"/>
                </a:tc>
                <a:tc>
                  <a:txBody>
                    <a:bodyPr/>
                    <a:lstStyle/>
                    <a:p>
                      <a:pPr algn="ctr" fontAlgn="t"/>
                      <a:r>
                        <a:rPr lang="en-US" sz="1600" dirty="0">
                          <a:solidFill>
                            <a:srgbClr val="000000"/>
                          </a:solidFill>
                          <a:effectLst/>
                          <a:latin typeface="Roboto" pitchFamily="2" charset="0"/>
                          <a:ea typeface="Roboto" pitchFamily="2" charset="0"/>
                        </a:rPr>
                        <a:t>Example</a:t>
                      </a:r>
                    </a:p>
                  </a:txBody>
                  <a:tcPr marL="38100" marR="38100" marT="38100" marB="38100"/>
                </a:tc>
                <a:extLst>
                  <a:ext uri="{0D108BD9-81ED-4DB2-BD59-A6C34878D82A}">
                    <a16:rowId xmlns:a16="http://schemas.microsoft.com/office/drawing/2014/main" val="10000"/>
                  </a:ext>
                </a:extLst>
              </a:tr>
              <a:tr h="360272">
                <a:tc>
                  <a:txBody>
                    <a:bodyPr/>
                    <a:lstStyle/>
                    <a:p>
                      <a:pPr algn="l" fontAlgn="t"/>
                      <a:r>
                        <a:rPr lang="en-US" sz="1600">
                          <a:solidFill>
                            <a:srgbClr val="000000"/>
                          </a:solidFill>
                          <a:effectLst/>
                          <a:latin typeface="Roboto" pitchFamily="2" charset="0"/>
                          <a:ea typeface="Roboto" pitchFamily="2" charset="0"/>
                        </a:rPr>
                        <a:t>int</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Signed 32-bit integer</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10</a:t>
                      </a:r>
                    </a:p>
                  </a:txBody>
                  <a:tcPr marL="38100" marR="38100" marT="38100" marB="38100"/>
                </a:tc>
                <a:extLst>
                  <a:ext uri="{0D108BD9-81ED-4DB2-BD59-A6C34878D82A}">
                    <a16:rowId xmlns:a16="http://schemas.microsoft.com/office/drawing/2014/main" val="10001"/>
                  </a:ext>
                </a:extLst>
              </a:tr>
              <a:tr h="607034">
                <a:tc>
                  <a:txBody>
                    <a:bodyPr/>
                    <a:lstStyle/>
                    <a:p>
                      <a:pPr algn="l" fontAlgn="t"/>
                      <a:r>
                        <a:rPr lang="en-US" sz="1600">
                          <a:solidFill>
                            <a:srgbClr val="000000"/>
                          </a:solidFill>
                          <a:effectLst/>
                          <a:latin typeface="Roboto" pitchFamily="2" charset="0"/>
                          <a:ea typeface="Roboto" pitchFamily="2" charset="0"/>
                        </a:rPr>
                        <a:t>long</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Signed 64-bit integer</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Data:     10L or 10l</a:t>
                      </a:r>
                    </a:p>
                    <a:p>
                      <a:pPr algn="l" fontAlgn="t"/>
                      <a:r>
                        <a:rPr lang="en-US" sz="1600" dirty="0">
                          <a:solidFill>
                            <a:srgbClr val="000000"/>
                          </a:solidFill>
                          <a:effectLst/>
                          <a:latin typeface="Roboto" pitchFamily="2" charset="0"/>
                          <a:ea typeface="Roboto" pitchFamily="2" charset="0"/>
                        </a:rPr>
                        <a:t>Display: 10L</a:t>
                      </a:r>
                    </a:p>
                  </a:txBody>
                  <a:tcPr marL="38100" marR="38100" marT="38100" marB="38100"/>
                </a:tc>
                <a:extLst>
                  <a:ext uri="{0D108BD9-81ED-4DB2-BD59-A6C34878D82A}">
                    <a16:rowId xmlns:a16="http://schemas.microsoft.com/office/drawing/2014/main" val="10002"/>
                  </a:ext>
                </a:extLst>
              </a:tr>
              <a:tr h="788216">
                <a:tc>
                  <a:txBody>
                    <a:bodyPr/>
                    <a:lstStyle/>
                    <a:p>
                      <a:pPr algn="l" fontAlgn="t"/>
                      <a:r>
                        <a:rPr lang="en-US" sz="1600">
                          <a:solidFill>
                            <a:srgbClr val="000000"/>
                          </a:solidFill>
                          <a:effectLst/>
                          <a:latin typeface="Roboto" pitchFamily="2" charset="0"/>
                          <a:ea typeface="Roboto" pitchFamily="2" charset="0"/>
                        </a:rPr>
                        <a:t>float</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32-bit floating point</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Data:     10.5F or 10.5f or 10.5e2f or 10.5E2F</a:t>
                      </a:r>
                    </a:p>
                    <a:p>
                      <a:pPr algn="l" fontAlgn="t"/>
                      <a:r>
                        <a:rPr lang="en-US" sz="1600" dirty="0">
                          <a:solidFill>
                            <a:srgbClr val="000000"/>
                          </a:solidFill>
                          <a:effectLst/>
                          <a:latin typeface="Roboto" pitchFamily="2" charset="0"/>
                          <a:ea typeface="Roboto" pitchFamily="2" charset="0"/>
                        </a:rPr>
                        <a:t>Display: 10.5F or 1050.0F</a:t>
                      </a:r>
                    </a:p>
                  </a:txBody>
                  <a:tcPr marL="38100" marR="38100" marT="38100" marB="38100"/>
                </a:tc>
                <a:extLst>
                  <a:ext uri="{0D108BD9-81ED-4DB2-BD59-A6C34878D82A}">
                    <a16:rowId xmlns:a16="http://schemas.microsoft.com/office/drawing/2014/main" val="10003"/>
                  </a:ext>
                </a:extLst>
              </a:tr>
              <a:tr h="879656">
                <a:tc>
                  <a:txBody>
                    <a:bodyPr/>
                    <a:lstStyle/>
                    <a:p>
                      <a:pPr algn="l" fontAlgn="t"/>
                      <a:r>
                        <a:rPr lang="en-US" sz="1600">
                          <a:solidFill>
                            <a:srgbClr val="000000"/>
                          </a:solidFill>
                          <a:effectLst/>
                          <a:latin typeface="Roboto" pitchFamily="2" charset="0"/>
                          <a:ea typeface="Roboto" pitchFamily="2" charset="0"/>
                        </a:rPr>
                        <a:t>double</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64-bit floating point</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Data:     10.5 or 10.5e2 or 10.5E2</a:t>
                      </a:r>
                    </a:p>
                    <a:p>
                      <a:pPr algn="l" fontAlgn="t"/>
                      <a:r>
                        <a:rPr lang="en-US" sz="1600">
                          <a:solidFill>
                            <a:srgbClr val="000000"/>
                          </a:solidFill>
                          <a:effectLst/>
                          <a:latin typeface="Roboto" pitchFamily="2" charset="0"/>
                          <a:ea typeface="Roboto" pitchFamily="2" charset="0"/>
                        </a:rPr>
                        <a:t>Display: 10.5 or 1050.0</a:t>
                      </a:r>
                    </a:p>
                  </a:txBody>
                  <a:tcPr marL="38100" marR="38100" marT="38100" marB="38100"/>
                </a:tc>
                <a:extLst>
                  <a:ext uri="{0D108BD9-81ED-4DB2-BD59-A6C34878D82A}">
                    <a16:rowId xmlns:a16="http://schemas.microsoft.com/office/drawing/2014/main" val="10004"/>
                  </a:ext>
                </a:extLst>
              </a:tr>
              <a:tr h="590096">
                <a:tc>
                  <a:txBody>
                    <a:bodyPr/>
                    <a:lstStyle/>
                    <a:p>
                      <a:pPr algn="l" fontAlgn="t"/>
                      <a:r>
                        <a:rPr lang="en-US" sz="1600">
                          <a:solidFill>
                            <a:srgbClr val="000000"/>
                          </a:solidFill>
                          <a:effectLst/>
                          <a:latin typeface="Roboto" pitchFamily="2" charset="0"/>
                          <a:ea typeface="Roboto" pitchFamily="2" charset="0"/>
                        </a:rPr>
                        <a:t>chararray</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Character array (string) in Unicode UTF-8 format</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hello world</a:t>
                      </a:r>
                    </a:p>
                  </a:txBody>
                  <a:tcPr marL="38100" marR="38100" marT="38100" marB="38100"/>
                </a:tc>
                <a:extLst>
                  <a:ext uri="{0D108BD9-81ED-4DB2-BD59-A6C34878D82A}">
                    <a16:rowId xmlns:a16="http://schemas.microsoft.com/office/drawing/2014/main" val="10005"/>
                  </a:ext>
                </a:extLst>
              </a:tr>
              <a:tr h="360272">
                <a:tc>
                  <a:txBody>
                    <a:bodyPr/>
                    <a:lstStyle/>
                    <a:p>
                      <a:pPr algn="l" fontAlgn="t"/>
                      <a:r>
                        <a:rPr lang="en-US" sz="1600">
                          <a:solidFill>
                            <a:srgbClr val="000000"/>
                          </a:solidFill>
                          <a:effectLst/>
                          <a:latin typeface="Roboto" pitchFamily="2" charset="0"/>
                          <a:ea typeface="Roboto" pitchFamily="2" charset="0"/>
                        </a:rPr>
                        <a:t>bytearray</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Byte array (blob)</a:t>
                      </a:r>
                    </a:p>
                  </a:txBody>
                  <a:tcPr marL="38100" marR="38100" marT="38100" marB="38100"/>
                </a:tc>
                <a:tc>
                  <a:txBody>
                    <a:bodyPr/>
                    <a:lstStyle/>
                    <a:p>
                      <a:pPr algn="l" fontAlgn="t"/>
                      <a:endParaRPr lang="en-US" sz="1600">
                        <a:solidFill>
                          <a:srgbClr val="000000"/>
                        </a:solidFill>
                        <a:effectLst/>
                        <a:latin typeface="Roboto" pitchFamily="2" charset="0"/>
                        <a:ea typeface="Roboto" pitchFamily="2" charset="0"/>
                      </a:endParaRPr>
                    </a:p>
                  </a:txBody>
                  <a:tcPr marL="38100" marR="38100" marT="38100" marB="38100"/>
                </a:tc>
                <a:extLst>
                  <a:ext uri="{0D108BD9-81ED-4DB2-BD59-A6C34878D82A}">
                    <a16:rowId xmlns:a16="http://schemas.microsoft.com/office/drawing/2014/main" val="10006"/>
                  </a:ext>
                </a:extLst>
              </a:tr>
              <a:tr h="443184">
                <a:tc>
                  <a:txBody>
                    <a:bodyPr/>
                    <a:lstStyle/>
                    <a:p>
                      <a:pPr algn="l" fontAlgn="t"/>
                      <a:r>
                        <a:rPr lang="en-US" sz="1600">
                          <a:solidFill>
                            <a:srgbClr val="000000"/>
                          </a:solidFill>
                          <a:effectLst/>
                          <a:latin typeface="Roboto" pitchFamily="2" charset="0"/>
                          <a:ea typeface="Roboto" pitchFamily="2" charset="0"/>
                        </a:rPr>
                        <a:t>boolean</a:t>
                      </a:r>
                    </a:p>
                  </a:txBody>
                  <a:tcPr marL="38100" marR="38100" marT="38100" marB="38100"/>
                </a:tc>
                <a:tc>
                  <a:txBody>
                    <a:bodyPr/>
                    <a:lstStyle/>
                    <a:p>
                      <a:pPr algn="l" fontAlgn="t"/>
                      <a:r>
                        <a:rPr lang="en-US" sz="1600">
                          <a:solidFill>
                            <a:srgbClr val="000000"/>
                          </a:solidFill>
                          <a:effectLst/>
                          <a:latin typeface="Roboto" pitchFamily="2" charset="0"/>
                          <a:ea typeface="Roboto" pitchFamily="2" charset="0"/>
                        </a:rPr>
                        <a:t>boolean</a:t>
                      </a:r>
                    </a:p>
                  </a:txBody>
                  <a:tcPr marL="38100" marR="38100" marT="38100" marB="38100"/>
                </a:tc>
                <a:tc>
                  <a:txBody>
                    <a:bodyPr/>
                    <a:lstStyle/>
                    <a:p>
                      <a:pPr algn="l" fontAlgn="t"/>
                      <a:r>
                        <a:rPr lang="en-US" sz="1600" dirty="0">
                          <a:solidFill>
                            <a:srgbClr val="000000"/>
                          </a:solidFill>
                          <a:effectLst/>
                          <a:latin typeface="Roboto" pitchFamily="2" charset="0"/>
                          <a:ea typeface="Roboto" pitchFamily="2" charset="0"/>
                        </a:rPr>
                        <a:t>true/false (case insensitive)</a:t>
                      </a:r>
                    </a:p>
                  </a:txBody>
                  <a:tcPr marL="38100" marR="38100" marT="38100" marB="381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3982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Complex Datatypes</a:t>
            </a:r>
          </a:p>
        </p:txBody>
      </p:sp>
      <p:graphicFrame>
        <p:nvGraphicFramePr>
          <p:cNvPr id="3" name="Table 2"/>
          <p:cNvGraphicFramePr>
            <a:graphicFrameLocks noGrp="1"/>
          </p:cNvGraphicFramePr>
          <p:nvPr>
            <p:extLst/>
          </p:nvPr>
        </p:nvGraphicFramePr>
        <p:xfrm>
          <a:off x="2133600" y="2606890"/>
          <a:ext cx="7924800" cy="1507911"/>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60272">
                <a:tc>
                  <a:txBody>
                    <a:bodyPr/>
                    <a:lstStyle/>
                    <a:p>
                      <a:pPr algn="ctr" fontAlgn="t"/>
                      <a:r>
                        <a:rPr lang="en-US" sz="1600" b="1" dirty="0">
                          <a:solidFill>
                            <a:srgbClr val="000000"/>
                          </a:solidFill>
                          <a:effectLst/>
                          <a:latin typeface="Roboto" pitchFamily="2" charset="0"/>
                          <a:ea typeface="Roboto" pitchFamily="2" charset="0"/>
                        </a:rPr>
                        <a:t>Type</a:t>
                      </a:r>
                      <a:endParaRPr lang="en-US" sz="1600" dirty="0">
                        <a:solidFill>
                          <a:srgbClr val="000000"/>
                        </a:solidFill>
                        <a:effectLst/>
                        <a:latin typeface="Roboto" pitchFamily="2" charset="0"/>
                        <a:ea typeface="Roboto" pitchFamily="2" charset="0"/>
                      </a:endParaRPr>
                    </a:p>
                  </a:txBody>
                  <a:tcPr marL="38100" marR="38100" marT="38100" marB="38100" anchor="ctr"/>
                </a:tc>
                <a:tc>
                  <a:txBody>
                    <a:bodyPr/>
                    <a:lstStyle/>
                    <a:p>
                      <a:pPr algn="ctr" fontAlgn="t"/>
                      <a:r>
                        <a:rPr lang="en-US" sz="1600" dirty="0">
                          <a:solidFill>
                            <a:srgbClr val="000000"/>
                          </a:solidFill>
                          <a:effectLst/>
                          <a:latin typeface="Roboto" pitchFamily="2" charset="0"/>
                          <a:ea typeface="Roboto" pitchFamily="2" charset="0"/>
                        </a:rPr>
                        <a:t>Description</a:t>
                      </a:r>
                    </a:p>
                  </a:txBody>
                  <a:tcPr marL="38100" marR="38100" marT="38100" marB="38100" anchor="ctr"/>
                </a:tc>
                <a:tc>
                  <a:txBody>
                    <a:bodyPr/>
                    <a:lstStyle/>
                    <a:p>
                      <a:pPr algn="ctr" fontAlgn="t"/>
                      <a:r>
                        <a:rPr lang="en-US" sz="1600" dirty="0">
                          <a:solidFill>
                            <a:srgbClr val="000000"/>
                          </a:solidFill>
                          <a:effectLst/>
                          <a:latin typeface="Roboto" pitchFamily="2" charset="0"/>
                          <a:ea typeface="Roboto" pitchFamily="2" charset="0"/>
                        </a:rPr>
                        <a:t>Example</a:t>
                      </a:r>
                    </a:p>
                  </a:txBody>
                  <a:tcPr marL="38100" marR="38100" marT="38100" marB="38100"/>
                </a:tc>
                <a:extLst>
                  <a:ext uri="{0D108BD9-81ED-4DB2-BD59-A6C34878D82A}">
                    <a16:rowId xmlns:a16="http://schemas.microsoft.com/office/drawing/2014/main" val="10000"/>
                  </a:ext>
                </a:extLst>
              </a:tr>
              <a:tr h="360272">
                <a:tc>
                  <a:txBody>
                    <a:bodyPr/>
                    <a:lstStyle/>
                    <a:p>
                      <a:pPr algn="l" fontAlgn="t"/>
                      <a:r>
                        <a:rPr lang="en-US">
                          <a:solidFill>
                            <a:srgbClr val="000000"/>
                          </a:solidFill>
                          <a:effectLst/>
                        </a:rPr>
                        <a:t>tuple</a:t>
                      </a:r>
                    </a:p>
                  </a:txBody>
                  <a:tcPr marL="38100" marR="38100" marT="38100" marB="38100"/>
                </a:tc>
                <a:tc>
                  <a:txBody>
                    <a:bodyPr/>
                    <a:lstStyle/>
                    <a:p>
                      <a:pPr algn="l" fontAlgn="t"/>
                      <a:r>
                        <a:rPr lang="en-US">
                          <a:solidFill>
                            <a:srgbClr val="000000"/>
                          </a:solidFill>
                          <a:effectLst/>
                        </a:rPr>
                        <a:t>An ordered set of fields.</a:t>
                      </a:r>
                    </a:p>
                  </a:txBody>
                  <a:tcPr marL="38100" marR="38100" marT="38100" marB="38100"/>
                </a:tc>
                <a:tc>
                  <a:txBody>
                    <a:bodyPr/>
                    <a:lstStyle/>
                    <a:p>
                      <a:pPr algn="l" fontAlgn="t"/>
                      <a:r>
                        <a:rPr lang="en-US">
                          <a:solidFill>
                            <a:srgbClr val="000000"/>
                          </a:solidFill>
                          <a:effectLst/>
                        </a:rPr>
                        <a:t>(19,2)</a:t>
                      </a:r>
                    </a:p>
                  </a:txBody>
                  <a:tcPr marL="38100" marR="38100" marT="38100" marB="38100"/>
                </a:tc>
                <a:extLst>
                  <a:ext uri="{0D108BD9-81ED-4DB2-BD59-A6C34878D82A}">
                    <a16:rowId xmlns:a16="http://schemas.microsoft.com/office/drawing/2014/main" val="10001"/>
                  </a:ext>
                </a:extLst>
              </a:tr>
              <a:tr h="422456">
                <a:tc>
                  <a:txBody>
                    <a:bodyPr/>
                    <a:lstStyle/>
                    <a:p>
                      <a:pPr algn="l" fontAlgn="t"/>
                      <a:r>
                        <a:rPr lang="en-US">
                          <a:solidFill>
                            <a:srgbClr val="000000"/>
                          </a:solidFill>
                          <a:effectLst/>
                        </a:rPr>
                        <a:t>bag</a:t>
                      </a:r>
                    </a:p>
                  </a:txBody>
                  <a:tcPr marL="38100" marR="38100" marT="38100" marB="38100"/>
                </a:tc>
                <a:tc>
                  <a:txBody>
                    <a:bodyPr/>
                    <a:lstStyle/>
                    <a:p>
                      <a:pPr algn="l" fontAlgn="t"/>
                      <a:r>
                        <a:rPr lang="en-US">
                          <a:solidFill>
                            <a:srgbClr val="000000"/>
                          </a:solidFill>
                          <a:effectLst/>
                        </a:rPr>
                        <a:t>An collection of tuples.</a:t>
                      </a:r>
                    </a:p>
                  </a:txBody>
                  <a:tcPr marL="38100" marR="38100" marT="38100" marB="38100"/>
                </a:tc>
                <a:tc>
                  <a:txBody>
                    <a:bodyPr/>
                    <a:lstStyle/>
                    <a:p>
                      <a:pPr algn="l" fontAlgn="t"/>
                      <a:r>
                        <a:rPr lang="en-US">
                          <a:solidFill>
                            <a:srgbClr val="000000"/>
                          </a:solidFill>
                          <a:effectLst/>
                        </a:rPr>
                        <a:t>{(19,2), (18,1)}</a:t>
                      </a:r>
                    </a:p>
                  </a:txBody>
                  <a:tcPr marL="38100" marR="38100" marT="38100" marB="38100"/>
                </a:tc>
                <a:extLst>
                  <a:ext uri="{0D108BD9-81ED-4DB2-BD59-A6C34878D82A}">
                    <a16:rowId xmlns:a16="http://schemas.microsoft.com/office/drawing/2014/main" val="10002"/>
                  </a:ext>
                </a:extLst>
              </a:tr>
              <a:tr h="364911">
                <a:tc>
                  <a:txBody>
                    <a:bodyPr/>
                    <a:lstStyle/>
                    <a:p>
                      <a:pPr algn="l" fontAlgn="t"/>
                      <a:r>
                        <a:rPr lang="en-US">
                          <a:solidFill>
                            <a:srgbClr val="000000"/>
                          </a:solidFill>
                          <a:effectLst/>
                        </a:rPr>
                        <a:t>map</a:t>
                      </a:r>
                    </a:p>
                  </a:txBody>
                  <a:tcPr marL="38100" marR="38100" marT="38100" marB="38100"/>
                </a:tc>
                <a:tc>
                  <a:txBody>
                    <a:bodyPr/>
                    <a:lstStyle/>
                    <a:p>
                      <a:pPr algn="l" fontAlgn="t"/>
                      <a:r>
                        <a:rPr lang="en-US" dirty="0">
                          <a:solidFill>
                            <a:srgbClr val="000000"/>
                          </a:solidFill>
                          <a:effectLst/>
                        </a:rPr>
                        <a:t>A set of key value pairs.</a:t>
                      </a:r>
                    </a:p>
                  </a:txBody>
                  <a:tcPr marL="38100" marR="38100" marT="38100" marB="38100"/>
                </a:tc>
                <a:tc>
                  <a:txBody>
                    <a:bodyPr/>
                    <a:lstStyle/>
                    <a:p>
                      <a:pPr algn="l" fontAlgn="t"/>
                      <a:r>
                        <a:rPr lang="en-US" dirty="0">
                          <a:solidFill>
                            <a:srgbClr val="000000"/>
                          </a:solidFill>
                          <a:effectLst/>
                        </a:rPr>
                        <a:t>[</a:t>
                      </a:r>
                      <a:r>
                        <a:rPr lang="en-US" dirty="0" err="1">
                          <a:solidFill>
                            <a:srgbClr val="000000"/>
                          </a:solidFill>
                          <a:effectLst/>
                        </a:rPr>
                        <a:t>open#apache</a:t>
                      </a:r>
                      <a:r>
                        <a:rPr lang="en-US" dirty="0">
                          <a:solidFill>
                            <a:srgbClr val="000000"/>
                          </a:solidFill>
                          <a:effectLst/>
                        </a:rPr>
                        <a:t>]</a:t>
                      </a:r>
                    </a:p>
                  </a:txBody>
                  <a:tcPr marL="38100" marR="38100" marT="38100" marB="381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828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710543" y="53703"/>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Commands</a:t>
            </a:r>
          </a:p>
        </p:txBody>
      </p:sp>
      <p:graphicFrame>
        <p:nvGraphicFramePr>
          <p:cNvPr id="3" name="Table 2"/>
          <p:cNvGraphicFramePr>
            <a:graphicFrameLocks noGrp="1"/>
          </p:cNvGraphicFramePr>
          <p:nvPr>
            <p:extLst>
              <p:ext uri="{D42A27DB-BD31-4B8C-83A1-F6EECF244321}">
                <p14:modId xmlns:p14="http://schemas.microsoft.com/office/powerpoint/2010/main" val="1403871017"/>
              </p:ext>
            </p:extLst>
          </p:nvPr>
        </p:nvGraphicFramePr>
        <p:xfrm>
          <a:off x="2301726" y="956733"/>
          <a:ext cx="7114417" cy="5212080"/>
        </p:xfrm>
        <a:graphic>
          <a:graphicData uri="http://schemas.openxmlformats.org/drawingml/2006/table">
            <a:tbl>
              <a:tblPr firstRow="1" bandRow="1">
                <a:tableStyleId>{5C22544A-7EE6-4342-B048-85BDC9FD1C3A}</a:tableStyleId>
              </a:tblPr>
              <a:tblGrid>
                <a:gridCol w="2401116">
                  <a:extLst>
                    <a:ext uri="{9D8B030D-6E8A-4147-A177-3AD203B41FA5}">
                      <a16:colId xmlns:a16="http://schemas.microsoft.com/office/drawing/2014/main" val="20000"/>
                    </a:ext>
                  </a:extLst>
                </a:gridCol>
                <a:gridCol w="4713301">
                  <a:extLst>
                    <a:ext uri="{9D8B030D-6E8A-4147-A177-3AD203B41FA5}">
                      <a16:colId xmlns:a16="http://schemas.microsoft.com/office/drawing/2014/main" val="20001"/>
                    </a:ext>
                  </a:extLst>
                </a:gridCol>
              </a:tblGrid>
              <a:tr h="334433">
                <a:tc>
                  <a:txBody>
                    <a:bodyPr/>
                    <a:lstStyle/>
                    <a:p>
                      <a:pPr algn="ctr"/>
                      <a:r>
                        <a:rPr lang="en-US" dirty="0"/>
                        <a:t>Statement</a:t>
                      </a:r>
                    </a:p>
                  </a:txBody>
                  <a:tcPr anchor="ctr"/>
                </a:tc>
                <a:tc>
                  <a:txBody>
                    <a:bodyPr/>
                    <a:lstStyle/>
                    <a:p>
                      <a:pPr algn="ctr"/>
                      <a:r>
                        <a:rPr lang="en-US" dirty="0"/>
                        <a:t>Description</a:t>
                      </a:r>
                    </a:p>
                  </a:txBody>
                  <a:tcPr anchor="ctr"/>
                </a:tc>
                <a:extLst>
                  <a:ext uri="{0D108BD9-81ED-4DB2-BD59-A6C34878D82A}">
                    <a16:rowId xmlns:a16="http://schemas.microsoft.com/office/drawing/2014/main" val="10000"/>
                  </a:ext>
                </a:extLst>
              </a:tr>
              <a:tr h="334433">
                <a:tc>
                  <a:txBody>
                    <a:bodyPr/>
                    <a:lstStyle/>
                    <a:p>
                      <a:r>
                        <a:rPr lang="en-US" dirty="0"/>
                        <a:t>Load</a:t>
                      </a:r>
                    </a:p>
                  </a:txBody>
                  <a:tcPr/>
                </a:tc>
                <a:tc>
                  <a:txBody>
                    <a:bodyPr/>
                    <a:lstStyle/>
                    <a:p>
                      <a:r>
                        <a:rPr lang="en-US" dirty="0"/>
                        <a:t>Read data from the file system</a:t>
                      </a:r>
                    </a:p>
                  </a:txBody>
                  <a:tcPr/>
                </a:tc>
                <a:extLst>
                  <a:ext uri="{0D108BD9-81ED-4DB2-BD59-A6C34878D82A}">
                    <a16:rowId xmlns:a16="http://schemas.microsoft.com/office/drawing/2014/main" val="10001"/>
                  </a:ext>
                </a:extLst>
              </a:tr>
              <a:tr h="334433">
                <a:tc>
                  <a:txBody>
                    <a:bodyPr/>
                    <a:lstStyle/>
                    <a:p>
                      <a:r>
                        <a:rPr lang="en-US" dirty="0"/>
                        <a:t>Store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Write data to the file system</a:t>
                      </a:r>
                    </a:p>
                  </a:txBody>
                  <a:tcPr/>
                </a:tc>
                <a:extLst>
                  <a:ext uri="{0D108BD9-81ED-4DB2-BD59-A6C34878D82A}">
                    <a16:rowId xmlns:a16="http://schemas.microsoft.com/office/drawing/2014/main" val="10002"/>
                  </a:ext>
                </a:extLst>
              </a:tr>
              <a:tr h="334433">
                <a:tc>
                  <a:txBody>
                    <a:bodyPr/>
                    <a:lstStyle/>
                    <a:p>
                      <a:r>
                        <a:rPr lang="en-US" dirty="0"/>
                        <a:t>Dump</a:t>
                      </a:r>
                    </a:p>
                  </a:txBody>
                  <a:tcPr/>
                </a:tc>
                <a:tc>
                  <a:txBody>
                    <a:bodyPr/>
                    <a:lstStyle/>
                    <a:p>
                      <a:r>
                        <a:rPr lang="en-US" dirty="0"/>
                        <a:t>Write</a:t>
                      </a:r>
                      <a:r>
                        <a:rPr lang="en-US" baseline="0" dirty="0"/>
                        <a:t> output to </a:t>
                      </a:r>
                      <a:r>
                        <a:rPr lang="en-US" baseline="0" dirty="0" err="1"/>
                        <a:t>stdout</a:t>
                      </a:r>
                      <a:endParaRPr lang="en-US" dirty="0"/>
                    </a:p>
                  </a:txBody>
                  <a:tcPr/>
                </a:tc>
                <a:extLst>
                  <a:ext uri="{0D108BD9-81ED-4DB2-BD59-A6C34878D82A}">
                    <a16:rowId xmlns:a16="http://schemas.microsoft.com/office/drawing/2014/main" val="10003"/>
                  </a:ext>
                </a:extLst>
              </a:tr>
              <a:tr h="585258">
                <a:tc>
                  <a:txBody>
                    <a:bodyPr/>
                    <a:lstStyle/>
                    <a:p>
                      <a:r>
                        <a:rPr lang="en-US" dirty="0" err="1"/>
                        <a:t>Foreach</a:t>
                      </a:r>
                      <a:endParaRPr lang="en-US" dirty="0"/>
                    </a:p>
                  </a:txBody>
                  <a:tcPr/>
                </a:tc>
                <a:tc>
                  <a:txBody>
                    <a:bodyPr/>
                    <a:lstStyle/>
                    <a:p>
                      <a:r>
                        <a:rPr lang="en-US" dirty="0"/>
                        <a:t>Apply expression to each record and generate one or more records</a:t>
                      </a:r>
                    </a:p>
                  </a:txBody>
                  <a:tcPr/>
                </a:tc>
                <a:extLst>
                  <a:ext uri="{0D108BD9-81ED-4DB2-BD59-A6C34878D82A}">
                    <a16:rowId xmlns:a16="http://schemas.microsoft.com/office/drawing/2014/main" val="10004"/>
                  </a:ext>
                </a:extLst>
              </a:tr>
              <a:tr h="585258">
                <a:tc>
                  <a:txBody>
                    <a:bodyPr/>
                    <a:lstStyle/>
                    <a:p>
                      <a:r>
                        <a:rPr lang="en-US" dirty="0"/>
                        <a:t>Filter</a:t>
                      </a:r>
                    </a:p>
                  </a:txBody>
                  <a:tcPr/>
                </a:tc>
                <a:tc>
                  <a:txBody>
                    <a:bodyPr/>
                    <a:lstStyle/>
                    <a:p>
                      <a:r>
                        <a:rPr lang="en-US" dirty="0"/>
                        <a:t>Apply predicate to each record and remove records where false</a:t>
                      </a:r>
                    </a:p>
                  </a:txBody>
                  <a:tcPr/>
                </a:tc>
                <a:extLst>
                  <a:ext uri="{0D108BD9-81ED-4DB2-BD59-A6C34878D82A}">
                    <a16:rowId xmlns:a16="http://schemas.microsoft.com/office/drawing/2014/main" val="10005"/>
                  </a:ext>
                </a:extLst>
              </a:tr>
              <a:tr h="585258">
                <a:tc>
                  <a:txBody>
                    <a:bodyPr/>
                    <a:lstStyle/>
                    <a:p>
                      <a:r>
                        <a:rPr lang="en-US" dirty="0"/>
                        <a:t>Group / </a:t>
                      </a:r>
                      <a:r>
                        <a:rPr lang="en-US" dirty="0" err="1"/>
                        <a:t>Cogroup</a:t>
                      </a:r>
                      <a:endParaRPr lang="en-US" dirty="0"/>
                    </a:p>
                  </a:txBody>
                  <a:tcPr/>
                </a:tc>
                <a:tc>
                  <a:txBody>
                    <a:bodyPr/>
                    <a:lstStyle/>
                    <a:p>
                      <a:r>
                        <a:rPr lang="en-US" dirty="0"/>
                        <a:t>Collect records with the same key from one or more inputs</a:t>
                      </a:r>
                    </a:p>
                  </a:txBody>
                  <a:tcPr/>
                </a:tc>
                <a:extLst>
                  <a:ext uri="{0D108BD9-81ED-4DB2-BD59-A6C34878D82A}">
                    <a16:rowId xmlns:a16="http://schemas.microsoft.com/office/drawing/2014/main" val="10006"/>
                  </a:ext>
                </a:extLst>
              </a:tr>
              <a:tr h="334433">
                <a:tc>
                  <a:txBody>
                    <a:bodyPr/>
                    <a:lstStyle/>
                    <a:p>
                      <a:r>
                        <a:rPr lang="en-US" dirty="0"/>
                        <a:t>Join</a:t>
                      </a:r>
                    </a:p>
                  </a:txBody>
                  <a:tcPr/>
                </a:tc>
                <a:tc>
                  <a:txBody>
                    <a:bodyPr/>
                    <a:lstStyle/>
                    <a:p>
                      <a:r>
                        <a:rPr lang="en-US" dirty="0"/>
                        <a:t>Join two or more inputs</a:t>
                      </a:r>
                      <a:r>
                        <a:rPr lang="en-US" baseline="0" dirty="0"/>
                        <a:t> </a:t>
                      </a:r>
                      <a:r>
                        <a:rPr lang="en-US" dirty="0"/>
                        <a:t>based on a key</a:t>
                      </a:r>
                    </a:p>
                  </a:txBody>
                  <a:tcPr/>
                </a:tc>
                <a:extLst>
                  <a:ext uri="{0D108BD9-81ED-4DB2-BD59-A6C34878D82A}">
                    <a16:rowId xmlns:a16="http://schemas.microsoft.com/office/drawing/2014/main" val="10007"/>
                  </a:ext>
                </a:extLst>
              </a:tr>
              <a:tr h="334433">
                <a:tc>
                  <a:txBody>
                    <a:bodyPr/>
                    <a:lstStyle/>
                    <a:p>
                      <a:r>
                        <a:rPr lang="en-US" dirty="0"/>
                        <a:t>Order</a:t>
                      </a:r>
                    </a:p>
                  </a:txBody>
                  <a:tcPr/>
                </a:tc>
                <a:tc>
                  <a:txBody>
                    <a:bodyPr/>
                    <a:lstStyle/>
                    <a:p>
                      <a:r>
                        <a:rPr lang="en-US" dirty="0"/>
                        <a:t>Sort records based on a Key</a:t>
                      </a:r>
                    </a:p>
                  </a:txBody>
                  <a:tcPr/>
                </a:tc>
                <a:extLst>
                  <a:ext uri="{0D108BD9-81ED-4DB2-BD59-A6C34878D82A}">
                    <a16:rowId xmlns:a16="http://schemas.microsoft.com/office/drawing/2014/main" val="10008"/>
                  </a:ext>
                </a:extLst>
              </a:tr>
              <a:tr h="334433">
                <a:tc>
                  <a:txBody>
                    <a:bodyPr/>
                    <a:lstStyle/>
                    <a:p>
                      <a:r>
                        <a:rPr lang="en-US" dirty="0"/>
                        <a:t>Distinct</a:t>
                      </a:r>
                    </a:p>
                  </a:txBody>
                  <a:tcPr/>
                </a:tc>
                <a:tc>
                  <a:txBody>
                    <a:bodyPr/>
                    <a:lstStyle/>
                    <a:p>
                      <a:r>
                        <a:rPr lang="en-US" dirty="0"/>
                        <a:t>Remove</a:t>
                      </a:r>
                      <a:r>
                        <a:rPr lang="en-US" baseline="0" dirty="0"/>
                        <a:t> duplicate records</a:t>
                      </a:r>
                      <a:endParaRPr lang="en-US" dirty="0"/>
                    </a:p>
                  </a:txBody>
                  <a:tcPr/>
                </a:tc>
                <a:extLst>
                  <a:ext uri="{0D108BD9-81ED-4DB2-BD59-A6C34878D82A}">
                    <a16:rowId xmlns:a16="http://schemas.microsoft.com/office/drawing/2014/main" val="10009"/>
                  </a:ext>
                </a:extLst>
              </a:tr>
              <a:tr h="334433">
                <a:tc>
                  <a:txBody>
                    <a:bodyPr/>
                    <a:lstStyle/>
                    <a:p>
                      <a:r>
                        <a:rPr lang="en-US" dirty="0"/>
                        <a:t>Union</a:t>
                      </a:r>
                    </a:p>
                  </a:txBody>
                  <a:tcPr/>
                </a:tc>
                <a:tc>
                  <a:txBody>
                    <a:bodyPr/>
                    <a:lstStyle/>
                    <a:p>
                      <a:r>
                        <a:rPr lang="en-US" dirty="0"/>
                        <a:t>Merge two datasets</a:t>
                      </a:r>
                    </a:p>
                  </a:txBody>
                  <a:tcPr/>
                </a:tc>
                <a:extLst>
                  <a:ext uri="{0D108BD9-81ED-4DB2-BD59-A6C34878D82A}">
                    <a16:rowId xmlns:a16="http://schemas.microsoft.com/office/drawing/2014/main" val="10010"/>
                  </a:ext>
                </a:extLst>
              </a:tr>
              <a:tr h="334433">
                <a:tc>
                  <a:txBody>
                    <a:bodyPr/>
                    <a:lstStyle/>
                    <a:p>
                      <a:r>
                        <a:rPr lang="en-US" dirty="0"/>
                        <a:t>Limit</a:t>
                      </a:r>
                    </a:p>
                  </a:txBody>
                  <a:tcPr/>
                </a:tc>
                <a:tc>
                  <a:txBody>
                    <a:bodyPr/>
                    <a:lstStyle/>
                    <a:p>
                      <a:r>
                        <a:rPr lang="en-US" dirty="0"/>
                        <a:t>Limit</a:t>
                      </a:r>
                      <a:r>
                        <a:rPr lang="en-US" baseline="0" dirty="0"/>
                        <a:t> the number of records</a:t>
                      </a:r>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24523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743200" y="3810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Diagnostic Operators</a:t>
            </a:r>
          </a:p>
        </p:txBody>
      </p:sp>
      <p:graphicFrame>
        <p:nvGraphicFramePr>
          <p:cNvPr id="3" name="Table 2"/>
          <p:cNvGraphicFramePr>
            <a:graphicFrameLocks noGrp="1"/>
          </p:cNvGraphicFramePr>
          <p:nvPr>
            <p:extLst/>
          </p:nvPr>
        </p:nvGraphicFramePr>
        <p:xfrm>
          <a:off x="3048000" y="2367280"/>
          <a:ext cx="6096000" cy="21234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pPr algn="ctr"/>
                      <a:r>
                        <a:rPr lang="en-US" dirty="0"/>
                        <a:t>Statement</a:t>
                      </a:r>
                    </a:p>
                  </a:txBody>
                  <a:tcPr anchor="ctr"/>
                </a:tc>
                <a:tc>
                  <a:txBody>
                    <a:bodyPr/>
                    <a:lstStyle/>
                    <a:p>
                      <a:pPr algn="ctr"/>
                      <a:r>
                        <a:rPr lang="en-US" dirty="0"/>
                        <a:t>Description</a:t>
                      </a:r>
                    </a:p>
                  </a:txBody>
                  <a:tcPr anchor="ctr"/>
                </a:tc>
                <a:extLst>
                  <a:ext uri="{0D108BD9-81ED-4DB2-BD59-A6C34878D82A}">
                    <a16:rowId xmlns:a16="http://schemas.microsoft.com/office/drawing/2014/main" val="10000"/>
                  </a:ext>
                </a:extLst>
              </a:tr>
              <a:tr h="370840">
                <a:tc>
                  <a:txBody>
                    <a:bodyPr/>
                    <a:lstStyle/>
                    <a:p>
                      <a:r>
                        <a:rPr lang="en-US" dirty="0"/>
                        <a:t>Describe</a:t>
                      </a:r>
                    </a:p>
                  </a:txBody>
                  <a:tcPr/>
                </a:tc>
                <a:tc>
                  <a:txBody>
                    <a:bodyPr/>
                    <a:lstStyle/>
                    <a:p>
                      <a:r>
                        <a:rPr lang="en-US" dirty="0"/>
                        <a:t>Returns the</a:t>
                      </a:r>
                      <a:r>
                        <a:rPr lang="en-US" baseline="0" dirty="0"/>
                        <a:t> schema of the relation</a:t>
                      </a:r>
                      <a:endParaRPr lang="en-US" dirty="0"/>
                    </a:p>
                  </a:txBody>
                  <a:tcPr/>
                </a:tc>
                <a:extLst>
                  <a:ext uri="{0D108BD9-81ED-4DB2-BD59-A6C34878D82A}">
                    <a16:rowId xmlns:a16="http://schemas.microsoft.com/office/drawing/2014/main" val="10001"/>
                  </a:ext>
                </a:extLst>
              </a:tr>
              <a:tr h="370840">
                <a:tc>
                  <a:txBody>
                    <a:bodyPr/>
                    <a:lstStyle/>
                    <a:p>
                      <a:r>
                        <a:rPr lang="en-US" dirty="0"/>
                        <a:t>Dump</a:t>
                      </a:r>
                    </a:p>
                  </a:txBody>
                  <a:tcPr/>
                </a:tc>
                <a:tc>
                  <a:txBody>
                    <a:bodyPr/>
                    <a:lstStyle/>
                    <a:p>
                      <a:r>
                        <a:rPr lang="en-US" dirty="0"/>
                        <a:t>Dumps the results to the screen</a:t>
                      </a:r>
                    </a:p>
                  </a:txBody>
                  <a:tcPr/>
                </a:tc>
                <a:extLst>
                  <a:ext uri="{0D108BD9-81ED-4DB2-BD59-A6C34878D82A}">
                    <a16:rowId xmlns:a16="http://schemas.microsoft.com/office/drawing/2014/main" val="10002"/>
                  </a:ext>
                </a:extLst>
              </a:tr>
              <a:tr h="370840">
                <a:tc>
                  <a:txBody>
                    <a:bodyPr/>
                    <a:lstStyle/>
                    <a:p>
                      <a:r>
                        <a:rPr lang="en-US" dirty="0"/>
                        <a:t>Explain</a:t>
                      </a:r>
                    </a:p>
                  </a:txBody>
                  <a:tcPr/>
                </a:tc>
                <a:tc>
                  <a:txBody>
                    <a:bodyPr/>
                    <a:lstStyle/>
                    <a:p>
                      <a:r>
                        <a:rPr lang="en-US" sz="1800" b="0" i="0" kern="1200" dirty="0">
                          <a:solidFill>
                            <a:schemeClr val="dk1"/>
                          </a:solidFill>
                          <a:effectLst/>
                          <a:latin typeface="+mn-lt"/>
                          <a:ea typeface="+mn-ea"/>
                          <a:cs typeface="+mn-cs"/>
                        </a:rPr>
                        <a:t>Displays execution plans.</a:t>
                      </a:r>
                      <a:endParaRPr lang="en-US" dirty="0"/>
                    </a:p>
                  </a:txBody>
                  <a:tcPr/>
                </a:tc>
                <a:extLst>
                  <a:ext uri="{0D108BD9-81ED-4DB2-BD59-A6C34878D82A}">
                    <a16:rowId xmlns:a16="http://schemas.microsoft.com/office/drawing/2014/main" val="10003"/>
                  </a:ext>
                </a:extLst>
              </a:tr>
              <a:tr h="370840">
                <a:tc>
                  <a:txBody>
                    <a:bodyPr/>
                    <a:lstStyle/>
                    <a:p>
                      <a:r>
                        <a:rPr lang="en-US" dirty="0"/>
                        <a:t>Illustrate</a:t>
                      </a:r>
                    </a:p>
                  </a:txBody>
                  <a:tcPr/>
                </a:tc>
                <a:tc>
                  <a:txBody>
                    <a:bodyPr/>
                    <a:lstStyle/>
                    <a:p>
                      <a:r>
                        <a:rPr lang="en-US" sz="1800" b="0" i="0" kern="1200" dirty="0">
                          <a:solidFill>
                            <a:schemeClr val="dk1"/>
                          </a:solidFill>
                          <a:effectLst/>
                          <a:latin typeface="+mn-lt"/>
                          <a:ea typeface="+mn-ea"/>
                          <a:cs typeface="+mn-cs"/>
                        </a:rPr>
                        <a:t>Displays a step-by-step execution of a sequence of statements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556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38401" y="1574800"/>
            <a:ext cx="7552266" cy="4241800"/>
            <a:chOff x="76200" y="1524000"/>
            <a:chExt cx="8763000" cy="5181600"/>
          </a:xfrm>
        </p:grpSpPr>
        <p:sp>
          <p:nvSpPr>
            <p:cNvPr id="2" name="Rounded Rectangle 1"/>
            <p:cNvSpPr/>
            <p:nvPr/>
          </p:nvSpPr>
          <p:spPr>
            <a:xfrm>
              <a:off x="76200" y="1524000"/>
              <a:ext cx="8763000" cy="5181600"/>
            </a:xfrm>
            <a:prstGeom prst="roundRect">
              <a:avLst>
                <a:gd name="adj" fmla="val 702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38400" y="23622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a:t>Parser   (</a:t>
              </a:r>
              <a:r>
                <a:rPr lang="en-US" altLang="zh-CN" b="1" dirty="0" err="1"/>
                <a:t>PigLatin</a:t>
              </a:r>
              <a:r>
                <a:rPr lang="en-US" altLang="zh-CN" b="1" dirty="0" err="1">
                  <a:sym typeface="Wingdings" pitchFamily="2" charset="2"/>
                </a:rPr>
                <a:t>LogicalPlan</a:t>
              </a:r>
              <a:r>
                <a:rPr lang="en-US" altLang="zh-CN" b="1" dirty="0">
                  <a:sym typeface="Wingdings" pitchFamily="2" charset="2"/>
                </a:rPr>
                <a:t>)</a:t>
              </a:r>
              <a:endParaRPr lang="zh-CN" altLang="en-US" b="1" dirty="0"/>
            </a:p>
          </p:txBody>
        </p:sp>
        <p:sp>
          <p:nvSpPr>
            <p:cNvPr id="7" name="Rounded Rectangle 6"/>
            <p:cNvSpPr/>
            <p:nvPr/>
          </p:nvSpPr>
          <p:spPr>
            <a:xfrm>
              <a:off x="2438400" y="32004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a:t>Optimizer   (</a:t>
              </a:r>
              <a:r>
                <a:rPr lang="en-US" altLang="zh-CN" b="1" dirty="0" err="1"/>
                <a:t>LogicalPlan</a:t>
              </a:r>
              <a:r>
                <a:rPr lang="en-US" altLang="zh-CN" b="1" dirty="0"/>
                <a:t> </a:t>
              </a:r>
              <a:r>
                <a:rPr lang="en-US" altLang="zh-CN" b="1" dirty="0">
                  <a:sym typeface="Wingdings" pitchFamily="2" charset="2"/>
                </a:rPr>
                <a:t> </a:t>
              </a:r>
              <a:r>
                <a:rPr lang="en-US" altLang="zh-CN" b="1" dirty="0" err="1">
                  <a:sym typeface="Wingdings" pitchFamily="2" charset="2"/>
                </a:rPr>
                <a:t>LogicalPlan</a:t>
              </a:r>
              <a:r>
                <a:rPr lang="en-US" altLang="zh-CN" b="1" dirty="0">
                  <a:sym typeface="Wingdings" pitchFamily="2" charset="2"/>
                </a:rPr>
                <a:t>)</a:t>
              </a:r>
              <a:endParaRPr lang="zh-CN" altLang="en-US" b="1" dirty="0"/>
            </a:p>
          </p:txBody>
        </p:sp>
        <p:sp>
          <p:nvSpPr>
            <p:cNvPr id="8" name="Rounded Rectangle 7"/>
            <p:cNvSpPr/>
            <p:nvPr/>
          </p:nvSpPr>
          <p:spPr>
            <a:xfrm>
              <a:off x="2438400" y="41148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a:t>Compiler  (</a:t>
              </a:r>
              <a:r>
                <a:rPr lang="en-US" altLang="zh-CN" b="1" dirty="0" err="1"/>
                <a:t>LogicalPlan</a:t>
              </a:r>
              <a:r>
                <a:rPr lang="en-US" altLang="zh-CN" b="1" dirty="0"/>
                <a:t> </a:t>
              </a:r>
              <a:r>
                <a:rPr lang="en-US" altLang="zh-CN" b="1" dirty="0">
                  <a:sym typeface="Wingdings" pitchFamily="2" charset="2"/>
                </a:rPr>
                <a:t> </a:t>
              </a:r>
              <a:r>
                <a:rPr lang="en-US" altLang="zh-CN" b="1" dirty="0" err="1">
                  <a:sym typeface="Wingdings" pitchFamily="2" charset="2"/>
                </a:rPr>
                <a:t>PhysicalPlan</a:t>
              </a:r>
              <a:r>
                <a:rPr lang="en-US" altLang="zh-CN" b="1" dirty="0">
                  <a:sym typeface="Wingdings" pitchFamily="2" charset="2"/>
                </a:rPr>
                <a:t>  </a:t>
              </a:r>
              <a:r>
                <a:rPr lang="en-US" altLang="zh-CN" b="1" dirty="0" err="1">
                  <a:sym typeface="Wingdings" pitchFamily="2" charset="2"/>
                </a:rPr>
                <a:t>MapReducePlan</a:t>
              </a:r>
              <a:r>
                <a:rPr lang="en-US" altLang="zh-CN" b="1" dirty="0">
                  <a:sym typeface="Wingdings" pitchFamily="2" charset="2"/>
                </a:rPr>
                <a:t>)</a:t>
              </a:r>
              <a:endParaRPr lang="zh-CN" altLang="en-US" b="1" dirty="0"/>
            </a:p>
          </p:txBody>
        </p:sp>
        <p:sp>
          <p:nvSpPr>
            <p:cNvPr id="9" name="Rounded Rectangle 8"/>
            <p:cNvSpPr/>
            <p:nvPr/>
          </p:nvSpPr>
          <p:spPr>
            <a:xfrm>
              <a:off x="2438400" y="49530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err="1"/>
                <a:t>ExecutionEngine</a:t>
              </a:r>
              <a:endParaRPr lang="zh-CN" altLang="en-US" b="1" dirty="0"/>
            </a:p>
          </p:txBody>
        </p:sp>
        <p:sp>
          <p:nvSpPr>
            <p:cNvPr id="10" name="Rounded Rectangle 9"/>
            <p:cNvSpPr/>
            <p:nvPr/>
          </p:nvSpPr>
          <p:spPr>
            <a:xfrm>
              <a:off x="457200" y="2362200"/>
              <a:ext cx="1752600" cy="3200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b="1" dirty="0" err="1"/>
                <a:t>PigContext</a:t>
              </a:r>
              <a:endParaRPr lang="zh-CN" altLang="en-US" b="1" dirty="0"/>
            </a:p>
          </p:txBody>
        </p:sp>
        <p:sp>
          <p:nvSpPr>
            <p:cNvPr id="11" name="Rounded Rectangle 10"/>
            <p:cNvSpPr/>
            <p:nvPr/>
          </p:nvSpPr>
          <p:spPr>
            <a:xfrm>
              <a:off x="457200" y="5791200"/>
              <a:ext cx="8001000" cy="762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err="1"/>
                <a:t>Hadoop</a:t>
              </a:r>
              <a:endParaRPr lang="zh-CN" altLang="en-US" sz="2400" b="1" dirty="0"/>
            </a:p>
          </p:txBody>
        </p:sp>
        <p:sp>
          <p:nvSpPr>
            <p:cNvPr id="12" name="Rounded Rectangle 11"/>
            <p:cNvSpPr/>
            <p:nvPr/>
          </p:nvSpPr>
          <p:spPr>
            <a:xfrm>
              <a:off x="457200" y="1676400"/>
              <a:ext cx="37338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a:solidFill>
                    <a:schemeClr val="tx1"/>
                  </a:solidFill>
                </a:rPr>
                <a:t>Grunt (Interactive shell)</a:t>
              </a:r>
              <a:endParaRPr lang="zh-CN" altLang="en-US" b="1" dirty="0">
                <a:solidFill>
                  <a:schemeClr val="tx1"/>
                </a:solidFill>
              </a:endParaRPr>
            </a:p>
          </p:txBody>
        </p:sp>
        <p:sp>
          <p:nvSpPr>
            <p:cNvPr id="13" name="Rounded Rectangle 12"/>
            <p:cNvSpPr/>
            <p:nvPr/>
          </p:nvSpPr>
          <p:spPr>
            <a:xfrm>
              <a:off x="4419600" y="1676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err="1">
                  <a:solidFill>
                    <a:schemeClr val="tx1"/>
                  </a:solidFill>
                </a:rPr>
                <a:t>PigServer</a:t>
              </a:r>
              <a:r>
                <a:rPr lang="en-US" altLang="zh-CN" b="1" dirty="0">
                  <a:solidFill>
                    <a:schemeClr val="tx1"/>
                  </a:solidFill>
                </a:rPr>
                <a:t>  (Java API)  </a:t>
              </a:r>
              <a:endParaRPr lang="zh-CN" altLang="en-US" b="1" dirty="0">
                <a:solidFill>
                  <a:schemeClr val="tx1"/>
                </a:solidFill>
              </a:endParaRPr>
            </a:p>
          </p:txBody>
        </p:sp>
      </p:grpSp>
      <p:sp>
        <p:nvSpPr>
          <p:cNvPr id="14" name="Title 1"/>
          <p:cNvSpPr txBox="1">
            <a:spLocks/>
          </p:cNvSpPr>
          <p:nvPr/>
        </p:nvSpPr>
        <p:spPr>
          <a:xfrm>
            <a:off x="2590800" y="22860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Architecture of Pig</a:t>
            </a:r>
          </a:p>
        </p:txBody>
      </p:sp>
    </p:spTree>
    <p:extLst>
      <p:ext uri="{BB962C8B-B14F-4D97-AF65-F5344CB8AC3E}">
        <p14:creationId xmlns:p14="http://schemas.microsoft.com/office/powerpoint/2010/main" val="361040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90800" y="0"/>
            <a:ext cx="6705600"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Latin </a:t>
            </a:r>
            <a:r>
              <a:rPr lang="en-US" sz="2800" b="1" dirty="0" err="1">
                <a:latin typeface="Roboto" pitchFamily="2" charset="0"/>
                <a:ea typeface="Roboto" pitchFamily="2" charset="0"/>
              </a:rPr>
              <a:t>vs</a:t>
            </a:r>
            <a:r>
              <a:rPr lang="en-US" sz="2800" b="1" dirty="0">
                <a:latin typeface="Roboto" pitchFamily="2" charset="0"/>
                <a:ea typeface="Roboto" pitchFamily="2" charset="0"/>
              </a:rPr>
              <a:t> SQL</a:t>
            </a:r>
          </a:p>
        </p:txBody>
      </p:sp>
      <p:pic>
        <p:nvPicPr>
          <p:cNvPr id="10242" name="Picture 2" descr="http://guyharrison.squarespace.com/storage/6-01-2012%209-21-39%20PM%20pig%20vs%20hive.png?__SQUARESPACE_CACHEVERSION=13259120097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183953"/>
            <a:ext cx="7920001" cy="470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72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4730781" y="159067"/>
            <a:ext cx="2359009" cy="73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Roboto" pitchFamily="2" charset="0"/>
                <a:ea typeface="Roboto" pitchFamily="2" charset="0"/>
              </a:rPr>
              <a:t>Pig </a:t>
            </a:r>
            <a:r>
              <a:rPr lang="en-US" sz="2800" b="1" dirty="0" err="1">
                <a:latin typeface="Roboto" pitchFamily="2" charset="0"/>
                <a:ea typeface="Roboto" pitchFamily="2" charset="0"/>
              </a:rPr>
              <a:t>vs</a:t>
            </a:r>
            <a:r>
              <a:rPr lang="en-US" sz="2800" b="1" dirty="0">
                <a:latin typeface="Roboto" pitchFamily="2" charset="0"/>
                <a:ea typeface="Roboto" pitchFamily="2" charset="0"/>
              </a:rPr>
              <a:t> Hive </a:t>
            </a:r>
          </a:p>
        </p:txBody>
      </p:sp>
      <p:graphicFrame>
        <p:nvGraphicFramePr>
          <p:cNvPr id="3" name="Table 2"/>
          <p:cNvGraphicFramePr>
            <a:graphicFrameLocks noGrp="1"/>
          </p:cNvGraphicFramePr>
          <p:nvPr>
            <p:extLst>
              <p:ext uri="{D42A27DB-BD31-4B8C-83A1-F6EECF244321}">
                <p14:modId xmlns:p14="http://schemas.microsoft.com/office/powerpoint/2010/main" val="1486415208"/>
              </p:ext>
            </p:extLst>
          </p:nvPr>
        </p:nvGraphicFramePr>
        <p:xfrm>
          <a:off x="2590800" y="1354667"/>
          <a:ext cx="6697134" cy="4583749"/>
        </p:xfrm>
        <a:graphic>
          <a:graphicData uri="http://schemas.openxmlformats.org/drawingml/2006/table">
            <a:tbl>
              <a:tblPr firstRow="1" bandRow="1">
                <a:tableStyleId>{5C22544A-7EE6-4342-B048-85BDC9FD1C3A}</a:tableStyleId>
              </a:tblPr>
              <a:tblGrid>
                <a:gridCol w="2232378">
                  <a:extLst>
                    <a:ext uri="{9D8B030D-6E8A-4147-A177-3AD203B41FA5}">
                      <a16:colId xmlns:a16="http://schemas.microsoft.com/office/drawing/2014/main" val="20000"/>
                    </a:ext>
                  </a:extLst>
                </a:gridCol>
                <a:gridCol w="2232378">
                  <a:extLst>
                    <a:ext uri="{9D8B030D-6E8A-4147-A177-3AD203B41FA5}">
                      <a16:colId xmlns:a16="http://schemas.microsoft.com/office/drawing/2014/main" val="20001"/>
                    </a:ext>
                  </a:extLst>
                </a:gridCol>
                <a:gridCol w="2232378">
                  <a:extLst>
                    <a:ext uri="{9D8B030D-6E8A-4147-A177-3AD203B41FA5}">
                      <a16:colId xmlns:a16="http://schemas.microsoft.com/office/drawing/2014/main" val="20002"/>
                    </a:ext>
                  </a:extLst>
                </a:gridCol>
              </a:tblGrid>
              <a:tr h="202565">
                <a:tc>
                  <a:txBody>
                    <a:bodyPr/>
                    <a:lstStyle/>
                    <a:p>
                      <a:pPr algn="ctr" fontAlgn="b"/>
                      <a:r>
                        <a:rPr lang="en-US" sz="1600" b="1" i="0" u="none" strike="noStrike" dirty="0">
                          <a:solidFill>
                            <a:srgbClr val="FFFFFF"/>
                          </a:solidFill>
                          <a:effectLst/>
                          <a:latin typeface="Roboto" pitchFamily="2" charset="0"/>
                          <a:ea typeface="Roboto" pitchFamily="2" charset="0"/>
                        </a:rPr>
                        <a:t>Feature</a:t>
                      </a:r>
                      <a:endParaRPr lang="en-US" sz="1200" b="1" i="0" u="none" strike="noStrike" dirty="0">
                        <a:solidFill>
                          <a:srgbClr val="FFFFFF"/>
                        </a:solidFill>
                        <a:effectLst/>
                        <a:latin typeface="Roboto" pitchFamily="2" charset="0"/>
                        <a:ea typeface="Roboto" pitchFamily="2" charset="0"/>
                      </a:endParaRPr>
                    </a:p>
                  </a:txBody>
                  <a:tcPr marL="9525" marR="9525" marT="9525" marB="0" anchor="ctr"/>
                </a:tc>
                <a:tc>
                  <a:txBody>
                    <a:bodyPr/>
                    <a:lstStyle/>
                    <a:p>
                      <a:pPr algn="ctr" fontAlgn="b"/>
                      <a:r>
                        <a:rPr lang="en-US" sz="1600" b="1" i="0" u="none" strike="noStrike" dirty="0">
                          <a:solidFill>
                            <a:srgbClr val="FFFFFF"/>
                          </a:solidFill>
                          <a:effectLst/>
                          <a:latin typeface="Roboto" pitchFamily="2" charset="0"/>
                          <a:ea typeface="Roboto" pitchFamily="2" charset="0"/>
                        </a:rPr>
                        <a:t>Pig</a:t>
                      </a:r>
                      <a:endParaRPr lang="en-US" sz="1200" b="1" i="0" u="none" strike="noStrike" dirty="0">
                        <a:solidFill>
                          <a:srgbClr val="FFFFFF"/>
                        </a:solidFill>
                        <a:effectLst/>
                        <a:latin typeface="Roboto" pitchFamily="2" charset="0"/>
                        <a:ea typeface="Roboto" pitchFamily="2" charset="0"/>
                      </a:endParaRPr>
                    </a:p>
                  </a:txBody>
                  <a:tcPr marL="9525" marR="9525" marT="9525" marB="0" anchor="ctr"/>
                </a:tc>
                <a:tc>
                  <a:txBody>
                    <a:bodyPr/>
                    <a:lstStyle/>
                    <a:p>
                      <a:pPr algn="ctr" fontAlgn="b"/>
                      <a:r>
                        <a:rPr lang="en-US" sz="1600" b="1" i="0" u="none" strike="noStrike" dirty="0">
                          <a:solidFill>
                            <a:srgbClr val="FFFFFF"/>
                          </a:solidFill>
                          <a:effectLst/>
                          <a:latin typeface="Roboto" pitchFamily="2" charset="0"/>
                          <a:ea typeface="Roboto" pitchFamily="2" charset="0"/>
                        </a:rPr>
                        <a:t>Hive</a:t>
                      </a:r>
                      <a:endParaRPr lang="en-US" sz="1200" b="1" i="0" u="none" strike="noStrike" dirty="0">
                        <a:solidFill>
                          <a:srgbClr val="FFFFFF"/>
                        </a:solidFill>
                        <a:effectLst/>
                        <a:latin typeface="Roboto" pitchFamily="2" charset="0"/>
                        <a:ea typeface="Roboto" pitchFamily="2" charset="0"/>
                      </a:endParaRPr>
                    </a:p>
                  </a:txBody>
                  <a:tcPr marL="9525" marR="9525" marT="9525" marB="0" anchor="ctr"/>
                </a:tc>
                <a:extLst>
                  <a:ext uri="{0D108BD9-81ED-4DB2-BD59-A6C34878D82A}">
                    <a16:rowId xmlns:a16="http://schemas.microsoft.com/office/drawing/2014/main" val="10000"/>
                  </a:ext>
                </a:extLst>
              </a:tr>
              <a:tr h="360146">
                <a:tc>
                  <a:txBody>
                    <a:bodyPr/>
                    <a:lstStyle/>
                    <a:p>
                      <a:pPr algn="l" fontAlgn="b"/>
                      <a:r>
                        <a:rPr lang="en-US" sz="1200" b="0" i="0" u="none" strike="noStrike">
                          <a:solidFill>
                            <a:srgbClr val="000000"/>
                          </a:solidFill>
                          <a:effectLst/>
                          <a:latin typeface="Roboto" pitchFamily="2" charset="0"/>
                          <a:ea typeface="Roboto" pitchFamily="2" charset="0"/>
                        </a:rPr>
                        <a:t>Language</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PigLatin</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SQL-like</a:t>
                      </a:r>
                    </a:p>
                  </a:txBody>
                  <a:tcPr marL="9525" marR="9525" marT="9525" marB="0" anchor="b"/>
                </a:tc>
                <a:extLst>
                  <a:ext uri="{0D108BD9-81ED-4DB2-BD59-A6C34878D82A}">
                    <a16:rowId xmlns:a16="http://schemas.microsoft.com/office/drawing/2014/main" val="10001"/>
                  </a:ext>
                </a:extLst>
              </a:tr>
              <a:tr h="360146">
                <a:tc>
                  <a:txBody>
                    <a:bodyPr/>
                    <a:lstStyle/>
                    <a:p>
                      <a:pPr algn="l" fontAlgn="b"/>
                      <a:r>
                        <a:rPr lang="en-US" sz="1200" b="0" i="0" u="none" strike="noStrike" dirty="0">
                          <a:solidFill>
                            <a:srgbClr val="000000"/>
                          </a:solidFill>
                          <a:effectLst/>
                          <a:latin typeface="Roboto" pitchFamily="2" charset="0"/>
                          <a:ea typeface="Roboto" pitchFamily="2" charset="0"/>
                        </a:rPr>
                        <a:t>Schemas / Types</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(implicit)</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(explicit)</a:t>
                      </a:r>
                    </a:p>
                  </a:txBody>
                  <a:tcPr marL="9525" marR="9525" marT="9525" marB="0" anchor="b"/>
                </a:tc>
                <a:extLst>
                  <a:ext uri="{0D108BD9-81ED-4DB2-BD59-A6C34878D82A}">
                    <a16:rowId xmlns:a16="http://schemas.microsoft.com/office/drawing/2014/main" val="10002"/>
                  </a:ext>
                </a:extLst>
              </a:tr>
              <a:tr h="360146">
                <a:tc>
                  <a:txBody>
                    <a:bodyPr/>
                    <a:lstStyle/>
                    <a:p>
                      <a:pPr algn="l" fontAlgn="b"/>
                      <a:r>
                        <a:rPr lang="en-US" sz="1200" b="0" i="0" u="none" strike="noStrike">
                          <a:solidFill>
                            <a:srgbClr val="000000"/>
                          </a:solidFill>
                          <a:effectLst/>
                          <a:latin typeface="Roboto" pitchFamily="2" charset="0"/>
                          <a:ea typeface="Roboto" pitchFamily="2" charset="0"/>
                        </a:rPr>
                        <a:t>Partitions</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No</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03"/>
                  </a:ext>
                </a:extLst>
              </a:tr>
              <a:tr h="360146">
                <a:tc>
                  <a:txBody>
                    <a:bodyPr/>
                    <a:lstStyle/>
                    <a:p>
                      <a:pPr algn="l" fontAlgn="b"/>
                      <a:r>
                        <a:rPr lang="en-US" sz="1200" b="0" i="0" u="none" strike="noStrike">
                          <a:solidFill>
                            <a:srgbClr val="000000"/>
                          </a:solidFill>
                          <a:effectLst/>
                          <a:latin typeface="Roboto" pitchFamily="2" charset="0"/>
                          <a:ea typeface="Roboto" pitchFamily="2" charset="0"/>
                        </a:rPr>
                        <a:t>Server</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No</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Optional (Thrift)</a:t>
                      </a:r>
                    </a:p>
                  </a:txBody>
                  <a:tcPr marL="9525" marR="9525" marT="9525" marB="0" anchor="b"/>
                </a:tc>
                <a:extLst>
                  <a:ext uri="{0D108BD9-81ED-4DB2-BD59-A6C34878D82A}">
                    <a16:rowId xmlns:a16="http://schemas.microsoft.com/office/drawing/2014/main" val="10004"/>
                  </a:ext>
                </a:extLst>
              </a:tr>
              <a:tr h="364462">
                <a:tc>
                  <a:txBody>
                    <a:bodyPr/>
                    <a:lstStyle/>
                    <a:p>
                      <a:pPr algn="l" fontAlgn="b"/>
                      <a:r>
                        <a:rPr lang="en-US" sz="1200" b="0" i="0" u="none" strike="noStrike">
                          <a:solidFill>
                            <a:srgbClr val="000000"/>
                          </a:solidFill>
                          <a:effectLst/>
                          <a:latin typeface="Roboto" pitchFamily="2" charset="0"/>
                          <a:ea typeface="Roboto" pitchFamily="2" charset="0"/>
                        </a:rPr>
                        <a:t>User Defined Functions (UDF)</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(Java,</a:t>
                      </a:r>
                      <a:r>
                        <a:rPr lang="en-US" sz="1200" b="0" i="0" u="none" strike="noStrike" baseline="0" dirty="0">
                          <a:solidFill>
                            <a:srgbClr val="000000"/>
                          </a:solidFill>
                          <a:effectLst/>
                          <a:latin typeface="Roboto" pitchFamily="2" charset="0"/>
                          <a:ea typeface="Roboto" pitchFamily="2" charset="0"/>
                        </a:rPr>
                        <a:t> Python, Ruby, </a:t>
                      </a:r>
                      <a:r>
                        <a:rPr lang="en-US" sz="1200" b="0" i="0" u="none" strike="noStrike" baseline="0" dirty="0" err="1">
                          <a:solidFill>
                            <a:srgbClr val="000000"/>
                          </a:solidFill>
                          <a:effectLst/>
                          <a:latin typeface="Roboto" pitchFamily="2" charset="0"/>
                          <a:ea typeface="Roboto" pitchFamily="2" charset="0"/>
                        </a:rPr>
                        <a:t>etc</a:t>
                      </a:r>
                      <a:r>
                        <a:rPr lang="en-US" sz="1200" b="0" i="0" u="none" strike="noStrike" dirty="0">
                          <a:solidFill>
                            <a:srgbClr val="000000"/>
                          </a:solidFill>
                          <a:effectLst/>
                          <a:latin typeface="Roboto" pitchFamily="2" charset="0"/>
                          <a:ea typeface="Roboto" pitchFamily="2" charset="0"/>
                        </a:rPr>
                        <a:t>)</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(Java)</a:t>
                      </a:r>
                    </a:p>
                  </a:txBody>
                  <a:tcPr marL="9525" marR="9525" marT="9525" marB="0" anchor="b"/>
                </a:tc>
                <a:extLst>
                  <a:ext uri="{0D108BD9-81ED-4DB2-BD59-A6C34878D82A}">
                    <a16:rowId xmlns:a16="http://schemas.microsoft.com/office/drawing/2014/main" val="10005"/>
                  </a:ext>
                </a:extLst>
              </a:tr>
              <a:tr h="364462">
                <a:tc>
                  <a:txBody>
                    <a:bodyPr/>
                    <a:lstStyle/>
                    <a:p>
                      <a:pPr algn="l" fontAlgn="b"/>
                      <a:r>
                        <a:rPr lang="en-US" sz="1200" b="0" i="0" u="none" strike="noStrike">
                          <a:solidFill>
                            <a:srgbClr val="000000"/>
                          </a:solidFill>
                          <a:effectLst/>
                          <a:latin typeface="Roboto" pitchFamily="2" charset="0"/>
                          <a:ea typeface="Roboto" pitchFamily="2" charset="0"/>
                        </a:rPr>
                        <a:t>Custom Serializer/Deserializer</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06"/>
                  </a:ext>
                </a:extLst>
              </a:tr>
              <a:tr h="360146">
                <a:tc>
                  <a:txBody>
                    <a:bodyPr/>
                    <a:lstStyle/>
                    <a:p>
                      <a:pPr algn="l" fontAlgn="b"/>
                      <a:r>
                        <a:rPr lang="en-US" sz="1200" b="0" i="0" u="none" strike="noStrike">
                          <a:solidFill>
                            <a:srgbClr val="000000"/>
                          </a:solidFill>
                          <a:effectLst/>
                          <a:latin typeface="Roboto" pitchFamily="2" charset="0"/>
                          <a:ea typeface="Roboto" pitchFamily="2" charset="0"/>
                        </a:rPr>
                        <a:t>DFS Direct Access</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(explicit)</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(implicit)</a:t>
                      </a:r>
                    </a:p>
                  </a:txBody>
                  <a:tcPr marL="9525" marR="9525" marT="9525" marB="0" anchor="b"/>
                </a:tc>
                <a:extLst>
                  <a:ext uri="{0D108BD9-81ED-4DB2-BD59-A6C34878D82A}">
                    <a16:rowId xmlns:a16="http://schemas.microsoft.com/office/drawing/2014/main" val="10007"/>
                  </a:ext>
                </a:extLst>
              </a:tr>
              <a:tr h="360146">
                <a:tc>
                  <a:txBody>
                    <a:bodyPr/>
                    <a:lstStyle/>
                    <a:p>
                      <a:pPr algn="l" fontAlgn="b"/>
                      <a:r>
                        <a:rPr lang="en-US" sz="1200" b="0" i="0" u="none" strike="noStrike">
                          <a:solidFill>
                            <a:srgbClr val="000000"/>
                          </a:solidFill>
                          <a:effectLst/>
                          <a:latin typeface="Roboto" pitchFamily="2" charset="0"/>
                          <a:ea typeface="Roboto" pitchFamily="2" charset="0"/>
                        </a:rPr>
                        <a:t>Join/Order/Sort</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08"/>
                  </a:ext>
                </a:extLst>
              </a:tr>
              <a:tr h="360146">
                <a:tc>
                  <a:txBody>
                    <a:bodyPr/>
                    <a:lstStyle/>
                    <a:p>
                      <a:pPr algn="l" fontAlgn="b"/>
                      <a:r>
                        <a:rPr lang="en-US" sz="1200" b="0" i="0" u="none" strike="noStrike">
                          <a:solidFill>
                            <a:srgbClr val="000000"/>
                          </a:solidFill>
                          <a:effectLst/>
                          <a:latin typeface="Roboto" pitchFamily="2" charset="0"/>
                          <a:ea typeface="Roboto" pitchFamily="2" charset="0"/>
                        </a:rPr>
                        <a:t>Shell</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09"/>
                  </a:ext>
                </a:extLst>
              </a:tr>
              <a:tr h="360146">
                <a:tc>
                  <a:txBody>
                    <a:bodyPr/>
                    <a:lstStyle/>
                    <a:p>
                      <a:pPr algn="l" fontAlgn="b"/>
                      <a:r>
                        <a:rPr lang="en-US" sz="1200" b="0" i="0" u="none" strike="noStrike">
                          <a:solidFill>
                            <a:srgbClr val="000000"/>
                          </a:solidFill>
                          <a:effectLst/>
                          <a:latin typeface="Roboto" pitchFamily="2" charset="0"/>
                          <a:ea typeface="Roboto" pitchFamily="2" charset="0"/>
                        </a:rPr>
                        <a:t>Streaming</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10"/>
                  </a:ext>
                </a:extLst>
              </a:tr>
              <a:tr h="360146">
                <a:tc>
                  <a:txBody>
                    <a:bodyPr/>
                    <a:lstStyle/>
                    <a:p>
                      <a:pPr algn="l" fontAlgn="b"/>
                      <a:r>
                        <a:rPr lang="en-US" sz="1200" b="0" i="0" u="none" strike="noStrike">
                          <a:solidFill>
                            <a:srgbClr val="000000"/>
                          </a:solidFill>
                          <a:effectLst/>
                          <a:latin typeface="Roboto" pitchFamily="2" charset="0"/>
                          <a:ea typeface="Roboto" pitchFamily="2" charset="0"/>
                        </a:rPr>
                        <a:t>Web Interface</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No</a:t>
                      </a:r>
                    </a:p>
                  </a:txBody>
                  <a:tcPr marL="9525" marR="9525" marT="9525" marB="0" anchor="b"/>
                </a:tc>
                <a:tc>
                  <a:txBody>
                    <a:bodyPr/>
                    <a:lstStyle/>
                    <a:p>
                      <a:pPr algn="l" fontAlgn="b"/>
                      <a:r>
                        <a:rPr lang="en-US" sz="1200" b="0" i="0" u="none" strike="noStrike">
                          <a:solidFill>
                            <a:srgbClr val="000000"/>
                          </a:solidFill>
                          <a:effectLst/>
                          <a:latin typeface="Roboto" pitchFamily="2" charset="0"/>
                          <a:ea typeface="Roboto" pitchFamily="2" charset="0"/>
                        </a:rPr>
                        <a:t>Yes</a:t>
                      </a:r>
                    </a:p>
                  </a:txBody>
                  <a:tcPr marL="9525" marR="9525" marT="9525" marB="0" anchor="b"/>
                </a:tc>
                <a:extLst>
                  <a:ext uri="{0D108BD9-81ED-4DB2-BD59-A6C34878D82A}">
                    <a16:rowId xmlns:a16="http://schemas.microsoft.com/office/drawing/2014/main" val="10011"/>
                  </a:ext>
                </a:extLst>
              </a:tr>
              <a:tr h="360146">
                <a:tc>
                  <a:txBody>
                    <a:bodyPr/>
                    <a:lstStyle/>
                    <a:p>
                      <a:pPr algn="l" fontAlgn="b"/>
                      <a:r>
                        <a:rPr lang="en-US" sz="1200" b="0" i="0" u="none" strike="noStrike" dirty="0">
                          <a:solidFill>
                            <a:srgbClr val="000000"/>
                          </a:solidFill>
                          <a:effectLst/>
                          <a:latin typeface="Roboto" pitchFamily="2" charset="0"/>
                          <a:ea typeface="Roboto" pitchFamily="2" charset="0"/>
                        </a:rPr>
                        <a:t>JDBC/ODBC</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No</a:t>
                      </a:r>
                    </a:p>
                  </a:txBody>
                  <a:tcPr marL="9525" marR="9525" marT="9525" marB="0" anchor="b"/>
                </a:tc>
                <a:tc>
                  <a:txBody>
                    <a:bodyPr/>
                    <a:lstStyle/>
                    <a:p>
                      <a:pPr algn="l" fontAlgn="b"/>
                      <a:r>
                        <a:rPr lang="en-US" sz="1200" b="0" i="0" u="none" strike="noStrike" dirty="0">
                          <a:solidFill>
                            <a:srgbClr val="000000"/>
                          </a:solidFill>
                          <a:effectLst/>
                          <a:latin typeface="Roboto" pitchFamily="2" charset="0"/>
                          <a:ea typeface="Roboto" pitchFamily="2" charset="0"/>
                        </a:rPr>
                        <a:t>Yes (limited)</a:t>
                      </a:r>
                    </a:p>
                  </a:txBody>
                  <a:tcPr marL="9525" marR="9525" marT="9525" marB="0" anchor="b"/>
                </a:tc>
                <a:extLst>
                  <a:ext uri="{0D108BD9-81ED-4DB2-BD59-A6C34878D82A}">
                    <a16:rowId xmlns:a16="http://schemas.microsoft.com/office/drawing/2014/main" val="10012"/>
                  </a:ext>
                </a:extLst>
              </a:tr>
            </a:tbl>
          </a:graphicData>
        </a:graphic>
      </p:graphicFrame>
      <p:sp>
        <p:nvSpPr>
          <p:cNvPr id="6" name="Rectangle 5"/>
          <p:cNvSpPr/>
          <p:nvPr/>
        </p:nvSpPr>
        <p:spPr>
          <a:xfrm>
            <a:off x="6734556" y="6620108"/>
            <a:ext cx="3886200" cy="246221"/>
          </a:xfrm>
          <a:prstGeom prst="rect">
            <a:avLst/>
          </a:prstGeom>
        </p:spPr>
        <p:txBody>
          <a:bodyPr wrap="square">
            <a:spAutoFit/>
          </a:bodyPr>
          <a:lstStyle/>
          <a:p>
            <a:r>
              <a:rPr lang="en-US" sz="1000" dirty="0" err="1">
                <a:latin typeface="Roboto" pitchFamily="2" charset="0"/>
                <a:ea typeface="Roboto" pitchFamily="2" charset="0"/>
              </a:rPr>
              <a:t>Source:</a:t>
            </a:r>
            <a:r>
              <a:rPr lang="en-US" sz="1000" dirty="0" err="1">
                <a:latin typeface="Roboto" pitchFamily="2" charset="0"/>
                <a:ea typeface="Roboto" pitchFamily="2" charset="0"/>
                <a:hlinkClick r:id="rId3"/>
              </a:rPr>
              <a:t>http</a:t>
            </a:r>
            <a:r>
              <a:rPr lang="en-US" sz="1000" dirty="0">
                <a:latin typeface="Roboto" pitchFamily="2" charset="0"/>
                <a:ea typeface="Roboto" pitchFamily="2" charset="0"/>
                <a:hlinkClick r:id="rId3"/>
              </a:rPr>
              <a:t>://www.larsgeorge.com/2009/10/hive-vs-pig.html</a:t>
            </a:r>
            <a:endParaRPr lang="en-US" sz="1000" dirty="0">
              <a:latin typeface="Roboto" pitchFamily="2" charset="0"/>
              <a:ea typeface="Roboto" pitchFamily="2" charset="0"/>
            </a:endParaRPr>
          </a:p>
        </p:txBody>
      </p:sp>
      <p:sp>
        <p:nvSpPr>
          <p:cNvPr id="4" name="AutoShape 3" descr="data:image/jpeg;base64,/9j/4AAQSkZJRgABAQAAAQABAAD/2wCEAAkGBhQQERUQEhQUFRUWGSAZFRYYGRcdGRUcHxghGh8XHRwaGyYeGhkkIBcYIS8gJCcpLCwuGCAxNTEqQSYtLioBCQoKDgwOGg8PGiwkHyQvLC81MjAsLCwtNSwuLCksLDUvNCksLTU2KTU0KSwvKiwuLCosLCwpKiwsLCopKTAsLP/AABEIAI8AoAMBIgACEQEDEQH/xAAcAAACAgMBAQAAAAAAAAAAAAAABwUGAwQIAQL/xABJEAACAQMCAwUEBgYHBAsAAAABAgMABBEFIQYSMQcTQVFhIjJxkRRCUoGCoRUjJFNiojNDcpKxs8I0NYPBCCVEVGOTo7LD0tP/xAAbAQACAwEBAQAAAAAAAAAAAAAABAIDBQYBB//EADQRAAEDAwEFBQcEAwEAAAAAAAEAAgMEESExBRJBcbEiMlFhwRMUgZGh4fAjM9HxJEJSBv/aAAwDAQACEQMRAD8AeNFFa8OoRuGZJEYKSGIZSFI6gkHYjyNCFsVSuOeOWt3TT7ICW/n2Rfqwg/1snkAMkD0yduupx32rw2qdxZMl1eSezHHGQ4Q9Mty53HgvU+g3qP7PuEJLPnvLpu8vZ95XJzyA78gPn0yRtsANhWdX7Qjo2XdqdB+cFYxhecLW0/sThJM93c3M1y+7yq/JhvNdi3pufDoOlbbdnl7b5ax1a6U+CXH61D6ZPuj1Cmrmt0fHBrMl0D6VixbYDz37c/yyuMNuCoY411jT/wDbrJbqJfentT7WM+8U8cDwwvxq08Jdo9lqfswSYk8YXHLIPPbo2P4SamA2elVziTs+s7888sfJL1E8XsSqR0bmHvEbe8D0rWir798fJVFngrnRSpW61nRzv/1pajx3Fygx95bH48+nheeFeNLXU4+8tpASB7cZ2kj9GXqPj0Pga0mSNeLtKrIsp2ioTiniuOwRSwaSWQ8sECf0kzeQHgo6ljsB9wNXK6tc5aW7is1J2igjWRlHk0smxbzwMfClqmtgpR+q63X6KTWOdomHRSzj0rWYpFCanHJEx9ozQJzJ5YC7N5e8vwqZ0Tjl0uV0/UUSG4feGRCTBcj+Atur+HIf+YFSgrIaj9t1/p1XjmFuqudFFFNKKKKKKEIooooQld2r61NdTRaHZMVeUc9y4P8ARxfZONwDuSNsjlG/NUanYdYcoUmctjducDJ88cuB8K2uzuQXU1/qTbtNcNGjeUUeOUDyG4z58oq8VxG19qTCoMcTi0N8OJTkUQ3blL3T+yX6DJ39hdvFJjB72OOVSPs9FKj1FWCHWbqDa8tw6fv7bmdR6tCR3ij1Xm+6rFRWLJWPm/es7z0PzHrceSuDANFhtLxJUEkbK6HoykEH7x/hWatVtNTnMi+w56su3N/aHR+g3IJraFKkNvhTXoOKypdEetfAQHofnQYSPCmI/bx9qO9vLI/Oaid06rZS6B9Kr2v8AW12/wBIXmt7kbrcwHlkB82xs/rncjbNS3LXqsR0rQg2tJGe2Plgqt0QOiV5a70W5ku9Rja9jkwn05CS8SfYKHZEzvgY38W2FMPStViuolngdZI26MP8D4gjxB3qUVxICjgEEYIIyGHiCD1HpSn4t0WXh6YajYf7JIwFxbEnlUnoR5A9AeqnA3BxT09PHtIe1jPb+h8vI/TqoNcY8HRMq8R2idImCyFfYJ6Bxuuf4ScA+hNV2BYtdsTDOpilRirD69rOm3sn8x5g4qyxyBgGG4IyD5g7g1AXdv8AR9RinXZLtTDMPOWNeeKQ+bFBImfQVm0M5YDu95uRyGo9R5qx7b8lJ8AcQyyCSwvSPplrgOf38Z9ydfMEdfI4zjOKt9L/AIyP0cRasgPeWhxMB1lt2OJE9SMhxnoQfOr5bXKyIsiEMrgMrDowIyCPQg5rvaSpFTEJAkXN3TZZKKKKaUUUUUUISe7L4DZzahpj7NDPzoD4xuMBh6YVD+MUwKh+POHpI5U1azQvPCvLPEvW5g6lfWReq/DG+AK29H1iK7hW4gYNG42PiPNSPBh4iuC29RuinMwHZd1/Mp6B922W7RRRXPq9FFFFCEV46BhhgGHXDAEZ89+h9a9oqTXuYbtNkEXUdc8KWtwfbhO/1kklTH91xVC41sLW1jPcPrIK/wBZCZ3iTwBZpSEZc/ZbfzppCdh419rdnxroKTacbRaUk8x/F0u+M8Eq+yXtDlu3ezuW5pFHNFIQAzqNirebDIOfLmz0pl6zpi31rNbPsJUKE/ZJGzfccH7qgOMuGRKyalbJ+12xDYGxnQe9EfNiueU+e3jU/Y3quqyoeZHUMpH1lIyD8iKlPKynnbPDhj9baAj86rxoLhunUKC4DuGfT7fn2dF7qQeKtGTGVPqOWpa+tu8C7DKurrnzU9fkWqBi1aOyvri2kDLHM4uI5cfqlMvsmNmGyEyRuQWwGJPjVnrJq2Ohnc4aE3HI/wBq5li2yg+Pr0RaVdsfrRmNR5s/sADzPtflVj4M0ZrOwt7Vzl441Vj/ABdSB6Akgegqp6xKLrUrHT9uVGN5MN+kfsxDr4uSfwimNXb7Fj3KRp8cpKY3eUUUUVsKpFFFFCEUuuLdAfTJJNVslJjPtX1qOkg8Z4/syqMk+DD4HLFrwiqpYmTMLHi4K9BINwqrpepx3MKTwtzRyDmU+nw8COhHpW1VO4Xtf0df3eldIj+02g8o3OHQeit0+Bq418zrqU0s7ovDTlwWix2826KKKCaTU0UVV9Z7SLO2bug5nlzgRQDvGJ8sj2QfTOaoGudu8wZo4LVYiCVzMWZwRtug5QrDyJNaNPsuqn7rPnjqq3StbxTnormXU+0zUbgYe5dR5R4QfyAGnt2cA/oy2ZiWZkLsWJJJZicknc+FXVuypKOIPkcMm1gvGSh5sFZVbByK8ESqPZGBvt5EnJ/M5++iissSENLOHqrLZusTQAvz7e6VPqMggHzA9rb+I+dZAMbVDQcS97O8MMMsgjbleUcixhh1UFmyxHQ4HUEVNCpSNe22+gEHRUuK5Sz4iE85Kpc2wijcj2Vk5wOUnwzybHzYedNWlt2jaGt3YyocBwuUY7AEENgsdgCQBv51MdlHFP6Q02J2YtLH+qmz15l8T8V5Tn1Nd9sSp9tShp1bj+EjM2zlcaKKK2lSiiiihCKKKKEKpca8KT3MtvdWbxR3EHOoMqkq6OuCp5d9iAR8T51Ay2OvqcBNMf1zOP8AUKZdFKTUUE7t6RgJUg9zdCl7a6XrUm0h06DzZRPIw9QpYL8zVP49tFjnttOury4uZ7mRFcKVihhjZwvMIkzlzvjmLDYkjpl3zTBFLsQFUEknoABkmuOuIeKJLu+kv8lXaTnTfJQA+wPwgL8qjHQU8WY2AHxXpe46ldLaPw3bWS93bRJGOhIHtNjxZju33mkH2uaD9F1KRgMJP+tXyyfeH94N866B0fVFuoIrhPdkQMPTI3H3HI+6qb2y8N/SrHv1GZLY8/qUOzj8lb8NcZsusfFXXlPewef9puRgLMLnuupOApA2m2hH7lR8hg/mK5bp09lnabbrbx2NywhaP2Y3Y+w6kkgE/UYZxvsfOug2/TyTQNMYvY/SyogcA7KbNFfMcgYBlIIIyCDkEeYI2Ir6rgk8q3rXGtjpgEcsqhv3aDmfc5LEL7uSSd8Zz41u8OcVQaghkty5UHBLKV38vjUdrvCYu3cCK2CvGY2kkj53XO5aIAqEbP1yTuBscV9cG8DrpaskUzurnmZXCdcYyCAD4dK1JI6P3cODz7U5tw6eqqBfvaYVmqgWT/oriBOT2bfURyuvgJhuDjw3Yf8AmNU5xPxFaoHtpLhUkIGVEgR1HXZyOWNj4FiOtKexivnvuc80sVlILhe/lVuVGbKEyIGBBUAkrkDlJ2FaewonROM7nbo0scXGLEfFVzm/ZC6copEX+qXWrS91PeAqelrpxLfBpJjlFXxJZj6AVdOyPULj9ssbiQzC0lCRysSWZWBIUk9cYB/FjwFddHUxyPLGnIylS0gXTDooophRRRRRQhFFFFCFDcXLzWcqeEnLEf7MjrG35Oa5p7VOCTpt43IuLeYl4SOg33j+Kk/IrXSfGcwSzkkPuo0bsfJVmRmP3AE1HcY8OQ6laNBL7rYZHGCUbGzr59fvBI8az6up92Ie7u2yptbvYSl7FuOQh/Rs7YDHNux6Bj1i+/qPXI8RTkkjDAqwBBGCD0IOxB9K5Z4n4Wn02fuphjxjkGeVwPrKf+XUUx+Ae2YALbagemy3HX4CQf6x948a57auzPbf5VLkHJA6j1Gt0xFJbsuS+454ZOn3slvvyZ5oifFD7vxI6H1Bqv10N2o8JDU7MTwYeWIc8RQ571DuUBGebOAVx4jbrXPNbuy633qAE94YPP7qiRm65P8A7EtI7uw+kEsWmY4BJ5VVTjAGcAk5JON9vKmHSw7E+LY5LcaexCyxElAT/SITzHH8SknI8t/PDB1a+eJB3URlkYhUTPKPVmbB5UAyScHwA3NcTtKOQ1jw/UnHLh8LJ2MjcC3q8IrR0TUTcRCX9Xhs4Mbl1OCQdyi+II6Vv1nOaWktOoVgN1W9S0SKQMbj2bOIM7RksBK/VpZcEFlA6A+8SSfq1i7PtBFvDJL3fdNcSGQR+MUfSKM5OQVXfHgWNWSe2WTAYZAIbB6ZG4JHjg7j1APhWWmDUuMRjvg+nrxJ5KG4L3WKeQIhPQAZ9PjUJ2Lxc1pPd5J+k3MkgJG/KDyKP5T86ie1TiL6PaGGPeac91Go3JLbHA+B+ZWmBwjon0Kyt7XbMcaq2OhbGWP3sTXWf+dpyyN0p/205BKzuubKXooorp0uiiiihCKKKKELS1vThc201uTgSxtHny5lK5/Oubuz/tWl079kueaS2zgfbgOfq56r5p8sbg9PVzf2gdlFw15eTWqiQB+9MK57zkkywdR9deYSLgb5QgA1RURxyxlkmhwpNJBuE2ZYLTVLYZEdxA+4PXfzB6o4+4ilXxR2FyKTJYyd4v7qQgOPg3ut9+D8etUHQuJrrTZSYXaNgcPGw9lvRkPj+YpoaH29RsAt3AyHxeI8y/HlY8w+GTXL+412z3XpTvN8Pt6hMb7JO9gqlaJxPqGhSCOSORY8nmhlDBG33KHwP8S5HnmjjW40+8UXlp3kVzI+JbUrkEncyKRtufAZyWGy75den8Y6ffryJPBJn+rkwCfwSAc33A0tOLuD4LvWhp9ssduxgLDlACvLytIAfIEYG1MUNSKiq7UZZJbNsAjzBH381F7d1uDcKGXsk1e2C3SQFSg7wFZE50wM9A2ebboM+VXnintR5dJguISBPdAqMZxEVAErD1BI5f7QPhVi4B4+eELpurq1vcxjljll2ScDYe2fZL9BnOG887VFa/2VXEckj2BtpbZ3Mot5iR3LsPaMbLjC42xkAjAIOAa1a6iZUFj3C+6b8x4dD/arY8tuEtOznja5sWcIjTW4HeTR/YGwMin6p6eh/MPjQeJLe+jEtvIrg9R9ZT5MOoNU7h3sollZRe/Rbe3DBmtbYkmcjp3jkk8voCfQDOan+IeyO1lk+kWUxsZ+uYiO7Y5zumRj8JA9DWfW7NgrP1LhruYzz8+X1U2SOZhWWozXdfitImlkcKFG5Ph6erHwXqaqrcHa5GOVdRtG/tL7X5x0aV2PyTzCbV7xbhV3WGMkIT6nbA9FGT5+By4dg2f+rI23kVY6fGAtDs/0WbWdQGr3CFbWA/syN9dgdm9cH2i32gAOmztrDbIiIFjCqijChcBVA6AY2AFfQuF+0vzFdgwxRtDWkAcErkrJRWP6Sv2l+YoFwv2l+YqXtY/+h80WKyUUUVYvEUUUUIRUXq1oQy3CKSyAhgOrxncjGN2BAYD4j6xzKUVFzQ4FpQMKia1wzYaogldIpg3SVDhhjbHOvteGMHpjGKXes9gSnLWtwR5JKuf50/8Ar99XPtA7OrjnfUNJkaG4O80SnC3GN+bHu95552bPgc8y907twurdjFe26uynDYzFIpHUMpBGfTC1zc1FXU7y6kfdp4H746JgPY4WcFB33Y1qUXuxJKP/AA5F/wAGK1GPpN/pM0N5JE8ZRxyM3ukrvyZB6EAjHlmmhF292ZHtQXAP/DP+qozibtdsL22ktXt7gq42P6scjeDD2uoOD+VSgrNpB4EsOONteqHMjtgq/aF2gvqFsjy6VcPHLn3O5libDY+sy+I6EbVP6vapHplyI4VtwYJD3aqi8v6s9Qns5+GaT/YZx1LDz6eIhKGJkTMqIU2AYDn2bOxwD9o06eKHLafckjBMEmRnOP1Z2yOtbszm7jm3zY9FQFzJ2VOf0vabn3z/AOxq0JHP6TO//av/AJq1+GNXexuortY+cxNzBTkA7EdR8a2dJsp7m9WZYZDzTB25Uchcycx6A7DPjVEo3XuedN23xuVIaWUx2yOf0xcb/Y/yxWz2m6cUttKuAf6SzVD8Uwc/eJP5a1O2X/fFx+D/ACxV17R9M5+G9Nn2zEse/o0eMfPl+VVR4ZC7wHWw9V6eKOCeISvC98PGIvGP+IB/h3h+VVPsU0/vtUVjuIo3k+BC8oPzYVCaTxKItNvLIlszPE0YA29knnyfDYJ8qYn/AEddLB+m3JG4RY1PxyzD8kryVpEcoI425g59T8kDUJN8zE4GST0G9WjgGwmXU7QtHIAJkySrYHteoqu6dftbzRzqAWjdXUHOCVYMAcEHG3ga6f7JuNpdWtpZ50jRkk5AEDYxyg5PMTvvTcxcewBg4v8AAqI8VeqKKKZUUUUUUIRRRRQhFVji3s6s9Tw08Q7wYxKvsvgfVJHvL4YP3Edas9FCEoLrsMs13eKfAGS0MhYH8DBpBsM4BfrjJryz7NdHRgpCs/XkkmYOPQxllYfArTgrBd2Mcy8sqJIvk6hh8iCKzqihM3dke3kVY19uASI7XeG7NIITbd3HOjBI4osFnU5J9lcn2TvzHzx4iq/o/AusSRNM8k9tAqF2aSSRTygEnEYPMTgdCBXSVno0EOe6hijz15ERc/3QKwcTwF7O4RRlmhcKNtyUIA326moMpXQQFm9cC5uRc+P5qgu3jey514L1CO4voLVpr2YSMVZmmaJMcpOyIxY9OpcfCoy64rumvRbd9IIVuOURqxAwJcb43bbzJqa7OuAb231O2mlh5UV8seeI49kjoHJ8a0n7Pb76eZu49j6Rz57yL3e95s4589KVJpBITvNI3eJGudOF9NFLtWWr2y/74uPwf5Ypu6tpn0jhRVxkraJIPQoobPyBqg9qXAt5c6pPNDDzI3LhueIZwgHRnB/KnTwzpJOkwWsy4JthHIuR9jlIyDjz6UxFIx0bWtIJDTi+QRb1XhBByuQa6V7CtO7rRzJjBld2Prj2AfktJV+y/UASPo+cePeQ7/z10twbpJtdLt4CMMsI5hkHDFctuNveJq6WaOYWjcDYE4IPC3qvACNVyXpEcTXESznliLqJG8l5hzHYHwz4V0ZwJxBotgPolndcxmkBCtzklzhQASo64FJA9mOo/wDd/wD1If8A9KleE+zu/ivraV4MKkyMx7yI4AcEnAfNRlqICd9souNBca580BrtLL//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3" name="Picture 5" descr="http://www.h-online.com/imgs/43/5/9/1/1/7/7/hive_logo200-16422e15407f1988.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6762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963" y="129309"/>
            <a:ext cx="616522" cy="927100"/>
          </a:xfrm>
          <a:prstGeom prst="rect">
            <a:avLst/>
          </a:prstGeom>
        </p:spPr>
      </p:pic>
    </p:spTree>
    <p:extLst>
      <p:ext uri="{BB962C8B-B14F-4D97-AF65-F5344CB8AC3E}">
        <p14:creationId xmlns:p14="http://schemas.microsoft.com/office/powerpoint/2010/main" val="152645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 </a:t>
            </a:r>
          </a:p>
        </p:txBody>
      </p:sp>
      <p:sp>
        <p:nvSpPr>
          <p:cNvPr id="3" name="Content Placeholder 2"/>
          <p:cNvSpPr>
            <a:spLocks noGrp="1"/>
          </p:cNvSpPr>
          <p:nvPr>
            <p:ph idx="1"/>
          </p:nvPr>
        </p:nvSpPr>
        <p:spPr/>
        <p:txBody>
          <a:bodyPr>
            <a:normAutofit/>
          </a:bodyPr>
          <a:lstStyle/>
          <a:p>
            <a:r>
              <a:rPr lang="en-US" dirty="0">
                <a:hlinkClick r:id="rId2"/>
              </a:rPr>
              <a:t>Hive Introduction </a:t>
            </a:r>
            <a:endParaRPr lang="en-US" dirty="0"/>
          </a:p>
          <a:p>
            <a:r>
              <a:rPr lang="en-US" dirty="0">
                <a:hlinkClick r:id="rId3"/>
              </a:rPr>
              <a:t>Hive Metastore </a:t>
            </a:r>
            <a:endParaRPr lang="en-US" dirty="0"/>
          </a:p>
          <a:p>
            <a:r>
              <a:rPr lang="en-US" dirty="0">
                <a:hlinkClick r:id=""/>
              </a:rPr>
              <a:t>https://hive.apache.org/</a:t>
            </a:r>
          </a:p>
          <a:p>
            <a:r>
              <a:rPr lang="en-US" dirty="0">
                <a:hlinkClick r:id=""/>
              </a:rPr>
              <a:t>https://cwiki.apache.org/confluence/display/Hive/Presentations</a:t>
            </a:r>
            <a:endParaRPr lang="en-US" dirty="0"/>
          </a:p>
          <a:p>
            <a:r>
              <a:rPr lang="en-US" dirty="0">
                <a:hlinkClick r:id="rId4"/>
              </a:rPr>
              <a:t>https://developer.yahoo.com/blogs/hadoop/comparing-pig-latin-sql-constructing-data-processing-pipelines-444.html</a:t>
            </a:r>
            <a:endParaRPr lang="en-US" dirty="0"/>
          </a:p>
          <a:p>
            <a:r>
              <a:rPr lang="en-US" dirty="0">
                <a:hlinkClick r:id="rId5"/>
              </a:rPr>
              <a:t>http://www.qubole.com/blog/big-data/hive-best-practices/</a:t>
            </a:r>
            <a:endParaRPr lang="en-US" dirty="0"/>
          </a:p>
          <a:p>
            <a:endParaRPr lang="en-US" dirty="0"/>
          </a:p>
        </p:txBody>
      </p:sp>
    </p:spTree>
    <p:extLst>
      <p:ext uri="{BB962C8B-B14F-4D97-AF65-F5344CB8AC3E}">
        <p14:creationId xmlns:p14="http://schemas.microsoft.com/office/powerpoint/2010/main" val="1519173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19" y="185196"/>
            <a:ext cx="10058400" cy="6035040"/>
          </a:xfrm>
          <a:prstGeom prst="rect">
            <a:avLst/>
          </a:prstGeom>
        </p:spPr>
      </p:pic>
    </p:spTree>
    <p:extLst>
      <p:ext uri="{BB962C8B-B14F-4D97-AF65-F5344CB8AC3E}">
        <p14:creationId xmlns:p14="http://schemas.microsoft.com/office/powerpoint/2010/main" val="17020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 </a:t>
            </a:r>
          </a:p>
        </p:txBody>
      </p:sp>
      <p:sp>
        <p:nvSpPr>
          <p:cNvPr id="3" name="Content Placeholder 2"/>
          <p:cNvSpPr>
            <a:spLocks noGrp="1"/>
          </p:cNvSpPr>
          <p:nvPr>
            <p:ph idx="1"/>
          </p:nvPr>
        </p:nvSpPr>
        <p:spPr/>
        <p:txBody>
          <a:bodyPr>
            <a:normAutofit fontScale="62500" lnSpcReduction="20000"/>
          </a:bodyPr>
          <a:lstStyle/>
          <a:p>
            <a:pPr>
              <a:lnSpc>
                <a:spcPct val="200000"/>
              </a:lnSpc>
              <a:buFont typeface="Wingdings" panose="05000000000000000000" pitchFamily="2" charset="2"/>
              <a:buChar char="Ø"/>
            </a:pPr>
            <a:r>
              <a:rPr lang="en-US" dirty="0"/>
              <a:t>Pig</a:t>
            </a:r>
          </a:p>
          <a:p>
            <a:pPr lvl="1">
              <a:lnSpc>
                <a:spcPct val="200000"/>
              </a:lnSpc>
              <a:buFont typeface="Wingdings" panose="05000000000000000000" pitchFamily="2" charset="2"/>
              <a:buChar char="Ø"/>
            </a:pPr>
            <a:r>
              <a:rPr lang="en-US" dirty="0"/>
              <a:t>committers of pig and user of Pig </a:t>
            </a:r>
          </a:p>
          <a:p>
            <a:pPr>
              <a:lnSpc>
                <a:spcPct val="200000"/>
              </a:lnSpc>
              <a:buFont typeface="Wingdings" panose="05000000000000000000" pitchFamily="2" charset="2"/>
              <a:buChar char="Ø"/>
            </a:pPr>
            <a:r>
              <a:rPr lang="en-US" dirty="0"/>
              <a:t>pig use-cases</a:t>
            </a:r>
          </a:p>
          <a:p>
            <a:pPr lvl="1">
              <a:lnSpc>
                <a:spcPct val="200000"/>
              </a:lnSpc>
              <a:buFont typeface="Wingdings" panose="05000000000000000000" pitchFamily="2" charset="2"/>
              <a:buChar char="Ø"/>
            </a:pPr>
            <a:r>
              <a:rPr lang="en-US" dirty="0"/>
              <a:t>components of pig </a:t>
            </a:r>
          </a:p>
          <a:p>
            <a:pPr lvl="1">
              <a:lnSpc>
                <a:spcPct val="200000"/>
              </a:lnSpc>
              <a:buFont typeface="Wingdings" panose="05000000000000000000" pitchFamily="2" charset="2"/>
              <a:buChar char="Ø"/>
            </a:pPr>
            <a:r>
              <a:rPr lang="en-US" dirty="0"/>
              <a:t>pig execution mode</a:t>
            </a:r>
          </a:p>
          <a:p>
            <a:pPr>
              <a:lnSpc>
                <a:spcPct val="200000"/>
              </a:lnSpc>
              <a:buFont typeface="Wingdings" panose="05000000000000000000" pitchFamily="2" charset="2"/>
              <a:buChar char="Ø"/>
            </a:pPr>
            <a:r>
              <a:rPr lang="en-US" dirty="0"/>
              <a:t>pig data-types</a:t>
            </a:r>
          </a:p>
          <a:p>
            <a:pPr>
              <a:lnSpc>
                <a:spcPct val="200000"/>
              </a:lnSpc>
              <a:buFont typeface="Wingdings" panose="05000000000000000000" pitchFamily="2" charset="2"/>
              <a:buChar char="Ø"/>
            </a:pPr>
            <a:r>
              <a:rPr lang="en-US" dirty="0"/>
              <a:t>pig commands</a:t>
            </a:r>
          </a:p>
          <a:p>
            <a:pPr>
              <a:lnSpc>
                <a:spcPct val="200000"/>
              </a:lnSpc>
              <a:buFont typeface="Wingdings" panose="05000000000000000000" pitchFamily="2" charset="2"/>
              <a:buChar char="Ø"/>
            </a:pPr>
            <a:r>
              <a:rPr lang="en-US" dirty="0"/>
              <a:t>Pig Architecture</a:t>
            </a:r>
          </a:p>
          <a:p>
            <a:pPr>
              <a:lnSpc>
                <a:spcPct val="200000"/>
              </a:lnSpc>
              <a:buFont typeface="Wingdings" panose="05000000000000000000" pitchFamily="2" charset="2"/>
              <a:buChar char="Ø"/>
            </a:pPr>
            <a:endParaRPr lang="en-US" dirty="0"/>
          </a:p>
          <a:p>
            <a:pPr>
              <a:lnSpc>
                <a:spcPct val="2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82905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Challenges faced by Data Analysts 	</a:t>
            </a:r>
          </a:p>
        </p:txBody>
      </p:sp>
      <p:sp>
        <p:nvSpPr>
          <p:cNvPr id="3" name="Content Placeholder 2"/>
          <p:cNvSpPr>
            <a:spLocks noGrp="1"/>
          </p:cNvSpPr>
          <p:nvPr>
            <p:ph idx="1"/>
          </p:nvPr>
        </p:nvSpPr>
        <p:spPr>
          <a:xfrm>
            <a:off x="1097280" y="1845734"/>
            <a:ext cx="7067584" cy="4023360"/>
          </a:xfrm>
        </p:spPr>
        <p:txBody>
          <a:bodyPr>
            <a:normAutofit/>
          </a:bodyPr>
          <a:lstStyle/>
          <a:p>
            <a:pPr>
              <a:lnSpc>
                <a:spcPct val="200000"/>
              </a:lnSpc>
              <a:buFont typeface="Wingdings" panose="05000000000000000000" pitchFamily="2" charset="2"/>
              <a:buChar char="Ø"/>
            </a:pPr>
            <a:r>
              <a:rPr lang="en-US" dirty="0"/>
              <a:t>Data Explosion	</a:t>
            </a:r>
          </a:p>
          <a:p>
            <a:pPr lvl="1">
              <a:lnSpc>
                <a:spcPct val="200000"/>
              </a:lnSpc>
              <a:buFont typeface="Wingdings" panose="05000000000000000000" pitchFamily="2" charset="2"/>
              <a:buChar char="Ø"/>
            </a:pPr>
            <a:r>
              <a:rPr lang="en-US" dirty="0"/>
              <a:t>- TBs of data generated everyday</a:t>
            </a:r>
          </a:p>
          <a:p>
            <a:pPr>
              <a:lnSpc>
                <a:spcPct val="200000"/>
              </a:lnSpc>
              <a:buFont typeface="Wingdings" panose="05000000000000000000" pitchFamily="2" charset="2"/>
              <a:buChar char="Ø"/>
            </a:pPr>
            <a:r>
              <a:rPr lang="en-US" dirty="0"/>
              <a:t>Solution </a:t>
            </a:r>
          </a:p>
          <a:p>
            <a:pPr lvl="1">
              <a:lnSpc>
                <a:spcPct val="200000"/>
              </a:lnSpc>
              <a:buFont typeface="Wingdings" panose="05000000000000000000" pitchFamily="2" charset="2"/>
              <a:buChar char="Ø"/>
            </a:pPr>
            <a:r>
              <a:rPr lang="en-US" dirty="0"/>
              <a:t>HDFS to store data and Hadoop Map-Reduce framework to parallelize processing of Data</a:t>
            </a:r>
          </a:p>
          <a:p>
            <a:pPr>
              <a:lnSpc>
                <a:spcPct val="200000"/>
              </a:lnSpc>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626403" y="2383365"/>
            <a:ext cx="2291013" cy="2252182"/>
          </a:xfrm>
          <a:prstGeom prst="rect">
            <a:avLst/>
          </a:prstGeom>
        </p:spPr>
      </p:pic>
    </p:spTree>
    <p:extLst>
      <p:ext uri="{BB962C8B-B14F-4D97-AF65-F5344CB8AC3E}">
        <p14:creationId xmlns:p14="http://schemas.microsoft.com/office/powerpoint/2010/main" val="35703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0" presetClass="path" presetSubtype="0" accel="50000" decel="50000" fill="hold" nodeType="withEffect">
                                  <p:stCondLst>
                                    <p:cond delay="0"/>
                                  </p:stCondLst>
                                  <p:childTnLst>
                                    <p:animMotion origin="layout" path="M -0.45848 -0.38121 C -0.45031 -0.38306 -0.44214 -0.38815 -0.43363 -0.38677 C -0.41122 -0.38353 -0.38864 -0.37798 -0.36727 -0.36734 C -0.35997 -0.36387 -0.35632 -0.35253 -0.35059 -0.34536 C -0.29326 -0.27411 -0.29708 -0.18737 -0.27588 -0.09391 C -0.27363 -0.0835 -0.26841 -0.07425 -0.26563 -0.06361 C -0.25695 -0.03007 -0.2632 -0.01897 -0.24062 0.01111 C -0.23575 0.01758 -0.23158 0.02452 -0.22429 0.02753 C -0.21612 0.03054 -0.19927 0.03308 -0.19927 0.03308 C -0.1878 0.03031 -0.17529 0.03007 -0.164 0.02475 C -0.1607 0.0229 -0.1475 0.00139 -0.14524 -0.00277 C -0.13568 -0.0222 -0.12925 -0.03932 -0.11414 -0.05251 C -0.10702 -0.05898 -0.09972 -0.06569 -0.09138 -0.06916 C -0.08478 -0.07217 -0.07053 -0.07471 -0.07053 -0.07471 C -0.0575 -0.07101 -0.04378 -0.06963 -0.0311 -0.06361 C -0.02797 -0.06222 -0.01876 -0.04534 -0.01668 -0.0414 C -0.0139 -0.03608 -0.00834 -0.02498 -0.00834 -0.02498 C -0.00625 -0.01642 -0.00312 -0.00833 -2.53648E-6 -1.51746E-6 " pathEditMode="relative" ptsTypes="fffffffffffffffffA">
                                      <p:cBhvr>
                                        <p:cTn id="1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Key Principles</a:t>
            </a:r>
          </a:p>
        </p:txBody>
      </p:sp>
      <p:pic>
        <p:nvPicPr>
          <p:cNvPr id="8" name="Content Placeholder 7" descr="Screen Shot 2015-02-14 at 6.30.14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881" r="1881"/>
          <a:stretch>
            <a:fillRect/>
          </a:stretch>
        </p:blipFill>
        <p:spPr/>
      </p:pic>
    </p:spTree>
    <p:extLst>
      <p:ext uri="{BB962C8B-B14F-4D97-AF65-F5344CB8AC3E}">
        <p14:creationId xmlns:p14="http://schemas.microsoft.com/office/powerpoint/2010/main" val="323510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Data Model</a:t>
            </a: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en-US" dirty="0"/>
              <a:t>Data in Hive organized into :</a:t>
            </a:r>
          </a:p>
          <a:p>
            <a:pPr lvl="1">
              <a:lnSpc>
                <a:spcPct val="200000"/>
              </a:lnSpc>
              <a:buFont typeface="Wingdings" panose="05000000000000000000" pitchFamily="2" charset="2"/>
              <a:buChar char="Ø"/>
            </a:pPr>
            <a:r>
              <a:rPr lang="en-US" dirty="0"/>
              <a:t>Tables</a:t>
            </a:r>
          </a:p>
          <a:p>
            <a:pPr lvl="1">
              <a:lnSpc>
                <a:spcPct val="200000"/>
              </a:lnSpc>
              <a:buFont typeface="Wingdings" panose="05000000000000000000" pitchFamily="2" charset="2"/>
              <a:buChar char="Ø"/>
            </a:pPr>
            <a:r>
              <a:rPr lang="en-US" dirty="0"/>
              <a:t>Partitions</a:t>
            </a:r>
          </a:p>
          <a:p>
            <a:pPr lvl="1">
              <a:lnSpc>
                <a:spcPct val="200000"/>
              </a:lnSpc>
              <a:buFont typeface="Wingdings" panose="05000000000000000000" pitchFamily="2" charset="2"/>
              <a:buChar char="Ø"/>
            </a:pPr>
            <a:r>
              <a:rPr lang="en-US" dirty="0"/>
              <a:t>Buckets</a:t>
            </a:r>
          </a:p>
        </p:txBody>
      </p:sp>
    </p:spTree>
    <p:extLst>
      <p:ext uri="{BB962C8B-B14F-4D97-AF65-F5344CB8AC3E}">
        <p14:creationId xmlns:p14="http://schemas.microsoft.com/office/powerpoint/2010/main" val="155237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Data Model - Tables</a:t>
            </a: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Ø"/>
            </a:pPr>
            <a:r>
              <a:rPr lang="en-US" dirty="0"/>
              <a:t>Each table has a corresponding directory in HDFS</a:t>
            </a:r>
          </a:p>
          <a:p>
            <a:pPr>
              <a:lnSpc>
                <a:spcPct val="200000"/>
              </a:lnSpc>
              <a:buFont typeface="Wingdings" panose="05000000000000000000" pitchFamily="2" charset="2"/>
              <a:buChar char="Ø"/>
            </a:pPr>
            <a:r>
              <a:rPr lang="en-US" dirty="0"/>
              <a:t>Data serialized and stored as files within that directory</a:t>
            </a:r>
          </a:p>
          <a:p>
            <a:pPr>
              <a:lnSpc>
                <a:spcPct val="200000"/>
              </a:lnSpc>
              <a:buFont typeface="Wingdings" panose="05000000000000000000" pitchFamily="2" charset="2"/>
              <a:buChar char="Ø"/>
            </a:pPr>
            <a:r>
              <a:rPr lang="en-US" dirty="0"/>
              <a:t>Users can specify custom serialization –deserialization schemes (</a:t>
            </a:r>
            <a:r>
              <a:rPr lang="en-US" b="1" dirty="0" err="1"/>
              <a:t>SerDe’s</a:t>
            </a:r>
            <a:r>
              <a:rPr lang="en-US" dirty="0"/>
              <a:t>)</a:t>
            </a:r>
          </a:p>
        </p:txBody>
      </p:sp>
    </p:spTree>
    <p:extLst>
      <p:ext uri="{BB962C8B-B14F-4D97-AF65-F5344CB8AC3E}">
        <p14:creationId xmlns:p14="http://schemas.microsoft.com/office/powerpoint/2010/main" val="385443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Hive Data Model - Partitions</a:t>
            </a:r>
          </a:p>
        </p:txBody>
      </p:sp>
      <p:sp>
        <p:nvSpPr>
          <p:cNvPr id="3" name="Content Placeholder 2"/>
          <p:cNvSpPr>
            <a:spLocks noGrp="1"/>
          </p:cNvSpPr>
          <p:nvPr>
            <p:ph idx="1"/>
          </p:nvPr>
        </p:nvSpPr>
        <p:spPr/>
        <p:txBody>
          <a:bodyPr>
            <a:normAutofit fontScale="92500" lnSpcReduction="10000"/>
          </a:bodyPr>
          <a:lstStyle/>
          <a:p>
            <a:pPr>
              <a:lnSpc>
                <a:spcPct val="200000"/>
              </a:lnSpc>
              <a:buFont typeface="Wingdings" panose="05000000000000000000" pitchFamily="2" charset="2"/>
              <a:buChar char="Ø"/>
            </a:pPr>
            <a:r>
              <a:rPr lang="en-US" dirty="0"/>
              <a:t>Each table can be broken into partitions</a:t>
            </a:r>
          </a:p>
          <a:p>
            <a:pPr>
              <a:lnSpc>
                <a:spcPct val="200000"/>
              </a:lnSpc>
              <a:buFont typeface="Wingdings" panose="05000000000000000000" pitchFamily="2" charset="2"/>
              <a:buChar char="Ø"/>
            </a:pPr>
            <a:r>
              <a:rPr lang="en-US" dirty="0"/>
              <a:t>Partitions determine distribution of data within subdirectories</a:t>
            </a:r>
          </a:p>
          <a:p>
            <a:pPr>
              <a:lnSpc>
                <a:spcPct val="200000"/>
              </a:lnSpc>
              <a:buFont typeface="Wingdings" panose="05000000000000000000" pitchFamily="2" charset="2"/>
              <a:buChar char="Ø"/>
            </a:pPr>
            <a:r>
              <a:rPr lang="en-US" dirty="0"/>
              <a:t>Example  </a:t>
            </a:r>
          </a:p>
          <a:p>
            <a:pPr lvl="1">
              <a:lnSpc>
                <a:spcPct val="200000"/>
              </a:lnSpc>
              <a:buFont typeface="Wingdings" panose="05000000000000000000" pitchFamily="2" charset="2"/>
              <a:buChar char="Ø"/>
            </a:pPr>
            <a:r>
              <a:rPr lang="en-US" b="1" dirty="0"/>
              <a:t>CREATE_TABLE </a:t>
            </a:r>
            <a:r>
              <a:rPr lang="en-US" dirty="0"/>
              <a:t>Sales (</a:t>
            </a:r>
            <a:r>
              <a:rPr lang="en-US" dirty="0" err="1"/>
              <a:t>sale_id</a:t>
            </a:r>
            <a:r>
              <a:rPr lang="en-US" dirty="0"/>
              <a:t> INT, amount FLOAT) </a:t>
            </a:r>
            <a:r>
              <a:rPr lang="en-US" b="1" dirty="0"/>
              <a:t>PARTITIONED BY </a:t>
            </a:r>
            <a:r>
              <a:rPr lang="en-US" dirty="0"/>
              <a:t>(country STRING, year INT, month INT)</a:t>
            </a:r>
          </a:p>
          <a:p>
            <a:pPr>
              <a:lnSpc>
                <a:spcPct val="200000"/>
              </a:lnSpc>
              <a:buFont typeface="Wingdings" panose="05000000000000000000" pitchFamily="2" charset="2"/>
              <a:buChar char="Ø"/>
            </a:pPr>
            <a:r>
              <a:rPr lang="en-US" dirty="0"/>
              <a:t>So each partition will be split out into different folders like</a:t>
            </a:r>
          </a:p>
          <a:p>
            <a:pPr lvl="1">
              <a:lnSpc>
                <a:spcPct val="200000"/>
              </a:lnSpc>
              <a:buFont typeface="Wingdings" panose="05000000000000000000" pitchFamily="2" charset="2"/>
              <a:buChar char="Ø"/>
            </a:pPr>
            <a:r>
              <a:rPr lang="en-US" b="1" dirty="0"/>
              <a:t>Sales/country=US/year=2012/month=12</a:t>
            </a:r>
            <a:endParaRPr lang="en-US" dirty="0"/>
          </a:p>
        </p:txBody>
      </p:sp>
    </p:spTree>
    <p:extLst>
      <p:ext uri="{BB962C8B-B14F-4D97-AF65-F5344CB8AC3E}">
        <p14:creationId xmlns:p14="http://schemas.microsoft.com/office/powerpoint/2010/main" val="8901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798</TotalTime>
  <Words>1544</Words>
  <Application>Microsoft Office PowerPoint</Application>
  <PresentationFormat>Widescreen</PresentationFormat>
  <Paragraphs>361</Paragraphs>
  <Slides>38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宋体</vt:lpstr>
      <vt:lpstr>Calibri</vt:lpstr>
      <vt:lpstr>Calibri Light</vt:lpstr>
      <vt:lpstr>Consolas</vt:lpstr>
      <vt:lpstr>Roboto</vt:lpstr>
      <vt:lpstr>Wingdings</vt:lpstr>
      <vt:lpstr>Retrospect</vt:lpstr>
      <vt:lpstr>Learning Big Data  </vt:lpstr>
      <vt:lpstr>Content </vt:lpstr>
      <vt:lpstr>Content </vt:lpstr>
      <vt:lpstr>Content </vt:lpstr>
      <vt:lpstr>Challenges faced by Data Analysts  </vt:lpstr>
      <vt:lpstr>Hive Key Principles</vt:lpstr>
      <vt:lpstr>Hive Data Model</vt:lpstr>
      <vt:lpstr>Hive Data Model - Tables</vt:lpstr>
      <vt:lpstr>Hive Data Model - Partitions</vt:lpstr>
      <vt:lpstr>Hierarchy of Hive Partitions</vt:lpstr>
      <vt:lpstr>Hive Data Model - Buckets</vt:lpstr>
      <vt:lpstr>Hive Architecture</vt:lpstr>
      <vt:lpstr>Hive Thrift Server</vt:lpstr>
      <vt:lpstr>Metastore</vt:lpstr>
      <vt:lpstr>Hive Driver</vt:lpstr>
      <vt:lpstr>Compiler</vt:lpstr>
      <vt:lpstr>HiveQL</vt:lpstr>
      <vt:lpstr>PowerPoint Presentation</vt:lpstr>
      <vt:lpstr>PowerPoint Presentation</vt:lpstr>
      <vt:lpstr>Pig-Key Properties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sdf</dc:title>
  <dc:creator>Aditya Konda</dc:creator>
  <cp:lastModifiedBy>Aditya Konda</cp:lastModifiedBy>
  <cp:revision>61</cp:revision>
  <dcterms:created xsi:type="dcterms:W3CDTF">2016-09-24T23:54:34Z</dcterms:created>
  <dcterms:modified xsi:type="dcterms:W3CDTF">2016-09-28T16:39:58Z</dcterms:modified>
</cp:coreProperties>
</file>