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
  </p:notesMasterIdLst>
  <p:handoutMasterIdLst>
    <p:handoutMasterId r:id="rId10"/>
  </p:handoutMasterIdLst>
  <p:sldIdLst>
    <p:sldId id="269" r:id="rId2"/>
    <p:sldId id="270" r:id="rId3"/>
    <p:sldId id="271" r:id="rId4"/>
    <p:sldId id="272" r:id="rId5"/>
    <p:sldId id="273" r:id="rId6"/>
    <p:sldId id="263" r:id="rId7"/>
    <p:sldId id="274"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4" d="100"/>
          <a:sy n="84" d="100"/>
        </p:scale>
        <p:origin x="581" y="7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EDF33987-6305-4E2A-BF18-EF013ECE927B}" type="datetimeFigureOut">
              <a:rPr lang="en-US" smtClean="0"/>
              <a:pPr/>
              <a:t>6/3/2020</a:t>
            </a:fld>
            <a:endParaRPr lang="en-US"/>
          </a:p>
        </p:txBody>
      </p:sp>
      <p:sp>
        <p:nvSpPr>
          <p:cNvPr id="5" name="Footer Placeholder 4"/>
          <p:cNvSpPr>
            <a:spLocks noGrp="1"/>
          </p:cNvSpPr>
          <p:nvPr>
            <p:ph type="ftr" sz="quarter" idx="11"/>
          </p:nvPr>
        </p:nvSpPr>
        <p:spPr>
          <a:xfrm>
            <a:off x="1875936" y="5410202"/>
            <a:ext cx="5123551"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67090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6/3/2020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59924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6/3/2020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823130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6/3/2020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1922826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6/3/2020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995781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F33987-6305-4E2A-BF18-EF013ECE927B}" type="datetimeFigureOut">
              <a:rPr lang="en-US" smtClean="0"/>
              <a:pPr/>
              <a:t>6/3/2020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893777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F33987-6305-4E2A-BF18-EF013ECE927B}" type="datetimeFigureOut">
              <a:rPr lang="en-US" smtClean="0"/>
              <a:pPr/>
              <a:t>6/3/2020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692410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421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9564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973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34563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6/3/2020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6468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6/3/2020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3539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6/3/2020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53485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6/3/2020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5598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6/3/2020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9260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6/3/2020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2508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F33987-6305-4E2A-BF18-EF013ECE927B}" type="datetimeFigureOut">
              <a:rPr lang="en-US" smtClean="0"/>
              <a:pPr/>
              <a:t>6/3/2020</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6C87F6-986D-49E6-AF40-1B3A1EE8064D}" type="slidenum">
              <a:rPr lang="en-US" smtClean="0"/>
              <a:pPr/>
              <a:t>‹#›</a:t>
            </a:fld>
            <a:endParaRPr lang="en-US"/>
          </a:p>
        </p:txBody>
      </p:sp>
      <p:sp>
        <p:nvSpPr>
          <p:cNvPr id="48" name="Rectangle 47">
            <a:extLst>
              <a:ext uri="{FF2B5EF4-FFF2-40B4-BE49-F238E27FC236}">
                <a16:creationId xmlns:a16="http://schemas.microsoft.com/office/drawing/2014/main" id="{9FDE44C1-B64A-4605-882A-EAC78FB45F6A}"/>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55439836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62164" y="4528888"/>
            <a:ext cx="7776864" cy="871736"/>
          </a:xfrm>
        </p:spPr>
        <p:txBody>
          <a:bodyPr>
            <a:noAutofit/>
          </a:bodyPr>
          <a:lstStyle/>
          <a:p>
            <a:pPr algn="r"/>
            <a:r>
              <a:rPr lang="en-IN" sz="4400" b="1" dirty="0"/>
              <a:t>The Battle of Neighbourhoods</a:t>
            </a:r>
            <a:endParaRPr lang="en-US" sz="4400" dirty="0"/>
          </a:p>
        </p:txBody>
      </p:sp>
      <p:sp>
        <p:nvSpPr>
          <p:cNvPr id="5" name="Subtitle 4"/>
          <p:cNvSpPr>
            <a:spLocks noGrp="1"/>
          </p:cNvSpPr>
          <p:nvPr>
            <p:ph type="subTitle" idx="1"/>
          </p:nvPr>
        </p:nvSpPr>
        <p:spPr>
          <a:xfrm>
            <a:off x="7894612" y="5517232"/>
            <a:ext cx="3580654" cy="1080120"/>
          </a:xfrm>
        </p:spPr>
        <p:txBody>
          <a:bodyPr>
            <a:noAutofit/>
          </a:bodyPr>
          <a:lstStyle/>
          <a:p>
            <a:pPr algn="r"/>
            <a:r>
              <a:rPr lang="en-US" sz="1800" dirty="0"/>
              <a:t>By:</a:t>
            </a:r>
          </a:p>
          <a:p>
            <a:pPr algn="r"/>
            <a:r>
              <a:rPr lang="en-US" sz="1800" dirty="0"/>
              <a:t>ADITYA KUMAR</a:t>
            </a:r>
          </a:p>
        </p:txBody>
      </p:sp>
      <p:cxnSp>
        <p:nvCxnSpPr>
          <p:cNvPr id="3" name="Straight Connector 2">
            <a:extLst>
              <a:ext uri="{FF2B5EF4-FFF2-40B4-BE49-F238E27FC236}">
                <a16:creationId xmlns:a16="http://schemas.microsoft.com/office/drawing/2014/main" id="{8D2EB1EE-4A23-44FE-B3A9-CD6D062524AD}"/>
              </a:ext>
            </a:extLst>
          </p:cNvPr>
          <p:cNvCxnSpPr>
            <a:cxnSpLocks/>
          </p:cNvCxnSpPr>
          <p:nvPr/>
        </p:nvCxnSpPr>
        <p:spPr>
          <a:xfrm>
            <a:off x="6814492" y="5356072"/>
            <a:ext cx="266429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75861" y="260648"/>
            <a:ext cx="11593512" cy="692150"/>
          </a:xfrm>
        </p:spPr>
        <p:txBody>
          <a:bodyPr>
            <a:normAutofit/>
          </a:bodyPr>
          <a:lstStyle/>
          <a:p>
            <a:r>
              <a:rPr lang="en-IN" sz="3600" b="1" dirty="0">
                <a:solidFill>
                  <a:schemeClr val="bg1"/>
                </a:solidFill>
                <a:latin typeface="+mn-lt"/>
              </a:rPr>
              <a:t>Introduction </a:t>
            </a:r>
            <a:endParaRPr lang="en-IN" sz="3600" dirty="0">
              <a:solidFill>
                <a:schemeClr val="bg1"/>
              </a:solidFill>
              <a:latin typeface="+mn-lt"/>
            </a:endParaRPr>
          </a:p>
        </p:txBody>
      </p:sp>
      <p:sp>
        <p:nvSpPr>
          <p:cNvPr id="2" name="Content Placeholder 1"/>
          <p:cNvSpPr>
            <a:spLocks noGrp="1"/>
          </p:cNvSpPr>
          <p:nvPr>
            <p:ph idx="4294967295"/>
          </p:nvPr>
        </p:nvSpPr>
        <p:spPr>
          <a:xfrm>
            <a:off x="442118" y="1268760"/>
            <a:ext cx="11304587" cy="4852988"/>
          </a:xfrm>
        </p:spPr>
        <p:txBody>
          <a:bodyPr>
            <a:noAutofit/>
          </a:bodyPr>
          <a:lstStyle/>
          <a:p>
            <a:pPr algn="just">
              <a:lnSpc>
                <a:spcPct val="120000"/>
              </a:lnSpc>
            </a:pPr>
            <a:r>
              <a:rPr lang="en-IN" sz="1800" dirty="0">
                <a:solidFill>
                  <a:schemeClr val="bg1"/>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sz="1800" dirty="0">
                <a:solidFill>
                  <a:schemeClr val="bg1"/>
                </a:solidFill>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sz="1800" dirty="0">
                <a:solidFill>
                  <a:schemeClr val="bg1"/>
                </a:solidFill>
              </a:rPr>
              <a:t>With its diverse culture, comes diverse food items. There are many restaurants in New York City, each belonging to different categories like Chinese, Indian, and French etc.</a:t>
            </a:r>
          </a:p>
        </p:txBody>
      </p:sp>
      <p:cxnSp>
        <p:nvCxnSpPr>
          <p:cNvPr id="4" name="Straight Connector 3">
            <a:extLst>
              <a:ext uri="{FF2B5EF4-FFF2-40B4-BE49-F238E27FC236}">
                <a16:creationId xmlns:a16="http://schemas.microsoft.com/office/drawing/2014/main" id="{68C08B34-E141-436B-8826-9FE7E0A4AB3F}"/>
              </a:ext>
            </a:extLst>
          </p:cNvPr>
          <p:cNvCxnSpPr>
            <a:cxnSpLocks/>
          </p:cNvCxnSpPr>
          <p:nvPr/>
        </p:nvCxnSpPr>
        <p:spPr>
          <a:xfrm>
            <a:off x="1296061" y="836712"/>
            <a:ext cx="242208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9796" y="260648"/>
            <a:ext cx="11737304" cy="691480"/>
          </a:xfrm>
        </p:spPr>
        <p:txBody>
          <a:bodyPr>
            <a:normAutofit/>
          </a:bodyPr>
          <a:lstStyle/>
          <a:p>
            <a:r>
              <a:rPr lang="en-IN" b="1" dirty="0">
                <a:solidFill>
                  <a:schemeClr val="bg1"/>
                </a:solidFill>
              </a:rPr>
              <a:t>Problem</a:t>
            </a:r>
            <a:endParaRPr lang="en-IN" dirty="0">
              <a:solidFill>
                <a:schemeClr val="bg1"/>
              </a:solidFill>
            </a:endParaRPr>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sz="1800" dirty="0">
                <a:solidFill>
                  <a:schemeClr val="bg1"/>
                </a:solidFill>
              </a:rPr>
              <a:t>To find the answers to the following questions: </a:t>
            </a:r>
          </a:p>
          <a:p>
            <a:pPr algn="just"/>
            <a:r>
              <a:rPr lang="en-IN" sz="1800" dirty="0">
                <a:solidFill>
                  <a:schemeClr val="bg1"/>
                </a:solidFill>
              </a:rPr>
              <a:t>Q1) List and visualize all major parts of New York City that has great Indian restaurants.</a:t>
            </a:r>
          </a:p>
          <a:p>
            <a:pPr algn="just"/>
            <a:r>
              <a:rPr lang="en-IN" sz="1800" dirty="0">
                <a:solidFill>
                  <a:schemeClr val="bg1"/>
                </a:solidFill>
              </a:rPr>
              <a:t>Q2) What is best location in New York City for Indian Cuisine?</a:t>
            </a:r>
          </a:p>
          <a:p>
            <a:pPr algn="just"/>
            <a:r>
              <a:rPr lang="en-IN" sz="1800" dirty="0">
                <a:solidFill>
                  <a:schemeClr val="bg1"/>
                </a:solidFill>
              </a:rPr>
              <a:t>Q3) Which areas have potential Indian Restaurant Market?</a:t>
            </a:r>
          </a:p>
          <a:p>
            <a:pPr algn="just"/>
            <a:r>
              <a:rPr lang="en-IN" sz="1800" dirty="0">
                <a:solidFill>
                  <a:schemeClr val="bg1"/>
                </a:solidFill>
              </a:rPr>
              <a:t>Q4) Which all areas lack Indian Restaurants?</a:t>
            </a:r>
          </a:p>
          <a:p>
            <a:pPr algn="just"/>
            <a:r>
              <a:rPr lang="en-IN" sz="1800" dirty="0">
                <a:solidFill>
                  <a:schemeClr val="bg1"/>
                </a:solidFill>
              </a:rPr>
              <a:t>Q5) Which is the best place to stay if you prefer Indian Cuisine?</a:t>
            </a:r>
          </a:p>
        </p:txBody>
      </p:sp>
      <p:cxnSp>
        <p:nvCxnSpPr>
          <p:cNvPr id="4" name="Straight Connector 3">
            <a:extLst>
              <a:ext uri="{FF2B5EF4-FFF2-40B4-BE49-F238E27FC236}">
                <a16:creationId xmlns:a16="http://schemas.microsoft.com/office/drawing/2014/main" id="{C66E9179-8E10-4EB6-935A-3AAD2621A100}"/>
              </a:ext>
            </a:extLst>
          </p:cNvPr>
          <p:cNvCxnSpPr>
            <a:cxnSpLocks/>
          </p:cNvCxnSpPr>
          <p:nvPr/>
        </p:nvCxnSpPr>
        <p:spPr>
          <a:xfrm>
            <a:off x="946412" y="836712"/>
            <a:ext cx="15039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9796" y="260648"/>
            <a:ext cx="11809312" cy="691480"/>
          </a:xfrm>
        </p:spPr>
        <p:txBody>
          <a:bodyPr>
            <a:normAutofit/>
          </a:bodyPr>
          <a:lstStyle/>
          <a:p>
            <a:r>
              <a:rPr lang="en-IN" b="1" dirty="0">
                <a:solidFill>
                  <a:schemeClr val="bg1"/>
                </a:solidFill>
              </a:rPr>
              <a:t>Data Section</a:t>
            </a:r>
            <a:endParaRPr lang="en-IN" dirty="0">
              <a:solidFill>
                <a:schemeClr val="bg1"/>
              </a:solidFill>
            </a:endParaRPr>
          </a:p>
        </p:txBody>
      </p:sp>
      <p:sp>
        <p:nvSpPr>
          <p:cNvPr id="3" name="Text Placeholder 2"/>
          <p:cNvSpPr>
            <a:spLocks noGrp="1"/>
          </p:cNvSpPr>
          <p:nvPr>
            <p:ph sz="half" idx="1"/>
          </p:nvPr>
        </p:nvSpPr>
        <p:spPr>
          <a:xfrm>
            <a:off x="477788" y="1196752"/>
            <a:ext cx="11809312" cy="5400600"/>
          </a:xfrm>
        </p:spPr>
        <p:txBody>
          <a:bodyPr>
            <a:normAutofit/>
          </a:bodyPr>
          <a:lstStyle/>
          <a:p>
            <a:pPr marL="45720" indent="0" algn="just">
              <a:buNone/>
            </a:pPr>
            <a:r>
              <a:rPr lang="en-IN" sz="1800" dirty="0">
                <a:solidFill>
                  <a:schemeClr val="bg1"/>
                </a:solidFill>
              </a:rPr>
              <a:t>For this project we need the following data:</a:t>
            </a:r>
          </a:p>
          <a:p>
            <a:pPr marL="502920" indent="-457200" algn="just">
              <a:buFont typeface="+mj-lt"/>
              <a:buAutoNum type="arabicPeriod"/>
            </a:pPr>
            <a:r>
              <a:rPr lang="en-IN" sz="1800" dirty="0">
                <a:solidFill>
                  <a:schemeClr val="bg1"/>
                </a:solidFill>
              </a:rPr>
              <a:t>New York City data that contains list Boroughs, Neighbourhoods along with their latitude and longitude.</a:t>
            </a:r>
          </a:p>
          <a:p>
            <a:pPr lvl="1" algn="just"/>
            <a:r>
              <a:rPr lang="en-IN" sz="1800" dirty="0">
                <a:solidFill>
                  <a:schemeClr val="bg1"/>
                </a:solidFill>
              </a:rPr>
              <a:t>Data source : </a:t>
            </a:r>
            <a:r>
              <a:rPr lang="en-IN" sz="1800" dirty="0">
                <a:solidFill>
                  <a:schemeClr val="bg1"/>
                </a:solidFill>
                <a:hlinkClick r:id="rId3">
                  <a:extLst>
                    <a:ext uri="{A12FA001-AC4F-418D-AE19-62706E023703}">
                      <ahyp:hlinkClr xmlns:ahyp="http://schemas.microsoft.com/office/drawing/2018/hyperlinkcolor" val="tx"/>
                    </a:ext>
                  </a:extLst>
                </a:hlinkClick>
              </a:rPr>
              <a:t>https://cocl.us/new_york_dataset</a:t>
            </a:r>
            <a:endParaRPr lang="en-IN" sz="1800" dirty="0">
              <a:solidFill>
                <a:schemeClr val="bg1"/>
              </a:solidFill>
            </a:endParaRPr>
          </a:p>
          <a:p>
            <a:pPr lvl="1" algn="just"/>
            <a:r>
              <a:rPr lang="en-IN" sz="1800" dirty="0">
                <a:solidFill>
                  <a:schemeClr val="bg1"/>
                </a:solidFill>
              </a:rPr>
              <a:t>Description: This data set contains the required information. And we will use this data set to explore various neighbourhoods of New York City.</a:t>
            </a:r>
          </a:p>
          <a:p>
            <a:pPr marL="502920" indent="-457200" algn="just">
              <a:buFont typeface="+mj-lt"/>
              <a:buAutoNum type="arabicPeriod"/>
            </a:pPr>
            <a:r>
              <a:rPr lang="en-IN" sz="1800" dirty="0">
                <a:solidFill>
                  <a:schemeClr val="bg1"/>
                </a:solidFill>
              </a:rPr>
              <a:t>Indian restaurants in each neighbourhood of New York City.</a:t>
            </a:r>
          </a:p>
          <a:p>
            <a:pPr lvl="1" algn="just"/>
            <a:r>
              <a:rPr lang="en-IN" sz="1800" dirty="0">
                <a:solidFill>
                  <a:schemeClr val="bg1"/>
                </a:solidFill>
              </a:rPr>
              <a:t>Data source : Foursquare API</a:t>
            </a:r>
          </a:p>
          <a:p>
            <a:pPr lvl="1" algn="just"/>
            <a:r>
              <a:rPr lang="en-IN" sz="1800" dirty="0">
                <a:solidFill>
                  <a:schemeClr val="bg1"/>
                </a:solidFill>
              </a:rPr>
              <a:t>Description: By using this API we will get all the venues in each neighbourhood. We can filter these venues to get only Indian restaurants.</a:t>
            </a:r>
          </a:p>
          <a:p>
            <a:pPr marL="502920" indent="-457200" algn="just">
              <a:buFont typeface="+mj-lt"/>
              <a:buAutoNum type="arabicPeriod"/>
            </a:pPr>
            <a:r>
              <a:rPr lang="en-IN" sz="1800" dirty="0">
                <a:solidFill>
                  <a:schemeClr val="bg1"/>
                </a:solidFill>
              </a:rPr>
              <a:t>GeoSpace data</a:t>
            </a:r>
          </a:p>
          <a:p>
            <a:pPr lvl="1" algn="just"/>
            <a:r>
              <a:rPr lang="en-IN" sz="1800" dirty="0">
                <a:solidFill>
                  <a:schemeClr val="bg1"/>
                </a:solidFill>
              </a:rPr>
              <a:t>Data source : </a:t>
            </a:r>
            <a:r>
              <a:rPr lang="en-IN" sz="1800" u="sng" dirty="0">
                <a:solidFill>
                  <a:schemeClr val="bg1"/>
                </a:solidFill>
                <a:hlinkClick r:id="rId4">
                  <a:extLst>
                    <a:ext uri="{A12FA001-AC4F-418D-AE19-62706E023703}">
                      <ahyp:hlinkClr xmlns:ahyp="http://schemas.microsoft.com/office/drawing/2018/hyperlinkcolor" val="tx"/>
                    </a:ext>
                  </a:extLst>
                </a:hlinkClick>
              </a:rPr>
              <a:t>https://data.cityofnewyork.us/City-Government/Borough-Boundaries/tqmj-j8zm</a:t>
            </a:r>
            <a:endParaRPr lang="en-IN" sz="1800" dirty="0">
              <a:solidFill>
                <a:schemeClr val="bg1"/>
              </a:solidFill>
            </a:endParaRPr>
          </a:p>
          <a:p>
            <a:pPr lvl="1" algn="just"/>
            <a:r>
              <a:rPr lang="en-IN" sz="1800" dirty="0">
                <a:solidFill>
                  <a:schemeClr val="bg1"/>
                </a:solidFill>
              </a:rPr>
              <a:t>Description: By using this geo space data we will get the New York Borough boundaries that will help us visualize choropleth map.</a:t>
            </a:r>
          </a:p>
        </p:txBody>
      </p:sp>
      <p:cxnSp>
        <p:nvCxnSpPr>
          <p:cNvPr id="5" name="Straight Connector 4">
            <a:extLst>
              <a:ext uri="{FF2B5EF4-FFF2-40B4-BE49-F238E27FC236}">
                <a16:creationId xmlns:a16="http://schemas.microsoft.com/office/drawing/2014/main" id="{0331609D-6436-4636-A805-4F3EAF2492D9}"/>
              </a:ext>
            </a:extLst>
          </p:cNvPr>
          <p:cNvCxnSpPr>
            <a:cxnSpLocks/>
          </p:cNvCxnSpPr>
          <p:nvPr/>
        </p:nvCxnSpPr>
        <p:spPr>
          <a:xfrm>
            <a:off x="1285052" y="836712"/>
            <a:ext cx="220189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9796" y="260648"/>
            <a:ext cx="11809312" cy="691480"/>
          </a:xfrm>
        </p:spPr>
        <p:txBody>
          <a:bodyPr>
            <a:normAutofit/>
          </a:bodyPr>
          <a:lstStyle/>
          <a:p>
            <a:r>
              <a:rPr lang="en-IN" b="1" dirty="0">
                <a:solidFill>
                  <a:schemeClr val="bg1"/>
                </a:solidFill>
              </a:rPr>
              <a:t>Methodology</a:t>
            </a:r>
            <a:endParaRPr lang="en-IN" dirty="0">
              <a:solidFill>
                <a:schemeClr val="bg1"/>
              </a:solidFill>
            </a:endParaRPr>
          </a:p>
        </p:txBody>
      </p:sp>
      <p:sp>
        <p:nvSpPr>
          <p:cNvPr id="6" name="Content Placeholder 5"/>
          <p:cNvSpPr>
            <a:spLocks noGrp="1"/>
          </p:cNvSpPr>
          <p:nvPr>
            <p:ph sz="half" idx="1"/>
          </p:nvPr>
        </p:nvSpPr>
        <p:spPr>
          <a:xfrm>
            <a:off x="621804" y="1268760"/>
            <a:ext cx="11809312" cy="5400600"/>
          </a:xfrm>
        </p:spPr>
        <p:txBody>
          <a:bodyPr>
            <a:normAutofit/>
          </a:bodyPr>
          <a:lstStyle/>
          <a:p>
            <a:pPr marL="502920" lvl="0" indent="-457200" algn="just">
              <a:buFont typeface="+mj-lt"/>
              <a:buAutoNum type="arabicPeriod"/>
            </a:pPr>
            <a:r>
              <a:rPr lang="en-IN" sz="1800" dirty="0">
                <a:solidFill>
                  <a:schemeClr val="bg1"/>
                </a:solidFill>
              </a:rPr>
              <a:t>We begin by collecting the New York city data from the following link "</a:t>
            </a:r>
            <a:r>
              <a:rPr lang="en-IN" sz="1800" dirty="0">
                <a:solidFill>
                  <a:schemeClr val="bg1"/>
                </a:solidFill>
                <a:hlinkClick r:id="rId3">
                  <a:extLst>
                    <a:ext uri="{A12FA001-AC4F-418D-AE19-62706E023703}">
                      <ahyp:hlinkClr xmlns:ahyp="http://schemas.microsoft.com/office/drawing/2018/hyperlinkcolor" val="tx"/>
                    </a:ext>
                  </a:extLst>
                </a:hlinkClick>
              </a:rPr>
              <a:t>https://cocl.us/</a:t>
            </a:r>
            <a:r>
              <a:rPr lang="en-IN" sz="1800" dirty="0" err="1">
                <a:solidFill>
                  <a:schemeClr val="bg1"/>
                </a:solidFill>
                <a:hlinkClick r:id="rId3">
                  <a:extLst>
                    <a:ext uri="{A12FA001-AC4F-418D-AE19-62706E023703}">
                      <ahyp:hlinkClr xmlns:ahyp="http://schemas.microsoft.com/office/drawing/2018/hyperlinkcolor" val="tx"/>
                    </a:ext>
                  </a:extLst>
                </a:hlinkClick>
              </a:rPr>
              <a:t>new_york_dataset</a:t>
            </a:r>
            <a:r>
              <a:rPr lang="en-IN" sz="1800" dirty="0">
                <a:solidFill>
                  <a:schemeClr val="bg1"/>
                </a:solidFill>
                <a:hlinkClick r:id="rId3">
                  <a:extLst>
                    <a:ext uri="{A12FA001-AC4F-418D-AE19-62706E023703}">
                      <ahyp:hlinkClr xmlns:ahyp="http://schemas.microsoft.com/office/drawing/2018/hyperlinkcolor" val="tx"/>
                    </a:ext>
                  </a:extLst>
                </a:hlinkClick>
              </a:rPr>
              <a:t>“</a:t>
            </a:r>
            <a:endParaRPr lang="en-IN" sz="1800" dirty="0">
              <a:solidFill>
                <a:schemeClr val="bg1"/>
              </a:solidFill>
            </a:endParaRPr>
          </a:p>
          <a:p>
            <a:pPr marL="502920" lvl="0" indent="-457200" algn="just">
              <a:buFont typeface="+mj-lt"/>
              <a:buAutoNum type="arabicPeriod"/>
            </a:pPr>
            <a:r>
              <a:rPr lang="en-IN" sz="1800" dirty="0">
                <a:solidFill>
                  <a:schemeClr val="bg1"/>
                </a:solidFill>
              </a:rPr>
              <a:t>We will find all venues for each neighbourhood using Foursquare API.</a:t>
            </a:r>
          </a:p>
          <a:p>
            <a:pPr marL="502920" lvl="0" indent="-457200" algn="just">
              <a:buFont typeface="+mj-lt"/>
              <a:buAutoNum type="arabicPeriod"/>
            </a:pPr>
            <a:r>
              <a:rPr lang="en-IN" sz="1800" dirty="0">
                <a:solidFill>
                  <a:schemeClr val="bg1"/>
                </a:solidFill>
              </a:rPr>
              <a:t>We will then filter out all venues with Indian restaurant for further analysis.</a:t>
            </a:r>
          </a:p>
          <a:p>
            <a:pPr marL="502920" indent="-457200" algn="just">
              <a:buFont typeface="+mj-lt"/>
              <a:buAutoNum type="arabicPeriod"/>
            </a:pPr>
            <a:r>
              <a:rPr lang="en-IN" sz="1800" dirty="0">
                <a:solidFill>
                  <a:schemeClr val="bg1"/>
                </a:solidFill>
              </a:rPr>
              <a:t>Next using Foursquare API, we will find the Ratings, Tips, and Number of Likes for all the Indian Restaurants.</a:t>
            </a:r>
          </a:p>
          <a:p>
            <a:pPr marL="502920" indent="-457200" algn="just">
              <a:buFont typeface="+mj-lt"/>
              <a:buAutoNum type="arabicPeriod"/>
            </a:pPr>
            <a:r>
              <a:rPr lang="en-IN" sz="1800" dirty="0">
                <a:solidFill>
                  <a:schemeClr val="bg1"/>
                </a:solidFill>
              </a:rPr>
              <a:t>We will then sort Neighbourhoods and Borough the data keeping Ratings as the constraint.</a:t>
            </a:r>
          </a:p>
          <a:p>
            <a:pPr marL="502920" indent="-457200" algn="just">
              <a:buFont typeface="+mj-lt"/>
              <a:buAutoNum type="arabicPeriod"/>
            </a:pPr>
            <a:r>
              <a:rPr lang="en-IN" sz="1800" dirty="0">
                <a:solidFill>
                  <a:schemeClr val="bg1"/>
                </a:solidFill>
              </a:rPr>
              <a:t>Next we will consider all the neighbourhoods with average rating greater or equal 9.0 to visualize on map.</a:t>
            </a:r>
          </a:p>
          <a:p>
            <a:pPr marL="502920" indent="-457200" algn="just">
              <a:buFont typeface="+mj-lt"/>
              <a:buAutoNum type="arabicPeriod"/>
            </a:pPr>
            <a:r>
              <a:rPr lang="en-IN" sz="1800" dirty="0">
                <a:solidFill>
                  <a:schemeClr val="bg1"/>
                </a:solidFill>
              </a:rPr>
              <a:t>We will join this dataset to original New York data to get longitude and latitude.</a:t>
            </a:r>
          </a:p>
          <a:p>
            <a:pPr marL="502920" indent="-457200" algn="just">
              <a:buFont typeface="+mj-lt"/>
              <a:buAutoNum type="arabicPeriod"/>
            </a:pPr>
            <a:r>
              <a:rPr lang="en-IN" sz="1800" dirty="0">
                <a:solidFill>
                  <a:schemeClr val="bg1"/>
                </a:solidFill>
              </a:rPr>
              <a:t>Finally, we will visualize the Neighbourhoods and Borough based on average Rating using python’s Folium library.</a:t>
            </a:r>
          </a:p>
        </p:txBody>
      </p:sp>
      <p:cxnSp>
        <p:nvCxnSpPr>
          <p:cNvPr id="4" name="Straight Connector 3">
            <a:extLst>
              <a:ext uri="{FF2B5EF4-FFF2-40B4-BE49-F238E27FC236}">
                <a16:creationId xmlns:a16="http://schemas.microsoft.com/office/drawing/2014/main" id="{5268BEC4-04A2-4B25-96D5-10A762812FF6}"/>
              </a:ext>
            </a:extLst>
          </p:cNvPr>
          <p:cNvCxnSpPr>
            <a:cxnSpLocks/>
          </p:cNvCxnSpPr>
          <p:nvPr/>
        </p:nvCxnSpPr>
        <p:spPr>
          <a:xfrm>
            <a:off x="1349781" y="836712"/>
            <a:ext cx="242208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1804" y="332656"/>
            <a:ext cx="11737304" cy="691480"/>
          </a:xfrm>
        </p:spPr>
        <p:txBody>
          <a:bodyPr>
            <a:normAutofit/>
          </a:bodyPr>
          <a:lstStyle/>
          <a:p>
            <a:r>
              <a:rPr lang="en-IN" b="1" dirty="0">
                <a:solidFill>
                  <a:schemeClr val="bg1"/>
                </a:solidFill>
              </a:rPr>
              <a:t>Conclusion</a:t>
            </a:r>
            <a:endParaRPr lang="en-US" dirty="0">
              <a:solidFill>
                <a:schemeClr val="bg1"/>
              </a:solidFill>
            </a:endParaRPr>
          </a:p>
        </p:txBody>
      </p:sp>
      <p:sp>
        <p:nvSpPr>
          <p:cNvPr id="9" name="Content Placeholder 8"/>
          <p:cNvSpPr>
            <a:spLocks noGrp="1"/>
          </p:cNvSpPr>
          <p:nvPr>
            <p:ph idx="1"/>
          </p:nvPr>
        </p:nvSpPr>
        <p:spPr>
          <a:xfrm>
            <a:off x="621804" y="1196752"/>
            <a:ext cx="11737304" cy="5328592"/>
          </a:xfrm>
        </p:spPr>
        <p:txBody>
          <a:bodyPr>
            <a:normAutofit/>
          </a:bodyPr>
          <a:lstStyle/>
          <a:p>
            <a:pPr marL="45720" indent="0">
              <a:buNone/>
            </a:pPr>
            <a:r>
              <a:rPr lang="en-IN" sz="1800" dirty="0">
                <a:solidFill>
                  <a:schemeClr val="bg1"/>
                </a:solidFill>
              </a:rPr>
              <a:t>So now we can answer the questions asked above in the Questions section:</a:t>
            </a:r>
            <a:endParaRPr lang="en-US" sz="1800" dirty="0">
              <a:solidFill>
                <a:schemeClr val="bg1"/>
              </a:solidFill>
            </a:endParaRPr>
          </a:p>
          <a:p>
            <a:pPr marL="45720" indent="0">
              <a:buNone/>
            </a:pPr>
            <a:r>
              <a:rPr lang="en-IN" sz="1800" dirty="0">
                <a:solidFill>
                  <a:schemeClr val="bg1"/>
                </a:solidFill>
              </a:rPr>
              <a:t>Answers:</a:t>
            </a:r>
          </a:p>
          <a:p>
            <a:pPr marL="502920" indent="-457200">
              <a:buFont typeface="+mj-lt"/>
              <a:buAutoNum type="arabicPeriod"/>
            </a:pPr>
            <a:r>
              <a:rPr lang="en-IN" sz="1800" dirty="0">
                <a:solidFill>
                  <a:schemeClr val="bg1"/>
                </a:solidFill>
              </a:rPr>
              <a:t>The following location in New York City has great Indian restaurants.</a:t>
            </a:r>
          </a:p>
          <a:p>
            <a:pPr marL="502920" indent="-457200">
              <a:buFont typeface="+mj-lt"/>
              <a:buAutoNum type="arabicPeriod"/>
            </a:pPr>
            <a:endParaRPr lang="en-IN" sz="1800" dirty="0">
              <a:solidFill>
                <a:schemeClr val="bg1"/>
              </a:solidFill>
            </a:endParaRPr>
          </a:p>
          <a:p>
            <a:pPr marL="502920" indent="-457200">
              <a:buFont typeface="+mj-lt"/>
              <a:buAutoNum type="arabicPeriod"/>
            </a:pPr>
            <a:endParaRPr lang="en-IN" sz="1800" dirty="0">
              <a:solidFill>
                <a:schemeClr val="bg1"/>
              </a:solidFill>
            </a:endParaRPr>
          </a:p>
          <a:p>
            <a:pPr marL="502920" indent="-457200">
              <a:buFont typeface="+mj-lt"/>
              <a:buAutoNum type="arabicPeriod"/>
            </a:pPr>
            <a:endParaRPr lang="en-IN" sz="1800" dirty="0">
              <a:solidFill>
                <a:schemeClr val="bg1"/>
              </a:solidFill>
            </a:endParaRPr>
          </a:p>
          <a:p>
            <a:pPr marL="502920" indent="-457200">
              <a:buFont typeface="+mj-lt"/>
              <a:buAutoNum type="arabicPeriod"/>
            </a:pPr>
            <a:endParaRPr lang="en-IN" sz="1800" dirty="0">
              <a:solidFill>
                <a:schemeClr val="bg1"/>
              </a:solidFill>
            </a:endParaRPr>
          </a:p>
          <a:p>
            <a:pPr marL="502920" indent="-457200">
              <a:buFont typeface="+mj-lt"/>
              <a:buAutoNum type="arabicPeriod"/>
            </a:pPr>
            <a:r>
              <a:rPr lang="en-IN" sz="1800" dirty="0">
                <a:solidFill>
                  <a:schemeClr val="bg1"/>
                </a:solidFill>
              </a:rPr>
              <a:t>Astoria (Queens), Blissville (Queens), Civic Center (Manhattan) are some of the best neighbourhoods for Indian cuisine.</a:t>
            </a:r>
          </a:p>
          <a:p>
            <a:pPr marL="502920" indent="-457200">
              <a:buFont typeface="+mj-lt"/>
              <a:buAutoNum type="arabicPeriod"/>
            </a:pPr>
            <a:r>
              <a:rPr lang="en-IN" sz="1800" dirty="0">
                <a:solidFill>
                  <a:schemeClr val="bg1"/>
                </a:solidFill>
              </a:rPr>
              <a:t>Manhattan have potential Indian Restaurant Market.</a:t>
            </a:r>
          </a:p>
          <a:p>
            <a:pPr marL="502920" indent="-457200">
              <a:buFont typeface="+mj-lt"/>
              <a:buAutoNum type="arabicPeriod"/>
            </a:pPr>
            <a:r>
              <a:rPr lang="en-IN" sz="1800" dirty="0">
                <a:solidFill>
                  <a:schemeClr val="bg1"/>
                </a:solidFill>
              </a:rPr>
              <a:t>Staten Island ranks last in average rating of Indian Restaurants.</a:t>
            </a:r>
          </a:p>
          <a:p>
            <a:pPr marL="502920" indent="-457200">
              <a:buFont typeface="+mj-lt"/>
              <a:buAutoNum type="arabicPeriod"/>
            </a:pPr>
            <a:r>
              <a:rPr lang="en-IN" sz="1800" dirty="0">
                <a:solidFill>
                  <a:schemeClr val="bg1"/>
                </a:solidFill>
              </a:rPr>
              <a:t>Manhattan is the best place to stay if you prefer Indian Cuisine.</a:t>
            </a:r>
          </a:p>
          <a:p>
            <a:pPr marL="274320" lvl="1" indent="0">
              <a:buNone/>
            </a:pPr>
            <a:endParaRPr lang="en-IN" sz="1800" dirty="0">
              <a:solidFill>
                <a:schemeClr val="bg1"/>
              </a:solidFill>
            </a:endParaRPr>
          </a:p>
          <a:p>
            <a:pPr marL="45720" indent="0">
              <a:buNone/>
            </a:pPr>
            <a:endParaRPr lang="en-US" sz="1800" dirty="0">
              <a:solidFill>
                <a:schemeClr val="bg1"/>
              </a:solidFill>
            </a:endParaRPr>
          </a:p>
        </p:txBody>
      </p:sp>
      <p:pic>
        <p:nvPicPr>
          <p:cNvPr id="8" name="Picture 7"/>
          <p:cNvPicPr/>
          <p:nvPr/>
        </p:nvPicPr>
        <p:blipFill rotWithShape="1">
          <a:blip r:embed="rId3"/>
          <a:srcRect r="41869"/>
          <a:stretch/>
        </p:blipFill>
        <p:spPr>
          <a:xfrm>
            <a:off x="981844" y="2707074"/>
            <a:ext cx="4968552" cy="1443852"/>
          </a:xfrm>
          <a:prstGeom prst="rect">
            <a:avLst/>
          </a:prstGeom>
        </p:spPr>
      </p:pic>
      <p:cxnSp>
        <p:nvCxnSpPr>
          <p:cNvPr id="5" name="Straight Connector 4">
            <a:extLst>
              <a:ext uri="{FF2B5EF4-FFF2-40B4-BE49-F238E27FC236}">
                <a16:creationId xmlns:a16="http://schemas.microsoft.com/office/drawing/2014/main" id="{CCA27434-D0B7-4D0A-86FF-122F78548C84}"/>
              </a:ext>
            </a:extLst>
          </p:cNvPr>
          <p:cNvCxnSpPr>
            <a:cxnSpLocks/>
          </p:cNvCxnSpPr>
          <p:nvPr/>
        </p:nvCxnSpPr>
        <p:spPr>
          <a:xfrm>
            <a:off x="1341884" y="908720"/>
            <a:ext cx="20017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189D0-2BED-4FB7-B731-FD307B66B6F0}"/>
              </a:ext>
            </a:extLst>
          </p:cNvPr>
          <p:cNvSpPr>
            <a:spLocks noGrp="1"/>
          </p:cNvSpPr>
          <p:nvPr>
            <p:ph type="ctrTitle"/>
          </p:nvPr>
        </p:nvSpPr>
        <p:spPr>
          <a:xfrm>
            <a:off x="2782044" y="3933056"/>
            <a:ext cx="8789286" cy="2387600"/>
          </a:xfrm>
        </p:spPr>
        <p:txBody>
          <a:bodyPr/>
          <a:lstStyle/>
          <a:p>
            <a:pPr algn="r"/>
            <a:r>
              <a:rPr lang="en-IN" dirty="0"/>
              <a:t>THANK YOU</a:t>
            </a:r>
          </a:p>
        </p:txBody>
      </p:sp>
    </p:spTree>
    <p:extLst>
      <p:ext uri="{BB962C8B-B14F-4D97-AF65-F5344CB8AC3E}">
        <p14:creationId xmlns:p14="http://schemas.microsoft.com/office/powerpoint/2010/main" val="204923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5">
      <a:dk1>
        <a:sysClr val="windowText" lastClr="000000"/>
      </a:dk1>
      <a:lt1>
        <a:sysClr val="window" lastClr="FFFFFF"/>
      </a:lt1>
      <a:dk2>
        <a:srgbClr val="335B74"/>
      </a:dk2>
      <a:lt2>
        <a:srgbClr val="FFFFFF"/>
      </a:lt2>
      <a:accent1>
        <a:srgbClr val="FFC000"/>
      </a:accent1>
      <a:accent2>
        <a:srgbClr val="D3F5F7"/>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75</TotalTime>
  <Words>786</Words>
  <Application>Microsoft Office PowerPoint</Application>
  <PresentationFormat>Custom</PresentationFormat>
  <Paragraphs>57</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Tw Cen MT</vt:lpstr>
      <vt:lpstr>Circuit</vt:lpstr>
      <vt:lpstr>The Battle of Neighbourhoods</vt:lpstr>
      <vt:lpstr>Introduction </vt:lpstr>
      <vt:lpstr>Problem</vt:lpstr>
      <vt:lpstr>Data Section</vt:lpstr>
      <vt:lpstr>Methodology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Aditya Kumar</cp:lastModifiedBy>
  <cp:revision>8</cp:revision>
  <dcterms:created xsi:type="dcterms:W3CDTF">2020-01-05T08:05:09Z</dcterms:created>
  <dcterms:modified xsi:type="dcterms:W3CDTF">2020-06-03T11:48:06Z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