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  <p:embeddedFontLst>
    <p:embeddedFont>
      <p:font typeface="Raleway" charset="0"/>
      <p:regular r:id="rId25"/>
      <p:bold r:id="rId26"/>
      <p:italic r:id="rId27"/>
      <p:boldItalic r:id="rId28"/>
    </p:embeddedFont>
    <p:embeddedFont>
      <p:font typeface="La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0A692BB-35F7-4130-AD2B-7A011DEF2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false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1bf3b184e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1bf3b184e_1_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9061fb9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9061fb9e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09061fb9e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09061fb9e_0_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9061fb9e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09061fb9e_0_1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09061fb9e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09061fb9e_0_2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09061fb9e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09061fb9e_0_2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9061fb9e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09061fb9e_0_4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9061fb9e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09061fb9e_0_3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09061fb9e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09061fb9e_0_4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21d41923_0_3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21d41923_0_34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d21d41923_0_3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d21d41923_0_35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4a1d3f0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4a1d3f01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04a1d3f01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04a1d3f01_0_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04a1d3f01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04a1d3f01_0_18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4a1d3f0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04a1d3f01_0_2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04a1d3f01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04a1d3f01_0_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bf3b184e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1bf3b184e_1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true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true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true"/>
          <p:nvPr>
            <p:ph type="title" hasCustomPrompt="tru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true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true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true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true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true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true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true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true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true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true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true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true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true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602020204030203"/>
              <a:buChar char="●"/>
              <a:defRPr sz="13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○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■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●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○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■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●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○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602020204030203"/>
              <a:buChar char="■"/>
              <a:defRPr sz="11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true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Bookman Old Style"/>
                <a:ea typeface="Bookman Old Style"/>
                <a:cs typeface="Bookman Old Style"/>
                <a:sym typeface="Bookman Old Style"/>
              </a:rPr>
              <a:t>Identify And Localize COVID-19 Abnormalities on Chest Radiographs</a:t>
            </a:r>
            <a:endParaRPr lang="en-GB" sz="3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87" name="Google Shape;87;p1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647772" y="0"/>
            <a:ext cx="496225" cy="476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3"/>
          <p:cNvGraphicFramePr/>
          <p:nvPr/>
        </p:nvGraphicFramePr>
        <p:xfrm>
          <a:off x="6392825" y="3314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{A0A692BB-35F7-4130-AD2B-7A011DEF24D4}</a:tableStyleId>
              </a:tblPr>
              <a:tblGrid>
                <a:gridCol w="1557725"/>
                <a:gridCol w="1193450"/>
              </a:tblGrid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Name</a:t>
                      </a:r>
                      <a:endParaRPr sz="10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USN</a:t>
                      </a:r>
                      <a:endParaRPr sz="10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25" marR="91425" marT="91425" marB="91425"/>
                </a:tc>
              </a:tr>
              <a:tr h="48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Aditya Krishna Vamsy Mudragada</a:t>
                      </a:r>
                      <a:endParaRPr sz="10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01FE18BEC006</a:t>
                      </a:r>
                      <a:endParaRPr sz="10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25" marR="91425" marT="91425" marB="91425"/>
                </a:tc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Manali V. Hiremath</a:t>
                      </a:r>
                      <a:endParaRPr sz="10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01FE18BEC074</a:t>
                      </a:r>
                      <a:endParaRPr sz="10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25" marR="91425" marT="91425" marB="91425"/>
                </a:tc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Manish Pujar</a:t>
                      </a:r>
                      <a:endParaRPr sz="10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01FE18BEC076</a:t>
                      </a:r>
                      <a:endParaRPr sz="10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25" marR="91425" marT="91425" marB="91425"/>
                </a:tc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Nikhil N. Akalwadi</a:t>
                      </a:r>
                      <a:endParaRPr sz="10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01FE18BEC088</a:t>
                      </a:r>
                      <a:endParaRPr sz="1000"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9" name="Google Shape;89;p13"/>
          <p:cNvSpPr txBox="true"/>
          <p:nvPr/>
        </p:nvSpPr>
        <p:spPr>
          <a:xfrm>
            <a:off x="6392825" y="2929950"/>
            <a:ext cx="1905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Bookman Old Style"/>
                <a:ea typeface="Bookman Old Style"/>
                <a:cs typeface="Bookman Old Style"/>
                <a:sym typeface="Bookman Old Style"/>
              </a:rPr>
              <a:t>Team details</a:t>
            </a:r>
            <a:endParaRPr sz="13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true"/>
          <p:nvPr>
            <p:ph type="title"/>
          </p:nvPr>
        </p:nvSpPr>
        <p:spPr>
          <a:xfrm>
            <a:off x="847325" y="25717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Results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Ground truth image and label:</a:t>
            </a:r>
            <a:endParaRPr u="sng"/>
          </a:p>
        </p:txBody>
      </p:sp>
      <p:pic>
        <p:nvPicPr>
          <p:cNvPr id="154" name="Google Shape;154;p23"/>
          <p:cNvPicPr preferRelativeResize="false"/>
          <p:nvPr/>
        </p:nvPicPr>
        <p:blipFill rotWithShape="true">
          <a:blip r:embed="rId1"/>
          <a:srcRect l="-1550" t="-4670" r="1549" b="4670"/>
          <a:stretch>
            <a:fillRect/>
          </a:stretch>
        </p:blipFill>
        <p:spPr>
          <a:xfrm>
            <a:off x="2520550" y="1939575"/>
            <a:ext cx="397980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true"/>
          <p:nvPr/>
        </p:nvSpPr>
        <p:spPr>
          <a:xfrm>
            <a:off x="910825" y="2003825"/>
            <a:ext cx="235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Atypical:</a:t>
            </a:r>
            <a:endParaRPr sz="1800" b="1"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Ground truth image and label:</a:t>
            </a:r>
            <a:endParaRPr u="sng"/>
          </a:p>
        </p:txBody>
      </p:sp>
      <p:sp>
        <p:nvSpPr>
          <p:cNvPr id="161" name="Google Shape;161;p24"/>
          <p:cNvSpPr txBox="true"/>
          <p:nvPr/>
        </p:nvSpPr>
        <p:spPr>
          <a:xfrm>
            <a:off x="910825" y="2003825"/>
            <a:ext cx="235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Typical:</a:t>
            </a:r>
            <a:endParaRPr sz="1800" b="1"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pic>
        <p:nvPicPr>
          <p:cNvPr id="162" name="Google Shape;162;p2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381225" y="2059825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Ground truth image and label:</a:t>
            </a:r>
            <a:endParaRPr u="sng"/>
          </a:p>
        </p:txBody>
      </p:sp>
      <p:sp>
        <p:nvSpPr>
          <p:cNvPr id="168" name="Google Shape;168;p25"/>
          <p:cNvSpPr txBox="true"/>
          <p:nvPr/>
        </p:nvSpPr>
        <p:spPr>
          <a:xfrm>
            <a:off x="910825" y="2003825"/>
            <a:ext cx="235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Indeterminate:</a:t>
            </a:r>
            <a:endParaRPr sz="1800" b="1"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pic>
        <p:nvPicPr>
          <p:cNvPr id="169" name="Google Shape;169;p25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3077725" y="2003825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Ground truth image and label:</a:t>
            </a:r>
            <a:endParaRPr u="sng"/>
          </a:p>
        </p:txBody>
      </p:sp>
      <p:sp>
        <p:nvSpPr>
          <p:cNvPr id="175" name="Google Shape;175;p26"/>
          <p:cNvSpPr txBox="true"/>
          <p:nvPr/>
        </p:nvSpPr>
        <p:spPr>
          <a:xfrm>
            <a:off x="910825" y="2003825"/>
            <a:ext cx="235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Negative:</a:t>
            </a:r>
            <a:endParaRPr sz="1800" b="1"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pic>
        <p:nvPicPr>
          <p:cNvPr id="176" name="Google Shape;176;p2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3131325" y="2049125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Predicted classes:</a:t>
            </a:r>
            <a:endParaRPr u="sng"/>
          </a:p>
        </p:txBody>
      </p:sp>
      <p:sp>
        <p:nvSpPr>
          <p:cNvPr id="182" name="Google Shape;182;p27"/>
          <p:cNvSpPr txBox="true"/>
          <p:nvPr/>
        </p:nvSpPr>
        <p:spPr>
          <a:xfrm>
            <a:off x="2089550" y="2024325"/>
            <a:ext cx="234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Atypical:</a:t>
            </a:r>
            <a:endParaRPr sz="1800" b="1"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pic>
        <p:nvPicPr>
          <p:cNvPr id="183" name="Google Shape;183;p2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4837900" y="707225"/>
            <a:ext cx="2288000" cy="423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Predicted classes:</a:t>
            </a:r>
            <a:endParaRPr u="sng"/>
          </a:p>
        </p:txBody>
      </p:sp>
      <p:sp>
        <p:nvSpPr>
          <p:cNvPr id="189" name="Google Shape;189;p28"/>
          <p:cNvSpPr txBox="true"/>
          <p:nvPr/>
        </p:nvSpPr>
        <p:spPr>
          <a:xfrm>
            <a:off x="2089550" y="2024325"/>
            <a:ext cx="234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Negative:</a:t>
            </a:r>
            <a:endParaRPr sz="1800" b="1"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pic>
        <p:nvPicPr>
          <p:cNvPr id="190" name="Google Shape;190;p2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4572000" y="750100"/>
            <a:ext cx="2447150" cy="4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Predicted classes:</a:t>
            </a:r>
            <a:endParaRPr u="sng"/>
          </a:p>
        </p:txBody>
      </p:sp>
      <p:sp>
        <p:nvSpPr>
          <p:cNvPr id="196" name="Google Shape;196;p29"/>
          <p:cNvSpPr txBox="true"/>
          <p:nvPr/>
        </p:nvSpPr>
        <p:spPr>
          <a:xfrm>
            <a:off x="2089550" y="2024325"/>
            <a:ext cx="234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Atypical:</a:t>
            </a:r>
            <a:endParaRPr sz="1800" b="1"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pic>
        <p:nvPicPr>
          <p:cNvPr id="197" name="Google Shape;197;p2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4752150" y="653650"/>
            <a:ext cx="2447150" cy="425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Predicted classes:</a:t>
            </a:r>
            <a:endParaRPr u="sng"/>
          </a:p>
        </p:txBody>
      </p:sp>
      <p:sp>
        <p:nvSpPr>
          <p:cNvPr id="203" name="Google Shape;203;p30"/>
          <p:cNvSpPr txBox="true"/>
          <p:nvPr/>
        </p:nvSpPr>
        <p:spPr>
          <a:xfrm>
            <a:off x="2089550" y="2024325"/>
            <a:ext cx="234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Lato" panose="020F0602020204030203"/>
                <a:ea typeface="Lato" panose="020F0602020204030203"/>
                <a:cs typeface="Lato" panose="020F0602020204030203"/>
                <a:sym typeface="Lato" panose="020F0602020204030203"/>
              </a:rPr>
              <a:t>Negative:</a:t>
            </a:r>
            <a:endParaRPr sz="1800" b="1">
              <a:latin typeface="Lato" panose="020F0602020204030203"/>
              <a:ea typeface="Lato" panose="020F0602020204030203"/>
              <a:cs typeface="Lato" panose="020F0602020204030203"/>
              <a:sym typeface="Lato" panose="020F0602020204030203"/>
            </a:endParaRPr>
          </a:p>
        </p:txBody>
      </p:sp>
      <p:pic>
        <p:nvPicPr>
          <p:cNvPr id="204" name="Google Shape;204;p3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4572000" y="782225"/>
            <a:ext cx="2447150" cy="412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true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>
                <a:latin typeface="Bookman Old Style"/>
                <a:ea typeface="Bookman Old Style"/>
                <a:cs typeface="Bookman Old Style"/>
                <a:sym typeface="Bookman Old Style"/>
              </a:rPr>
              <a:t>Problem Statement</a:t>
            </a:r>
            <a:endParaRPr sz="244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4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5" name="Google Shape;95;p14"/>
          <p:cNvSpPr txBox="true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00">
                <a:latin typeface="Bookman Old Style"/>
                <a:ea typeface="Bookman Old Style"/>
                <a:cs typeface="Bookman Old Style"/>
                <a:sym typeface="Bookman Old Style"/>
              </a:rPr>
              <a:t>We focus on developing an app that identifies and localises COVID-19 abnormalities on chest radiographs by categorizing them as "negative", "typical", "indeterminate", "atypical".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6" name="Google Shape;96;p1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647772" y="0"/>
            <a:ext cx="496225" cy="4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true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>
                <a:latin typeface="Bookman Old Style"/>
                <a:ea typeface="Bookman Old Style"/>
                <a:cs typeface="Bookman Old Style"/>
                <a:sym typeface="Bookman Old Style"/>
              </a:rPr>
              <a:t>Objectives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2" name="Google Shape;102;p15"/>
          <p:cNvSpPr txBox="true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GB" sz="1400">
                <a:latin typeface="Bookman Old Style"/>
                <a:ea typeface="Bookman Old Style"/>
                <a:cs typeface="Bookman Old Style"/>
                <a:sym typeface="Bookman Old Style"/>
              </a:rPr>
              <a:t>Train a model to classify the RoI as "negative", "typical", "indeterminate", "atypical"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GB" sz="1400">
                <a:latin typeface="Bookman Old Style"/>
                <a:ea typeface="Bookman Old Style"/>
                <a:cs typeface="Bookman Old Style"/>
                <a:sym typeface="Bookman Old Style"/>
              </a:rPr>
              <a:t>Train a model for localization of area of infection in the radiograph (X-Ray images)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GB" sz="1400">
                <a:latin typeface="Bookman Old Style"/>
                <a:ea typeface="Bookman Old Style"/>
                <a:cs typeface="Bookman Old Style"/>
                <a:sym typeface="Bookman Old Style"/>
              </a:rPr>
              <a:t>Deploy the algorithm/model on Android platforms.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3" name="Google Shape;103;p15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647772" y="0"/>
            <a:ext cx="496225" cy="4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true"/>
          <p:nvPr>
            <p:ph type="title"/>
          </p:nvPr>
        </p:nvSpPr>
        <p:spPr>
          <a:xfrm>
            <a:off x="727650" y="1333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>
                <a:latin typeface="Bookman Old Style"/>
                <a:ea typeface="Bookman Old Style"/>
                <a:cs typeface="Bookman Old Style"/>
                <a:sym typeface="Bookman Old Style"/>
              </a:rPr>
              <a:t>A glance at the dataset:siim-covid19-detection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9" name="Google Shape;109;p16"/>
          <p:cNvSpPr txBox="true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GB" sz="1400">
                <a:latin typeface="Bookman Old Style"/>
                <a:ea typeface="Bookman Old Style"/>
                <a:cs typeface="Bookman Old Style"/>
                <a:sym typeface="Bookman Old Style"/>
              </a:rPr>
              <a:t>A total of 6,334 chest scans in DICOM format (including Train &amp; Test data) under the classes "negative", "typical", "indeterminate", "atypical"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GB" sz="1400">
                <a:latin typeface="Bookman Old Style"/>
                <a:ea typeface="Bookman Old Style"/>
                <a:cs typeface="Bookman Old Style"/>
                <a:sym typeface="Bookman Old Style"/>
              </a:rPr>
              <a:t>Bounding box coordinates for training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0" name="Google Shape;110;p1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647772" y="0"/>
            <a:ext cx="496225" cy="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1957250" y="2945850"/>
            <a:ext cx="5233099" cy="19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true"/>
          <p:nvPr>
            <p:ph type="title"/>
          </p:nvPr>
        </p:nvSpPr>
        <p:spPr>
          <a:xfrm>
            <a:off x="727650" y="1333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>
                <a:latin typeface="Bookman Old Style"/>
                <a:ea typeface="Bookman Old Style"/>
                <a:cs typeface="Bookman Old Style"/>
                <a:sym typeface="Bookman Old Style"/>
              </a:rPr>
              <a:t>Methodology used: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7" name="Google Shape;117;p1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647772" y="0"/>
            <a:ext cx="496225" cy="4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true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GB" sz="1400">
                <a:latin typeface="Bookman Old Style"/>
                <a:ea typeface="Bookman Old Style"/>
                <a:cs typeface="Bookman Old Style"/>
                <a:sym typeface="Bookman Old Style"/>
              </a:rPr>
              <a:t>Classification: MobileNetV3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ookman Old Style"/>
              <a:buChar char="●"/>
            </a:pPr>
            <a:r>
              <a:rPr lang="en-GB" sz="1400">
                <a:latin typeface="Bookman Old Style"/>
                <a:ea typeface="Bookman Old Style"/>
                <a:cs typeface="Bookman Old Style"/>
                <a:sym typeface="Bookman Old Style"/>
              </a:rPr>
              <a:t>Localization of region of infection: YOLO or F-RCNN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F-RCNN Algorithm</a:t>
            </a:r>
            <a:endParaRPr lang="en-GB"/>
          </a:p>
        </p:txBody>
      </p:sp>
      <p:pic>
        <p:nvPicPr>
          <p:cNvPr id="124" name="Google Shape;124;p1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037163" y="1853850"/>
            <a:ext cx="506966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YOLO Algorithm</a:t>
            </a:r>
            <a:endParaRPr lang="en-GB"/>
          </a:p>
        </p:txBody>
      </p:sp>
      <p:pic>
        <p:nvPicPr>
          <p:cNvPr id="130" name="Google Shape;130;p1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018063" y="1853850"/>
            <a:ext cx="71078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true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MobileNetV3 Algorithm</a:t>
            </a:r>
            <a:endParaRPr lang="en-GB"/>
          </a:p>
        </p:txBody>
      </p:sp>
      <p:pic>
        <p:nvPicPr>
          <p:cNvPr id="136" name="Google Shape;136;p2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524000" y="2095075"/>
            <a:ext cx="60960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true"/>
          <p:nvPr>
            <p:ph type="title"/>
          </p:nvPr>
        </p:nvSpPr>
        <p:spPr>
          <a:xfrm>
            <a:off x="188025" y="13082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detector Application</a:t>
            </a:r>
            <a:endParaRPr lang="en-GB"/>
          </a:p>
        </p:txBody>
      </p:sp>
      <p:sp>
        <p:nvSpPr>
          <p:cNvPr id="142" name="Google Shape;142;p21"/>
          <p:cNvSpPr txBox="true"/>
          <p:nvPr/>
        </p:nvSpPr>
        <p:spPr>
          <a:xfrm>
            <a:off x="364425" y="2238575"/>
            <a:ext cx="4393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ookman Old Style"/>
              <a:buChar char="●"/>
            </a:pPr>
            <a:r>
              <a:rPr lang="en-GB"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an android application for Covid-19 detection</a:t>
            </a:r>
            <a:endParaRPr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ookman Old Style"/>
              <a:buChar char="●"/>
            </a:pPr>
            <a:r>
              <a:rPr lang="en-GB"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app is developed using ML kit APIs for our custom model</a:t>
            </a:r>
            <a:endParaRPr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ookman Old Style"/>
              <a:buChar char="●"/>
            </a:pPr>
            <a:r>
              <a:rPr lang="en-GB"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model is integrated with the app using Android Studio</a:t>
            </a:r>
            <a:endParaRPr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3" name="Google Shape;143;p2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879325" y="717950"/>
            <a:ext cx="2447150" cy="41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/>
      </p:transition>
    </mc:Choice>
    <mc:Fallback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WPS Presentation</Application>
  <PresentationFormat/>
  <Paragraphs>101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Arial</vt:lpstr>
      <vt:lpstr>Raleway</vt:lpstr>
      <vt:lpstr>Comfortaa Light</vt:lpstr>
      <vt:lpstr>Lato</vt:lpstr>
      <vt:lpstr>Bookman Old Style</vt:lpstr>
      <vt:lpstr>微软雅黑</vt:lpstr>
      <vt:lpstr>Arial Unicode MS</vt:lpstr>
      <vt:lpstr>Droid Sans Fallback</vt:lpstr>
      <vt:lpstr>Standard Symbols PS</vt:lpstr>
      <vt:lpstr>Times New Roman</vt:lpstr>
      <vt:lpstr>Streamline</vt:lpstr>
      <vt:lpstr>Covid-19 Detection Using Chest Radiography Images</vt:lpstr>
      <vt:lpstr>Problem Statement</vt:lpstr>
      <vt:lpstr>Objectives</vt:lpstr>
      <vt:lpstr>A glance at the dataset:siim-covid19-detection</vt:lpstr>
      <vt:lpstr>Methodology used:</vt:lpstr>
      <vt:lpstr>Architecture of F-RCNN Algorithm</vt:lpstr>
      <vt:lpstr>Architecture of YOLO Algorithm</vt:lpstr>
      <vt:lpstr>Architecture of MobileNetV3 Algorithm</vt:lpstr>
      <vt:lpstr>Covid-19 detector Application</vt:lpstr>
      <vt:lpstr>Results</vt:lpstr>
      <vt:lpstr>Ground truth image and label:</vt:lpstr>
      <vt:lpstr>Ground truth image and label:</vt:lpstr>
      <vt:lpstr>Ground truth image and label:</vt:lpstr>
      <vt:lpstr>Ground truth image and label:</vt:lpstr>
      <vt:lpstr>Predicted classes:</vt:lpstr>
      <vt:lpstr>Predicted classes:</vt:lpstr>
      <vt:lpstr>Predicted classes:</vt:lpstr>
      <vt:lpstr>Predicted classes: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And Localize COVID-19 Abnormalities on Chest Radiographs</dc:title>
  <dc:creator/>
  <cp:lastModifiedBy>lucciffer</cp:lastModifiedBy>
  <cp:revision>1</cp:revision>
  <dcterms:created xsi:type="dcterms:W3CDTF">2021-06-27T14:05:52Z</dcterms:created>
  <dcterms:modified xsi:type="dcterms:W3CDTF">2021-06-27T14:05:52Z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