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70" r:id="rId13"/>
    <p:sldId id="268" r:id="rId14"/>
    <p:sldId id="271" r:id="rId15"/>
    <p:sldId id="272" r:id="rId16"/>
    <p:sldId id="273" r:id="rId17"/>
    <p:sldId id="274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26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892377-6A5A-404D-8F80-A5109EEECCE2}" type="doc">
      <dgm:prSet loTypeId="urn:microsoft.com/office/officeart/2005/8/layout/hList6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2729C4B-6A53-4A09-9AC7-F34040C28750}">
      <dgm:prSet phldrT="[Text]" custT="1"/>
      <dgm:spPr/>
      <dgm:t>
        <a:bodyPr/>
        <a:lstStyle/>
        <a:p>
          <a:r>
            <a:rPr lang="en-US" sz="2800" dirty="0">
              <a:solidFill>
                <a:schemeClr val="tx1"/>
              </a:solidFill>
            </a:rPr>
            <a:t>Random Forest Classifier</a:t>
          </a:r>
        </a:p>
      </dgm:t>
    </dgm:pt>
    <dgm:pt modelId="{498587B2-D1B0-47CB-86EB-BACD79A6EE18}" type="parTrans" cxnId="{32362240-15FE-41F5-BBBA-8C362EDF1D8B}">
      <dgm:prSet/>
      <dgm:spPr/>
      <dgm:t>
        <a:bodyPr/>
        <a:lstStyle/>
        <a:p>
          <a:endParaRPr lang="en-US"/>
        </a:p>
      </dgm:t>
    </dgm:pt>
    <dgm:pt modelId="{5670CA7A-96CE-4016-B731-E63A36717C82}" type="sibTrans" cxnId="{32362240-15FE-41F5-BBBA-8C362EDF1D8B}">
      <dgm:prSet/>
      <dgm:spPr/>
      <dgm:t>
        <a:bodyPr/>
        <a:lstStyle/>
        <a:p>
          <a:endParaRPr lang="en-US"/>
        </a:p>
      </dgm:t>
    </dgm:pt>
    <dgm:pt modelId="{84000B96-D6E9-4882-AC36-DA78AED403C8}">
      <dgm:prSet phldrT="[Text]" custT="1"/>
      <dgm:spPr/>
      <dgm:t>
        <a:bodyPr/>
        <a:lstStyle/>
        <a:p>
          <a:r>
            <a:rPr lang="en-US" sz="2800" dirty="0">
              <a:solidFill>
                <a:schemeClr val="tx1"/>
              </a:solidFill>
            </a:rPr>
            <a:t>Gradient Boosting</a:t>
          </a:r>
        </a:p>
      </dgm:t>
    </dgm:pt>
    <dgm:pt modelId="{90A48FCD-DB0D-4FA6-833E-4C8F6B840FE9}" type="parTrans" cxnId="{E678A232-0537-435B-B6CF-67E5E02C832A}">
      <dgm:prSet/>
      <dgm:spPr/>
      <dgm:t>
        <a:bodyPr/>
        <a:lstStyle/>
        <a:p>
          <a:endParaRPr lang="en-US"/>
        </a:p>
      </dgm:t>
    </dgm:pt>
    <dgm:pt modelId="{6AD2C25C-4AEA-4AF0-951A-A00B5453078A}" type="sibTrans" cxnId="{E678A232-0537-435B-B6CF-67E5E02C832A}">
      <dgm:prSet/>
      <dgm:spPr/>
      <dgm:t>
        <a:bodyPr/>
        <a:lstStyle/>
        <a:p>
          <a:endParaRPr lang="en-US"/>
        </a:p>
      </dgm:t>
    </dgm:pt>
    <dgm:pt modelId="{55BFE7E9-C1D5-4D1B-A518-48CFCEB341B0}">
      <dgm:prSet phldrT="[Text]" custT="1"/>
      <dgm:spPr/>
      <dgm:t>
        <a:bodyPr/>
        <a:lstStyle/>
        <a:p>
          <a:r>
            <a:rPr lang="en-US" sz="2800" dirty="0">
              <a:solidFill>
                <a:schemeClr val="tx1"/>
              </a:solidFill>
            </a:rPr>
            <a:t>Linear SVM</a:t>
          </a:r>
        </a:p>
      </dgm:t>
    </dgm:pt>
    <dgm:pt modelId="{5A3A1707-1EFE-4B77-947E-5E3B90C11A02}" type="parTrans" cxnId="{812C560D-8F4A-46AA-97A7-21FDD2C919E8}">
      <dgm:prSet/>
      <dgm:spPr/>
      <dgm:t>
        <a:bodyPr/>
        <a:lstStyle/>
        <a:p>
          <a:endParaRPr lang="en-US"/>
        </a:p>
      </dgm:t>
    </dgm:pt>
    <dgm:pt modelId="{7BEECB60-7EDB-4AB2-A81A-65748C3A5B5B}" type="sibTrans" cxnId="{812C560D-8F4A-46AA-97A7-21FDD2C919E8}">
      <dgm:prSet/>
      <dgm:spPr/>
      <dgm:t>
        <a:bodyPr/>
        <a:lstStyle/>
        <a:p>
          <a:endParaRPr lang="en-US"/>
        </a:p>
      </dgm:t>
    </dgm:pt>
    <dgm:pt modelId="{22D876B7-830B-4758-A547-B44BF49DCA26}">
      <dgm:prSet phldrT="[Text]" custT="1"/>
      <dgm:spPr/>
      <dgm:t>
        <a:bodyPr/>
        <a:lstStyle/>
        <a:p>
          <a:r>
            <a:rPr lang="en-US" sz="2800" dirty="0">
              <a:solidFill>
                <a:schemeClr val="tx1"/>
              </a:solidFill>
            </a:rPr>
            <a:t>Kernel SVMs</a:t>
          </a:r>
        </a:p>
      </dgm:t>
    </dgm:pt>
    <dgm:pt modelId="{0E20B5CD-BA7E-4F6C-87CA-63F488C2FA93}" type="parTrans" cxnId="{72BB2FE6-195D-4D35-90E4-4E3A6063016B}">
      <dgm:prSet/>
      <dgm:spPr/>
      <dgm:t>
        <a:bodyPr/>
        <a:lstStyle/>
        <a:p>
          <a:endParaRPr lang="en-US"/>
        </a:p>
      </dgm:t>
    </dgm:pt>
    <dgm:pt modelId="{EE498E72-2BF7-4D77-BA44-E339FBA916B3}" type="sibTrans" cxnId="{72BB2FE6-195D-4D35-90E4-4E3A6063016B}">
      <dgm:prSet/>
      <dgm:spPr/>
      <dgm:t>
        <a:bodyPr/>
        <a:lstStyle/>
        <a:p>
          <a:endParaRPr lang="en-US"/>
        </a:p>
      </dgm:t>
    </dgm:pt>
    <dgm:pt modelId="{0A302E90-57CD-4A6D-926A-57AAF74900F2}" type="pres">
      <dgm:prSet presAssocID="{86892377-6A5A-404D-8F80-A5109EEECCE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8DAE08-EF13-4121-9CD6-D35F59A2BA92}" type="pres">
      <dgm:prSet presAssocID="{92729C4B-6A53-4A09-9AC7-F34040C2875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BEADB-5270-4B7B-ABF2-98FE49A21DC1}" type="pres">
      <dgm:prSet presAssocID="{5670CA7A-96CE-4016-B731-E63A36717C82}" presName="sibTrans" presStyleCnt="0"/>
      <dgm:spPr/>
      <dgm:t>
        <a:bodyPr/>
        <a:lstStyle/>
        <a:p>
          <a:endParaRPr lang="en-US"/>
        </a:p>
      </dgm:t>
    </dgm:pt>
    <dgm:pt modelId="{9DE896AD-C49D-4B2B-8F70-20AF9B9D4573}" type="pres">
      <dgm:prSet presAssocID="{84000B96-D6E9-4882-AC36-DA78AED403C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6FFD6E-3B2C-4226-8A53-EB9ED92DB222}" type="pres">
      <dgm:prSet presAssocID="{6AD2C25C-4AEA-4AF0-951A-A00B5453078A}" presName="sibTrans" presStyleCnt="0"/>
      <dgm:spPr/>
      <dgm:t>
        <a:bodyPr/>
        <a:lstStyle/>
        <a:p>
          <a:endParaRPr lang="en-US"/>
        </a:p>
      </dgm:t>
    </dgm:pt>
    <dgm:pt modelId="{57AC9E31-BCCD-4B27-A1B5-F63B04BF8B1D}" type="pres">
      <dgm:prSet presAssocID="{55BFE7E9-C1D5-4D1B-A518-48CFCEB341B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A2B439-8038-4658-8772-10F47120E36E}" type="pres">
      <dgm:prSet presAssocID="{7BEECB60-7EDB-4AB2-A81A-65748C3A5B5B}" presName="sibTrans" presStyleCnt="0"/>
      <dgm:spPr/>
      <dgm:t>
        <a:bodyPr/>
        <a:lstStyle/>
        <a:p>
          <a:endParaRPr lang="en-US"/>
        </a:p>
      </dgm:t>
    </dgm:pt>
    <dgm:pt modelId="{C52E3189-D5DF-4176-910A-EF6EF832820F}" type="pres">
      <dgm:prSet presAssocID="{22D876B7-830B-4758-A547-B44BF49DCA2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CC4C2CE-F565-4A2B-882C-3B8589A70E21}" type="presOf" srcId="{86892377-6A5A-404D-8F80-A5109EEECCE2}" destId="{0A302E90-57CD-4A6D-926A-57AAF74900F2}" srcOrd="0" destOrd="0" presId="urn:microsoft.com/office/officeart/2005/8/layout/hList6"/>
    <dgm:cxn modelId="{32362240-15FE-41F5-BBBA-8C362EDF1D8B}" srcId="{86892377-6A5A-404D-8F80-A5109EEECCE2}" destId="{92729C4B-6A53-4A09-9AC7-F34040C28750}" srcOrd="0" destOrd="0" parTransId="{498587B2-D1B0-47CB-86EB-BACD79A6EE18}" sibTransId="{5670CA7A-96CE-4016-B731-E63A36717C82}"/>
    <dgm:cxn modelId="{812C560D-8F4A-46AA-97A7-21FDD2C919E8}" srcId="{86892377-6A5A-404D-8F80-A5109EEECCE2}" destId="{55BFE7E9-C1D5-4D1B-A518-48CFCEB341B0}" srcOrd="2" destOrd="0" parTransId="{5A3A1707-1EFE-4B77-947E-5E3B90C11A02}" sibTransId="{7BEECB60-7EDB-4AB2-A81A-65748C3A5B5B}"/>
    <dgm:cxn modelId="{3442CB6D-3D1C-4740-A621-792395B5E6D6}" type="presOf" srcId="{92729C4B-6A53-4A09-9AC7-F34040C28750}" destId="{4E8DAE08-EF13-4121-9CD6-D35F59A2BA92}" srcOrd="0" destOrd="0" presId="urn:microsoft.com/office/officeart/2005/8/layout/hList6"/>
    <dgm:cxn modelId="{89C0FDEE-173F-41EA-BACB-DF05986F5C04}" type="presOf" srcId="{55BFE7E9-C1D5-4D1B-A518-48CFCEB341B0}" destId="{57AC9E31-BCCD-4B27-A1B5-F63B04BF8B1D}" srcOrd="0" destOrd="0" presId="urn:microsoft.com/office/officeart/2005/8/layout/hList6"/>
    <dgm:cxn modelId="{72BB2FE6-195D-4D35-90E4-4E3A6063016B}" srcId="{86892377-6A5A-404D-8F80-A5109EEECCE2}" destId="{22D876B7-830B-4758-A547-B44BF49DCA26}" srcOrd="3" destOrd="0" parTransId="{0E20B5CD-BA7E-4F6C-87CA-63F488C2FA93}" sibTransId="{EE498E72-2BF7-4D77-BA44-E339FBA916B3}"/>
    <dgm:cxn modelId="{5AE7F4A1-2579-4118-8121-CD572103C4A5}" type="presOf" srcId="{22D876B7-830B-4758-A547-B44BF49DCA26}" destId="{C52E3189-D5DF-4176-910A-EF6EF832820F}" srcOrd="0" destOrd="0" presId="urn:microsoft.com/office/officeart/2005/8/layout/hList6"/>
    <dgm:cxn modelId="{E678A232-0537-435B-B6CF-67E5E02C832A}" srcId="{86892377-6A5A-404D-8F80-A5109EEECCE2}" destId="{84000B96-D6E9-4882-AC36-DA78AED403C8}" srcOrd="1" destOrd="0" parTransId="{90A48FCD-DB0D-4FA6-833E-4C8F6B840FE9}" sibTransId="{6AD2C25C-4AEA-4AF0-951A-A00B5453078A}"/>
    <dgm:cxn modelId="{18E00316-D0F6-4C8C-998C-E1CAB64F160F}" type="presOf" srcId="{84000B96-D6E9-4882-AC36-DA78AED403C8}" destId="{9DE896AD-C49D-4B2B-8F70-20AF9B9D4573}" srcOrd="0" destOrd="0" presId="urn:microsoft.com/office/officeart/2005/8/layout/hList6"/>
    <dgm:cxn modelId="{E5B3B31E-4EC9-4E42-BDA5-B1DE692ED72B}" type="presParOf" srcId="{0A302E90-57CD-4A6D-926A-57AAF74900F2}" destId="{4E8DAE08-EF13-4121-9CD6-D35F59A2BA92}" srcOrd="0" destOrd="0" presId="urn:microsoft.com/office/officeart/2005/8/layout/hList6"/>
    <dgm:cxn modelId="{C61E4C44-BAD2-4FC7-8E25-6EC59A4537F3}" type="presParOf" srcId="{0A302E90-57CD-4A6D-926A-57AAF74900F2}" destId="{542BEADB-5270-4B7B-ABF2-98FE49A21DC1}" srcOrd="1" destOrd="0" presId="urn:microsoft.com/office/officeart/2005/8/layout/hList6"/>
    <dgm:cxn modelId="{94EBDE3D-C044-45B0-BD48-00A3E2B199A4}" type="presParOf" srcId="{0A302E90-57CD-4A6D-926A-57AAF74900F2}" destId="{9DE896AD-C49D-4B2B-8F70-20AF9B9D4573}" srcOrd="2" destOrd="0" presId="urn:microsoft.com/office/officeart/2005/8/layout/hList6"/>
    <dgm:cxn modelId="{FC0F27E7-0D5C-4D72-A1E9-CC1B0FDEC627}" type="presParOf" srcId="{0A302E90-57CD-4A6D-926A-57AAF74900F2}" destId="{796FFD6E-3B2C-4226-8A53-EB9ED92DB222}" srcOrd="3" destOrd="0" presId="urn:microsoft.com/office/officeart/2005/8/layout/hList6"/>
    <dgm:cxn modelId="{A1C3CA04-4EEA-49E8-94D0-742EC9469F71}" type="presParOf" srcId="{0A302E90-57CD-4A6D-926A-57AAF74900F2}" destId="{57AC9E31-BCCD-4B27-A1B5-F63B04BF8B1D}" srcOrd="4" destOrd="0" presId="urn:microsoft.com/office/officeart/2005/8/layout/hList6"/>
    <dgm:cxn modelId="{9F5C7556-45EC-43A0-80CC-63EBE318883D}" type="presParOf" srcId="{0A302E90-57CD-4A6D-926A-57AAF74900F2}" destId="{E0A2B439-8038-4658-8772-10F47120E36E}" srcOrd="5" destOrd="0" presId="urn:microsoft.com/office/officeart/2005/8/layout/hList6"/>
    <dgm:cxn modelId="{0F1DC9FF-EC36-4932-A743-54C77BC20F14}" type="presParOf" srcId="{0A302E90-57CD-4A6D-926A-57AAF74900F2}" destId="{C52E3189-D5DF-4176-910A-EF6EF832820F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8DAE08-EF13-4121-9CD6-D35F59A2BA92}">
      <dsp:nvSpPr>
        <dsp:cNvPr id="0" name=""/>
        <dsp:cNvSpPr/>
      </dsp:nvSpPr>
      <dsp:spPr>
        <a:xfrm rot="16200000">
          <a:off x="-921821" y="923893"/>
          <a:ext cx="3881437" cy="2033649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solidFill>
                <a:schemeClr val="tx1"/>
              </a:solidFill>
            </a:rPr>
            <a:t>Random Forest Classifier</a:t>
          </a:r>
        </a:p>
      </dsp:txBody>
      <dsp:txXfrm rot="5400000">
        <a:off x="2073" y="776286"/>
        <a:ext cx="2033649" cy="2328863"/>
      </dsp:txXfrm>
    </dsp:sp>
    <dsp:sp modelId="{9DE896AD-C49D-4B2B-8F70-20AF9B9D4573}">
      <dsp:nvSpPr>
        <dsp:cNvPr id="0" name=""/>
        <dsp:cNvSpPr/>
      </dsp:nvSpPr>
      <dsp:spPr>
        <a:xfrm rot="16200000">
          <a:off x="1264351" y="923893"/>
          <a:ext cx="3881437" cy="2033649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solidFill>
                <a:schemeClr val="tx1"/>
              </a:solidFill>
            </a:rPr>
            <a:t>Gradient Boosting</a:t>
          </a:r>
        </a:p>
      </dsp:txBody>
      <dsp:txXfrm rot="5400000">
        <a:off x="2188245" y="776286"/>
        <a:ext cx="2033649" cy="2328863"/>
      </dsp:txXfrm>
    </dsp:sp>
    <dsp:sp modelId="{57AC9E31-BCCD-4B27-A1B5-F63B04BF8B1D}">
      <dsp:nvSpPr>
        <dsp:cNvPr id="0" name=""/>
        <dsp:cNvSpPr/>
      </dsp:nvSpPr>
      <dsp:spPr>
        <a:xfrm rot="16200000">
          <a:off x="3450523" y="923893"/>
          <a:ext cx="3881437" cy="2033649"/>
        </a:xfrm>
        <a:prstGeom prst="flowChartManualOperati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solidFill>
                <a:schemeClr val="tx1"/>
              </a:solidFill>
            </a:rPr>
            <a:t>Linear SVM</a:t>
          </a:r>
        </a:p>
      </dsp:txBody>
      <dsp:txXfrm rot="5400000">
        <a:off x="4374417" y="776286"/>
        <a:ext cx="2033649" cy="2328863"/>
      </dsp:txXfrm>
    </dsp:sp>
    <dsp:sp modelId="{C52E3189-D5DF-4176-910A-EF6EF832820F}">
      <dsp:nvSpPr>
        <dsp:cNvPr id="0" name=""/>
        <dsp:cNvSpPr/>
      </dsp:nvSpPr>
      <dsp:spPr>
        <a:xfrm rot="16200000">
          <a:off x="5636696" y="923893"/>
          <a:ext cx="3881437" cy="2033649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solidFill>
                <a:schemeClr val="tx1"/>
              </a:solidFill>
            </a:rPr>
            <a:t>Kernel SVMs</a:t>
          </a:r>
        </a:p>
      </dsp:txBody>
      <dsp:txXfrm rot="5400000">
        <a:off x="6560590" y="776286"/>
        <a:ext cx="2033649" cy="23288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flower&#10;&#10;Description generated with high confidence">
            <a:extLst>
              <a:ext uri="{FF2B5EF4-FFF2-40B4-BE49-F238E27FC236}">
                <a16:creationId xmlns="" xmlns:a16="http://schemas.microsoft.com/office/drawing/2014/main" id="{3CC5B376-D9F3-4460-B79F-02159E8A9D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93" t="9091" r="9094" b="3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C1C2B9-EA04-49B5-BB93-B1044D15E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1002" y="1752987"/>
            <a:ext cx="4651835" cy="1038947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>
                <a:solidFill>
                  <a:schemeClr val="tx1"/>
                </a:solidFill>
              </a:rPr>
              <a:t>Forest Fires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DABC886-D165-4BFF-AA1C-F58D24132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4960" y="3964334"/>
            <a:ext cx="3919649" cy="2536314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Presented by:</a:t>
            </a:r>
          </a:p>
          <a:p>
            <a:pPr algn="ctr">
              <a:lnSpc>
                <a:spcPct val="9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4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4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Aditya </a:t>
            </a:r>
            <a:r>
              <a:rPr lang="en-US" sz="2400" b="1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Kulai</a:t>
            </a:r>
            <a:endParaRPr lang="en-US" sz="2400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>
              <a:lnSpc>
                <a:spcPct val="9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Gaurav Cariappa</a:t>
            </a:r>
          </a:p>
          <a:p>
            <a:pPr algn="ctr">
              <a:lnSpc>
                <a:spcPct val="9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Gauri Bansal</a:t>
            </a:r>
          </a:p>
          <a:p>
            <a:pPr algn="ctr">
              <a:lnSpc>
                <a:spcPct val="9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Konain Mukadam</a:t>
            </a:r>
          </a:p>
        </p:txBody>
      </p:sp>
    </p:spTree>
    <p:extLst>
      <p:ext uri="{BB962C8B-B14F-4D97-AF65-F5344CB8AC3E}">
        <p14:creationId xmlns:p14="http://schemas.microsoft.com/office/powerpoint/2010/main" val="237941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A0F616-E189-4430-8853-CBCBDF780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143" y="388051"/>
            <a:ext cx="8596668" cy="1320800"/>
          </a:xfrm>
        </p:spPr>
        <p:txBody>
          <a:bodyPr/>
          <a:lstStyle/>
          <a:p>
            <a:r>
              <a:rPr lang="en-US" b="1" dirty="0"/>
              <a:t>Examining our Data Set for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51BFFEA-5B98-493C-92B8-5AE9D299D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42" y="1303283"/>
            <a:ext cx="8739051" cy="4666516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We 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run Boxplots on all Parameters and determine cases where there is a dense concentration of outliers</a:t>
            </a:r>
            <a:r>
              <a:rPr lang="en-US" sz="2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.</a:t>
            </a:r>
            <a:endParaRPr lang="en-US" sz="20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Parameters with Considerable Outliers (we find that ISI DMC and area have data with considerable amount of outliers).</a:t>
            </a:r>
          </a:p>
          <a:p>
            <a:pPr algn="just"/>
            <a:endParaRPr lang="en-US" sz="20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just"/>
            <a:endParaRPr lang="en-US" sz="20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11E0FBD-06E7-455C-BA81-38EA0DAF1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43" y="3365665"/>
            <a:ext cx="2900126" cy="290190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05D53C8-8C91-4CAE-9616-58FEB2B34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413" y="3365665"/>
            <a:ext cx="2995448" cy="290190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78FB8B3-801A-4454-9293-088A6C04D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4244" y="3365665"/>
            <a:ext cx="2784352" cy="290190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780346" y="5785133"/>
            <a:ext cx="68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ISI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44137" y="5785133"/>
            <a:ext cx="815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AREA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670" y="5728582"/>
            <a:ext cx="815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DMC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81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9226B6-68AF-4280-A995-7E35806C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57" y="609600"/>
            <a:ext cx="8596668" cy="712163"/>
          </a:xfrm>
        </p:spPr>
        <p:txBody>
          <a:bodyPr/>
          <a:lstStyle/>
          <a:p>
            <a:r>
              <a:rPr lang="en-US" b="1" dirty="0" smtClean="0"/>
              <a:t>Preprocessing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9BA5605-E741-45EF-97F5-517C73DB5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547" y="1551718"/>
            <a:ext cx="4185623" cy="576262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Heavily Skewed: Area</a:t>
            </a:r>
          </a:p>
        </p:txBody>
      </p:sp>
      <p:pic>
        <p:nvPicPr>
          <p:cNvPr id="8" name="Content Placeholder 7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DBA575A3-03D5-478B-B4FC-F59233A3C7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0230" y="2319707"/>
            <a:ext cx="4184650" cy="3250776"/>
          </a:xfrm>
          <a:ln w="38100">
            <a:solidFill>
              <a:schemeClr val="tx1"/>
            </a:solidFill>
          </a:ln>
        </p:spPr>
      </p:pic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D6639A8-736A-4B66-A4AE-E730AD6A9E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09170" y="1551718"/>
            <a:ext cx="4514809" cy="576262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Processed Form: log(Area+1)</a:t>
            </a:r>
          </a:p>
        </p:txBody>
      </p:sp>
      <p:pic>
        <p:nvPicPr>
          <p:cNvPr id="10" name="Content Placeholder 9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AD57160B-14EF-4A2F-9C91-33C499A9FE0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909170" y="2319707"/>
            <a:ext cx="4346353" cy="3250776"/>
          </a:xfr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3278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7F7508-7524-4FAC-BB99-35046AC18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252" y="451945"/>
            <a:ext cx="8596668" cy="1320800"/>
          </a:xfrm>
        </p:spPr>
        <p:txBody>
          <a:bodyPr/>
          <a:lstStyle/>
          <a:p>
            <a:r>
              <a:rPr lang="en-US" b="1" dirty="0"/>
              <a:t>Assumptions: Important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99F9A39-2C2B-4BF0-96E5-2351C0BFA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252" y="1467083"/>
            <a:ext cx="8596668" cy="443764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Based on findings from the paper “A Data Mining Approach to Predict Forest Fires using Meteorological Data” by Cortez and </a:t>
            </a:r>
            <a:r>
              <a:rPr lang="en-US" sz="2000" dirty="0" err="1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Morias</a:t>
            </a:r>
            <a:r>
              <a:rPr lang="en-US" sz="2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(2007) 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we inferred that the most important variables affecting B</a:t>
            </a:r>
            <a:r>
              <a:rPr lang="en-US" sz="2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urnt Forest 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A</a:t>
            </a:r>
            <a:r>
              <a:rPr lang="en-US" sz="2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rea 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are:</a:t>
            </a:r>
          </a:p>
          <a:p>
            <a:pPr lvl="1" algn="just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Rain</a:t>
            </a:r>
          </a:p>
          <a:p>
            <a:pPr lvl="1" algn="just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Temperature</a:t>
            </a:r>
          </a:p>
          <a:p>
            <a:pPr lvl="1" algn="just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Relative Humidity</a:t>
            </a:r>
          </a:p>
          <a:p>
            <a:pPr lvl="1" algn="just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Wind</a:t>
            </a:r>
          </a:p>
        </p:txBody>
      </p:sp>
    </p:spTree>
    <p:extLst>
      <p:ext uri="{BB962C8B-B14F-4D97-AF65-F5344CB8AC3E}">
        <p14:creationId xmlns:p14="http://schemas.microsoft.com/office/powerpoint/2010/main" val="179521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561" y="304801"/>
            <a:ext cx="7128156" cy="1166647"/>
          </a:xfrm>
        </p:spPr>
        <p:txBody>
          <a:bodyPr anchor="ctr">
            <a:normAutofit/>
          </a:bodyPr>
          <a:lstStyle/>
          <a:p>
            <a:r>
              <a:rPr lang="en-US" b="1" dirty="0"/>
              <a:t>Feature Scaling: Normalization 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375485" y="1471448"/>
            <a:ext cx="9472707" cy="180204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Standardizing the range of Independent </a:t>
            </a:r>
            <a:r>
              <a:rPr lang="en-US" sz="2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Variables.</a:t>
            </a:r>
            <a:endParaRPr lang="en-US" sz="20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Implementing this using </a:t>
            </a:r>
            <a:r>
              <a:rPr lang="en-US" sz="2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Normalization.</a:t>
            </a:r>
            <a:endParaRPr lang="en-US" sz="20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Normalizing continues variables between 0 and 1 in order to control different </a:t>
            </a:r>
            <a:r>
              <a:rPr lang="en-US" sz="2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ranges.</a:t>
            </a:r>
            <a:endParaRPr lang="en-US" sz="20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7" name="Picture 6" descr="A screenshot of a computer screen&#10;&#10;Description generated with very high confidence">
            <a:extLst>
              <a:ext uri="{FF2B5EF4-FFF2-40B4-BE49-F238E27FC236}">
                <a16:creationId xmlns="" xmlns:a16="http://schemas.microsoft.com/office/drawing/2014/main" id="{3E0E2790-F859-4449-A3A1-9AC5D40F3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389" y="3597070"/>
            <a:ext cx="8711287" cy="2288723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6468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2D2B66-319C-4478-95F6-DEF4AB701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51" y="519472"/>
            <a:ext cx="8998451" cy="1320800"/>
          </a:xfrm>
        </p:spPr>
        <p:txBody>
          <a:bodyPr/>
          <a:lstStyle/>
          <a:p>
            <a:r>
              <a:rPr lang="en-US" b="1" dirty="0"/>
              <a:t>Assumptions: Data Preparation for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8030CDD-0172-4692-AEFA-353C3BDFF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551" y="1487927"/>
            <a:ext cx="9089166" cy="388077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We approached it as a </a:t>
            </a:r>
            <a:r>
              <a:rPr lang="en-US" sz="2000" b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Classification</a:t>
            </a:r>
            <a:r>
              <a:rPr lang="en-US" sz="2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P</a:t>
            </a:r>
            <a:r>
              <a:rPr lang="en-US" sz="2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roblem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We tried to predict weather conditions </a:t>
            </a:r>
            <a:r>
              <a:rPr lang="en-US" sz="2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that 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gave rise </a:t>
            </a:r>
            <a:r>
              <a:rPr lang="en-US" sz="2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to small fires </a:t>
            </a:r>
            <a:r>
              <a:rPr lang="en-US" sz="2000" b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(&lt; 5 Hectares) </a:t>
            </a:r>
            <a:r>
              <a:rPr lang="en-US" sz="2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since 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they constitute most of the occurrences in the data</a:t>
            </a:r>
            <a:r>
              <a:rPr lang="en-US" sz="2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.</a:t>
            </a:r>
            <a:endParaRPr lang="en-US" sz="20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We created a new column </a:t>
            </a:r>
            <a:r>
              <a:rPr lang="en-US" sz="200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“size” 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to accommodate area as </a:t>
            </a:r>
            <a:r>
              <a:rPr lang="en-US" sz="2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labels.</a:t>
            </a:r>
            <a:endParaRPr lang="en-US" sz="20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5" name="Picture 4" descr="A screenshot of a flat screen tv&#10;&#10;Description generated with very high confidence">
            <a:extLst>
              <a:ext uri="{FF2B5EF4-FFF2-40B4-BE49-F238E27FC236}">
                <a16:creationId xmlns="" xmlns:a16="http://schemas.microsoft.com/office/drawing/2014/main" id="{8E3BBFFC-F1B1-4024-B928-211B96A23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79" y="3924896"/>
            <a:ext cx="8685423" cy="2244677"/>
          </a:xfrm>
          <a:prstGeom prst="rect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3806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FE9A78-4E11-4467-BF3D-84E70E219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210" y="534471"/>
            <a:ext cx="8596668" cy="1052591"/>
          </a:xfrm>
        </p:spPr>
        <p:txBody>
          <a:bodyPr/>
          <a:lstStyle/>
          <a:p>
            <a:r>
              <a:rPr lang="en-US" b="1" dirty="0"/>
              <a:t>Cross-Validation and Data Splitting</a:t>
            </a:r>
          </a:p>
        </p:txBody>
      </p:sp>
      <p:pic>
        <p:nvPicPr>
          <p:cNvPr id="5" name="Content Placeholder 4" descr="A screen shot of a computer&#10;&#10;Description generated with high confidence">
            <a:extLst>
              <a:ext uri="{FF2B5EF4-FFF2-40B4-BE49-F238E27FC236}">
                <a16:creationId xmlns="" xmlns:a16="http://schemas.microsoft.com/office/drawing/2014/main" id="{1CBBF04F-BEE0-4E8E-B370-BD952B0C76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210" y="4130566"/>
            <a:ext cx="8756736" cy="2144109"/>
          </a:xfrm>
          <a:ln w="38100"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8BCAC0D1-EEDD-4E11-BC1A-D43B61024685}"/>
              </a:ext>
            </a:extLst>
          </p:cNvPr>
          <p:cNvSpPr txBox="1">
            <a:spLocks/>
          </p:cNvSpPr>
          <p:nvPr/>
        </p:nvSpPr>
        <p:spPr>
          <a:xfrm>
            <a:off x="677334" y="2160590"/>
            <a:ext cx="8596668" cy="1621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22608768-8374-4614-86CA-B137CB951B54}"/>
              </a:ext>
            </a:extLst>
          </p:cNvPr>
          <p:cNvSpPr txBox="1">
            <a:spLocks/>
          </p:cNvSpPr>
          <p:nvPr/>
        </p:nvSpPr>
        <p:spPr>
          <a:xfrm>
            <a:off x="631244" y="1352305"/>
            <a:ext cx="8596668" cy="2429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70000"/>
              </a:lnSpc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We </a:t>
            </a:r>
            <a:r>
              <a:rPr lang="en-US" sz="2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split 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the d</a:t>
            </a:r>
            <a:r>
              <a:rPr lang="en-US" sz="2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ata 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into 3 parts namely:</a:t>
            </a:r>
          </a:p>
          <a:p>
            <a:pPr lvl="1" algn="just">
              <a:lnSpc>
                <a:spcPct val="170000"/>
              </a:lnSpc>
            </a:pPr>
            <a:r>
              <a:rPr lang="en-US" sz="200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Training Data: </a:t>
            </a:r>
            <a:r>
              <a:rPr lang="en-US" sz="2000" b="1" dirty="0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60%</a:t>
            </a:r>
            <a:endParaRPr lang="en-US" sz="2000" b="1" dirty="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  <a:p>
            <a:pPr lvl="1" algn="just">
              <a:lnSpc>
                <a:spcPct val="170000"/>
              </a:lnSpc>
            </a:pPr>
            <a:r>
              <a:rPr lang="en-US" sz="200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Testing Data: </a:t>
            </a:r>
            <a:r>
              <a:rPr lang="en-US" sz="2000" b="1" dirty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20%</a:t>
            </a:r>
          </a:p>
          <a:p>
            <a:pPr lvl="1" algn="just">
              <a:lnSpc>
                <a:spcPct val="170000"/>
              </a:lnSpc>
            </a:pPr>
            <a:r>
              <a:rPr lang="en-US" sz="200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Cross-Validation </a:t>
            </a:r>
            <a:r>
              <a:rPr lang="en-US" sz="2000" b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Test </a:t>
            </a:r>
            <a:r>
              <a:rPr lang="en-US" sz="200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Data: </a:t>
            </a:r>
            <a:r>
              <a:rPr lang="en-US" sz="2000" b="1" dirty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20%</a:t>
            </a:r>
          </a:p>
        </p:txBody>
      </p:sp>
    </p:spTree>
    <p:extLst>
      <p:ext uri="{BB962C8B-B14F-4D97-AF65-F5344CB8AC3E}">
        <p14:creationId xmlns:p14="http://schemas.microsoft.com/office/powerpoint/2010/main" val="55559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47931A-893E-44C6-915B-3C77F1229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700" y="483476"/>
            <a:ext cx="8596668" cy="1320800"/>
          </a:xfrm>
        </p:spPr>
        <p:txBody>
          <a:bodyPr>
            <a:normAutofit/>
          </a:bodyPr>
          <a:lstStyle/>
          <a:p>
            <a:r>
              <a:rPr lang="en-US" b="1" dirty="0" smtClean="0"/>
              <a:t>Prediction Models</a:t>
            </a:r>
            <a:endParaRPr lang="en-US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EA1FAD4B-0C72-45D3-8D0D-0083CFBC0D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5741413"/>
              </p:ext>
            </p:extLst>
          </p:nvPr>
        </p:nvGraphicFramePr>
        <p:xfrm>
          <a:off x="614801" y="1804276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686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black background&#10;&#10;Description generated with high confidence">
            <a:extLst>
              <a:ext uri="{FF2B5EF4-FFF2-40B4-BE49-F238E27FC236}">
                <a16:creationId xmlns="" xmlns:a16="http://schemas.microsoft.com/office/drawing/2014/main" id="{1049E1DB-2C4E-449B-832C-87E6482D9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122" y="3654474"/>
            <a:ext cx="3190320" cy="2790642"/>
          </a:xfrm>
          <a:prstGeom prst="rect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9EE17E34-38F2-4FCC-949E-51FC435CD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2" y="1389591"/>
            <a:ext cx="8440110" cy="1952699"/>
          </a:xfrm>
          <a:prstGeom prst="rect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49F4DF-37E9-4943-90E3-9DFDD70BF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2" y="436035"/>
            <a:ext cx="8596668" cy="1320800"/>
          </a:xfrm>
        </p:spPr>
        <p:txBody>
          <a:bodyPr>
            <a:normAutofit/>
          </a:bodyPr>
          <a:lstStyle/>
          <a:p>
            <a:r>
              <a:rPr lang="en-US" b="1" dirty="0"/>
              <a:t>Random Forest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9F344A8-0E82-4A66-9002-94BAE36F2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2160589"/>
            <a:ext cx="4410718" cy="388077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3F4DCBF8-D74C-4C07-BF04-B957E66892C8}"/>
              </a:ext>
            </a:extLst>
          </p:cNvPr>
          <p:cNvSpPr txBox="1">
            <a:spLocks/>
          </p:cNvSpPr>
          <p:nvPr/>
        </p:nvSpPr>
        <p:spPr>
          <a:xfrm>
            <a:off x="469517" y="3654474"/>
            <a:ext cx="5249790" cy="27906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Using Random Forest we tried to predict the size of the area burned. 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We attained an accuracy of </a:t>
            </a:r>
            <a:r>
              <a:rPr lang="en-US" sz="200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66% 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using this model.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Hence, 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we decided not to go forward with this model.</a:t>
            </a:r>
          </a:p>
        </p:txBody>
      </p:sp>
    </p:spTree>
    <p:extLst>
      <p:ext uri="{BB962C8B-B14F-4D97-AF65-F5344CB8AC3E}">
        <p14:creationId xmlns:p14="http://schemas.microsoft.com/office/powerpoint/2010/main" val="380924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49F4DF-37E9-4943-90E3-9DFDD70BF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056" y="389142"/>
            <a:ext cx="8596668" cy="1320800"/>
          </a:xfrm>
        </p:spPr>
        <p:txBody>
          <a:bodyPr>
            <a:normAutofit/>
          </a:bodyPr>
          <a:lstStyle/>
          <a:p>
            <a:r>
              <a:rPr lang="en-US" b="1" dirty="0"/>
              <a:t>Gradient 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9F344A8-0E82-4A66-9002-94BAE36F2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2160589"/>
            <a:ext cx="4410718" cy="388077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3F4DCBF8-D74C-4C07-BF04-B957E66892C8}"/>
              </a:ext>
            </a:extLst>
          </p:cNvPr>
          <p:cNvSpPr txBox="1">
            <a:spLocks/>
          </p:cNvSpPr>
          <p:nvPr/>
        </p:nvSpPr>
        <p:spPr>
          <a:xfrm>
            <a:off x="374922" y="3494032"/>
            <a:ext cx="5249790" cy="20484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Using Gradient Boosting we tried to predict the size of the area burned. 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We attained an accuracy of </a:t>
            </a:r>
            <a:r>
              <a:rPr lang="en-US" sz="200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71% 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using this model.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This accuracy was better than Random Forest, but we still tried a few other models.</a:t>
            </a:r>
          </a:p>
        </p:txBody>
      </p:sp>
      <p:pic>
        <p:nvPicPr>
          <p:cNvPr id="9" name="Content Placeholder 7" descr="A screenshot of a computer screen&#10;&#10;Description generated with very high confidence">
            <a:extLst>
              <a:ext uri="{FF2B5EF4-FFF2-40B4-BE49-F238E27FC236}">
                <a16:creationId xmlns="" xmlns:a16="http://schemas.microsoft.com/office/drawing/2014/main" id="{93A64AB0-780C-4C60-B0BE-22801859C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2" y="1259294"/>
            <a:ext cx="8414116" cy="2030443"/>
          </a:xfrm>
          <a:prstGeom prst="rect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</p:pic>
      <p:pic>
        <p:nvPicPr>
          <p:cNvPr id="10" name="Content Placeholder 4" descr="A picture containing text&#10;&#10;Description generated with high confidence">
            <a:extLst>
              <a:ext uri="{FF2B5EF4-FFF2-40B4-BE49-F238E27FC236}">
                <a16:creationId xmlns="" xmlns:a16="http://schemas.microsoft.com/office/drawing/2014/main" id="{7AB5CD0E-B401-42CF-B6B7-29F782640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337" y="3494032"/>
            <a:ext cx="3144111" cy="3114388"/>
          </a:xfrm>
          <a:prstGeom prst="rect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4544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D70328-A00D-4D57-90E1-D620F92EF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Support Vector Machine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D33BF12A-19FD-439F-B6B1-E254BBDD39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742607"/>
            <a:ext cx="7641752" cy="1092957"/>
          </a:xfrm>
        </p:spPr>
      </p:pic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F6C6B17D-E7EF-4F50-9163-115AC7DAE087}"/>
              </a:ext>
            </a:extLst>
          </p:cNvPr>
          <p:cNvSpPr txBox="1">
            <a:spLocks/>
          </p:cNvSpPr>
          <p:nvPr/>
        </p:nvSpPr>
        <p:spPr>
          <a:xfrm>
            <a:off x="469516" y="3566400"/>
            <a:ext cx="5249790" cy="2048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Using Gradient Boosting we tried to predict the size of the area burned. </a:t>
            </a:r>
          </a:p>
          <a:p>
            <a:r>
              <a:rPr lang="en-US" dirty="0"/>
              <a:t>We attained an accuracy of 71% using this model.</a:t>
            </a:r>
          </a:p>
          <a:p>
            <a:r>
              <a:rPr lang="en-US" dirty="0"/>
              <a:t> This accuracy was better than Random Forest, but we still tried a few other models.</a:t>
            </a:r>
          </a:p>
        </p:txBody>
      </p:sp>
    </p:spTree>
    <p:extLst>
      <p:ext uri="{BB962C8B-B14F-4D97-AF65-F5344CB8AC3E}">
        <p14:creationId xmlns:p14="http://schemas.microsoft.com/office/powerpoint/2010/main" val="388564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DFE0A5-83DA-413B-A5F5-2A1F3CE4C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065" y="546539"/>
            <a:ext cx="8596668" cy="1320800"/>
          </a:xfrm>
        </p:spPr>
        <p:txBody>
          <a:bodyPr>
            <a:normAutofit/>
          </a:bodyPr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55A08AB-F9A1-45E3-B578-DF0C03269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065" y="1427656"/>
            <a:ext cx="9812387" cy="5070087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The purpose of this project is Developing a Model for an early warning method. </a:t>
            </a:r>
          </a:p>
          <a:p>
            <a:pPr algn="just">
              <a:lnSpc>
                <a:spcPct val="200000"/>
              </a:lnSpc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Analyzing the data set which comprises forest fire record in a Portuguese park.</a:t>
            </a:r>
          </a:p>
          <a:p>
            <a:pPr algn="just">
              <a:lnSpc>
                <a:spcPct val="200000"/>
              </a:lnSpc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Understanding the underlying relationship between various predictors and area burnt.</a:t>
            </a:r>
          </a:p>
          <a:p>
            <a:pPr algn="just">
              <a:lnSpc>
                <a:spcPct val="200000"/>
              </a:lnSpc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Predicting the probable area burnt in the event of a future forest fire.</a:t>
            </a:r>
          </a:p>
          <a:p>
            <a:pPr algn="just">
              <a:lnSpc>
                <a:spcPct val="200000"/>
              </a:lnSpc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Determining which variables are most likely to cause most significant fires.</a:t>
            </a:r>
          </a:p>
          <a:p>
            <a:pPr algn="just">
              <a:lnSpc>
                <a:spcPct val="200000"/>
              </a:lnSpc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This model would give authorities a powerful tool in the fight against fire damage.</a:t>
            </a:r>
          </a:p>
          <a:p>
            <a:pPr algn="just">
              <a:lnSpc>
                <a:spcPct val="200000"/>
              </a:lnSpc>
            </a:pPr>
            <a:endParaRPr lang="en-US" sz="20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just">
              <a:lnSpc>
                <a:spcPct val="200000"/>
              </a:lnSpc>
            </a:pPr>
            <a:endParaRPr lang="en-US" sz="20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just">
              <a:lnSpc>
                <a:spcPct val="200000"/>
              </a:lnSpc>
            </a:pPr>
            <a:endParaRPr lang="en-US" sz="20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85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F15209-AED2-4782-8539-C000E672C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Support Vector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4050C5-F61D-4535-B348-2AF404F5F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6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C29FBD-F32E-4C4E-8DB4-C51153F55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320" y="441435"/>
            <a:ext cx="8596668" cy="1320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90C226"/>
                </a:solidFill>
              </a:rPr>
              <a:t>EDA: Analysis </a:t>
            </a:r>
            <a:r>
              <a:rPr lang="en-US" b="1" dirty="0" smtClean="0">
                <a:solidFill>
                  <a:srgbClr val="90C226"/>
                </a:solidFill>
              </a:rPr>
              <a:t>of the </a:t>
            </a:r>
            <a:r>
              <a:rPr lang="en-US" b="1" dirty="0">
                <a:solidFill>
                  <a:srgbClr val="90C226"/>
                </a:solidFill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D0649CB-4461-4B10-8A49-37783FBB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320" y="1340781"/>
            <a:ext cx="8981674" cy="4975936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On running the basic summary analysis we find that this dataset has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517 objects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of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13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variables.</a:t>
            </a:r>
          </a:p>
          <a:p>
            <a:pPr marL="0" indent="0" algn="just">
              <a:buNone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The most interesting observation on the overall summary was that there are only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270 observations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where area burnt(in hectares) is &gt; 0.</a:t>
            </a:r>
          </a:p>
          <a:p>
            <a:pPr marL="0" indent="0" algn="just">
              <a:buNone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The Mean area Burnt is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12.847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, if the whole dataset is observed.</a:t>
            </a:r>
          </a:p>
          <a:p>
            <a:pPr algn="just"/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The mean area burnt is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24.6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hectares, if the non-zero observations considered.</a:t>
            </a:r>
          </a:p>
          <a:p>
            <a:pPr algn="just"/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Next step is to analyze the Months, days and frequency of occurrences to determine which of these parameters (months, days) are significant.</a:t>
            </a:r>
          </a:p>
          <a:p>
            <a:pPr algn="just"/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algn="just"/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53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7E2BA8-2029-4FCE-86B3-6EBF62113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31" y="565675"/>
            <a:ext cx="8596668" cy="1320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90C226"/>
                </a:solidFill>
              </a:rPr>
              <a:t>Area by Month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A69BFDF-C78E-4E2A-A765-23C54A4B2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231" y="1226075"/>
            <a:ext cx="8596668" cy="4615591"/>
          </a:xfrm>
        </p:spPr>
        <p:txBody>
          <a:bodyPr/>
          <a:lstStyle/>
          <a:p>
            <a:endParaRPr lang="en-US" dirty="0"/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We note that September, August and July have the most area </a:t>
            </a:r>
            <a:r>
              <a:rPr lang="en-US" sz="2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burnt.</a:t>
            </a:r>
            <a:endParaRPr lang="en-US" sz="20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B45E4DD-F663-48FF-9DE5-FAB200978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07" y="2171535"/>
            <a:ext cx="8205915" cy="4223525"/>
          </a:xfrm>
          <a:prstGeom prst="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3940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F34DB8-D246-4E52-8B6A-E70A91923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725" y="454855"/>
            <a:ext cx="8596668" cy="903876"/>
          </a:xfrm>
        </p:spPr>
        <p:txBody>
          <a:bodyPr/>
          <a:lstStyle/>
          <a:p>
            <a:r>
              <a:rPr lang="en-US" b="1" dirty="0">
                <a:solidFill>
                  <a:srgbClr val="90C226"/>
                </a:solidFill>
              </a:rPr>
              <a:t>Occurrences by Month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8348B6-AB6E-4D4B-A813-7367B2FCB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642" y="1505876"/>
            <a:ext cx="9015306" cy="3880773"/>
          </a:xfrm>
        </p:spPr>
        <p:txBody>
          <a:bodyPr/>
          <a:lstStyle/>
          <a:p>
            <a:pPr algn="just"/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We notice that August and September have the Most occurrences of </a:t>
            </a:r>
            <a:r>
              <a:rPr lang="en-US" sz="2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fires.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put column on the side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CC6CA98-9AE2-4BD7-96C4-E80679345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84" y="2672924"/>
            <a:ext cx="3562452" cy="3370524"/>
          </a:xfrm>
          <a:prstGeom prst="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2964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AE5FDD-68EC-4955-A363-33E1AC68B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71536"/>
            <a:ext cx="8596668" cy="759833"/>
          </a:xfrm>
        </p:spPr>
        <p:txBody>
          <a:bodyPr/>
          <a:lstStyle/>
          <a:p>
            <a:r>
              <a:rPr lang="en-US" b="1" dirty="0"/>
              <a:t>Area by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9FA6B46-E41A-4476-A616-4932150C7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3819"/>
            <a:ext cx="8596668" cy="4671929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We find that Saturday, by a distance, accounts for the most total area </a:t>
            </a:r>
            <a:r>
              <a:rPr lang="en-US" sz="2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burnt.</a:t>
            </a:r>
            <a:endParaRPr lang="en-US" sz="20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93DE432-E46E-4A0B-98A9-A8AC6D1AD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695" y="1814030"/>
            <a:ext cx="7858180" cy="473996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598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6459D4-8933-43D1-A077-57EEF5BF0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Occurrences by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C780B9D-8C44-4393-BA3F-5CDB65F92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7957"/>
            <a:ext cx="8596668" cy="4493916"/>
          </a:xfrm>
        </p:spPr>
        <p:txBody>
          <a:bodyPr/>
          <a:lstStyle/>
          <a:p>
            <a:pPr algn="just"/>
            <a:r>
              <a:rPr lang="en-US" sz="2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We notice that Friday 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has the Least Total Area Burnt but </a:t>
            </a:r>
            <a:r>
              <a:rPr lang="en-US" sz="2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has the 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2nd Highest Occurrences </a:t>
            </a:r>
            <a:r>
              <a:rPr lang="en-US" dirty="0" smtClean="0">
                <a:solidFill>
                  <a:schemeClr val="tx1"/>
                </a:solidFill>
              </a:rPr>
              <a:t>(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put column on the side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D2D9650-B796-45B5-899A-CDEB0F0C1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034" y="2613944"/>
            <a:ext cx="4245237" cy="3785155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0173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A1212E-AC59-4CB6-AC3D-7FB8D091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68" y="181384"/>
            <a:ext cx="8596668" cy="651164"/>
          </a:xfrm>
        </p:spPr>
        <p:txBody>
          <a:bodyPr/>
          <a:lstStyle/>
          <a:p>
            <a:r>
              <a:rPr lang="en-US" b="1" dirty="0"/>
              <a:t>Analyzing the Top 10 </a:t>
            </a:r>
            <a:r>
              <a:rPr lang="en-US" b="1" dirty="0" smtClean="0"/>
              <a:t>Fire </a:t>
            </a:r>
            <a:r>
              <a:rPr lang="en-US" b="1" dirty="0"/>
              <a:t>B</a:t>
            </a:r>
            <a:r>
              <a:rPr lang="en-US" b="1" dirty="0" smtClean="0"/>
              <a:t>reakouts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7E4B812-7E40-4AC1-891A-0790FCE57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168" y="1093076"/>
            <a:ext cx="8596668" cy="5633546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We categorized the </a:t>
            </a:r>
            <a:r>
              <a:rPr lang="en-US" sz="2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particularly 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damaging fires, to be the ones to affect most area (top 10). 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On </a:t>
            </a:r>
            <a:r>
              <a:rPr lang="en-US" sz="2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Observing 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the </a:t>
            </a:r>
            <a:r>
              <a:rPr lang="en-US" sz="2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Correlation 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M</a:t>
            </a:r>
            <a:r>
              <a:rPr lang="en-US" sz="2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atrix 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for the top 10 </a:t>
            </a:r>
            <a:r>
              <a:rPr lang="en-US" sz="2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fires, we 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notice the following correlation coefficients of significance between area and 5 other </a:t>
            </a:r>
            <a:r>
              <a:rPr lang="en-US" sz="2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parameters:</a:t>
            </a:r>
            <a:endParaRPr lang="en-US" sz="20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just"/>
            <a:endParaRPr lang="en-US" sz="20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just"/>
            <a:r>
              <a:rPr lang="en-US" sz="200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1)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T</a:t>
            </a:r>
            <a:r>
              <a:rPr lang="en-US" sz="2000" b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emperature </a:t>
            </a:r>
            <a:r>
              <a:rPr lang="en-US" sz="200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* (0.53)                                               </a:t>
            </a:r>
          </a:p>
          <a:p>
            <a:pPr algn="just"/>
            <a:r>
              <a:rPr lang="en-US" sz="200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2)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ISI * (0.45)</a:t>
            </a:r>
          </a:p>
          <a:p>
            <a:pPr algn="just"/>
            <a:r>
              <a:rPr lang="en-US" sz="200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3) RH * (-0.46)</a:t>
            </a:r>
          </a:p>
          <a:p>
            <a:pPr algn="just"/>
            <a:r>
              <a:rPr lang="en-US" sz="200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4) FFMC * (0.39)</a:t>
            </a:r>
          </a:p>
          <a:p>
            <a:pPr algn="just"/>
            <a:r>
              <a:rPr lang="en-US" sz="200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5) Wind * (0.3)</a:t>
            </a:r>
          </a:p>
          <a:p>
            <a:pPr algn="just"/>
            <a:endParaRPr lang="en-US" sz="20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just"/>
            <a:r>
              <a:rPr lang="en-US" sz="200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Note: 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RH is the only parameter with a negative correlation coefficient that is an increase in RH results a lesser area burnt in the top 10 area burnt data set.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7A45602-E81B-4566-837E-4035FBF5E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580" y="2878082"/>
            <a:ext cx="5410256" cy="2765972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5549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E3D088-FA2D-48A7-B05A-8EF88F267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435" y="195875"/>
            <a:ext cx="9029129" cy="1320800"/>
          </a:xfrm>
        </p:spPr>
        <p:txBody>
          <a:bodyPr/>
          <a:lstStyle/>
          <a:p>
            <a:r>
              <a:rPr lang="en-US" b="1" dirty="0" smtClean="0"/>
              <a:t>Correlation for </a:t>
            </a:r>
            <a:r>
              <a:rPr lang="en-US" b="1" dirty="0"/>
              <a:t>D</a:t>
            </a:r>
            <a:r>
              <a:rPr lang="en-US" b="1" dirty="0" smtClean="0"/>
              <a:t>ifferent </a:t>
            </a:r>
            <a:r>
              <a:rPr lang="en-US" b="1" dirty="0"/>
              <a:t>S</a:t>
            </a:r>
            <a:r>
              <a:rPr lang="en-US" b="1" dirty="0" smtClean="0"/>
              <a:t>amples </a:t>
            </a:r>
            <a:r>
              <a:rPr lang="en-US" b="1" dirty="0"/>
              <a:t>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F5AC9D0-00A1-4D63-B64C-241D12960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435" y="1144162"/>
            <a:ext cx="9305531" cy="2822891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Key Findings: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Decrease 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in Correlation Coefficient between area and  </a:t>
            </a:r>
            <a:r>
              <a:rPr lang="en-US" sz="2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temperature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, ISI from the Top 10 </a:t>
            </a:r>
            <a:r>
              <a:rPr lang="en-US" sz="2000" b="1" dirty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(0.53,0.45) 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to T</a:t>
            </a:r>
            <a:r>
              <a:rPr lang="en-US" sz="2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op 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20 </a:t>
            </a:r>
            <a:r>
              <a:rPr lang="en-US" sz="2000" b="1" dirty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(0.21,0.25)</a:t>
            </a:r>
            <a:r>
              <a:rPr lang="en-US" sz="2000" dirty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and negligible in the sample of top </a:t>
            </a:r>
            <a:r>
              <a:rPr lang="en-US" sz="2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200 </a:t>
            </a:r>
            <a:r>
              <a:rPr lang="en-US" sz="2000" b="1" dirty="0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(approx. </a:t>
            </a:r>
            <a:r>
              <a:rPr lang="en-US" sz="2000" b="1" dirty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0,0.14</a:t>
            </a:r>
            <a:r>
              <a:rPr lang="en-US" sz="2000" b="1" dirty="0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).</a:t>
            </a:r>
            <a:endParaRPr lang="en-US" sz="2000" b="1" dirty="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Weak 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Correlation between </a:t>
            </a:r>
            <a:r>
              <a:rPr lang="en-US" sz="2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area 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and every other parameter within the </a:t>
            </a:r>
            <a:r>
              <a:rPr lang="en-US" sz="2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dataset.</a:t>
            </a:r>
            <a:endParaRPr lang="en-US" sz="20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W</a:t>
            </a:r>
            <a:r>
              <a:rPr lang="en-US" sz="2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e 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decided that neither </a:t>
            </a:r>
            <a:r>
              <a:rPr lang="en-US" sz="2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Polynomial 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nor Linear Correlation can be useful to predict in this </a:t>
            </a:r>
            <a:r>
              <a:rPr lang="en-US" sz="2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case.</a:t>
            </a:r>
            <a:endParaRPr lang="en-US" sz="20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D16F5E8-336F-4B0C-B0E4-06449E87B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453" y="3678621"/>
            <a:ext cx="5064347" cy="307953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3956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425</TotalTime>
  <Words>828</Words>
  <Application>Microsoft Macintosh PowerPoint</Application>
  <PresentationFormat>Widescreen</PresentationFormat>
  <Paragraphs>97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Times New Roman</vt:lpstr>
      <vt:lpstr>Trebuchet MS</vt:lpstr>
      <vt:lpstr>Wingdings 3</vt:lpstr>
      <vt:lpstr>Arial</vt:lpstr>
      <vt:lpstr>Facet</vt:lpstr>
      <vt:lpstr>Forest Fires</vt:lpstr>
      <vt:lpstr>Introduction</vt:lpstr>
      <vt:lpstr>EDA: Analysis of the Data</vt:lpstr>
      <vt:lpstr>Area by Month </vt:lpstr>
      <vt:lpstr>Occurrences by Month</vt:lpstr>
      <vt:lpstr>Area by Day</vt:lpstr>
      <vt:lpstr>Occurrences by Day</vt:lpstr>
      <vt:lpstr>Analyzing the Top 10 Fire Breakouts</vt:lpstr>
      <vt:lpstr>Correlation for Different Samples of Data</vt:lpstr>
      <vt:lpstr>Examining our Data Set for Outliers</vt:lpstr>
      <vt:lpstr>Preprocessing</vt:lpstr>
      <vt:lpstr>Assumptions: Important Factors</vt:lpstr>
      <vt:lpstr>Feature Scaling: Normalization </vt:lpstr>
      <vt:lpstr>Assumptions: Data Preparation for Model </vt:lpstr>
      <vt:lpstr>Cross-Validation and Data Splitting</vt:lpstr>
      <vt:lpstr>Prediction Models</vt:lpstr>
      <vt:lpstr>Random Forest Classifier</vt:lpstr>
      <vt:lpstr>Gradient Boosting</vt:lpstr>
      <vt:lpstr>Linear Support Vector Machine</vt:lpstr>
      <vt:lpstr>Kernel Support Vector Machine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Forest Fires</dc:title>
  <dc:creator>Konain Mukadam</dc:creator>
  <cp:lastModifiedBy>Gauri Bansal</cp:lastModifiedBy>
  <cp:revision>222</cp:revision>
  <dcterms:created xsi:type="dcterms:W3CDTF">2017-12-15T01:06:36Z</dcterms:created>
  <dcterms:modified xsi:type="dcterms:W3CDTF">2017-12-16T03:24:41Z</dcterms:modified>
</cp:coreProperties>
</file>