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drawings/drawing6.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4.xml"/><Relationship Id="rId4"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chartUserShapes" Target="../drawings/drawing5.xml"/><Relationship Id="rId4"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5" Type="http://schemas.openxmlformats.org/officeDocument/2006/relationships/chartUserShapes" Target="../drawings/drawing6.xml"/><Relationship Id="rId4"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[Data Visualization Graded Case Study Dataset.xlsx]Sheet1!PivotTable2</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accent5">
                    <a:lumMod val="75000"/>
                  </a:schemeClr>
                </a:solidFill>
              </a:rPr>
              <a:t>Total Revenue</a:t>
            </a:r>
          </a:p>
        </c:rich>
      </c:tx>
      <c:layout>
        <c:manualLayout>
          <c:xMode val="edge"/>
          <c:yMode val="edge"/>
          <c:x val="0.42947506561679788"/>
          <c:y val="3.536566992570037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2"/>
          </a:solidFill>
          <a:ln>
            <a:noFill/>
          </a:ln>
          <a:effectLst/>
        </c:spPr>
        <c:dLbl>
          <c:idx val="0"/>
          <c:layout>
            <c:manualLayout>
              <c:x val="-5.7142857142857141E-2"/>
              <c:y val="1.388888888888884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2"/>
          </a:solidFill>
          <a:ln>
            <a:noFill/>
          </a:ln>
          <a:effectLst/>
        </c:spPr>
        <c:dLbl>
          <c:idx val="0"/>
          <c:layout>
            <c:manualLayout>
              <c:x val="-5.7142857142857141E-2"/>
              <c:y val="1.388888888888884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2"/>
          </a:solidFill>
          <a:ln>
            <a:noFill/>
          </a:ln>
          <a:effectLst/>
        </c:spPr>
        <c:dLbl>
          <c:idx val="0"/>
          <c:layout>
            <c:manualLayout>
              <c:x val="-5.7142857142857141E-2"/>
              <c:y val="1.388888888888884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manualLayout>
          <c:layoutTarget val="inner"/>
          <c:xMode val="edge"/>
          <c:yMode val="edge"/>
          <c:x val="0.11135508061492314"/>
          <c:y val="0.14249781277340332"/>
          <c:w val="0.76334364454443193"/>
          <c:h val="0.65853091280256637"/>
        </c:manualLayout>
      </c:layout>
      <c:barChart>
        <c:barDir val="col"/>
        <c:grouping val="clustered"/>
        <c:varyColors val="0"/>
        <c:ser>
          <c:idx val="0"/>
          <c:order val="0"/>
          <c:tx>
            <c:strRef>
              <c:f>Sheet1!$B$2:$B$3</c:f>
              <c:strCache>
                <c:ptCount val="1"/>
                <c:pt idx="0">
                  <c:v>2005</c:v>
                </c:pt>
              </c:strCache>
            </c:strRef>
          </c:tx>
          <c:spPr>
            <a:solidFill>
              <a:schemeClr val="accent1"/>
            </a:solidFill>
            <a:ln>
              <a:noFill/>
            </a:ln>
            <a:effectLst/>
          </c:spPr>
          <c:invertIfNegative val="0"/>
          <c:cat>
            <c:strRef>
              <c:f>Sheet1!$A$4:$A$9</c:f>
              <c:strCache>
                <c:ptCount val="5"/>
                <c:pt idx="0">
                  <c:v>BANGALORE</c:v>
                </c:pt>
                <c:pt idx="1">
                  <c:v>CHENNAI</c:v>
                </c:pt>
                <c:pt idx="2">
                  <c:v>GURGAON</c:v>
                </c:pt>
                <c:pt idx="3">
                  <c:v>KOLKATTA</c:v>
                </c:pt>
                <c:pt idx="4">
                  <c:v>NEWDELHI</c:v>
                </c:pt>
              </c:strCache>
            </c:strRef>
          </c:cat>
          <c:val>
            <c:numRef>
              <c:f>Sheet1!$B$4:$B$9</c:f>
              <c:numCache>
                <c:formatCode>General</c:formatCode>
                <c:ptCount val="5"/>
                <c:pt idx="0">
                  <c:v>244232.02595170072</c:v>
                </c:pt>
                <c:pt idx="1">
                  <c:v>288612.30135826988</c:v>
                </c:pt>
                <c:pt idx="2">
                  <c:v>109494.25438960915</c:v>
                </c:pt>
                <c:pt idx="3">
                  <c:v>172305.59534211174</c:v>
                </c:pt>
                <c:pt idx="4">
                  <c:v>464953.45095152792</c:v>
                </c:pt>
              </c:numCache>
            </c:numRef>
          </c:val>
        </c:ser>
        <c:ser>
          <c:idx val="1"/>
          <c:order val="1"/>
          <c:tx>
            <c:strRef>
              <c:f>Sheet1!$C$2:$C$3</c:f>
              <c:strCache>
                <c:ptCount val="1"/>
                <c:pt idx="0">
                  <c:v>2006</c:v>
                </c:pt>
              </c:strCache>
            </c:strRef>
          </c:tx>
          <c:spPr>
            <a:solidFill>
              <a:schemeClr val="accent2"/>
            </a:solidFill>
            <a:ln>
              <a:noFill/>
            </a:ln>
            <a:effectLst/>
          </c:spPr>
          <c:invertIfNegative val="0"/>
          <c:dPt>
            <c:idx val="4"/>
            <c:invertIfNegative val="0"/>
            <c:bubble3D val="0"/>
            <c:spPr>
              <a:solidFill>
                <a:schemeClr val="accent2"/>
              </a:solidFill>
              <a:ln>
                <a:noFill/>
              </a:ln>
              <a:effectLst/>
            </c:spPr>
          </c:dPt>
          <c:dLbls>
            <c:dLbl>
              <c:idx val="4"/>
              <c:layout>
                <c:manualLayout>
                  <c:x val="-5.7142857142857141E-2"/>
                  <c:y val="1.3888888888888846E-2"/>
                </c:manualLayout>
              </c:layout>
              <c:showLegendKey val="0"/>
              <c:showVal val="1"/>
              <c:showCatName val="1"/>
              <c:showSerName val="0"/>
              <c:showPercent val="0"/>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Sheet1!$A$4:$A$9</c:f>
              <c:strCache>
                <c:ptCount val="5"/>
                <c:pt idx="0">
                  <c:v>BANGALORE</c:v>
                </c:pt>
                <c:pt idx="1">
                  <c:v>CHENNAI</c:v>
                </c:pt>
                <c:pt idx="2">
                  <c:v>GURGAON</c:v>
                </c:pt>
                <c:pt idx="3">
                  <c:v>KOLKATTA</c:v>
                </c:pt>
                <c:pt idx="4">
                  <c:v>NEWDELHI</c:v>
                </c:pt>
              </c:strCache>
            </c:strRef>
          </c:cat>
          <c:val>
            <c:numRef>
              <c:f>Sheet1!$C$4:$C$9</c:f>
              <c:numCache>
                <c:formatCode>General</c:formatCode>
                <c:ptCount val="5"/>
                <c:pt idx="0">
                  <c:v>575292.27944891644</c:v>
                </c:pt>
                <c:pt idx="1">
                  <c:v>518594.64355718356</c:v>
                </c:pt>
                <c:pt idx="2">
                  <c:v>516622.05589562532</c:v>
                </c:pt>
                <c:pt idx="3">
                  <c:v>492939.84562502179</c:v>
                </c:pt>
                <c:pt idx="4">
                  <c:v>1092346.2376872019</c:v>
                </c:pt>
              </c:numCache>
            </c:numRef>
          </c:val>
        </c:ser>
        <c:ser>
          <c:idx val="2"/>
          <c:order val="2"/>
          <c:tx>
            <c:strRef>
              <c:f>Sheet1!$D$2:$D$3</c:f>
              <c:strCache>
                <c:ptCount val="1"/>
                <c:pt idx="0">
                  <c:v>2007</c:v>
                </c:pt>
              </c:strCache>
            </c:strRef>
          </c:tx>
          <c:spPr>
            <a:solidFill>
              <a:schemeClr val="accent3"/>
            </a:solidFill>
            <a:ln>
              <a:noFill/>
            </a:ln>
            <a:effectLst/>
          </c:spPr>
          <c:invertIfNegative val="0"/>
          <c:dPt>
            <c:idx val="0"/>
            <c:invertIfNegative val="0"/>
            <c:bubble3D val="0"/>
            <c:spPr>
              <a:solidFill>
                <a:schemeClr val="accent3"/>
              </a:solidFill>
              <a:ln>
                <a:noFill/>
              </a:ln>
              <a:effectLst/>
            </c:spPr>
          </c:dPt>
          <c:dPt>
            <c:idx val="1"/>
            <c:invertIfNegative val="0"/>
            <c:bubble3D val="0"/>
            <c:spPr>
              <a:solidFill>
                <a:schemeClr val="accent3"/>
              </a:solidFill>
              <a:ln>
                <a:noFill/>
              </a:ln>
              <a:effectLst/>
            </c:spPr>
          </c:dPt>
          <c:dPt>
            <c:idx val="2"/>
            <c:invertIfNegative val="0"/>
            <c:bubble3D val="0"/>
            <c:spPr>
              <a:solidFill>
                <a:schemeClr val="accent3"/>
              </a:solidFill>
              <a:ln>
                <a:noFill/>
              </a:ln>
              <a:effectLst/>
            </c:spPr>
          </c:dPt>
          <c:dPt>
            <c:idx val="3"/>
            <c:invertIfNegative val="0"/>
            <c:bubble3D val="0"/>
            <c:spPr>
              <a:solidFill>
                <a:schemeClr val="accent3"/>
              </a:solidFill>
              <a:ln>
                <a:noFill/>
              </a:ln>
              <a:effectLst/>
            </c:spPr>
          </c:dPt>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Sheet1!$A$4:$A$9</c:f>
              <c:strCache>
                <c:ptCount val="5"/>
                <c:pt idx="0">
                  <c:v>BANGALORE</c:v>
                </c:pt>
                <c:pt idx="1">
                  <c:v>CHENNAI</c:v>
                </c:pt>
                <c:pt idx="2">
                  <c:v>GURGAON</c:v>
                </c:pt>
                <c:pt idx="3">
                  <c:v>KOLKATTA</c:v>
                </c:pt>
                <c:pt idx="4">
                  <c:v>NEWDELHI</c:v>
                </c:pt>
              </c:strCache>
            </c:strRef>
          </c:cat>
          <c:val>
            <c:numRef>
              <c:f>Sheet1!$D$4:$D$9</c:f>
              <c:numCache>
                <c:formatCode>General</c:formatCode>
                <c:ptCount val="5"/>
                <c:pt idx="0">
                  <c:v>709111.1759010331</c:v>
                </c:pt>
                <c:pt idx="1">
                  <c:v>674953.58565093786</c:v>
                </c:pt>
                <c:pt idx="2">
                  <c:v>347134.12886918284</c:v>
                </c:pt>
                <c:pt idx="3">
                  <c:v>543715.72356486681</c:v>
                </c:pt>
                <c:pt idx="4">
                  <c:v>1358754.5854722264</c:v>
                </c:pt>
              </c:numCache>
            </c:numRef>
          </c:val>
        </c:ser>
        <c:ser>
          <c:idx val="3"/>
          <c:order val="3"/>
          <c:tx>
            <c:strRef>
              <c:f>Sheet1!$E$2:$E$3</c:f>
              <c:strCache>
                <c:ptCount val="1"/>
                <c:pt idx="0">
                  <c:v>2008</c:v>
                </c:pt>
              </c:strCache>
            </c:strRef>
          </c:tx>
          <c:spPr>
            <a:solidFill>
              <a:schemeClr val="accent4"/>
            </a:solidFill>
            <a:ln>
              <a:noFill/>
            </a:ln>
            <a:effectLst/>
          </c:spPr>
          <c:invertIfNegative val="0"/>
          <c:cat>
            <c:strRef>
              <c:f>Sheet1!$A$4:$A$9</c:f>
              <c:strCache>
                <c:ptCount val="5"/>
                <c:pt idx="0">
                  <c:v>BANGALORE</c:v>
                </c:pt>
                <c:pt idx="1">
                  <c:v>CHENNAI</c:v>
                </c:pt>
                <c:pt idx="2">
                  <c:v>GURGAON</c:v>
                </c:pt>
                <c:pt idx="3">
                  <c:v>KOLKATTA</c:v>
                </c:pt>
                <c:pt idx="4">
                  <c:v>NEWDELHI</c:v>
                </c:pt>
              </c:strCache>
            </c:strRef>
          </c:cat>
          <c:val>
            <c:numRef>
              <c:f>Sheet1!$E$4:$E$9</c:f>
              <c:numCache>
                <c:formatCode>General</c:formatCode>
                <c:ptCount val="5"/>
                <c:pt idx="0">
                  <c:v>468111.42086349527</c:v>
                </c:pt>
                <c:pt idx="1">
                  <c:v>410287.68533906469</c:v>
                </c:pt>
                <c:pt idx="2">
                  <c:v>339720.12319926661</c:v>
                </c:pt>
                <c:pt idx="3">
                  <c:v>358883.15079643455</c:v>
                </c:pt>
                <c:pt idx="4">
                  <c:v>779552.85612355859</c:v>
                </c:pt>
              </c:numCache>
            </c:numRef>
          </c:val>
        </c:ser>
        <c:ser>
          <c:idx val="4"/>
          <c:order val="4"/>
          <c:tx>
            <c:strRef>
              <c:f>Sheet1!$F$2:$F$3</c:f>
              <c:strCache>
                <c:ptCount val="1"/>
                <c:pt idx="0">
                  <c:v>2009</c:v>
                </c:pt>
              </c:strCache>
            </c:strRef>
          </c:tx>
          <c:spPr>
            <a:solidFill>
              <a:schemeClr val="accent5"/>
            </a:solidFill>
            <a:ln>
              <a:noFill/>
            </a:ln>
            <a:effectLst/>
          </c:spPr>
          <c:invertIfNegative val="0"/>
          <c:cat>
            <c:strRef>
              <c:f>Sheet1!$A$4:$A$9</c:f>
              <c:strCache>
                <c:ptCount val="5"/>
                <c:pt idx="0">
                  <c:v>BANGALORE</c:v>
                </c:pt>
                <c:pt idx="1">
                  <c:v>CHENNAI</c:v>
                </c:pt>
                <c:pt idx="2">
                  <c:v>GURGAON</c:v>
                </c:pt>
                <c:pt idx="3">
                  <c:v>KOLKATTA</c:v>
                </c:pt>
                <c:pt idx="4">
                  <c:v>NEWDELHI</c:v>
                </c:pt>
              </c:strCache>
            </c:strRef>
          </c:cat>
          <c:val>
            <c:numRef>
              <c:f>Sheet1!$F$4:$F$9</c:f>
              <c:numCache>
                <c:formatCode>General</c:formatCode>
                <c:ptCount val="5"/>
                <c:pt idx="0">
                  <c:v>176899.35316374333</c:v>
                </c:pt>
                <c:pt idx="1">
                  <c:v>90564.007442682981</c:v>
                </c:pt>
                <c:pt idx="2">
                  <c:v>129429.86730169485</c:v>
                </c:pt>
                <c:pt idx="3">
                  <c:v>197662.38199434502</c:v>
                </c:pt>
                <c:pt idx="4">
                  <c:v>422655.43270796956</c:v>
                </c:pt>
              </c:numCache>
            </c:numRef>
          </c:val>
        </c:ser>
        <c:ser>
          <c:idx val="5"/>
          <c:order val="5"/>
          <c:tx>
            <c:strRef>
              <c:f>Sheet1!$G$2:$G$3</c:f>
              <c:strCache>
                <c:ptCount val="1"/>
                <c:pt idx="0">
                  <c:v>2010</c:v>
                </c:pt>
              </c:strCache>
            </c:strRef>
          </c:tx>
          <c:spPr>
            <a:solidFill>
              <a:schemeClr val="accent6"/>
            </a:solidFill>
            <a:ln>
              <a:noFill/>
            </a:ln>
            <a:effectLst/>
          </c:spPr>
          <c:invertIfNegative val="0"/>
          <c:cat>
            <c:strRef>
              <c:f>Sheet1!$A$4:$A$9</c:f>
              <c:strCache>
                <c:ptCount val="5"/>
                <c:pt idx="0">
                  <c:v>BANGALORE</c:v>
                </c:pt>
                <c:pt idx="1">
                  <c:v>CHENNAI</c:v>
                </c:pt>
                <c:pt idx="2">
                  <c:v>GURGAON</c:v>
                </c:pt>
                <c:pt idx="3">
                  <c:v>KOLKATTA</c:v>
                </c:pt>
                <c:pt idx="4">
                  <c:v>NEWDELHI</c:v>
                </c:pt>
              </c:strCache>
            </c:strRef>
          </c:cat>
          <c:val>
            <c:numRef>
              <c:f>Sheet1!$G$4:$G$9</c:f>
              <c:numCache>
                <c:formatCode>General</c:formatCode>
                <c:ptCount val="5"/>
                <c:pt idx="0">
                  <c:v>37779.55965792411</c:v>
                </c:pt>
                <c:pt idx="1">
                  <c:v>44034.509382541284</c:v>
                </c:pt>
                <c:pt idx="2">
                  <c:v>40607.57180909106</c:v>
                </c:pt>
                <c:pt idx="3">
                  <c:v>43468.720984868371</c:v>
                </c:pt>
                <c:pt idx="4">
                  <c:v>131549.02859517722</c:v>
                </c:pt>
              </c:numCache>
            </c:numRef>
          </c:val>
        </c:ser>
        <c:dLbls>
          <c:showLegendKey val="0"/>
          <c:showVal val="0"/>
          <c:showCatName val="0"/>
          <c:showSerName val="0"/>
          <c:showPercent val="0"/>
          <c:showBubbleSize val="0"/>
        </c:dLbls>
        <c:gapWidth val="219"/>
        <c:overlap val="-27"/>
        <c:axId val="156363088"/>
        <c:axId val="156363648"/>
      </c:barChart>
      <c:catAx>
        <c:axId val="156363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smtClean="0">
                    <a:solidFill>
                      <a:srgbClr val="0070C0"/>
                    </a:solidFill>
                  </a:rPr>
                  <a:t>City</a:t>
                </a:r>
                <a:endParaRPr lang="en-US" sz="1400" dirty="0">
                  <a:solidFill>
                    <a:srgbClr val="0070C0"/>
                  </a:solidFill>
                </a:endParaRPr>
              </a:p>
            </c:rich>
          </c:tx>
          <c:layout>
            <c:manualLayout>
              <c:xMode val="edge"/>
              <c:yMode val="edge"/>
              <c:x val="0.45835202417879584"/>
              <c:y val="0.8811751160948508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63648"/>
        <c:crosses val="autoZero"/>
        <c:auto val="1"/>
        <c:lblAlgn val="ctr"/>
        <c:lblOffset val="100"/>
        <c:noMultiLvlLbl val="0"/>
      </c:catAx>
      <c:valAx>
        <c:axId val="156363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r>
                  <a:rPr lang="en-US" sz="1400" b="0" baseline="0" dirty="0" smtClean="0">
                    <a:solidFill>
                      <a:srgbClr val="0070C0"/>
                    </a:solidFill>
                  </a:rPr>
                  <a:t>Sum of Premium</a:t>
                </a:r>
                <a:endParaRPr lang="en-US" sz="1400" b="0" baseline="0" dirty="0">
                  <a:solidFill>
                    <a:srgbClr val="0070C0"/>
                  </a:solidFill>
                </a:endParaRPr>
              </a:p>
            </c:rich>
          </c:tx>
          <c:layout>
            <c:manualLayout>
              <c:xMode val="edge"/>
              <c:yMode val="edge"/>
              <c:x val="1.8742444126302393E-2"/>
              <c:y val="0.3262085489060145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2">
                      <a:lumMod val="50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63088"/>
        <c:crosses val="autoZero"/>
        <c:crossBetween val="between"/>
      </c:valAx>
      <c:spPr>
        <a:noFill/>
        <a:ln>
          <a:noFill/>
        </a:ln>
        <a:effectLst/>
      </c:spPr>
    </c:plotArea>
    <c:legend>
      <c:legendPos val="r"/>
      <c:layout>
        <c:manualLayout>
          <c:xMode val="edge"/>
          <c:yMode val="edge"/>
          <c:x val="0.91271902091783963"/>
          <c:y val="0.33621866993608585"/>
          <c:w val="5.9503201304382393E-2"/>
          <c:h val="0.363188593167538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[Data Visualization Graded Case Study Dataset.xlsx]Sheet1!PivotTable3</c:name>
    <c:fmtId val="3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5">
                    <a:lumMod val="75000"/>
                  </a:schemeClr>
                </a:solidFill>
              </a:rPr>
              <a:t>Highest</a:t>
            </a:r>
            <a:r>
              <a:rPr lang="en-US" baseline="0">
                <a:solidFill>
                  <a:schemeClr val="accent5">
                    <a:lumMod val="75000"/>
                  </a:schemeClr>
                </a:solidFill>
              </a:rPr>
              <a:t> Revenue</a:t>
            </a:r>
            <a:endParaRPr lang="en-US">
              <a:solidFill>
                <a:schemeClr val="accent5">
                  <a:lumMod val="75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92D05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rgbClr val="92D050"/>
          </a:solidFill>
          <a:ln>
            <a:noFill/>
          </a:ln>
          <a:effectLst/>
        </c:spPr>
        <c:dLbl>
          <c:idx val="0"/>
          <c:layout>
            <c:manualLayout>
              <c:x val="-8.6132644272179162E-3"/>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a:noFill/>
          </a:ln>
          <a:effectLst/>
        </c:spPr>
        <c:marker>
          <c:symbol val="none"/>
        </c:marker>
      </c:pivotFmt>
      <c:pivotFmt>
        <c:idx val="4"/>
        <c:spPr>
          <a:solidFill>
            <a:schemeClr val="accent5">
              <a:lumMod val="75000"/>
            </a:schemeClr>
          </a:solidFill>
          <a:ln>
            <a:noFill/>
          </a:ln>
          <a:effectLst/>
        </c:spPr>
        <c:marker>
          <c:symbol val="none"/>
        </c:marker>
      </c:pivotFmt>
      <c:pivotFmt>
        <c:idx val="5"/>
        <c:spPr>
          <a:solidFill>
            <a:schemeClr val="accent4"/>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5"/>
          </a:solidFill>
          <a:ln>
            <a:noFill/>
          </a:ln>
          <a:effectLst/>
        </c:spPr>
        <c:marker>
          <c:symbol val="none"/>
        </c:marker>
      </c:pivotFmt>
      <c:pivotFmt>
        <c:idx val="8"/>
        <c:spPr>
          <a:solidFill>
            <a:schemeClr val="accent5"/>
          </a:solidFill>
          <a:ln>
            <a:noFill/>
          </a:ln>
          <a:effectLst/>
        </c:spPr>
        <c:marker>
          <c:symbol val="none"/>
        </c:marker>
      </c:pivotFmt>
      <c:pivotFmt>
        <c:idx val="9"/>
        <c:spPr>
          <a:solidFill>
            <a:schemeClr val="accent4"/>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2"/>
          </a:solidFill>
          <a:ln>
            <a:noFill/>
          </a:ln>
          <a:effectLst/>
        </c:spPr>
        <c:marker>
          <c:symbol val="none"/>
        </c:marker>
      </c:pivotFmt>
      <c:pivotFmt>
        <c:idx val="12"/>
        <c:spPr>
          <a:solidFill>
            <a:srgbClr val="92D05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rgbClr val="92D050"/>
          </a:solidFill>
          <a:ln>
            <a:noFill/>
          </a:ln>
          <a:effectLst/>
        </c:spPr>
        <c:dLbl>
          <c:idx val="0"/>
          <c:layout>
            <c:manualLayout>
              <c:x val="-8.6132644272179162E-3"/>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5">
              <a:lumMod val="75000"/>
            </a:schemeClr>
          </a:solidFill>
          <a:ln>
            <a:noFill/>
          </a:ln>
          <a:effectLst/>
        </c:spPr>
        <c:marker>
          <c:symbol val="none"/>
        </c:marker>
      </c:pivotFmt>
      <c:pivotFmt>
        <c:idx val="15"/>
        <c:spPr>
          <a:solidFill>
            <a:schemeClr val="accent5"/>
          </a:solidFill>
          <a:ln>
            <a:noFill/>
          </a:ln>
          <a:effectLst/>
        </c:spPr>
        <c:marker>
          <c:symbol val="none"/>
        </c:marker>
      </c:pivotFmt>
      <c:pivotFmt>
        <c:idx val="16"/>
        <c:spPr>
          <a:solidFill>
            <a:schemeClr val="accent4"/>
          </a:solidFill>
          <a:ln>
            <a:noFill/>
          </a:ln>
          <a:effectLst/>
        </c:spPr>
        <c:marker>
          <c:symbol val="none"/>
        </c:marker>
      </c:pivotFmt>
      <c:pivotFmt>
        <c:idx val="17"/>
        <c:spPr>
          <a:solidFill>
            <a:schemeClr val="accent6"/>
          </a:solidFill>
          <a:ln>
            <a:noFill/>
          </a:ln>
          <a:effectLst/>
        </c:spPr>
        <c:marker>
          <c:symbol val="none"/>
        </c:marker>
      </c:pivotFmt>
      <c:pivotFmt>
        <c:idx val="18"/>
        <c:spPr>
          <a:solidFill>
            <a:schemeClr val="accent2"/>
          </a:solidFill>
          <a:ln>
            <a:noFill/>
          </a:ln>
          <a:effectLst/>
        </c:spPr>
        <c:marker>
          <c:symbol val="none"/>
        </c:marker>
      </c:pivotFmt>
      <c:pivotFmt>
        <c:idx val="19"/>
        <c:spPr>
          <a:solidFill>
            <a:srgbClr val="92D05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rgbClr val="92D050"/>
          </a:solidFill>
          <a:ln>
            <a:noFill/>
          </a:ln>
          <a:effectLst/>
        </c:spPr>
        <c:dLbl>
          <c:idx val="0"/>
          <c:layout>
            <c:manualLayout>
              <c:x val="-8.6132644272179162E-3"/>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5">
              <a:lumMod val="75000"/>
            </a:schemeClr>
          </a:solidFill>
          <a:ln>
            <a:noFill/>
          </a:ln>
          <a:effectLst/>
        </c:spPr>
        <c:marker>
          <c:symbol val="none"/>
        </c:marker>
      </c:pivotFmt>
    </c:pivotFmts>
    <c:plotArea>
      <c:layout/>
      <c:barChart>
        <c:barDir val="col"/>
        <c:grouping val="clustered"/>
        <c:varyColors val="0"/>
        <c:ser>
          <c:idx val="0"/>
          <c:order val="0"/>
          <c:tx>
            <c:strRef>
              <c:f>Sheet1!$B$31:$B$32</c:f>
              <c:strCache>
                <c:ptCount val="1"/>
                <c:pt idx="0">
                  <c:v>Ford Figo</c:v>
                </c:pt>
              </c:strCache>
            </c:strRef>
          </c:tx>
          <c:spPr>
            <a:solidFill>
              <a:schemeClr val="accent5"/>
            </a:solidFill>
            <a:ln>
              <a:noFill/>
            </a:ln>
            <a:effectLst/>
          </c:spPr>
          <c:invertIfNegative val="0"/>
          <c:cat>
            <c:strRef>
              <c:f>Sheet1!$A$33:$A$38</c:f>
              <c:strCache>
                <c:ptCount val="5"/>
                <c:pt idx="0">
                  <c:v>BANGALORE</c:v>
                </c:pt>
                <c:pt idx="1">
                  <c:v>CHENNAI</c:v>
                </c:pt>
                <c:pt idx="2">
                  <c:v>GURGAON</c:v>
                </c:pt>
                <c:pt idx="3">
                  <c:v>KOLKATTA</c:v>
                </c:pt>
                <c:pt idx="4">
                  <c:v>NEWDELHI</c:v>
                </c:pt>
              </c:strCache>
            </c:strRef>
          </c:cat>
          <c:val>
            <c:numRef>
              <c:f>Sheet1!$B$33:$B$38</c:f>
              <c:numCache>
                <c:formatCode>General</c:formatCode>
                <c:ptCount val="5"/>
                <c:pt idx="0">
                  <c:v>220320.70946316532</c:v>
                </c:pt>
                <c:pt idx="1">
                  <c:v>240829.44557950849</c:v>
                </c:pt>
                <c:pt idx="2">
                  <c:v>121509.61518433137</c:v>
                </c:pt>
                <c:pt idx="3">
                  <c:v>235298.32258751144</c:v>
                </c:pt>
                <c:pt idx="4">
                  <c:v>531181.36501561408</c:v>
                </c:pt>
              </c:numCache>
            </c:numRef>
          </c:val>
        </c:ser>
        <c:ser>
          <c:idx val="1"/>
          <c:order val="1"/>
          <c:tx>
            <c:strRef>
              <c:f>Sheet1!$C$31:$C$32</c:f>
              <c:strCache>
                <c:ptCount val="1"/>
                <c:pt idx="0">
                  <c:v>Hyundai Santro</c:v>
                </c:pt>
              </c:strCache>
            </c:strRef>
          </c:tx>
          <c:spPr>
            <a:solidFill>
              <a:schemeClr val="accent4"/>
            </a:solidFill>
            <a:ln>
              <a:noFill/>
            </a:ln>
            <a:effectLst/>
          </c:spPr>
          <c:invertIfNegative val="0"/>
          <c:cat>
            <c:strRef>
              <c:f>Sheet1!$A$33:$A$38</c:f>
              <c:strCache>
                <c:ptCount val="5"/>
                <c:pt idx="0">
                  <c:v>BANGALORE</c:v>
                </c:pt>
                <c:pt idx="1">
                  <c:v>CHENNAI</c:v>
                </c:pt>
                <c:pt idx="2">
                  <c:v>GURGAON</c:v>
                </c:pt>
                <c:pt idx="3">
                  <c:v>KOLKATTA</c:v>
                </c:pt>
                <c:pt idx="4">
                  <c:v>NEWDELHI</c:v>
                </c:pt>
              </c:strCache>
            </c:strRef>
          </c:cat>
          <c:val>
            <c:numRef>
              <c:f>Sheet1!$C$33:$C$38</c:f>
              <c:numCache>
                <c:formatCode>General</c:formatCode>
                <c:ptCount val="5"/>
                <c:pt idx="0">
                  <c:v>495317.70706687338</c:v>
                </c:pt>
                <c:pt idx="1">
                  <c:v>280463.26329010137</c:v>
                </c:pt>
                <c:pt idx="2">
                  <c:v>186696.16804390436</c:v>
                </c:pt>
                <c:pt idx="3">
                  <c:v>367638.99248817103</c:v>
                </c:pt>
                <c:pt idx="4">
                  <c:v>927810.27592588845</c:v>
                </c:pt>
              </c:numCache>
            </c:numRef>
          </c:val>
        </c:ser>
        <c:ser>
          <c:idx val="2"/>
          <c:order val="2"/>
          <c:tx>
            <c:strRef>
              <c:f>Sheet1!$D$31:$D$32</c:f>
              <c:strCache>
                <c:ptCount val="1"/>
                <c:pt idx="0">
                  <c:v>Maruti Swift</c:v>
                </c:pt>
              </c:strCache>
            </c:strRef>
          </c:tx>
          <c:spPr>
            <a:solidFill>
              <a:schemeClr val="accent6"/>
            </a:solidFill>
            <a:ln>
              <a:noFill/>
            </a:ln>
            <a:effectLst/>
          </c:spPr>
          <c:invertIfNegative val="0"/>
          <c:cat>
            <c:strRef>
              <c:f>Sheet1!$A$33:$A$38</c:f>
              <c:strCache>
                <c:ptCount val="5"/>
                <c:pt idx="0">
                  <c:v>BANGALORE</c:v>
                </c:pt>
                <c:pt idx="1">
                  <c:v>CHENNAI</c:v>
                </c:pt>
                <c:pt idx="2">
                  <c:v>GURGAON</c:v>
                </c:pt>
                <c:pt idx="3">
                  <c:v>KOLKATTA</c:v>
                </c:pt>
                <c:pt idx="4">
                  <c:v>NEWDELHI</c:v>
                </c:pt>
              </c:strCache>
            </c:strRef>
          </c:cat>
          <c:val>
            <c:numRef>
              <c:f>Sheet1!$D$33:$D$38</c:f>
              <c:numCache>
                <c:formatCode>General</c:formatCode>
                <c:ptCount val="5"/>
                <c:pt idx="0">
                  <c:v>81270.376738515508</c:v>
                </c:pt>
                <c:pt idx="1">
                  <c:v>141052.22104188375</c:v>
                </c:pt>
                <c:pt idx="2">
                  <c:v>107914.2753502765</c:v>
                </c:pt>
                <c:pt idx="3">
                  <c:v>97349.225813082376</c:v>
                </c:pt>
                <c:pt idx="4">
                  <c:v>154644.30633528982</c:v>
                </c:pt>
              </c:numCache>
            </c:numRef>
          </c:val>
        </c:ser>
        <c:ser>
          <c:idx val="3"/>
          <c:order val="3"/>
          <c:tx>
            <c:strRef>
              <c:f>Sheet1!$E$31:$E$32</c:f>
              <c:strCache>
                <c:ptCount val="1"/>
                <c:pt idx="0">
                  <c:v>Maruti Wagon-R</c:v>
                </c:pt>
              </c:strCache>
            </c:strRef>
          </c:tx>
          <c:spPr>
            <a:solidFill>
              <a:schemeClr val="accent2"/>
            </a:solidFill>
            <a:ln>
              <a:noFill/>
            </a:ln>
            <a:effectLst/>
          </c:spPr>
          <c:invertIfNegative val="0"/>
          <c:cat>
            <c:strRef>
              <c:f>Sheet1!$A$33:$A$38</c:f>
              <c:strCache>
                <c:ptCount val="5"/>
                <c:pt idx="0">
                  <c:v>BANGALORE</c:v>
                </c:pt>
                <c:pt idx="1">
                  <c:v>CHENNAI</c:v>
                </c:pt>
                <c:pt idx="2">
                  <c:v>GURGAON</c:v>
                </c:pt>
                <c:pt idx="3">
                  <c:v>KOLKATTA</c:v>
                </c:pt>
                <c:pt idx="4">
                  <c:v>NEWDELHI</c:v>
                </c:pt>
              </c:strCache>
            </c:strRef>
          </c:cat>
          <c:val>
            <c:numRef>
              <c:f>Sheet1!$E$33:$E$38</c:f>
              <c:numCache>
                <c:formatCode>General</c:formatCode>
                <c:ptCount val="5"/>
                <c:pt idx="0">
                  <c:v>513408.03542406112</c:v>
                </c:pt>
                <c:pt idx="1">
                  <c:v>563494.89845428383</c:v>
                </c:pt>
                <c:pt idx="2">
                  <c:v>360838.13165229117</c:v>
                </c:pt>
                <c:pt idx="3">
                  <c:v>438375.64131056558</c:v>
                </c:pt>
                <c:pt idx="4">
                  <c:v>1069980.1841947283</c:v>
                </c:pt>
              </c:numCache>
            </c:numRef>
          </c:val>
        </c:ser>
        <c:ser>
          <c:idx val="4"/>
          <c:order val="4"/>
          <c:tx>
            <c:strRef>
              <c:f>Sheet1!$F$31:$F$32</c:f>
              <c:strCache>
                <c:ptCount val="1"/>
                <c:pt idx="0">
                  <c:v>Tata Indica</c:v>
                </c:pt>
              </c:strCache>
            </c:strRef>
          </c:tx>
          <c:spPr>
            <a:solidFill>
              <a:srgbClr val="92D050"/>
            </a:solidFill>
            <a:ln>
              <a:noFill/>
            </a:ln>
            <a:effectLst/>
          </c:spPr>
          <c:invertIfNegative val="0"/>
          <c:dPt>
            <c:idx val="1"/>
            <c:invertIfNegative val="0"/>
            <c:bubble3D val="0"/>
            <c:spPr>
              <a:solidFill>
                <a:srgbClr val="92D050"/>
              </a:solidFill>
              <a:ln>
                <a:noFill/>
              </a:ln>
              <a:effectLst/>
            </c:spPr>
          </c:dPt>
          <c:dLbls>
            <c:dLbl>
              <c:idx val="1"/>
              <c:layout>
                <c:manualLayout>
                  <c:x val="-8.6132644272179162E-3"/>
                  <c:y val="-7.8703703703703706E-2"/>
                </c:manualLayout>
              </c:layout>
              <c:showLegendKey val="0"/>
              <c:showVal val="1"/>
              <c:showCatName val="0"/>
              <c:showSerName val="1"/>
              <c:showPercent val="0"/>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15:showLeaderLines val="1"/>
                <c15:leaderLines>
                  <c:spPr>
                    <a:ln w="9525" cap="flat" cmpd="sng" algn="ctr">
                      <a:solidFill>
                        <a:schemeClr val="tx1">
                          <a:lumMod val="35000"/>
                          <a:lumOff val="65000"/>
                        </a:schemeClr>
                      </a:solidFill>
                      <a:round/>
                    </a:ln>
                    <a:effectLst/>
                  </c:spPr>
                </c15:leaderLines>
              </c:ext>
            </c:extLst>
          </c:dLbls>
          <c:cat>
            <c:strRef>
              <c:f>Sheet1!$A$33:$A$38</c:f>
              <c:strCache>
                <c:ptCount val="5"/>
                <c:pt idx="0">
                  <c:v>BANGALORE</c:v>
                </c:pt>
                <c:pt idx="1">
                  <c:v>CHENNAI</c:v>
                </c:pt>
                <c:pt idx="2">
                  <c:v>GURGAON</c:v>
                </c:pt>
                <c:pt idx="3">
                  <c:v>KOLKATTA</c:v>
                </c:pt>
                <c:pt idx="4">
                  <c:v>NEWDELHI</c:v>
                </c:pt>
              </c:strCache>
            </c:strRef>
          </c:cat>
          <c:val>
            <c:numRef>
              <c:f>Sheet1!$F$33:$F$38</c:f>
              <c:numCache>
                <c:formatCode>General</c:formatCode>
                <c:ptCount val="5"/>
                <c:pt idx="0">
                  <c:v>729292.2577778484</c:v>
                </c:pt>
                <c:pt idx="1">
                  <c:v>741389.67445750232</c:v>
                </c:pt>
                <c:pt idx="2">
                  <c:v>578868.04112309951</c:v>
                </c:pt>
                <c:pt idx="3">
                  <c:v>561436.43010051164</c:v>
                </c:pt>
                <c:pt idx="4">
                  <c:v>1287123.2123934492</c:v>
                </c:pt>
              </c:numCache>
            </c:numRef>
          </c:val>
        </c:ser>
        <c:ser>
          <c:idx val="5"/>
          <c:order val="5"/>
          <c:tx>
            <c:strRef>
              <c:f>Sheet1!$G$31:$G$32</c:f>
              <c:strCache>
                <c:ptCount val="1"/>
                <c:pt idx="0">
                  <c:v>Tata Indigo</c:v>
                </c:pt>
              </c:strCache>
            </c:strRef>
          </c:tx>
          <c:spPr>
            <a:solidFill>
              <a:schemeClr val="accent5">
                <a:lumMod val="75000"/>
              </a:schemeClr>
            </a:solidFill>
            <a:ln>
              <a:noFill/>
            </a:ln>
            <a:effectLst/>
          </c:spPr>
          <c:invertIfNegative val="0"/>
          <c:cat>
            <c:strRef>
              <c:f>Sheet1!$A$33:$A$38</c:f>
              <c:strCache>
                <c:ptCount val="5"/>
                <c:pt idx="0">
                  <c:v>BANGALORE</c:v>
                </c:pt>
                <c:pt idx="1">
                  <c:v>CHENNAI</c:v>
                </c:pt>
                <c:pt idx="2">
                  <c:v>GURGAON</c:v>
                </c:pt>
                <c:pt idx="3">
                  <c:v>KOLKATTA</c:v>
                </c:pt>
                <c:pt idx="4">
                  <c:v>NEWDELHI</c:v>
                </c:pt>
              </c:strCache>
            </c:strRef>
          </c:cat>
          <c:val>
            <c:numRef>
              <c:f>Sheet1!$G$33:$G$38</c:f>
              <c:numCache>
                <c:formatCode>General</c:formatCode>
                <c:ptCount val="5"/>
                <c:pt idx="0">
                  <c:v>171816.72851634881</c:v>
                </c:pt>
                <c:pt idx="1">
                  <c:v>59817.229907400826</c:v>
                </c:pt>
                <c:pt idx="2">
                  <c:v>127181.7701105671</c:v>
                </c:pt>
                <c:pt idx="3">
                  <c:v>108876.80600780617</c:v>
                </c:pt>
                <c:pt idx="4">
                  <c:v>279072.2476726927</c:v>
                </c:pt>
              </c:numCache>
            </c:numRef>
          </c:val>
        </c:ser>
        <c:dLbls>
          <c:showLegendKey val="0"/>
          <c:showVal val="0"/>
          <c:showCatName val="0"/>
          <c:showSerName val="0"/>
          <c:showPercent val="0"/>
          <c:showBubbleSize val="0"/>
        </c:dLbls>
        <c:gapWidth val="219"/>
        <c:axId val="200153312"/>
        <c:axId val="200153872"/>
      </c:barChart>
      <c:catAx>
        <c:axId val="200153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smtClean="0">
                    <a:solidFill>
                      <a:srgbClr val="0070C0"/>
                    </a:solidFill>
                  </a:rPr>
                  <a:t>City</a:t>
                </a:r>
                <a:endParaRPr lang="en-US" sz="1400" dirty="0">
                  <a:solidFill>
                    <a:srgbClr val="0070C0"/>
                  </a:solidFill>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153872"/>
        <c:crosses val="autoZero"/>
        <c:auto val="1"/>
        <c:lblAlgn val="ctr"/>
        <c:lblOffset val="100"/>
        <c:noMultiLvlLbl val="0"/>
      </c:catAx>
      <c:valAx>
        <c:axId val="200153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2">
                        <a:lumMod val="60000"/>
                        <a:lumOff val="40000"/>
                      </a:schemeClr>
                    </a:solidFill>
                    <a:latin typeface="+mn-lt"/>
                    <a:ea typeface="+mn-ea"/>
                    <a:cs typeface="+mn-cs"/>
                  </a:defRPr>
                </a:pPr>
                <a:r>
                  <a:rPr lang="en-US" sz="1400" dirty="0" smtClean="0">
                    <a:solidFill>
                      <a:schemeClr val="tx2">
                        <a:lumMod val="60000"/>
                        <a:lumOff val="40000"/>
                      </a:schemeClr>
                    </a:solidFill>
                  </a:rPr>
                  <a:t>Sum of</a:t>
                </a:r>
                <a:r>
                  <a:rPr lang="en-US" sz="1400" baseline="0" dirty="0" smtClean="0">
                    <a:solidFill>
                      <a:schemeClr val="tx2">
                        <a:lumMod val="60000"/>
                        <a:lumOff val="40000"/>
                      </a:schemeClr>
                    </a:solidFill>
                  </a:rPr>
                  <a:t> Premium</a:t>
                </a:r>
                <a:endParaRPr lang="en-US" sz="1400" dirty="0">
                  <a:solidFill>
                    <a:schemeClr val="tx2">
                      <a:lumMod val="60000"/>
                      <a:lumOff val="40000"/>
                    </a:schemeClr>
                  </a:solidFill>
                </a:endParaRPr>
              </a:p>
            </c:rich>
          </c:tx>
          <c:layout>
            <c:manualLayout>
              <c:xMode val="edge"/>
              <c:yMode val="edge"/>
              <c:x val="8.8383838383838381E-3"/>
              <c:y val="0.3300714924039320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2">
                      <a:lumMod val="60000"/>
                      <a:lumOff val="40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1533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[Data Visualization Graded Case Study Dataset.xlsx]Sheet1!PivotTable6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5">
                    <a:lumMod val="75000"/>
                  </a:schemeClr>
                </a:solidFill>
              </a:rPr>
              <a:t>Total  Revenue in % </a:t>
            </a:r>
          </a:p>
        </c:rich>
      </c:tx>
      <c:layout>
        <c:manualLayout>
          <c:xMode val="edge"/>
          <c:yMode val="edge"/>
          <c:x val="7.9707209894217798E-2"/>
          <c:y val="3.20220745887427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w="19050">
            <a:solidFill>
              <a:schemeClr val="bg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3"/>
          </a:solidFill>
          <a:ln w="19050">
            <a:solidFill>
              <a:schemeClr val="bg1"/>
            </a:solidFill>
          </a:ln>
          <a:effectLst/>
        </c:spPr>
      </c:pivotFmt>
      <c:pivotFmt>
        <c:idx val="3"/>
        <c:spPr>
          <a:solidFill>
            <a:schemeClr val="accent2"/>
          </a:solidFill>
          <a:ln w="19050">
            <a:solidFill>
              <a:schemeClr val="bg1"/>
            </a:solidFill>
          </a:ln>
          <a:effectLst/>
        </c:spPr>
      </c:pivotFmt>
      <c:pivotFmt>
        <c:idx val="4"/>
        <c:spPr>
          <a:solidFill>
            <a:schemeClr val="accent4">
              <a:lumMod val="75000"/>
            </a:schemeClr>
          </a:solidFill>
          <a:ln w="19050">
            <a:solidFill>
              <a:schemeClr val="bg1"/>
            </a:solidFill>
          </a:ln>
          <a:effectLst/>
        </c:spPr>
      </c:pivotFmt>
      <c:pivotFmt>
        <c:idx val="5"/>
        <c:spPr>
          <a:solidFill>
            <a:schemeClr val="accent6">
              <a:lumMod val="50000"/>
            </a:schemeClr>
          </a:solidFill>
          <a:ln w="19050">
            <a:solidFill>
              <a:schemeClr val="bg1"/>
            </a:solidFill>
          </a:ln>
          <a:effectLst/>
        </c:spPr>
      </c:pivotFmt>
      <c:pivotFmt>
        <c:idx val="6"/>
        <c:spPr>
          <a:solidFill>
            <a:schemeClr val="accent1"/>
          </a:solidFill>
          <a:ln w="19050">
            <a:solidFill>
              <a:schemeClr val="bg1"/>
            </a:solidFill>
          </a:ln>
          <a:effectLst/>
        </c:spPr>
      </c:pivotFmt>
      <c:pivotFmt>
        <c:idx val="7"/>
        <c:spPr>
          <a:solidFill>
            <a:schemeClr val="accent1"/>
          </a:solidFill>
          <a:ln w="19050">
            <a:solidFill>
              <a:schemeClr val="bg1"/>
            </a:solidFill>
          </a:ln>
          <a:effectLst/>
        </c:spPr>
      </c:pivotFmt>
      <c:pivotFmt>
        <c:idx val="8"/>
        <c:spPr>
          <a:solidFill>
            <a:schemeClr val="accent1"/>
          </a:solidFill>
          <a:ln w="19050">
            <a:solidFill>
              <a:schemeClr val="bg1"/>
            </a:solidFill>
          </a:ln>
          <a:effectLst/>
        </c:spPr>
      </c:pivotFmt>
      <c:pivotFmt>
        <c:idx val="9"/>
        <c:spPr>
          <a:solidFill>
            <a:schemeClr val="accent1"/>
          </a:solidFill>
          <a:ln w="19050">
            <a:solidFill>
              <a:schemeClr val="bg1"/>
            </a:solidFill>
          </a:ln>
          <a:effectLst/>
        </c:spPr>
      </c:pivotFmt>
      <c:pivotFmt>
        <c:idx val="10"/>
        <c:spPr>
          <a:solidFill>
            <a:schemeClr val="accent1"/>
          </a:solidFill>
          <a:ln w="19050">
            <a:solidFill>
              <a:schemeClr val="bg1"/>
            </a:solidFill>
          </a:ln>
          <a:effectLst/>
        </c:spPr>
      </c:pivotFmt>
      <c:pivotFmt>
        <c:idx val="11"/>
        <c:spPr>
          <a:solidFill>
            <a:schemeClr val="accent1"/>
          </a:solidFill>
          <a:ln w="19050">
            <a:solidFill>
              <a:schemeClr val="bg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bg1"/>
            </a:solidFill>
          </a:ln>
          <a:effectLst/>
        </c:spPr>
      </c:pivotFmt>
      <c:pivotFmt>
        <c:idx val="13"/>
        <c:spPr>
          <a:solidFill>
            <a:schemeClr val="accent6">
              <a:lumMod val="50000"/>
            </a:schemeClr>
          </a:solidFill>
          <a:ln w="19050">
            <a:solidFill>
              <a:schemeClr val="bg1"/>
            </a:solidFill>
          </a:ln>
          <a:effectLst/>
        </c:spPr>
      </c:pivotFmt>
      <c:pivotFmt>
        <c:idx val="14"/>
        <c:spPr>
          <a:solidFill>
            <a:schemeClr val="accent2"/>
          </a:solidFill>
          <a:ln w="19050">
            <a:solidFill>
              <a:schemeClr val="bg1"/>
            </a:solidFill>
          </a:ln>
          <a:effectLst/>
        </c:spPr>
      </c:pivotFmt>
      <c:pivotFmt>
        <c:idx val="15"/>
        <c:spPr>
          <a:solidFill>
            <a:schemeClr val="accent1"/>
          </a:solidFill>
          <a:ln w="19050">
            <a:solidFill>
              <a:schemeClr val="bg1"/>
            </a:solidFill>
          </a:ln>
          <a:effectLst/>
        </c:spPr>
      </c:pivotFmt>
      <c:pivotFmt>
        <c:idx val="16"/>
        <c:spPr>
          <a:solidFill>
            <a:schemeClr val="accent1"/>
          </a:solidFill>
          <a:ln w="19050">
            <a:solidFill>
              <a:schemeClr val="bg1"/>
            </a:solidFill>
          </a:ln>
          <a:effectLst/>
        </c:spPr>
      </c:pivotFmt>
      <c:pivotFmt>
        <c:idx val="17"/>
        <c:spPr>
          <a:solidFill>
            <a:schemeClr val="accent1"/>
          </a:solidFill>
          <a:ln w="19050">
            <a:solidFill>
              <a:schemeClr val="bg1"/>
            </a:solidFill>
          </a:ln>
          <a:effectLst/>
        </c:spPr>
      </c:pivotFmt>
      <c:pivotFmt>
        <c:idx val="18"/>
        <c:spPr>
          <a:solidFill>
            <a:schemeClr val="accent3"/>
          </a:solidFill>
          <a:ln w="19050">
            <a:solidFill>
              <a:schemeClr val="bg1"/>
            </a:solidFill>
          </a:ln>
          <a:effectLst/>
        </c:spPr>
      </c:pivotFmt>
      <c:pivotFmt>
        <c:idx val="19"/>
        <c:spPr>
          <a:solidFill>
            <a:schemeClr val="accent4">
              <a:lumMod val="75000"/>
            </a:schemeClr>
          </a:solidFill>
          <a:ln w="19050">
            <a:solidFill>
              <a:schemeClr val="bg1"/>
            </a:solidFill>
          </a:ln>
          <a:effectLst/>
        </c:spPr>
      </c:pivotFmt>
      <c:pivotFmt>
        <c:idx val="20"/>
        <c:spPr>
          <a:solidFill>
            <a:schemeClr val="accent1"/>
          </a:solidFill>
          <a:ln w="19050">
            <a:solidFill>
              <a:schemeClr val="bg1"/>
            </a:solidFill>
          </a:ln>
          <a:effectLst/>
        </c:spPr>
      </c:pivotFmt>
      <c:pivotFmt>
        <c:idx val="21"/>
        <c:spPr>
          <a:solidFill>
            <a:schemeClr val="accent1"/>
          </a:solidFill>
          <a:ln w="19050">
            <a:solidFill>
              <a:schemeClr val="bg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1"/>
          </a:solidFill>
          <a:ln w="19050">
            <a:solidFill>
              <a:schemeClr val="bg1"/>
            </a:solidFill>
          </a:ln>
          <a:effectLst/>
        </c:spPr>
      </c:pivotFmt>
      <c:pivotFmt>
        <c:idx val="23"/>
        <c:spPr>
          <a:solidFill>
            <a:schemeClr val="accent6">
              <a:lumMod val="50000"/>
            </a:schemeClr>
          </a:solidFill>
          <a:ln w="19050">
            <a:solidFill>
              <a:schemeClr val="bg1"/>
            </a:solidFill>
          </a:ln>
          <a:effectLst/>
        </c:spPr>
      </c:pivotFmt>
      <c:pivotFmt>
        <c:idx val="24"/>
        <c:spPr>
          <a:solidFill>
            <a:schemeClr val="accent2"/>
          </a:solidFill>
          <a:ln w="19050">
            <a:solidFill>
              <a:schemeClr val="bg1"/>
            </a:solidFill>
          </a:ln>
          <a:effectLst/>
        </c:spPr>
      </c:pivotFmt>
      <c:pivotFmt>
        <c:idx val="25"/>
        <c:spPr>
          <a:solidFill>
            <a:schemeClr val="accent1"/>
          </a:solidFill>
          <a:ln w="19050">
            <a:solidFill>
              <a:schemeClr val="bg1"/>
            </a:solidFill>
          </a:ln>
          <a:effectLst/>
        </c:spPr>
      </c:pivotFmt>
      <c:pivotFmt>
        <c:idx val="26"/>
        <c:spPr>
          <a:solidFill>
            <a:schemeClr val="accent1"/>
          </a:solidFill>
          <a:ln w="19050">
            <a:solidFill>
              <a:schemeClr val="bg1"/>
            </a:solidFill>
          </a:ln>
          <a:effectLst/>
        </c:spPr>
      </c:pivotFmt>
      <c:pivotFmt>
        <c:idx val="27"/>
        <c:spPr>
          <a:solidFill>
            <a:schemeClr val="accent1"/>
          </a:solidFill>
          <a:ln w="19050">
            <a:solidFill>
              <a:schemeClr val="bg1"/>
            </a:solidFill>
          </a:ln>
          <a:effectLst/>
        </c:spPr>
      </c:pivotFmt>
      <c:pivotFmt>
        <c:idx val="28"/>
        <c:spPr>
          <a:solidFill>
            <a:schemeClr val="accent3"/>
          </a:solidFill>
          <a:ln w="19050">
            <a:solidFill>
              <a:schemeClr val="bg1"/>
            </a:solidFill>
          </a:ln>
          <a:effectLst/>
        </c:spPr>
      </c:pivotFmt>
      <c:pivotFmt>
        <c:idx val="29"/>
        <c:spPr>
          <a:solidFill>
            <a:schemeClr val="accent4">
              <a:lumMod val="75000"/>
            </a:schemeClr>
          </a:solidFill>
          <a:ln w="19050">
            <a:solidFill>
              <a:schemeClr val="bg1"/>
            </a:solidFill>
          </a:ln>
          <a:effectLst/>
        </c:spPr>
      </c:pivotFmt>
      <c:pivotFmt>
        <c:idx val="30"/>
        <c:spPr>
          <a:solidFill>
            <a:schemeClr val="accent1"/>
          </a:solidFill>
          <a:ln w="19050">
            <a:solidFill>
              <a:schemeClr val="bg1"/>
            </a:solidFill>
          </a:ln>
          <a:effectLst/>
        </c:spPr>
      </c:pivotFmt>
    </c:pivotFmts>
    <c:plotArea>
      <c:layout/>
      <c:pieChart>
        <c:varyColors val="1"/>
        <c:ser>
          <c:idx val="0"/>
          <c:order val="0"/>
          <c:tx>
            <c:strRef>
              <c:f>Sheet1!$B$61</c:f>
              <c:strCache>
                <c:ptCount val="1"/>
                <c:pt idx="0">
                  <c:v>Total</c:v>
                </c:pt>
              </c:strCache>
            </c:strRef>
          </c:tx>
          <c:spPr>
            <a:ln w="19050">
              <a:solidFill>
                <a:schemeClr val="bg1"/>
              </a:solidFill>
            </a:ln>
          </c:spPr>
          <c:dPt>
            <c:idx val="0"/>
            <c:bubble3D val="0"/>
            <c:spPr>
              <a:solidFill>
                <a:schemeClr val="accent1"/>
              </a:solidFill>
              <a:ln w="19050">
                <a:solidFill>
                  <a:schemeClr val="bg1"/>
                </a:solidFill>
              </a:ln>
              <a:effectLst/>
            </c:spPr>
          </c:dPt>
          <c:dPt>
            <c:idx val="1"/>
            <c:bubble3D val="0"/>
            <c:spPr>
              <a:solidFill>
                <a:schemeClr val="accent6">
                  <a:lumMod val="50000"/>
                </a:schemeClr>
              </a:solidFill>
              <a:ln w="19050">
                <a:solidFill>
                  <a:schemeClr val="bg1"/>
                </a:solidFill>
              </a:ln>
              <a:effectLst/>
            </c:spPr>
          </c:dPt>
          <c:dPt>
            <c:idx val="2"/>
            <c:bubble3D val="0"/>
            <c:spPr>
              <a:solidFill>
                <a:schemeClr val="accent2"/>
              </a:solidFill>
              <a:ln w="19050">
                <a:solidFill>
                  <a:schemeClr val="bg1"/>
                </a:solidFill>
              </a:ln>
              <a:effectLst/>
            </c:spPr>
          </c:dPt>
          <c:dPt>
            <c:idx val="3"/>
            <c:bubble3D val="0"/>
            <c:spPr>
              <a:solidFill>
                <a:schemeClr val="accent4"/>
              </a:solidFill>
              <a:ln w="19050">
                <a:solidFill>
                  <a:schemeClr val="bg1"/>
                </a:solidFill>
              </a:ln>
              <a:effectLst/>
            </c:spPr>
          </c:dPt>
          <c:dPt>
            <c:idx val="4"/>
            <c:bubble3D val="0"/>
            <c:spPr>
              <a:solidFill>
                <a:schemeClr val="accent5"/>
              </a:solidFill>
              <a:ln w="19050">
                <a:solidFill>
                  <a:schemeClr val="bg1"/>
                </a:solidFill>
              </a:ln>
              <a:effectLst/>
            </c:spPr>
          </c:dPt>
          <c:dPt>
            <c:idx val="5"/>
            <c:bubble3D val="0"/>
            <c:spPr>
              <a:solidFill>
                <a:schemeClr val="accent6"/>
              </a:solidFill>
              <a:ln w="19050">
                <a:solidFill>
                  <a:schemeClr val="bg1"/>
                </a:solidFill>
              </a:ln>
              <a:effectLst/>
            </c:spPr>
          </c:dPt>
          <c:dPt>
            <c:idx val="6"/>
            <c:bubble3D val="0"/>
            <c:spPr>
              <a:solidFill>
                <a:schemeClr val="accent3"/>
              </a:solidFill>
              <a:ln w="19050">
                <a:solidFill>
                  <a:schemeClr val="bg1"/>
                </a:solidFill>
              </a:ln>
              <a:effectLst/>
            </c:spPr>
          </c:dPt>
          <c:dPt>
            <c:idx val="7"/>
            <c:bubble3D val="0"/>
            <c:spPr>
              <a:solidFill>
                <a:schemeClr val="accent4">
                  <a:lumMod val="75000"/>
                </a:schemeClr>
              </a:solidFill>
              <a:ln w="19050">
                <a:solidFill>
                  <a:schemeClr val="bg1"/>
                </a:solidFill>
              </a:ln>
              <a:effectLst/>
            </c:spPr>
          </c:dPt>
          <c:dPt>
            <c:idx val="8"/>
            <c:bubble3D val="0"/>
            <c:spPr>
              <a:solidFill>
                <a:schemeClr val="accent3">
                  <a:lumMod val="60000"/>
                </a:schemeClr>
              </a:solidFill>
              <a:ln w="19050">
                <a:solidFill>
                  <a:schemeClr val="bg1"/>
                </a:solidFill>
              </a:ln>
              <a:effectLst/>
            </c:spPr>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Sheet1!$A$62:$A$71</c:f>
              <c:strCache>
                <c:ptCount val="9"/>
                <c:pt idx="0">
                  <c:v>AHMEDABAD</c:v>
                </c:pt>
                <c:pt idx="1">
                  <c:v>BANGALORE</c:v>
                </c:pt>
                <c:pt idx="2">
                  <c:v>CHENNAI</c:v>
                </c:pt>
                <c:pt idx="3">
                  <c:v>GURGAON</c:v>
                </c:pt>
                <c:pt idx="4">
                  <c:v>KOLKATTA</c:v>
                </c:pt>
                <c:pt idx="5">
                  <c:v>LUDHIANA</c:v>
                </c:pt>
                <c:pt idx="6">
                  <c:v>NEWDELHI</c:v>
                </c:pt>
                <c:pt idx="7">
                  <c:v>NOIDA</c:v>
                </c:pt>
                <c:pt idx="8">
                  <c:v>VARANASI</c:v>
                </c:pt>
              </c:strCache>
            </c:strRef>
          </c:cat>
          <c:val>
            <c:numRef>
              <c:f>Sheet1!$B$62:$B$71</c:f>
              <c:numCache>
                <c:formatCode>General</c:formatCode>
                <c:ptCount val="9"/>
                <c:pt idx="0">
                  <c:v>769153.29130535619</c:v>
                </c:pt>
                <c:pt idx="1">
                  <c:v>2211425.814986812</c:v>
                </c:pt>
                <c:pt idx="2">
                  <c:v>2027046.7327306804</c:v>
                </c:pt>
                <c:pt idx="3">
                  <c:v>1483008.0014644705</c:v>
                </c:pt>
                <c:pt idx="4">
                  <c:v>1808975.4183076483</c:v>
                </c:pt>
                <c:pt idx="5">
                  <c:v>1028977.6770947294</c:v>
                </c:pt>
                <c:pt idx="6">
                  <c:v>4249811.5915376637</c:v>
                </c:pt>
                <c:pt idx="7">
                  <c:v>1465342.2742863961</c:v>
                </c:pt>
                <c:pt idx="8">
                  <c:v>865465.41261555324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84447377316471806"/>
          <c:y val="0.30459974271171902"/>
          <c:w val="0.11133430764336276"/>
          <c:h val="0.4794824403855595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[Data Visualization Graded Case Study Dataset.xlsx]Sheet1!PivotTable4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5">
                    <a:lumMod val="75000"/>
                  </a:schemeClr>
                </a:solidFill>
              </a:rPr>
              <a:t>Total Number of Genders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AE18855-E736-48F8-B5E4-691E1C4EC641}"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40D2A65-A127-4148-A20A-15EA76B1D479}"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CB5E00D-443E-4093-95A3-21D169982D46}"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AA395E90-9F59-4280-BEE1-B5DC9219836E}"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7EF0534-9C6A-420D-AC10-F31C05E71224}"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C060B54-A77C-483D-A256-A41614929FC3}"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C060B54-A77C-483D-A256-A41614929FC3}"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1"/>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7EF0534-9C6A-420D-AC10-F31C05E71224}"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2"/>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AA395E90-9F59-4280-BEE1-B5DC9219836E}"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3"/>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CB5E00D-443E-4093-95A3-21D169982D46}"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4"/>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40D2A65-A127-4148-A20A-15EA76B1D479}"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5"/>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AE18855-E736-48F8-B5E4-691E1C4EC641}"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C060B54-A77C-483D-A256-A41614929FC3}"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2"/>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7EF0534-9C6A-420D-AC10-F31C05E71224}"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3"/>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AA395E90-9F59-4280-BEE1-B5DC9219836E}"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4"/>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CB5E00D-443E-4093-95A3-21D169982D46}"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5"/>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40D2A65-A127-4148-A20A-15EA76B1D479}"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6"/>
        <c:spPr>
          <a:solidFill>
            <a:schemeClr val="accent3"/>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AE18855-E736-48F8-B5E4-691E1C4EC641}" type="VALU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Sheet1!$B$86:$B$87</c:f>
              <c:strCache>
                <c:ptCount val="1"/>
                <c:pt idx="0">
                  <c:v>18-25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Sheet1!$A$88:$A$94</c:f>
              <c:strCache>
                <c:ptCount val="6"/>
                <c:pt idx="0">
                  <c:v>Ford Figo</c:v>
                </c:pt>
                <c:pt idx="1">
                  <c:v>Hyundai Santro</c:v>
                </c:pt>
                <c:pt idx="2">
                  <c:v>Maruti Swift</c:v>
                </c:pt>
                <c:pt idx="3">
                  <c:v>Maruti Wagon-R</c:v>
                </c:pt>
                <c:pt idx="4">
                  <c:v>Tata Indica</c:v>
                </c:pt>
                <c:pt idx="5">
                  <c:v>Tata Indigo</c:v>
                </c:pt>
              </c:strCache>
            </c:strRef>
          </c:cat>
          <c:val>
            <c:numRef>
              <c:f>Sheet1!$B$88:$B$94</c:f>
              <c:numCache>
                <c:formatCode>General</c:formatCode>
                <c:ptCount val="6"/>
                <c:pt idx="0">
                  <c:v>26</c:v>
                </c:pt>
                <c:pt idx="1">
                  <c:v>47</c:v>
                </c:pt>
                <c:pt idx="2">
                  <c:v>19</c:v>
                </c:pt>
                <c:pt idx="3">
                  <c:v>74</c:v>
                </c:pt>
                <c:pt idx="4">
                  <c:v>111</c:v>
                </c:pt>
                <c:pt idx="5">
                  <c:v>20</c:v>
                </c:pt>
              </c:numCache>
            </c:numRef>
          </c:val>
        </c:ser>
        <c:ser>
          <c:idx val="1"/>
          <c:order val="1"/>
          <c:tx>
            <c:strRef>
              <c:f>Sheet1!$C$86:$C$87</c:f>
              <c:strCache>
                <c:ptCount val="1"/>
                <c:pt idx="0">
                  <c:v>25 - 30</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Sheet1!$A$88:$A$94</c:f>
              <c:strCache>
                <c:ptCount val="6"/>
                <c:pt idx="0">
                  <c:v>Ford Figo</c:v>
                </c:pt>
                <c:pt idx="1">
                  <c:v>Hyundai Santro</c:v>
                </c:pt>
                <c:pt idx="2">
                  <c:v>Maruti Swift</c:v>
                </c:pt>
                <c:pt idx="3">
                  <c:v>Maruti Wagon-R</c:v>
                </c:pt>
                <c:pt idx="4">
                  <c:v>Tata Indica</c:v>
                </c:pt>
                <c:pt idx="5">
                  <c:v>Tata Indigo</c:v>
                </c:pt>
              </c:strCache>
            </c:strRef>
          </c:cat>
          <c:val>
            <c:numRef>
              <c:f>Sheet1!$C$88:$C$94</c:f>
              <c:numCache>
                <c:formatCode>General</c:formatCode>
                <c:ptCount val="6"/>
                <c:pt idx="0">
                  <c:v>47</c:v>
                </c:pt>
                <c:pt idx="1">
                  <c:v>70</c:v>
                </c:pt>
                <c:pt idx="2">
                  <c:v>28</c:v>
                </c:pt>
                <c:pt idx="3">
                  <c:v>95</c:v>
                </c:pt>
                <c:pt idx="4">
                  <c:v>137</c:v>
                </c:pt>
                <c:pt idx="5">
                  <c:v>30</c:v>
                </c:pt>
              </c:numCache>
            </c:numRef>
          </c:val>
        </c:ser>
        <c:ser>
          <c:idx val="2"/>
          <c:order val="2"/>
          <c:tx>
            <c:strRef>
              <c:f>Sheet1!$D$86:$D$87</c:f>
              <c:strCache>
                <c:ptCount val="1"/>
                <c:pt idx="0">
                  <c:v>30 - 40</c:v>
                </c:pt>
              </c:strCache>
            </c:strRef>
          </c:tx>
          <c:spPr>
            <a:solidFill>
              <a:schemeClr val="accent3"/>
            </a:solidFill>
            <a:ln>
              <a:noFill/>
            </a:ln>
            <a:effectLst/>
          </c:spPr>
          <c:invertIfNegative val="0"/>
          <c:dPt>
            <c:idx val="0"/>
            <c:invertIfNegative val="0"/>
            <c:bubble3D val="0"/>
            <c:spPr>
              <a:solidFill>
                <a:schemeClr val="accent3"/>
              </a:solidFill>
              <a:ln>
                <a:noFill/>
              </a:ln>
              <a:effectLst/>
            </c:spPr>
          </c:dPt>
          <c:dPt>
            <c:idx val="1"/>
            <c:invertIfNegative val="0"/>
            <c:bubble3D val="0"/>
            <c:spPr>
              <a:solidFill>
                <a:schemeClr val="accent3"/>
              </a:solidFill>
              <a:ln>
                <a:noFill/>
              </a:ln>
              <a:effectLst/>
            </c:spPr>
          </c:dPt>
          <c:dPt>
            <c:idx val="2"/>
            <c:invertIfNegative val="0"/>
            <c:bubble3D val="0"/>
            <c:spPr>
              <a:solidFill>
                <a:schemeClr val="accent3"/>
              </a:solidFill>
              <a:ln>
                <a:noFill/>
              </a:ln>
              <a:effectLst/>
            </c:spPr>
          </c:dPt>
          <c:dPt>
            <c:idx val="3"/>
            <c:invertIfNegative val="0"/>
            <c:bubble3D val="0"/>
            <c:spPr>
              <a:solidFill>
                <a:schemeClr val="accent3"/>
              </a:solidFill>
              <a:ln>
                <a:noFill/>
              </a:ln>
              <a:effectLst/>
            </c:spPr>
          </c:dPt>
          <c:dPt>
            <c:idx val="4"/>
            <c:invertIfNegative val="0"/>
            <c:bubble3D val="0"/>
            <c:spPr>
              <a:solidFill>
                <a:schemeClr val="accent3"/>
              </a:solidFill>
              <a:ln>
                <a:noFill/>
              </a:ln>
              <a:effectLst/>
            </c:spPr>
          </c:dPt>
          <c:dPt>
            <c:idx val="5"/>
            <c:invertIfNegative val="0"/>
            <c:bubble3D val="0"/>
            <c:spPr>
              <a:solidFill>
                <a:schemeClr val="accent3"/>
              </a:solidFill>
              <a:ln>
                <a:noFill/>
              </a:ln>
              <a:effectLst/>
            </c:spPr>
          </c:dPt>
          <c:dLbls>
            <c:dLbl>
              <c:idx val="0"/>
              <c:layout/>
              <c:tx>
                <c:rich>
                  <a:bodyPr/>
                  <a:lstStyle/>
                  <a:p>
                    <a:fld id="{9C060B54-A77C-483D-A256-A41614929FC3}"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fld id="{57EF0534-9C6A-420D-AC10-F31C05E71224}"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tx>
                <c:rich>
                  <a:bodyPr/>
                  <a:lstStyle/>
                  <a:p>
                    <a:fld id="{AA395E90-9F59-4280-BEE1-B5DC9219836E}"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3"/>
              <c:layout/>
              <c:tx>
                <c:rich>
                  <a:bodyPr/>
                  <a:lstStyle/>
                  <a:p>
                    <a:fld id="{8CB5E00D-443E-4093-95A3-21D169982D46}"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4"/>
              <c:layout/>
              <c:tx>
                <c:rich>
                  <a:bodyPr/>
                  <a:lstStyle/>
                  <a:p>
                    <a:fld id="{F40D2A65-A127-4148-A20A-15EA76B1D479}"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5"/>
              <c:layout/>
              <c:tx>
                <c:rich>
                  <a:bodyPr/>
                  <a:lstStyle/>
                  <a:p>
                    <a:fld id="{EAE18855-E736-48F8-B5E4-691E1C4EC641}" type="VALUE">
                      <a:rPr lang="en-US">
                        <a:solidFill>
                          <a:schemeClr val="bg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Sheet1!$A$88:$A$94</c:f>
              <c:strCache>
                <c:ptCount val="6"/>
                <c:pt idx="0">
                  <c:v>Ford Figo</c:v>
                </c:pt>
                <c:pt idx="1">
                  <c:v>Hyundai Santro</c:v>
                </c:pt>
                <c:pt idx="2">
                  <c:v>Maruti Swift</c:v>
                </c:pt>
                <c:pt idx="3">
                  <c:v>Maruti Wagon-R</c:v>
                </c:pt>
                <c:pt idx="4">
                  <c:v>Tata Indica</c:v>
                </c:pt>
                <c:pt idx="5">
                  <c:v>Tata Indigo</c:v>
                </c:pt>
              </c:strCache>
            </c:strRef>
          </c:cat>
          <c:val>
            <c:numRef>
              <c:f>Sheet1!$D$88:$D$94</c:f>
              <c:numCache>
                <c:formatCode>General</c:formatCode>
                <c:ptCount val="6"/>
                <c:pt idx="0">
                  <c:v>52</c:v>
                </c:pt>
                <c:pt idx="1">
                  <c:v>105</c:v>
                </c:pt>
                <c:pt idx="2">
                  <c:v>35</c:v>
                </c:pt>
                <c:pt idx="3">
                  <c:v>121</c:v>
                </c:pt>
                <c:pt idx="4">
                  <c:v>185</c:v>
                </c:pt>
                <c:pt idx="5">
                  <c:v>41</c:v>
                </c:pt>
              </c:numCache>
            </c:numRef>
          </c:val>
        </c:ser>
        <c:ser>
          <c:idx val="3"/>
          <c:order val="3"/>
          <c:tx>
            <c:strRef>
              <c:f>Sheet1!$E$86:$E$87</c:f>
              <c:strCache>
                <c:ptCount val="1"/>
                <c:pt idx="0">
                  <c:v>40 - 50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Sheet1!$A$88:$A$94</c:f>
              <c:strCache>
                <c:ptCount val="6"/>
                <c:pt idx="0">
                  <c:v>Ford Figo</c:v>
                </c:pt>
                <c:pt idx="1">
                  <c:v>Hyundai Santro</c:v>
                </c:pt>
                <c:pt idx="2">
                  <c:v>Maruti Swift</c:v>
                </c:pt>
                <c:pt idx="3">
                  <c:v>Maruti Wagon-R</c:v>
                </c:pt>
                <c:pt idx="4">
                  <c:v>Tata Indica</c:v>
                </c:pt>
                <c:pt idx="5">
                  <c:v>Tata Indigo</c:v>
                </c:pt>
              </c:strCache>
            </c:strRef>
          </c:cat>
          <c:val>
            <c:numRef>
              <c:f>Sheet1!$E$88:$E$94</c:f>
              <c:numCache>
                <c:formatCode>General</c:formatCode>
                <c:ptCount val="6"/>
                <c:pt idx="0">
                  <c:v>48</c:v>
                </c:pt>
                <c:pt idx="1">
                  <c:v>81</c:v>
                </c:pt>
                <c:pt idx="2">
                  <c:v>23</c:v>
                </c:pt>
                <c:pt idx="3">
                  <c:v>87</c:v>
                </c:pt>
                <c:pt idx="4">
                  <c:v>175</c:v>
                </c:pt>
                <c:pt idx="5">
                  <c:v>29</c:v>
                </c:pt>
              </c:numCache>
            </c:numRef>
          </c:val>
        </c:ser>
        <c:ser>
          <c:idx val="4"/>
          <c:order val="4"/>
          <c:tx>
            <c:strRef>
              <c:f>Sheet1!$F$86:$F$87</c:f>
              <c:strCache>
                <c:ptCount val="1"/>
                <c:pt idx="0">
                  <c:v>50 - 60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Sheet1!$A$88:$A$94</c:f>
              <c:strCache>
                <c:ptCount val="6"/>
                <c:pt idx="0">
                  <c:v>Ford Figo</c:v>
                </c:pt>
                <c:pt idx="1">
                  <c:v>Hyundai Santro</c:v>
                </c:pt>
                <c:pt idx="2">
                  <c:v>Maruti Swift</c:v>
                </c:pt>
                <c:pt idx="3">
                  <c:v>Maruti Wagon-R</c:v>
                </c:pt>
                <c:pt idx="4">
                  <c:v>Tata Indica</c:v>
                </c:pt>
                <c:pt idx="5">
                  <c:v>Tata Indigo</c:v>
                </c:pt>
              </c:strCache>
            </c:strRef>
          </c:cat>
          <c:val>
            <c:numRef>
              <c:f>Sheet1!$F$88:$F$94</c:f>
              <c:numCache>
                <c:formatCode>General</c:formatCode>
                <c:ptCount val="6"/>
                <c:pt idx="0">
                  <c:v>24</c:v>
                </c:pt>
                <c:pt idx="1">
                  <c:v>35</c:v>
                </c:pt>
                <c:pt idx="2">
                  <c:v>18</c:v>
                </c:pt>
                <c:pt idx="3">
                  <c:v>39</c:v>
                </c:pt>
                <c:pt idx="4">
                  <c:v>58</c:v>
                </c:pt>
                <c:pt idx="5">
                  <c:v>12</c:v>
                </c:pt>
              </c:numCache>
            </c:numRef>
          </c:val>
        </c:ser>
        <c:dLbls>
          <c:showLegendKey val="0"/>
          <c:showVal val="0"/>
          <c:showCatName val="0"/>
          <c:showSerName val="0"/>
          <c:showPercent val="0"/>
          <c:showBubbleSize val="0"/>
        </c:dLbls>
        <c:gapWidth val="219"/>
        <c:overlap val="100"/>
        <c:axId val="152368880"/>
        <c:axId val="152369440"/>
      </c:barChart>
      <c:catAx>
        <c:axId val="152368880"/>
        <c:scaling>
          <c:orientation val="minMax"/>
        </c:scaling>
        <c:delete val="0"/>
        <c:axPos val="l"/>
        <c:title>
          <c:tx>
            <c:rich>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r>
                  <a:rPr lang="en-US" sz="1400" dirty="0" smtClean="0">
                    <a:solidFill>
                      <a:srgbClr val="0070C0"/>
                    </a:solidFill>
                  </a:rPr>
                  <a:t>Manufacture and</a:t>
                </a:r>
                <a:r>
                  <a:rPr lang="en-US" sz="1400" baseline="0" dirty="0" smtClean="0">
                    <a:solidFill>
                      <a:srgbClr val="0070C0"/>
                    </a:solidFill>
                  </a:rPr>
                  <a:t> </a:t>
                </a:r>
                <a:r>
                  <a:rPr lang="en-US" sz="1400" dirty="0" smtClean="0">
                    <a:solidFill>
                      <a:srgbClr val="0070C0"/>
                    </a:solidFill>
                  </a:rPr>
                  <a:t>Model</a:t>
                </a:r>
                <a:r>
                  <a:rPr lang="en-US" sz="1400" baseline="0" dirty="0" smtClean="0">
                    <a:solidFill>
                      <a:srgbClr val="0070C0"/>
                    </a:solidFill>
                  </a:rPr>
                  <a:t> of car</a:t>
                </a:r>
                <a:endParaRPr lang="en-US" sz="1400" dirty="0">
                  <a:solidFill>
                    <a:srgbClr val="0070C0"/>
                  </a:solidFill>
                </a:endParaRP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rgbClr val="0070C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69440"/>
        <c:crosses val="autoZero"/>
        <c:auto val="1"/>
        <c:lblAlgn val="ctr"/>
        <c:lblOffset val="100"/>
        <c:noMultiLvlLbl val="0"/>
      </c:catAx>
      <c:valAx>
        <c:axId val="152369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68880"/>
        <c:crosses val="autoZero"/>
        <c:crossBetween val="between"/>
      </c:valAx>
      <c:spPr>
        <a:noFill/>
        <a:ln>
          <a:noFill/>
        </a:ln>
        <a:effectLst/>
      </c:spPr>
    </c:plotArea>
    <c:legend>
      <c:legendPos val="r"/>
      <c:layout>
        <c:manualLayout>
          <c:xMode val="edge"/>
          <c:yMode val="edge"/>
          <c:x val="0.94071760916249103"/>
          <c:y val="0.40799433220018766"/>
          <c:w val="5.1706633261751372E-2"/>
          <c:h val="0.392661690769316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[Data Visualization Graded Case Study Dataset.xlsx]Sheet1!PivotTable7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solidFill>
                  <a:schemeClr val="accent5">
                    <a:lumMod val="75000"/>
                  </a:schemeClr>
                </a:solidFill>
                <a:effectLst/>
              </a:rPr>
              <a:t>Total IDV (Insured Declared Value of Car) </a:t>
            </a:r>
            <a:endParaRPr lang="en-US">
              <a:solidFill>
                <a:schemeClr val="accent5">
                  <a:lumMod val="75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a:noFill/>
          </a:ln>
          <a:effectLst/>
        </c:spPr>
        <c:dLbl>
          <c:idx val="0"/>
          <c:layout>
            <c:manualLayout>
              <c:x val="-3.7985956883595027E-3"/>
              <c:y val="-7.20720613087426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371506980430863"/>
                  <c:h val="9.9086091615447611E-2"/>
                </c:manualLayout>
              </c15:layout>
            </c:ext>
          </c:extLst>
        </c:dLbl>
      </c:pivotFmt>
      <c:pivotFmt>
        <c:idx val="7"/>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a:noFill/>
          </a:ln>
          <a:effectLst/>
        </c:spPr>
        <c:dLbl>
          <c:idx val="0"/>
          <c:layout>
            <c:manualLayout>
              <c:x val="-1.1396011396011535E-2"/>
              <c:y val="-6.82787949240719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561440503697721"/>
                  <c:h val="0.10287935800011828"/>
                </c:manualLayout>
              </c15:layout>
            </c:ext>
          </c:extLst>
        </c:dLbl>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4"/>
          </a:solidFill>
          <a:ln>
            <a:noFill/>
          </a:ln>
          <a:effectLst/>
        </c:spPr>
        <c:dLbl>
          <c:idx val="0"/>
          <c:layout>
            <c:manualLayout>
              <c:x val="-3.7985956883595027E-3"/>
              <c:y val="-7.20720613087426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371506980430863"/>
                  <c:h val="9.9086091615447611E-2"/>
                </c:manualLayout>
              </c15:layout>
            </c:ext>
          </c:extLst>
        </c:dLbl>
      </c:pivotFmt>
      <c:pivotFmt>
        <c:idx val="27"/>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4"/>
          </a:solidFill>
          <a:ln>
            <a:noFill/>
          </a:ln>
          <a:effectLst/>
        </c:spPr>
        <c:dLbl>
          <c:idx val="0"/>
          <c:layout>
            <c:manualLayout>
              <c:x val="-1.1396011396011535E-2"/>
              <c:y val="-6.82787949240719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561440503697721"/>
                  <c:h val="0.10287935800011828"/>
                </c:manualLayout>
              </c15:layout>
            </c:ext>
          </c:extLst>
        </c:dLbl>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6"/>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7"/>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8"/>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9"/>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0"/>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1"/>
        <c:spPr>
          <a:solidFill>
            <a:schemeClr val="accent3"/>
          </a:solidFill>
          <a:ln>
            <a:noFill/>
          </a:ln>
          <a:effectLst/>
        </c:spPr>
        <c:dLbl>
          <c:idx val="0"/>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3"/>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4"/>
        <c:spPr>
          <a:solidFill>
            <a:schemeClr val="accent4"/>
          </a:solidFill>
          <a:ln>
            <a:noFill/>
          </a:ln>
          <a:effectLst/>
        </c:spPr>
        <c:dLbl>
          <c:idx val="0"/>
          <c:layout>
            <c:manualLayout>
              <c:x val="-3.7985956883595027E-3"/>
              <c:y val="-7.20720613087426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371506980430863"/>
                  <c:h val="9.9086091615447611E-2"/>
                </c:manualLayout>
              </c15:layout>
            </c:ext>
          </c:extLst>
        </c:dLbl>
      </c:pivotFmt>
      <c:pivotFmt>
        <c:idx val="45"/>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6"/>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7"/>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8"/>
        <c:spPr>
          <a:solidFill>
            <a:schemeClr val="accent4"/>
          </a:solidFill>
          <a:ln>
            <a:noFill/>
          </a:ln>
          <a:effectLst/>
        </c:spPr>
        <c:dLbl>
          <c:idx val="0"/>
          <c:layout>
            <c:manualLayout>
              <c:x val="-1.1396011396011535E-2"/>
              <c:y val="-6.82787949240719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561440503697721"/>
                  <c:h val="0.10287935800011828"/>
                </c:manualLayout>
              </c15:layout>
            </c:ext>
          </c:extLst>
        </c:dLbl>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s>
    <c:plotArea>
      <c:layout/>
      <c:barChart>
        <c:barDir val="col"/>
        <c:grouping val="clustered"/>
        <c:varyColors val="0"/>
        <c:ser>
          <c:idx val="0"/>
          <c:order val="0"/>
          <c:tx>
            <c:strRef>
              <c:f>Sheet1!$B$119:$B$120</c:f>
              <c:strCache>
                <c:ptCount val="1"/>
                <c:pt idx="0">
                  <c:v>2005</c:v>
                </c:pt>
              </c:strCache>
            </c:strRef>
          </c:tx>
          <c:spPr>
            <a:solidFill>
              <a:schemeClr val="accent1"/>
            </a:solidFill>
            <a:ln>
              <a:noFill/>
            </a:ln>
            <a:effectLst/>
          </c:spPr>
          <c:invertIfNegative val="0"/>
          <c:cat>
            <c:strRef>
              <c:f>Sheet1!$A$121:$A$127</c:f>
              <c:strCache>
                <c:ptCount val="6"/>
                <c:pt idx="0">
                  <c:v>18-25</c:v>
                </c:pt>
                <c:pt idx="1">
                  <c:v>25 - 30</c:v>
                </c:pt>
                <c:pt idx="2">
                  <c:v>30 - 40</c:v>
                </c:pt>
                <c:pt idx="3">
                  <c:v>40 - 50</c:v>
                </c:pt>
                <c:pt idx="4">
                  <c:v>50 - 60</c:v>
                </c:pt>
                <c:pt idx="5">
                  <c:v>60 - 70</c:v>
                </c:pt>
              </c:strCache>
            </c:strRef>
          </c:cat>
          <c:val>
            <c:numRef>
              <c:f>Sheet1!$B$121:$B$127</c:f>
              <c:numCache>
                <c:formatCode>General</c:formatCode>
                <c:ptCount val="6"/>
                <c:pt idx="0">
                  <c:v>4064975.1748378105</c:v>
                </c:pt>
                <c:pt idx="1">
                  <c:v>7288352.5203331579</c:v>
                </c:pt>
                <c:pt idx="2">
                  <c:v>8848873.3032797948</c:v>
                </c:pt>
                <c:pt idx="3">
                  <c:v>4721098.2656285428</c:v>
                </c:pt>
                <c:pt idx="4">
                  <c:v>2868087.8329561134</c:v>
                </c:pt>
                <c:pt idx="5">
                  <c:v>1458367.492251015</c:v>
                </c:pt>
              </c:numCache>
            </c:numRef>
          </c:val>
        </c:ser>
        <c:ser>
          <c:idx val="1"/>
          <c:order val="1"/>
          <c:tx>
            <c:strRef>
              <c:f>Sheet1!$C$119:$C$120</c:f>
              <c:strCache>
                <c:ptCount val="1"/>
                <c:pt idx="0">
                  <c:v>2006</c:v>
                </c:pt>
              </c:strCache>
            </c:strRef>
          </c:tx>
          <c:spPr>
            <a:solidFill>
              <a:schemeClr val="accent2"/>
            </a:solidFill>
            <a:ln>
              <a:noFill/>
            </a:ln>
            <a:effectLst/>
          </c:spPr>
          <c:invertIfNegative val="0"/>
          <c:cat>
            <c:strRef>
              <c:f>Sheet1!$A$121:$A$127</c:f>
              <c:strCache>
                <c:ptCount val="6"/>
                <c:pt idx="0">
                  <c:v>18-25</c:v>
                </c:pt>
                <c:pt idx="1">
                  <c:v>25 - 30</c:v>
                </c:pt>
                <c:pt idx="2">
                  <c:v>30 - 40</c:v>
                </c:pt>
                <c:pt idx="3">
                  <c:v>40 - 50</c:v>
                </c:pt>
                <c:pt idx="4">
                  <c:v>50 - 60</c:v>
                </c:pt>
                <c:pt idx="5">
                  <c:v>60 - 70</c:v>
                </c:pt>
              </c:strCache>
            </c:strRef>
          </c:cat>
          <c:val>
            <c:numRef>
              <c:f>Sheet1!$C$121:$C$127</c:f>
              <c:numCache>
                <c:formatCode>General</c:formatCode>
                <c:ptCount val="6"/>
                <c:pt idx="0">
                  <c:v>12631744.357114684</c:v>
                </c:pt>
                <c:pt idx="1">
                  <c:v>17548850.427920781</c:v>
                </c:pt>
                <c:pt idx="2">
                  <c:v>21974649.909028914</c:v>
                </c:pt>
                <c:pt idx="3">
                  <c:v>18262390.19932067</c:v>
                </c:pt>
                <c:pt idx="4">
                  <c:v>7496478.3086204836</c:v>
                </c:pt>
                <c:pt idx="5">
                  <c:v>3240857.2594347443</c:v>
                </c:pt>
              </c:numCache>
            </c:numRef>
          </c:val>
        </c:ser>
        <c:ser>
          <c:idx val="2"/>
          <c:order val="2"/>
          <c:tx>
            <c:strRef>
              <c:f>Sheet1!$D$119:$D$120</c:f>
              <c:strCache>
                <c:ptCount val="1"/>
                <c:pt idx="0">
                  <c:v>2007</c:v>
                </c:pt>
              </c:strCache>
            </c:strRef>
          </c:tx>
          <c:spPr>
            <a:solidFill>
              <a:schemeClr val="accent3"/>
            </a:solidFill>
            <a:ln>
              <a:noFill/>
            </a:ln>
            <a:effectLst/>
          </c:spPr>
          <c:invertIfNegative val="0"/>
          <c:dPt>
            <c:idx val="0"/>
            <c:invertIfNegative val="0"/>
            <c:bubble3D val="0"/>
            <c:spPr>
              <a:solidFill>
                <a:schemeClr val="accent3"/>
              </a:solidFill>
              <a:ln>
                <a:noFill/>
              </a:ln>
              <a:effectLst/>
            </c:spPr>
          </c:dPt>
          <c:dPt>
            <c:idx val="1"/>
            <c:invertIfNegative val="0"/>
            <c:bubble3D val="0"/>
            <c:spPr>
              <a:solidFill>
                <a:schemeClr val="accent3"/>
              </a:solidFill>
              <a:ln>
                <a:noFill/>
              </a:ln>
              <a:effectLst/>
            </c:spPr>
          </c:dPt>
          <c:dPt>
            <c:idx val="2"/>
            <c:invertIfNegative val="0"/>
            <c:bubble3D val="0"/>
            <c:spPr>
              <a:solidFill>
                <a:schemeClr val="accent3"/>
              </a:solidFill>
              <a:ln>
                <a:noFill/>
              </a:ln>
              <a:effectLst/>
            </c:spPr>
          </c:dPt>
          <c:dPt>
            <c:idx val="3"/>
            <c:invertIfNegative val="0"/>
            <c:bubble3D val="0"/>
            <c:spPr>
              <a:solidFill>
                <a:schemeClr val="accent3"/>
              </a:solidFill>
              <a:ln>
                <a:noFill/>
              </a:ln>
              <a:effectLst/>
            </c:spPr>
          </c:dPt>
          <c:dPt>
            <c:idx val="4"/>
            <c:invertIfNegative val="0"/>
            <c:bubble3D val="0"/>
            <c:spPr>
              <a:solidFill>
                <a:schemeClr val="accent3"/>
              </a:solidFill>
              <a:ln>
                <a:noFill/>
              </a:ln>
              <a:effectLst/>
            </c:spPr>
          </c:dPt>
          <c:dPt>
            <c:idx val="5"/>
            <c:invertIfNegative val="0"/>
            <c:bubble3D val="0"/>
            <c:spPr>
              <a:solidFill>
                <a:schemeClr val="accent3"/>
              </a:solidFill>
              <a:ln>
                <a:noFill/>
              </a:ln>
              <a:effectLst/>
            </c:spPr>
          </c:dPt>
          <c:dLbls>
            <c:dLbl>
              <c:idx val="0"/>
              <c:layout/>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1"/>
              <c:delete val="1"/>
              <c:extLst>
                <c:ext xmlns:c15="http://schemas.microsoft.com/office/drawing/2012/chart" uri="{CE6537A1-D6FC-4f65-9D91-7224C49458BB}"/>
              </c:extLst>
            </c:dLbl>
            <c:dLbl>
              <c:idx val="2"/>
              <c:layout/>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3"/>
              <c:layout/>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4"/>
              <c:layout/>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ext>
              </c:extLst>
            </c:dLbl>
            <c:dLbl>
              <c:idx val="5"/>
              <c:delete val="1"/>
              <c:extLst>
                <c:ext xmlns:c15="http://schemas.microsoft.com/office/drawing/2012/chart" uri="{CE6537A1-D6FC-4f65-9D91-7224C49458BB}"/>
              </c:extLst>
            </c:dLbl>
            <c:numFmt formatCode="General"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Sheet1!$A$121:$A$127</c:f>
              <c:strCache>
                <c:ptCount val="6"/>
                <c:pt idx="0">
                  <c:v>18-25</c:v>
                </c:pt>
                <c:pt idx="1">
                  <c:v>25 - 30</c:v>
                </c:pt>
                <c:pt idx="2">
                  <c:v>30 - 40</c:v>
                </c:pt>
                <c:pt idx="3">
                  <c:v>40 - 50</c:v>
                </c:pt>
                <c:pt idx="4">
                  <c:v>50 - 60</c:v>
                </c:pt>
                <c:pt idx="5">
                  <c:v>60 - 70</c:v>
                </c:pt>
              </c:strCache>
            </c:strRef>
          </c:cat>
          <c:val>
            <c:numRef>
              <c:f>Sheet1!$D$121:$D$127</c:f>
              <c:numCache>
                <c:formatCode>General</c:formatCode>
                <c:ptCount val="6"/>
                <c:pt idx="0">
                  <c:v>14124292.276493523</c:v>
                </c:pt>
                <c:pt idx="1">
                  <c:v>18184988.793496154</c:v>
                </c:pt>
                <c:pt idx="2">
                  <c:v>28310067.551534869</c:v>
                </c:pt>
                <c:pt idx="3">
                  <c:v>24419898.966401674</c:v>
                </c:pt>
                <c:pt idx="4">
                  <c:v>9987220.667786954</c:v>
                </c:pt>
                <c:pt idx="5">
                  <c:v>2544743.6151554957</c:v>
                </c:pt>
              </c:numCache>
            </c:numRef>
          </c:val>
        </c:ser>
        <c:ser>
          <c:idx val="3"/>
          <c:order val="3"/>
          <c:tx>
            <c:strRef>
              <c:f>Sheet1!$E$119:$E$120</c:f>
              <c:strCache>
                <c:ptCount val="1"/>
                <c:pt idx="0">
                  <c:v>2008</c:v>
                </c:pt>
              </c:strCache>
            </c:strRef>
          </c:tx>
          <c:spPr>
            <a:solidFill>
              <a:schemeClr val="accent4"/>
            </a:solidFill>
            <a:ln>
              <a:noFill/>
            </a:ln>
            <a:effectLst/>
          </c:spPr>
          <c:invertIfNegative val="0"/>
          <c:dPt>
            <c:idx val="0"/>
            <c:invertIfNegative val="0"/>
            <c:bubble3D val="0"/>
            <c:spPr>
              <a:solidFill>
                <a:schemeClr val="accent4"/>
              </a:solidFill>
              <a:ln>
                <a:noFill/>
              </a:ln>
              <a:effectLst/>
            </c:spPr>
          </c:dPt>
          <c:dPt>
            <c:idx val="1"/>
            <c:invertIfNegative val="0"/>
            <c:bubble3D val="0"/>
            <c:spPr>
              <a:solidFill>
                <a:schemeClr val="accent4"/>
              </a:solidFill>
              <a:ln>
                <a:noFill/>
              </a:ln>
              <a:effectLst/>
            </c:spPr>
          </c:dPt>
          <c:dPt>
            <c:idx val="2"/>
            <c:invertIfNegative val="0"/>
            <c:bubble3D val="0"/>
            <c:spPr>
              <a:solidFill>
                <a:schemeClr val="accent4"/>
              </a:solidFill>
              <a:ln>
                <a:noFill/>
              </a:ln>
              <a:effectLst/>
            </c:spPr>
          </c:dPt>
          <c:dPt>
            <c:idx val="3"/>
            <c:invertIfNegative val="0"/>
            <c:bubble3D val="0"/>
            <c:spPr>
              <a:solidFill>
                <a:schemeClr val="accent4"/>
              </a:solidFill>
              <a:ln>
                <a:noFill/>
              </a:ln>
              <a:effectLst/>
            </c:spPr>
          </c:dPt>
          <c:dPt>
            <c:idx val="4"/>
            <c:invertIfNegative val="0"/>
            <c:bubble3D val="0"/>
            <c:spPr>
              <a:solidFill>
                <a:schemeClr val="accent4"/>
              </a:solidFill>
              <a:ln>
                <a:noFill/>
              </a:ln>
              <a:effectLst/>
            </c:spPr>
          </c:dPt>
          <c:dPt>
            <c:idx val="5"/>
            <c:invertIfNegative val="0"/>
            <c:bubble3D val="0"/>
            <c:spPr>
              <a:solidFill>
                <a:schemeClr val="accent4"/>
              </a:solidFill>
              <a:ln>
                <a:noFill/>
              </a:ln>
              <a:effectLst/>
            </c:spPr>
          </c:dPt>
          <c:dLbls>
            <c:dLbl>
              <c:idx val="0"/>
              <c:delete val="1"/>
              <c:extLst>
                <c:ext xmlns:c15="http://schemas.microsoft.com/office/drawing/2012/chart" uri="{CE6537A1-D6FC-4f65-9D91-7224C49458BB}"/>
              </c:extLst>
            </c:dLbl>
            <c:dLbl>
              <c:idx val="1"/>
              <c:layout>
                <c:manualLayout>
                  <c:x val="-3.7985956883595027E-3"/>
                  <c:y val="-7.20720613087426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371506980430863"/>
                      <c:h val="9.9086091615447611E-2"/>
                    </c:manualLayout>
                  </c15:layout>
                </c:ext>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layout>
                <c:manualLayout>
                  <c:x val="-1.1396011396011535E-2"/>
                  <c:y val="-6.82787949240719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2561440503697721"/>
                      <c:h val="0.10287935800011828"/>
                    </c:manualLayout>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Sheet1!$A$121:$A$127</c:f>
              <c:strCache>
                <c:ptCount val="6"/>
                <c:pt idx="0">
                  <c:v>18-25</c:v>
                </c:pt>
                <c:pt idx="1">
                  <c:v>25 - 30</c:v>
                </c:pt>
                <c:pt idx="2">
                  <c:v>30 - 40</c:v>
                </c:pt>
                <c:pt idx="3">
                  <c:v>40 - 50</c:v>
                </c:pt>
                <c:pt idx="4">
                  <c:v>50 - 60</c:v>
                </c:pt>
                <c:pt idx="5">
                  <c:v>60 - 70</c:v>
                </c:pt>
              </c:strCache>
            </c:strRef>
          </c:cat>
          <c:val>
            <c:numRef>
              <c:f>Sheet1!$E$121:$E$127</c:f>
              <c:numCache>
                <c:formatCode>General</c:formatCode>
                <c:ptCount val="6"/>
                <c:pt idx="0">
                  <c:v>12558989.035803394</c:v>
                </c:pt>
                <c:pt idx="1">
                  <c:v>19027741.816871807</c:v>
                </c:pt>
                <c:pt idx="2">
                  <c:v>21951156.87012402</c:v>
                </c:pt>
                <c:pt idx="3">
                  <c:v>15757790.790223809</c:v>
                </c:pt>
                <c:pt idx="4">
                  <c:v>8041939.5281793261</c:v>
                </c:pt>
                <c:pt idx="5">
                  <c:v>4425776.9258131851</c:v>
                </c:pt>
              </c:numCache>
            </c:numRef>
          </c:val>
        </c:ser>
        <c:ser>
          <c:idx val="4"/>
          <c:order val="4"/>
          <c:tx>
            <c:strRef>
              <c:f>Sheet1!$F$119:$F$120</c:f>
              <c:strCache>
                <c:ptCount val="1"/>
                <c:pt idx="0">
                  <c:v>2009</c:v>
                </c:pt>
              </c:strCache>
            </c:strRef>
          </c:tx>
          <c:spPr>
            <a:solidFill>
              <a:schemeClr val="accent5"/>
            </a:solidFill>
            <a:ln>
              <a:noFill/>
            </a:ln>
            <a:effectLst/>
          </c:spPr>
          <c:invertIfNegative val="0"/>
          <c:cat>
            <c:strRef>
              <c:f>Sheet1!$A$121:$A$127</c:f>
              <c:strCache>
                <c:ptCount val="6"/>
                <c:pt idx="0">
                  <c:v>18-25</c:v>
                </c:pt>
                <c:pt idx="1">
                  <c:v>25 - 30</c:v>
                </c:pt>
                <c:pt idx="2">
                  <c:v>30 - 40</c:v>
                </c:pt>
                <c:pt idx="3">
                  <c:v>40 - 50</c:v>
                </c:pt>
                <c:pt idx="4">
                  <c:v>50 - 60</c:v>
                </c:pt>
                <c:pt idx="5">
                  <c:v>60 - 70</c:v>
                </c:pt>
              </c:strCache>
            </c:strRef>
          </c:cat>
          <c:val>
            <c:numRef>
              <c:f>Sheet1!$F$121:$F$127</c:f>
              <c:numCache>
                <c:formatCode>General</c:formatCode>
                <c:ptCount val="6"/>
                <c:pt idx="0">
                  <c:v>8277167.2194729</c:v>
                </c:pt>
                <c:pt idx="1">
                  <c:v>8597274.6380019747</c:v>
                </c:pt>
                <c:pt idx="2">
                  <c:v>12324598.929025725</c:v>
                </c:pt>
                <c:pt idx="3">
                  <c:v>13895833.788905244</c:v>
                </c:pt>
                <c:pt idx="4">
                  <c:v>5950667.2652516253</c:v>
                </c:pt>
                <c:pt idx="5">
                  <c:v>3423420.413388825</c:v>
                </c:pt>
              </c:numCache>
            </c:numRef>
          </c:val>
        </c:ser>
        <c:ser>
          <c:idx val="5"/>
          <c:order val="5"/>
          <c:tx>
            <c:strRef>
              <c:f>Sheet1!$G$119:$G$120</c:f>
              <c:strCache>
                <c:ptCount val="1"/>
                <c:pt idx="0">
                  <c:v>2010</c:v>
                </c:pt>
              </c:strCache>
            </c:strRef>
          </c:tx>
          <c:spPr>
            <a:solidFill>
              <a:schemeClr val="accent6"/>
            </a:solidFill>
            <a:ln>
              <a:noFill/>
            </a:ln>
            <a:effectLst/>
          </c:spPr>
          <c:invertIfNegative val="0"/>
          <c:cat>
            <c:strRef>
              <c:f>Sheet1!$A$121:$A$127</c:f>
              <c:strCache>
                <c:ptCount val="6"/>
                <c:pt idx="0">
                  <c:v>18-25</c:v>
                </c:pt>
                <c:pt idx="1">
                  <c:v>25 - 30</c:v>
                </c:pt>
                <c:pt idx="2">
                  <c:v>30 - 40</c:v>
                </c:pt>
                <c:pt idx="3">
                  <c:v>40 - 50</c:v>
                </c:pt>
                <c:pt idx="4">
                  <c:v>50 - 60</c:v>
                </c:pt>
                <c:pt idx="5">
                  <c:v>60 - 70</c:v>
                </c:pt>
              </c:strCache>
            </c:strRef>
          </c:cat>
          <c:val>
            <c:numRef>
              <c:f>Sheet1!$G$121:$G$127</c:f>
              <c:numCache>
                <c:formatCode>General</c:formatCode>
                <c:ptCount val="6"/>
                <c:pt idx="0">
                  <c:v>2584604.6450206465</c:v>
                </c:pt>
                <c:pt idx="1">
                  <c:v>4232716.8035701755</c:v>
                </c:pt>
                <c:pt idx="2">
                  <c:v>5621982.5565088177</c:v>
                </c:pt>
                <c:pt idx="3">
                  <c:v>4502164.5044665821</c:v>
                </c:pt>
                <c:pt idx="4">
                  <c:v>693975.46650149196</c:v>
                </c:pt>
                <c:pt idx="5">
                  <c:v>933060.38845374994</c:v>
                </c:pt>
              </c:numCache>
            </c:numRef>
          </c:val>
        </c:ser>
        <c:dLbls>
          <c:showLegendKey val="0"/>
          <c:showVal val="0"/>
          <c:showCatName val="0"/>
          <c:showSerName val="0"/>
          <c:showPercent val="0"/>
          <c:showBubbleSize val="0"/>
        </c:dLbls>
        <c:gapWidth val="219"/>
        <c:overlap val="-27"/>
        <c:axId val="200085184"/>
        <c:axId val="200085744"/>
      </c:barChart>
      <c:catAx>
        <c:axId val="200085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smtClean="0">
                    <a:solidFill>
                      <a:srgbClr val="0070C0"/>
                    </a:solidFill>
                  </a:rPr>
                  <a:t>Age</a:t>
                </a:r>
                <a:endParaRPr lang="en-US" sz="1400" dirty="0">
                  <a:solidFill>
                    <a:srgbClr val="0070C0"/>
                  </a:solidFill>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5744"/>
        <c:crosses val="autoZero"/>
        <c:auto val="1"/>
        <c:lblAlgn val="ctr"/>
        <c:lblOffset val="100"/>
        <c:noMultiLvlLbl val="0"/>
      </c:catAx>
      <c:valAx>
        <c:axId val="200085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smtClean="0">
                    <a:solidFill>
                      <a:srgbClr val="0070C0"/>
                    </a:solidFill>
                  </a:rPr>
                  <a:t>IDV</a:t>
                </a:r>
                <a:endParaRPr lang="en-US" sz="1400" dirty="0">
                  <a:solidFill>
                    <a:srgbClr val="0070C0"/>
                  </a:solidFill>
                </a:endParaRPr>
              </a:p>
            </c:rich>
          </c:tx>
          <c:layout>
            <c:manualLayout>
              <c:xMode val="edge"/>
              <c:yMode val="edge"/>
              <c:x val="3.787878787878788E-3"/>
              <c:y val="0.4398289716547862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51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[Data Visualization Graded Case Study Dataset.xlsx]Sheet1!PivotTable1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solidFill>
                  <a:srgbClr val="00B0F0"/>
                </a:solidFill>
              </a:rPr>
              <a:t>Total Revenue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a:noFill/>
          </a:ln>
          <a:effectLst/>
        </c:spPr>
        <c:dLbl>
          <c:idx val="0"/>
          <c:layout>
            <c:manualLayout>
              <c:x val="2.472952086553323E-2"/>
              <c:y val="-2.7654316686409382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gd name="adj1" fmla="val -18613"/>
                    <a:gd name="adj2" fmla="val 159053"/>
                  </a:avLst>
                </a:prstGeom>
                <a:noFill/>
                <a:ln>
                  <a:noFill/>
                </a:ln>
              </c15:spPr>
            </c:ext>
          </c:extLst>
        </c:dLbl>
      </c:pivotFmt>
      <c:pivotFmt>
        <c:idx val="5"/>
        <c:spPr>
          <a:solidFill>
            <a:schemeClr val="accent3"/>
          </a:solidFill>
          <a:ln>
            <a:noFill/>
          </a:ln>
          <a:effectLst/>
        </c:spPr>
        <c:dLbl>
          <c:idx val="0"/>
          <c:layout>
            <c:manualLayout>
              <c:x val="1.8547140649149921E-2"/>
              <c:y val="-3.950616669487061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2"/>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2"/>
          </a:solidFill>
          <a:ln>
            <a:noFill/>
          </a:ln>
          <a:effectLst/>
        </c:spPr>
        <c:dLbl>
          <c:idx val="0"/>
          <c:layout>
            <c:manualLayout>
              <c:x val="7.62493560020608E-2"/>
              <c:y val="-4.34567833643575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2"/>
          </a:solidFill>
          <a:ln>
            <a:noFill/>
          </a:ln>
          <a:effectLst/>
        </c:spPr>
        <c:dLbl>
          <c:idx val="0"/>
          <c:layout>
            <c:manualLayout>
              <c:x val="7.62493560020608E-2"/>
              <c:y val="-4.34567833643575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3"/>
          </a:solidFill>
          <a:ln>
            <a:noFill/>
          </a:ln>
          <a:effectLst/>
        </c:spPr>
        <c:dLbl>
          <c:idx val="0"/>
          <c:layout>
            <c:manualLayout>
              <c:x val="1.8547140649149921E-2"/>
              <c:y val="-3.950616669487061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4"/>
          </a:solidFill>
          <a:ln>
            <a:noFill/>
          </a:ln>
          <a:effectLst/>
        </c:spPr>
        <c:dLbl>
          <c:idx val="0"/>
          <c:layout>
            <c:manualLayout>
              <c:x val="2.472952086553323E-2"/>
              <c:y val="-2.7654316686409382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gd name="adj1" fmla="val -18613"/>
                    <a:gd name="adj2" fmla="val 159053"/>
                  </a:avLst>
                </a:prstGeom>
                <a:noFill/>
                <a:ln>
                  <a:noFill/>
                </a:ln>
              </c15:spPr>
            </c:ext>
          </c:extLst>
        </c:dLbl>
      </c:pivotFmt>
      <c:pivotFmt>
        <c:idx val="17"/>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2"/>
          </a:solidFill>
          <a:ln>
            <a:noFill/>
          </a:ln>
          <a:effectLst/>
        </c:spPr>
        <c:dLbl>
          <c:idx val="0"/>
          <c:layout>
            <c:manualLayout>
              <c:x val="7.62493560020608E-2"/>
              <c:y val="-4.345678336435759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3"/>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3"/>
          </a:solidFill>
          <a:ln>
            <a:noFill/>
          </a:ln>
          <a:effectLst/>
        </c:spPr>
        <c:dLbl>
          <c:idx val="0"/>
          <c:layout>
            <c:manualLayout>
              <c:x val="1.8547140649149921E-2"/>
              <c:y val="-3.950616669487061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4"/>
          </a:solidFill>
          <a:ln>
            <a:noFill/>
          </a:ln>
          <a:effectLst/>
        </c:spPr>
        <c:dLbl>
          <c:idx val="0"/>
          <c:layout>
            <c:manualLayout>
              <c:x val="2.472952086553323E-2"/>
              <c:y val="-2.7654316686409382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gd name="adj1" fmla="val -18613"/>
                    <a:gd name="adj2" fmla="val 159053"/>
                  </a:avLst>
                </a:prstGeom>
                <a:noFill/>
                <a:ln>
                  <a:noFill/>
                </a:ln>
              </c15:spPr>
            </c:ext>
          </c:extLst>
        </c:dLbl>
      </c:pivotFmt>
      <c:pivotFmt>
        <c:idx val="26"/>
        <c:spPr>
          <a:solidFill>
            <a:schemeClr val="accent4"/>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barChart>
        <c:barDir val="col"/>
        <c:grouping val="clustered"/>
        <c:varyColors val="0"/>
        <c:ser>
          <c:idx val="0"/>
          <c:order val="0"/>
          <c:tx>
            <c:strRef>
              <c:f>Sheet1!$B$156:$B$157</c:f>
              <c:strCache>
                <c:ptCount val="1"/>
                <c:pt idx="0">
                  <c:v>2005</c:v>
                </c:pt>
              </c:strCache>
            </c:strRef>
          </c:tx>
          <c:spPr>
            <a:solidFill>
              <a:schemeClr val="accent1"/>
            </a:solidFill>
            <a:ln>
              <a:noFill/>
            </a:ln>
            <a:effectLst/>
          </c:spPr>
          <c:invertIfNegative val="0"/>
          <c:cat>
            <c:strRef>
              <c:f>Sheet1!$A$158:$A$163</c:f>
              <c:strCache>
                <c:ptCount val="5"/>
                <c:pt idx="0">
                  <c:v>1000</c:v>
                </c:pt>
                <c:pt idx="1">
                  <c:v>1100</c:v>
                </c:pt>
                <c:pt idx="2">
                  <c:v>1200</c:v>
                </c:pt>
                <c:pt idx="3">
                  <c:v>1250</c:v>
                </c:pt>
                <c:pt idx="4">
                  <c:v>1400</c:v>
                </c:pt>
              </c:strCache>
            </c:strRef>
          </c:cat>
          <c:val>
            <c:numRef>
              <c:f>Sheet1!$B$158:$B$163</c:f>
              <c:numCache>
                <c:formatCode>General</c:formatCode>
                <c:ptCount val="5"/>
                <c:pt idx="0">
                  <c:v>393238.06132223038</c:v>
                </c:pt>
                <c:pt idx="1">
                  <c:v>366576.85117216071</c:v>
                </c:pt>
                <c:pt idx="2">
                  <c:v>200203.78899219213</c:v>
                </c:pt>
                <c:pt idx="3">
                  <c:v>503947.61801793746</c:v>
                </c:pt>
                <c:pt idx="4">
                  <c:v>564452.6360058001</c:v>
                </c:pt>
              </c:numCache>
            </c:numRef>
          </c:val>
        </c:ser>
        <c:ser>
          <c:idx val="1"/>
          <c:order val="1"/>
          <c:tx>
            <c:strRef>
              <c:f>Sheet1!$C$156:$C$157</c:f>
              <c:strCache>
                <c:ptCount val="1"/>
                <c:pt idx="0">
                  <c:v>2006</c:v>
                </c:pt>
              </c:strCache>
            </c:strRef>
          </c:tx>
          <c:spPr>
            <a:solidFill>
              <a:schemeClr val="accent2"/>
            </a:solidFill>
            <a:ln>
              <a:noFill/>
            </a:ln>
            <a:effectLst/>
          </c:spPr>
          <c:invertIfNegative val="0"/>
          <c:dLbls>
            <c:dLbl>
              <c:idx val="4"/>
              <c:layout>
                <c:manualLayout>
                  <c:x val="7.62493560020608E-2"/>
                  <c:y val="-4.3456783364357598E-2"/>
                </c:manualLayout>
              </c:layout>
              <c:showLegendKey val="0"/>
              <c:showVal val="1"/>
              <c:showCatName val="0"/>
              <c:showSerName val="1"/>
              <c:showPercent val="0"/>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Sheet1!$A$158:$A$163</c:f>
              <c:strCache>
                <c:ptCount val="5"/>
                <c:pt idx="0">
                  <c:v>1000</c:v>
                </c:pt>
                <c:pt idx="1">
                  <c:v>1100</c:v>
                </c:pt>
                <c:pt idx="2">
                  <c:v>1200</c:v>
                </c:pt>
                <c:pt idx="3">
                  <c:v>1250</c:v>
                </c:pt>
                <c:pt idx="4">
                  <c:v>1400</c:v>
                </c:pt>
              </c:strCache>
            </c:strRef>
          </c:cat>
          <c:val>
            <c:numRef>
              <c:f>Sheet1!$C$158:$C$163</c:f>
              <c:numCache>
                <c:formatCode>General</c:formatCode>
                <c:ptCount val="5"/>
                <c:pt idx="0">
                  <c:v>1223769.2394352853</c:v>
                </c:pt>
                <c:pt idx="1">
                  <c:v>950391.86016396084</c:v>
                </c:pt>
                <c:pt idx="2">
                  <c:v>412214.04028867284</c:v>
                </c:pt>
                <c:pt idx="3">
                  <c:v>986164.73141911195</c:v>
                </c:pt>
                <c:pt idx="4">
                  <c:v>1600932.3792065124</c:v>
                </c:pt>
              </c:numCache>
            </c:numRef>
          </c:val>
        </c:ser>
        <c:ser>
          <c:idx val="2"/>
          <c:order val="2"/>
          <c:tx>
            <c:strRef>
              <c:f>Sheet1!$D$156:$D$157</c:f>
              <c:strCache>
                <c:ptCount val="1"/>
                <c:pt idx="0">
                  <c:v>2007</c:v>
                </c:pt>
              </c:strCache>
            </c:strRef>
          </c:tx>
          <c:spPr>
            <a:solidFill>
              <a:schemeClr val="accent3"/>
            </a:solidFill>
            <a:ln>
              <a:noFill/>
            </a:ln>
            <a:effectLst/>
          </c:spPr>
          <c:invertIfNegative val="0"/>
          <c:dLbls>
            <c:dLbl>
              <c:idx val="0"/>
              <c:layout/>
              <c:showLegendKey val="0"/>
              <c:showVal val="1"/>
              <c:showCatName val="0"/>
              <c:showSerName val="1"/>
              <c:showPercent val="0"/>
              <c:showBubbleSize val="0"/>
              <c:extLst>
                <c:ext xmlns:c15="http://schemas.microsoft.com/office/drawing/2012/chart" uri="{CE6537A1-D6FC-4f65-9D91-7224C49458BB}">
                  <c15:layout/>
                </c:ext>
              </c:extLst>
            </c:dLbl>
            <c:dLbl>
              <c:idx val="2"/>
              <c:layout>
                <c:manualLayout>
                  <c:x val="1.8547140649149921E-2"/>
                  <c:y val="-3.9506166694870615E-2"/>
                </c:manualLayout>
              </c:layout>
              <c:showLegendKey val="0"/>
              <c:showVal val="1"/>
              <c:showCatName val="0"/>
              <c:showSerName val="1"/>
              <c:showPercent val="0"/>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Sheet1!$A$158:$A$163</c:f>
              <c:strCache>
                <c:ptCount val="5"/>
                <c:pt idx="0">
                  <c:v>1000</c:v>
                </c:pt>
                <c:pt idx="1">
                  <c:v>1100</c:v>
                </c:pt>
                <c:pt idx="2">
                  <c:v>1200</c:v>
                </c:pt>
                <c:pt idx="3">
                  <c:v>1250</c:v>
                </c:pt>
                <c:pt idx="4">
                  <c:v>1400</c:v>
                </c:pt>
              </c:strCache>
            </c:strRef>
          </c:cat>
          <c:val>
            <c:numRef>
              <c:f>Sheet1!$D$158:$D$163</c:f>
              <c:numCache>
                <c:formatCode>General</c:formatCode>
                <c:ptCount val="5"/>
                <c:pt idx="0">
                  <c:v>1336680.4142354389</c:v>
                </c:pt>
                <c:pt idx="1">
                  <c:v>1011493.1478548414</c:v>
                </c:pt>
                <c:pt idx="2">
                  <c:v>440572.24363086117</c:v>
                </c:pt>
                <c:pt idx="3">
                  <c:v>1576852.959884864</c:v>
                </c:pt>
                <c:pt idx="4">
                  <c:v>955572.86583887564</c:v>
                </c:pt>
              </c:numCache>
            </c:numRef>
          </c:val>
        </c:ser>
        <c:ser>
          <c:idx val="3"/>
          <c:order val="3"/>
          <c:tx>
            <c:strRef>
              <c:f>Sheet1!$E$156:$E$157</c:f>
              <c:strCache>
                <c:ptCount val="1"/>
                <c:pt idx="0">
                  <c:v>2008</c:v>
                </c:pt>
              </c:strCache>
            </c:strRef>
          </c:tx>
          <c:spPr>
            <a:solidFill>
              <a:schemeClr val="accent4"/>
            </a:solidFill>
            <a:ln>
              <a:noFill/>
            </a:ln>
            <a:effectLst/>
          </c:spPr>
          <c:invertIfNegative val="0"/>
          <c:dLbls>
            <c:dLbl>
              <c:idx val="1"/>
              <c:layout>
                <c:manualLayout>
                  <c:x val="2.472952086553323E-2"/>
                  <c:y val="-2.7654316686409382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spPr xmlns:c15="http://schemas.microsoft.com/office/drawing/2012/chart">
                    <a:prstGeom prst="wedgeRectCallout">
                      <a:avLst>
                        <a:gd name="adj1" fmla="val -18613"/>
                        <a:gd name="adj2" fmla="val 159053"/>
                      </a:avLst>
                    </a:prstGeom>
                    <a:noFill/>
                    <a:ln>
                      <a:noFill/>
                    </a:ln>
                  </c15:spPr>
                  <c15:layout/>
                </c:ext>
              </c:extLst>
            </c:dLbl>
            <c:dLbl>
              <c:idx val="3"/>
              <c:layout/>
              <c:showLegendKey val="0"/>
              <c:showVal val="1"/>
              <c:showCatName val="0"/>
              <c:showSerName val="1"/>
              <c:showPercent val="0"/>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Sheet1!$A$158:$A$163</c:f>
              <c:strCache>
                <c:ptCount val="5"/>
                <c:pt idx="0">
                  <c:v>1000</c:v>
                </c:pt>
                <c:pt idx="1">
                  <c:v>1100</c:v>
                </c:pt>
                <c:pt idx="2">
                  <c:v>1200</c:v>
                </c:pt>
                <c:pt idx="3">
                  <c:v>1250</c:v>
                </c:pt>
                <c:pt idx="4">
                  <c:v>1400</c:v>
                </c:pt>
              </c:strCache>
            </c:strRef>
          </c:cat>
          <c:val>
            <c:numRef>
              <c:f>Sheet1!$E$158:$E$163</c:f>
              <c:numCache>
                <c:formatCode>General</c:formatCode>
                <c:ptCount val="5"/>
                <c:pt idx="0">
                  <c:v>1332370.0975367937</c:v>
                </c:pt>
                <c:pt idx="1">
                  <c:v>1027973.3596662224</c:v>
                </c:pt>
                <c:pt idx="2">
                  <c:v>6500.201922633245</c:v>
                </c:pt>
                <c:pt idx="3">
                  <c:v>1667913.4580289118</c:v>
                </c:pt>
                <c:pt idx="4">
                  <c:v>122041.37032652966</c:v>
                </c:pt>
              </c:numCache>
            </c:numRef>
          </c:val>
        </c:ser>
        <c:dLbls>
          <c:showLegendKey val="0"/>
          <c:showVal val="0"/>
          <c:showCatName val="0"/>
          <c:showSerName val="0"/>
          <c:showPercent val="0"/>
          <c:showBubbleSize val="0"/>
        </c:dLbls>
        <c:gapWidth val="219"/>
        <c:overlap val="-27"/>
        <c:axId val="227559856"/>
        <c:axId val="227555376"/>
      </c:barChart>
      <c:catAx>
        <c:axId val="227559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aseline="0">
                    <a:solidFill>
                      <a:srgbClr val="00B0F0"/>
                    </a:solidFill>
                    <a:effectLst/>
                  </a:rPr>
                  <a:t>Cubic Capacity</a:t>
                </a:r>
                <a:endParaRPr lang="en-US" sz="1200">
                  <a:solidFill>
                    <a:srgbClr val="00B0F0"/>
                  </a:solidFill>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555376"/>
        <c:crosses val="autoZero"/>
        <c:auto val="1"/>
        <c:lblAlgn val="ctr"/>
        <c:lblOffset val="100"/>
        <c:noMultiLvlLbl val="0"/>
      </c:catAx>
      <c:valAx>
        <c:axId val="227555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rgbClr val="00B0F0"/>
                    </a:solidFill>
                  </a:rPr>
                  <a:t>Sum Of Premium</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5598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0.91527</cdr:x>
      <cdr:y>0.25294</cdr:y>
    </cdr:from>
    <cdr:to>
      <cdr:x>0.97289</cdr:x>
      <cdr:y>0.32764</cdr:y>
    </cdr:to>
    <cdr:sp macro="" textlink="">
      <cdr:nvSpPr>
        <cdr:cNvPr id="2" name="TextBox 1"/>
        <cdr:cNvSpPr txBox="1"/>
      </cdr:nvSpPr>
      <cdr:spPr>
        <a:xfrm xmlns:a="http://schemas.openxmlformats.org/drawingml/2006/main">
          <a:off x="9206136" y="1090120"/>
          <a:ext cx="579549" cy="3219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dirty="0" smtClean="0">
              <a:solidFill>
                <a:srgbClr val="0070C0"/>
              </a:solidFill>
            </a:rPr>
            <a:t>Year</a:t>
          </a:r>
          <a:endParaRPr lang="en-US" sz="1400" dirty="0">
            <a:solidFill>
              <a:srgbClr val="0070C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0.90816</cdr:x>
      <cdr:y>0.2537</cdr:y>
    </cdr:from>
    <cdr:to>
      <cdr:x>0.96008</cdr:x>
      <cdr:y>0.36797</cdr:y>
    </cdr:to>
    <cdr:sp macro="" textlink="">
      <cdr:nvSpPr>
        <cdr:cNvPr id="2" name="TextBox 1"/>
        <cdr:cNvSpPr txBox="1"/>
      </cdr:nvSpPr>
      <cdr:spPr>
        <a:xfrm xmlns:a="http://schemas.openxmlformats.org/drawingml/2006/main">
          <a:off x="9134659" y="1090121"/>
          <a:ext cx="522237" cy="49103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0.89862</cdr:x>
      <cdr:y>0.26868</cdr:y>
    </cdr:from>
    <cdr:to>
      <cdr:x>0.97033</cdr:x>
      <cdr:y>0.42154</cdr:y>
    </cdr:to>
    <cdr:sp macro="" textlink="">
      <cdr:nvSpPr>
        <cdr:cNvPr id="3" name="TextBox 2"/>
        <cdr:cNvSpPr txBox="1"/>
      </cdr:nvSpPr>
      <cdr:spPr>
        <a:xfrm xmlns:a="http://schemas.openxmlformats.org/drawingml/2006/main">
          <a:off x="9038710" y="1154514"/>
          <a:ext cx="721217" cy="65682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a:r>
            <a:rPr lang="en-US" sz="1400" dirty="0" smtClean="0">
              <a:solidFill>
                <a:srgbClr val="0070C0"/>
              </a:solidFill>
            </a:rPr>
            <a:t>Mfr-Model</a:t>
          </a:r>
          <a:endParaRPr lang="en-US" sz="1400" dirty="0">
            <a:solidFill>
              <a:srgbClr val="0070C0"/>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0.87173</cdr:x>
      <cdr:y>0.21409</cdr:y>
    </cdr:from>
    <cdr:to>
      <cdr:x>0.93063</cdr:x>
      <cdr:y>0.27983</cdr:y>
    </cdr:to>
    <cdr:sp macro="" textlink="">
      <cdr:nvSpPr>
        <cdr:cNvPr id="2" name="TextBox 1"/>
        <cdr:cNvSpPr txBox="1"/>
      </cdr:nvSpPr>
      <cdr:spPr>
        <a:xfrm xmlns:a="http://schemas.openxmlformats.org/drawingml/2006/main">
          <a:off x="8768254" y="922695"/>
          <a:ext cx="592428" cy="2833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dirty="0" smtClean="0">
              <a:solidFill>
                <a:srgbClr val="0070C0"/>
              </a:solidFill>
            </a:rPr>
            <a:t>City</a:t>
          </a:r>
          <a:endParaRPr lang="en-US" sz="1400" dirty="0">
            <a:solidFill>
              <a:srgbClr val="0070C0"/>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0.94126</cdr:x>
      <cdr:y>0.32438</cdr:y>
    </cdr:from>
    <cdr:to>
      <cdr:x>0.98881</cdr:x>
      <cdr:y>0.39782</cdr:y>
    </cdr:to>
    <cdr:sp macro="" textlink="">
      <cdr:nvSpPr>
        <cdr:cNvPr id="2" name="TextBox 1"/>
        <cdr:cNvSpPr txBox="1"/>
      </cdr:nvSpPr>
      <cdr:spPr>
        <a:xfrm xmlns:a="http://schemas.openxmlformats.org/drawingml/2006/main">
          <a:off x="9467558" y="1304901"/>
          <a:ext cx="478301" cy="2954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smtClean="0">
              <a:solidFill>
                <a:srgbClr val="0070C0"/>
              </a:solidFill>
            </a:rPr>
            <a:t>Age</a:t>
          </a:r>
          <a:endParaRPr lang="en-US" sz="1400" dirty="0">
            <a:solidFill>
              <a:srgbClr val="0070C0"/>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0.94622</cdr:x>
      <cdr:y>0.30465</cdr:y>
    </cdr:from>
    <cdr:to>
      <cdr:x>1</cdr:x>
      <cdr:y>0.37958</cdr:y>
    </cdr:to>
    <cdr:sp macro="" textlink="">
      <cdr:nvSpPr>
        <cdr:cNvPr id="2" name="TextBox 1"/>
        <cdr:cNvSpPr txBox="1"/>
      </cdr:nvSpPr>
      <cdr:spPr>
        <a:xfrm xmlns:a="http://schemas.openxmlformats.org/drawingml/2006/main">
          <a:off x="9517487" y="1309061"/>
          <a:ext cx="540913" cy="3219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smtClean="0">
              <a:solidFill>
                <a:srgbClr val="0070C0"/>
              </a:solidFill>
            </a:rPr>
            <a:t>Year</a:t>
          </a:r>
          <a:endParaRPr lang="en-US" sz="1400" dirty="0">
            <a:solidFill>
              <a:srgbClr val="0070C0"/>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0.94341</cdr:x>
      <cdr:y>0.35423</cdr:y>
    </cdr:from>
    <cdr:to>
      <cdr:x>0.9895</cdr:x>
      <cdr:y>0.42466</cdr:y>
    </cdr:to>
    <cdr:sp macro="" textlink="">
      <cdr:nvSpPr>
        <cdr:cNvPr id="2" name="TextBox 1"/>
        <cdr:cNvSpPr txBox="1"/>
      </cdr:nvSpPr>
      <cdr:spPr>
        <a:xfrm xmlns:a="http://schemas.openxmlformats.org/drawingml/2006/main">
          <a:off x="9489154" y="1424971"/>
          <a:ext cx="463639" cy="2833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dirty="0" smtClean="0">
              <a:solidFill>
                <a:srgbClr val="00B0F0"/>
              </a:solidFill>
            </a:rPr>
            <a:t>Year</a:t>
          </a:r>
          <a:endParaRPr lang="en-US" sz="1200" dirty="0">
            <a:solidFill>
              <a:srgbClr val="00B0F0"/>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INSURANCE ANALYSIS CASE STUDY</a:t>
            </a:r>
            <a:endParaRPr lang="en-US" dirty="0"/>
          </a:p>
        </p:txBody>
      </p:sp>
      <p:sp>
        <p:nvSpPr>
          <p:cNvPr id="3" name="Subtitle 2"/>
          <p:cNvSpPr>
            <a:spLocks noGrp="1"/>
          </p:cNvSpPr>
          <p:nvPr>
            <p:ph type="subTitle" idx="1"/>
          </p:nvPr>
        </p:nvSpPr>
        <p:spPr/>
        <p:txBody>
          <a:bodyPr>
            <a:noAutofit/>
          </a:bodyPr>
          <a:lstStyle/>
          <a:p>
            <a:r>
              <a:rPr lang="en-US" sz="1600" dirty="0"/>
              <a:t>What we have here is a simple dataset with some interesting data points. I have done a simple data visualization to help you get going from here. </a:t>
            </a:r>
            <a:endParaRPr lang="en-US" sz="1600" dirty="0" smtClean="0"/>
          </a:p>
          <a:p>
            <a:r>
              <a:rPr lang="en-US" sz="1600" dirty="0"/>
              <a:t>which is give us an explanation at a high level current status of policies and premiums that focuses on providing a high level overview of current policy trends</a:t>
            </a:r>
            <a:r>
              <a:rPr lang="en-US" sz="1600" dirty="0" smtClean="0"/>
              <a:t>/ behavior</a:t>
            </a:r>
          </a:p>
        </p:txBody>
      </p:sp>
    </p:spTree>
    <p:extLst>
      <p:ext uri="{BB962C8B-B14F-4D97-AF65-F5344CB8AC3E}">
        <p14:creationId xmlns:p14="http://schemas.microsoft.com/office/powerpoint/2010/main" val="2503306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18186"/>
            <a:ext cx="10058400" cy="1119174"/>
          </a:xfrm>
        </p:spPr>
        <p:txBody>
          <a:bodyPr>
            <a:normAutofit fontScale="90000"/>
          </a:bodyPr>
          <a:lstStyle/>
          <a:p>
            <a:r>
              <a:rPr lang="en-IN" sz="3100" dirty="0"/>
              <a:t>The graph explaining the top 5 cities in terms of revenue and the comparing years  from 2005 to 2010 where the policies </a:t>
            </a:r>
            <a:r>
              <a:rPr lang="en-IN" sz="3100" dirty="0" smtClean="0"/>
              <a:t>sold</a:t>
            </a:r>
            <a:r>
              <a:rPr lang="en-IN" sz="2800" dirty="0" smtClean="0"/>
              <a:t/>
            </a:r>
            <a:br>
              <a:rPr lang="en-IN" sz="2800" dirty="0" smtClean="0"/>
            </a:br>
            <a:endParaRPr lang="en-US" sz="2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87623334"/>
              </p:ext>
            </p:extLst>
          </p:nvPr>
        </p:nvGraphicFramePr>
        <p:xfrm>
          <a:off x="1096963" y="1846263"/>
          <a:ext cx="10058400" cy="4425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5662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0914"/>
            <a:ext cx="10058400" cy="888641"/>
          </a:xfrm>
        </p:spPr>
        <p:txBody>
          <a:bodyPr>
            <a:normAutofit/>
          </a:bodyPr>
          <a:lstStyle/>
          <a:p>
            <a:r>
              <a:rPr lang="en-IN" sz="2800" dirty="0"/>
              <a:t>The graph explaining the top 5 cities and Mfr</a:t>
            </a:r>
            <a:r>
              <a:rPr lang="en-IN" sz="2800" dirty="0">
                <a:solidFill>
                  <a:schemeClr val="dk1"/>
                </a:solidFill>
              </a:rPr>
              <a:t>-Model to gives us highest revenue</a:t>
            </a:r>
            <a:r>
              <a:rPr lang="en-IN" sz="2800" dirty="0" smtClean="0"/>
              <a:t>.</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5960017"/>
              </p:ext>
            </p:extLst>
          </p:nvPr>
        </p:nvGraphicFramePr>
        <p:xfrm>
          <a:off x="1096963" y="1846263"/>
          <a:ext cx="10058400" cy="4296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60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0072"/>
          </a:xfrm>
        </p:spPr>
        <p:txBody>
          <a:bodyPr>
            <a:normAutofit/>
          </a:bodyPr>
          <a:lstStyle/>
          <a:p>
            <a:r>
              <a:rPr lang="en-IN" sz="2800" dirty="0"/>
              <a:t>The graph explaining the percentage of top 9 cities where the policies sold on the basis of revenue</a:t>
            </a:r>
            <a:r>
              <a:rPr lang="en-IN" sz="2800"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9788449"/>
              </p:ext>
            </p:extLst>
          </p:nvPr>
        </p:nvGraphicFramePr>
        <p:xfrm>
          <a:off x="1096963" y="1846263"/>
          <a:ext cx="10058400" cy="4309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2531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dirty="0"/>
              <a:t>The graph is showing the </a:t>
            </a:r>
            <a:r>
              <a:rPr lang="en-IN" sz="2000" dirty="0" smtClean="0"/>
              <a:t>total no. </a:t>
            </a:r>
            <a:r>
              <a:rPr lang="en-IN" sz="2000" dirty="0"/>
              <a:t>of </a:t>
            </a:r>
            <a:r>
              <a:rPr lang="en-IN" sz="2000" dirty="0" smtClean="0"/>
              <a:t>genders who have Mfr-Model of cars </a:t>
            </a:r>
            <a:r>
              <a:rPr lang="en-IN" sz="2000" dirty="0"/>
              <a:t>on the basis of top 5 age </a:t>
            </a:r>
            <a:r>
              <a:rPr lang="en-IN" sz="2000" dirty="0" smtClean="0"/>
              <a:t>group.</a:t>
            </a:r>
            <a:r>
              <a:rPr lang="en-IN" sz="2800" dirty="0" smtClean="0"/>
              <a:t/>
            </a:r>
            <a:br>
              <a:rPr lang="en-IN" sz="2800" dirty="0" smtClean="0"/>
            </a:br>
            <a:r>
              <a:rPr lang="en-IN" sz="2800" dirty="0" smtClean="0"/>
              <a:t>Remarks(</a:t>
            </a:r>
            <a:r>
              <a:rPr lang="en-US" sz="2000" b="1" i="1" dirty="0" smtClean="0"/>
              <a:t>Good </a:t>
            </a:r>
            <a:r>
              <a:rPr lang="en-US" sz="2000" b="1" i="1" dirty="0"/>
              <a:t>work Aditya. However, slide 5 (Total number of genders) is very ambiguous. If you were trying to classify it on the bass of gender, then there is no need to factor age in it. Also, you could have included cubic capacity for a more comprehensive analysis</a:t>
            </a:r>
            <a:r>
              <a:rPr lang="en-US" sz="2000" b="1" i="1" dirty="0" smtClean="0"/>
              <a:t>.)</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12741938"/>
              </p:ext>
            </p:extLst>
          </p:nvPr>
        </p:nvGraphicFramePr>
        <p:xfrm>
          <a:off x="1097280"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5193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The graph is showing top 6 age groups and total IDV (Insured Declared Value of Car) given by the auto-insurance company to customers from 2005 to 2010 on the basis of total of IDV.</a:t>
            </a:r>
            <a:r>
              <a:rPr lang="en-IN" sz="2800" dirty="0"/>
              <a:t/>
            </a:r>
            <a:br>
              <a:rPr lang="en-IN" sz="2800" dirty="0"/>
            </a:b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6050398"/>
              </p:ext>
            </p:extLst>
          </p:nvPr>
        </p:nvGraphicFramePr>
        <p:xfrm>
          <a:off x="1096963" y="1846263"/>
          <a:ext cx="10058400" cy="4296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6876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The graph is showing top 4 years and total revenue on the basis of Cubic </a:t>
            </a:r>
            <a:r>
              <a:rPr lang="en-IN" sz="3100" dirty="0" smtClean="0"/>
              <a:t>Capacity</a:t>
            </a:r>
            <a:r>
              <a:rPr lang="en-IN" dirty="0" smtClean="0"/>
              <a:t/>
            </a:r>
            <a:br>
              <a:rPr lang="en-IN" dirty="0" smtClean="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9851533"/>
              </p:ext>
            </p:extLst>
          </p:nvPr>
        </p:nvGraphicFramePr>
        <p:xfrm>
          <a:off x="1097280"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0615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283</TotalTime>
  <Words>291</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INSURANCE ANALYSIS CASE STUDY</vt:lpstr>
      <vt:lpstr>The graph explaining the top 5 cities in terms of revenue and the comparing years  from 2005 to 2010 where the policies sold </vt:lpstr>
      <vt:lpstr>The graph explaining the top 5 cities and Mfr-Model to gives us highest revenue.</vt:lpstr>
      <vt:lpstr>The graph explaining the percentage of top 9 cities where the policies sold on the basis of revenue.</vt:lpstr>
      <vt:lpstr>The graph is showing the total no. of genders who have Mfr-Model of cars on the basis of top 5 age group. Remarks(Good work Aditya. However, slide 5 (Total number of genders) is very ambiguous. If you were trying to classify it on the bass of gender, then there is no need to factor age in it. Also, you could have included cubic capacity for a more comprehensive analysis.)</vt:lpstr>
      <vt:lpstr>The graph is showing top 6 age groups and total IDV (Insured Declared Value of Car) given by the auto-insurance company to customers from 2005 to 2010 on the basis of total of IDV. </vt:lpstr>
      <vt:lpstr>The graph is showing top 4 years and total revenue on the basis of Cubic Capacity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ANALYSIS CASE STUDY</dc:title>
  <dc:creator>Shubham</dc:creator>
  <cp:lastModifiedBy>Shubham</cp:lastModifiedBy>
  <cp:revision>25</cp:revision>
  <dcterms:created xsi:type="dcterms:W3CDTF">2018-04-23T10:48:28Z</dcterms:created>
  <dcterms:modified xsi:type="dcterms:W3CDTF">2018-05-03T17:54:57Z</dcterms:modified>
</cp:coreProperties>
</file>