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30" r:id="rId3"/>
    <p:sldId id="331" r:id="rId4"/>
    <p:sldId id="332" r:id="rId5"/>
    <p:sldId id="333" r:id="rId6"/>
    <p:sldId id="257" r:id="rId7"/>
    <p:sldId id="260" r:id="rId8"/>
    <p:sldId id="334" r:id="rId9"/>
    <p:sldId id="258" r:id="rId10"/>
    <p:sldId id="259" r:id="rId11"/>
    <p:sldId id="281" r:id="rId12"/>
    <p:sldId id="282" r:id="rId13"/>
    <p:sldId id="339" r:id="rId14"/>
    <p:sldId id="287" r:id="rId15"/>
    <p:sldId id="288" r:id="rId16"/>
    <p:sldId id="338" r:id="rId17"/>
    <p:sldId id="304" r:id="rId18"/>
    <p:sldId id="307" r:id="rId19"/>
    <p:sldId id="349" r:id="rId20"/>
    <p:sldId id="350" r:id="rId21"/>
    <p:sldId id="346" r:id="rId22"/>
    <p:sldId id="347" r:id="rId23"/>
    <p:sldId id="308" r:id="rId24"/>
    <p:sldId id="310" r:id="rId25"/>
    <p:sldId id="335" r:id="rId26"/>
    <p:sldId id="318" r:id="rId27"/>
    <p:sldId id="319" r:id="rId28"/>
    <p:sldId id="322" r:id="rId29"/>
    <p:sldId id="315" r:id="rId30"/>
    <p:sldId id="324" r:id="rId31"/>
    <p:sldId id="326" r:id="rId32"/>
    <p:sldId id="327" r:id="rId33"/>
    <p:sldId id="328" r:id="rId34"/>
    <p:sldId id="340" r:id="rId35"/>
    <p:sldId id="341" r:id="rId36"/>
    <p:sldId id="342" r:id="rId37"/>
    <p:sldId id="343" r:id="rId38"/>
    <p:sldId id="344" r:id="rId39"/>
    <p:sldId id="316" r:id="rId40"/>
    <p:sldId id="345" r:id="rId41"/>
    <p:sldId id="329" r:id="rId42"/>
    <p:sldId id="34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133342"/>
            <a:ext cx="10993549" cy="937100"/>
          </a:xfrm>
        </p:spPr>
        <p:txBody>
          <a:bodyPr>
            <a:normAutofit/>
          </a:bodyPr>
          <a:lstStyle/>
          <a:p>
            <a:r>
              <a:rPr lang="en-US" sz="4000" dirty="0" smtClean="0"/>
              <a:t>Capstone project</a:t>
            </a:r>
            <a:endParaRPr lang="en-US" sz="4000" dirty="0"/>
          </a:p>
        </p:txBody>
      </p:sp>
      <p:sp>
        <p:nvSpPr>
          <p:cNvPr id="3" name="Subtitle 2"/>
          <p:cNvSpPr>
            <a:spLocks noGrp="1"/>
          </p:cNvSpPr>
          <p:nvPr>
            <p:ph type="subTitle" idx="1"/>
          </p:nvPr>
        </p:nvSpPr>
        <p:spPr>
          <a:xfrm>
            <a:off x="581191" y="4246974"/>
            <a:ext cx="10993546" cy="1368217"/>
          </a:xfrm>
        </p:spPr>
        <p:txBody>
          <a:bodyPr>
            <a:normAutofit/>
          </a:bodyPr>
          <a:lstStyle/>
          <a:p>
            <a:pPr algn="r"/>
            <a:r>
              <a:rPr lang="en-US" sz="4000" dirty="0" smtClean="0">
                <a:solidFill>
                  <a:schemeClr val="bg1"/>
                </a:solidFill>
              </a:rPr>
              <a:t>Telecom Churn</a:t>
            </a:r>
            <a:endParaRPr lang="en-US" sz="4000" dirty="0">
              <a:solidFill>
                <a:schemeClr val="bg1"/>
              </a:solidFill>
            </a:endParaRPr>
          </a:p>
        </p:txBody>
      </p:sp>
    </p:spTree>
    <p:extLst>
      <p:ext uri="{BB962C8B-B14F-4D97-AF65-F5344CB8AC3E}">
        <p14:creationId xmlns:p14="http://schemas.microsoft.com/office/powerpoint/2010/main" val="2419678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0159788" cy="1013800"/>
          </a:xfrm>
        </p:spPr>
        <p:txBody>
          <a:bodyPr/>
          <a:lstStyle/>
          <a:p>
            <a:pPr algn="just"/>
            <a:r>
              <a:rPr lang="en-US" dirty="0"/>
              <a:t>Understanding </a:t>
            </a:r>
            <a:r>
              <a:rPr lang="en-US" dirty="0" smtClean="0"/>
              <a:t>Data: Create a </a:t>
            </a:r>
            <a:r>
              <a:rPr lang="en-US" dirty="0"/>
              <a:t>data quality report</a:t>
            </a:r>
            <a:br>
              <a:rPr lang="en-US" dirty="0"/>
            </a:br>
            <a:endParaRPr lang="en-US" dirty="0"/>
          </a:p>
        </p:txBody>
      </p:sp>
      <p:pic>
        <p:nvPicPr>
          <p:cNvPr id="6" name="Picture 5"/>
          <p:cNvPicPr>
            <a:picLocks noChangeAspect="1"/>
          </p:cNvPicPr>
          <p:nvPr/>
        </p:nvPicPr>
        <p:blipFill>
          <a:blip r:embed="rId2"/>
          <a:stretch>
            <a:fillRect/>
          </a:stretch>
        </p:blipFill>
        <p:spPr>
          <a:xfrm>
            <a:off x="423057" y="1909428"/>
            <a:ext cx="11348233" cy="4774707"/>
          </a:xfrm>
          <a:prstGeom prst="rect">
            <a:avLst/>
          </a:prstGeom>
        </p:spPr>
      </p:pic>
    </p:spTree>
    <p:extLst>
      <p:ext uri="{BB962C8B-B14F-4D97-AF65-F5344CB8AC3E}">
        <p14:creationId xmlns:p14="http://schemas.microsoft.com/office/powerpoint/2010/main" val="1143460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profiling for all categorical variables against churn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761" y="1854558"/>
            <a:ext cx="11160047" cy="4507605"/>
          </a:xfrm>
        </p:spPr>
      </p:pic>
    </p:spTree>
    <p:extLst>
      <p:ext uri="{BB962C8B-B14F-4D97-AF65-F5344CB8AC3E}">
        <p14:creationId xmlns:p14="http://schemas.microsoft.com/office/powerpoint/2010/main" val="1007175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Profiling: Categorical Variables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003" y="1880315"/>
            <a:ext cx="11185805" cy="4816698"/>
          </a:xfrm>
        </p:spPr>
      </p:pic>
    </p:spTree>
    <p:extLst>
      <p:ext uri="{BB962C8B-B14F-4D97-AF65-F5344CB8AC3E}">
        <p14:creationId xmlns:p14="http://schemas.microsoft.com/office/powerpoint/2010/main" val="566835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60" y="689277"/>
            <a:ext cx="11263279" cy="1013800"/>
          </a:xfrm>
        </p:spPr>
        <p:txBody>
          <a:bodyPr>
            <a:normAutofit/>
          </a:bodyPr>
          <a:lstStyle/>
          <a:p>
            <a:r>
              <a:rPr lang="en-US" dirty="0"/>
              <a:t>Variable Profiling: here we </a:t>
            </a:r>
            <a:r>
              <a:rPr lang="en-US" dirty="0" smtClean="0"/>
              <a:t>can see the </a:t>
            </a:r>
            <a:r>
              <a:rPr lang="en-US" dirty="0"/>
              <a:t>event rate </a:t>
            </a:r>
            <a:r>
              <a:rPr lang="en-US" dirty="0" smtClean="0"/>
              <a:t>for all </a:t>
            </a:r>
            <a:r>
              <a:rPr lang="en-US" dirty="0"/>
              <a:t>categorical </a:t>
            </a:r>
            <a:r>
              <a:rPr lang="en-US" dirty="0" smtClean="0"/>
              <a:t>variables, it </a:t>
            </a:r>
            <a:r>
              <a:rPr lang="en-US" dirty="0"/>
              <a:t>look like below the table</a:t>
            </a:r>
          </a:p>
        </p:txBody>
      </p:sp>
      <p:pic>
        <p:nvPicPr>
          <p:cNvPr id="5" name="Picture 4"/>
          <p:cNvPicPr>
            <a:picLocks noChangeAspect="1"/>
          </p:cNvPicPr>
          <p:nvPr/>
        </p:nvPicPr>
        <p:blipFill>
          <a:blip r:embed="rId2"/>
          <a:stretch>
            <a:fillRect/>
          </a:stretch>
        </p:blipFill>
        <p:spPr>
          <a:xfrm>
            <a:off x="5834130" y="2026630"/>
            <a:ext cx="5907310" cy="4067175"/>
          </a:xfrm>
          <a:prstGeom prst="rect">
            <a:avLst/>
          </a:prstGeom>
        </p:spPr>
      </p:pic>
      <p:pic>
        <p:nvPicPr>
          <p:cNvPr id="6" name="Picture 5"/>
          <p:cNvPicPr>
            <a:picLocks noChangeAspect="1"/>
          </p:cNvPicPr>
          <p:nvPr/>
        </p:nvPicPr>
        <p:blipFill>
          <a:blip r:embed="rId3"/>
          <a:stretch>
            <a:fillRect/>
          </a:stretch>
        </p:blipFill>
        <p:spPr>
          <a:xfrm>
            <a:off x="581192" y="4534944"/>
            <a:ext cx="4995360" cy="1558862"/>
          </a:xfrm>
          <a:prstGeom prst="rect">
            <a:avLst/>
          </a:prstGeom>
        </p:spPr>
      </p:pic>
      <p:pic>
        <p:nvPicPr>
          <p:cNvPr id="7" name="Picture 6"/>
          <p:cNvPicPr>
            <a:picLocks noChangeAspect="1"/>
          </p:cNvPicPr>
          <p:nvPr/>
        </p:nvPicPr>
        <p:blipFill>
          <a:blip r:embed="rId4"/>
          <a:stretch>
            <a:fillRect/>
          </a:stretch>
        </p:blipFill>
        <p:spPr>
          <a:xfrm>
            <a:off x="581192" y="2026630"/>
            <a:ext cx="4995360" cy="2068852"/>
          </a:xfrm>
          <a:prstGeom prst="rect">
            <a:avLst/>
          </a:prstGeom>
        </p:spPr>
      </p:pic>
    </p:spTree>
    <p:extLst>
      <p:ext uri="{BB962C8B-B14F-4D97-AF65-F5344CB8AC3E}">
        <p14:creationId xmlns:p14="http://schemas.microsoft.com/office/powerpoint/2010/main" val="3074252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variable profiling </a:t>
            </a:r>
            <a:r>
              <a:rPr lang="en-US" dirty="0" smtClean="0"/>
              <a:t>for all continuous variables </a:t>
            </a:r>
            <a:r>
              <a:rPr lang="en-US" dirty="0"/>
              <a:t>against churn</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854558"/>
            <a:ext cx="11029615" cy="4816698"/>
          </a:xfrm>
        </p:spPr>
      </p:pic>
    </p:spTree>
    <p:extLst>
      <p:ext uri="{BB962C8B-B14F-4D97-AF65-F5344CB8AC3E}">
        <p14:creationId xmlns:p14="http://schemas.microsoft.com/office/powerpoint/2010/main" val="20726310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Profiling: Continuous Variables</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882" y="1841679"/>
            <a:ext cx="11172926" cy="4778062"/>
          </a:xfrm>
        </p:spPr>
      </p:pic>
    </p:spTree>
    <p:extLst>
      <p:ext uri="{BB962C8B-B14F-4D97-AF65-F5344CB8AC3E}">
        <p14:creationId xmlns:p14="http://schemas.microsoft.com/office/powerpoint/2010/main" val="2154923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Profiling: here we </a:t>
            </a:r>
            <a:r>
              <a:rPr lang="en-US" dirty="0" smtClean="0"/>
              <a:t>can see  </a:t>
            </a:r>
            <a:r>
              <a:rPr lang="en-US" dirty="0"/>
              <a:t>the event rate for all </a:t>
            </a:r>
            <a:r>
              <a:rPr lang="en-US" dirty="0" smtClean="0"/>
              <a:t>continuous variables, it </a:t>
            </a:r>
            <a:r>
              <a:rPr lang="en-US" dirty="0"/>
              <a:t>look like below the table</a:t>
            </a:r>
          </a:p>
        </p:txBody>
      </p:sp>
      <p:pic>
        <p:nvPicPr>
          <p:cNvPr id="4" name="Picture 3"/>
          <p:cNvPicPr>
            <a:picLocks noChangeAspect="1"/>
          </p:cNvPicPr>
          <p:nvPr/>
        </p:nvPicPr>
        <p:blipFill>
          <a:blip r:embed="rId2"/>
          <a:stretch>
            <a:fillRect/>
          </a:stretch>
        </p:blipFill>
        <p:spPr>
          <a:xfrm>
            <a:off x="581192" y="1926331"/>
            <a:ext cx="5248275" cy="4705350"/>
          </a:xfrm>
          <a:prstGeom prst="rect">
            <a:avLst/>
          </a:prstGeom>
        </p:spPr>
      </p:pic>
      <p:pic>
        <p:nvPicPr>
          <p:cNvPr id="5" name="Picture 4"/>
          <p:cNvPicPr>
            <a:picLocks noChangeAspect="1"/>
          </p:cNvPicPr>
          <p:nvPr/>
        </p:nvPicPr>
        <p:blipFill>
          <a:blip r:embed="rId3"/>
          <a:stretch>
            <a:fillRect/>
          </a:stretch>
        </p:blipFill>
        <p:spPr>
          <a:xfrm>
            <a:off x="6362533" y="1926331"/>
            <a:ext cx="5248275" cy="4057650"/>
          </a:xfrm>
          <a:prstGeom prst="rect">
            <a:avLst/>
          </a:prstGeom>
        </p:spPr>
      </p:pic>
    </p:spTree>
    <p:extLst>
      <p:ext uri="{BB962C8B-B14F-4D97-AF65-F5344CB8AC3E}">
        <p14:creationId xmlns:p14="http://schemas.microsoft.com/office/powerpoint/2010/main" val="3784100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preparation :missing </a:t>
            </a:r>
            <a:r>
              <a:rPr lang="en-US" dirty="0"/>
              <a:t>value </a:t>
            </a:r>
            <a:r>
              <a:rPr lang="en-US" dirty="0" smtClean="0"/>
              <a:t>imputation </a:t>
            </a:r>
            <a:r>
              <a:rPr lang="en-US" dirty="0"/>
              <a:t>for </a:t>
            </a:r>
            <a:r>
              <a:rPr lang="en-US" dirty="0" smtClean="0"/>
              <a:t>all Continuous </a:t>
            </a:r>
            <a:r>
              <a:rPr lang="en-US" dirty="0"/>
              <a:t>variables </a:t>
            </a:r>
            <a:r>
              <a:rPr lang="en-US" dirty="0" smtClean="0"/>
              <a:t>and categorical variables</a:t>
            </a:r>
            <a:endParaRPr lang="en-US" dirty="0"/>
          </a:p>
        </p:txBody>
      </p:sp>
      <p:pic>
        <p:nvPicPr>
          <p:cNvPr id="5" name="Picture 4"/>
          <p:cNvPicPr>
            <a:picLocks noChangeAspect="1"/>
          </p:cNvPicPr>
          <p:nvPr/>
        </p:nvPicPr>
        <p:blipFill>
          <a:blip r:embed="rId2"/>
          <a:stretch>
            <a:fillRect/>
          </a:stretch>
        </p:blipFill>
        <p:spPr>
          <a:xfrm>
            <a:off x="581192" y="2034795"/>
            <a:ext cx="6419850" cy="4333875"/>
          </a:xfrm>
          <a:prstGeom prst="rect">
            <a:avLst/>
          </a:prstGeom>
        </p:spPr>
      </p:pic>
    </p:spTree>
    <p:extLst>
      <p:ext uri="{BB962C8B-B14F-4D97-AF65-F5344CB8AC3E}">
        <p14:creationId xmlns:p14="http://schemas.microsoft.com/office/powerpoint/2010/main" val="411062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a:t>
            </a:r>
            <a:r>
              <a:rPr lang="en-US" dirty="0" smtClean="0"/>
              <a:t>variables for model iteration</a:t>
            </a:r>
            <a:br>
              <a:rPr lang="en-US" dirty="0" smtClean="0"/>
            </a:br>
            <a:endParaRPr lang="en-US" dirty="0"/>
          </a:p>
        </p:txBody>
      </p:sp>
      <p:pic>
        <p:nvPicPr>
          <p:cNvPr id="3" name="Picture 2"/>
          <p:cNvPicPr>
            <a:picLocks noChangeAspect="1"/>
          </p:cNvPicPr>
          <p:nvPr/>
        </p:nvPicPr>
        <p:blipFill>
          <a:blip r:embed="rId2"/>
          <a:stretch>
            <a:fillRect/>
          </a:stretch>
        </p:blipFill>
        <p:spPr>
          <a:xfrm>
            <a:off x="581192" y="1983346"/>
            <a:ext cx="10842369" cy="1777285"/>
          </a:xfrm>
          <a:prstGeom prst="rect">
            <a:avLst/>
          </a:prstGeom>
        </p:spPr>
      </p:pic>
      <p:pic>
        <p:nvPicPr>
          <p:cNvPr id="6" name="Picture 5"/>
          <p:cNvPicPr>
            <a:picLocks noChangeAspect="1"/>
          </p:cNvPicPr>
          <p:nvPr/>
        </p:nvPicPr>
        <p:blipFill>
          <a:blip r:embed="rId3"/>
          <a:stretch>
            <a:fillRect/>
          </a:stretch>
        </p:blipFill>
        <p:spPr>
          <a:xfrm>
            <a:off x="581192" y="3760632"/>
            <a:ext cx="10842370" cy="2949262"/>
          </a:xfrm>
          <a:prstGeom prst="rect">
            <a:avLst/>
          </a:prstGeom>
        </p:spPr>
      </p:pic>
    </p:spTree>
    <p:extLst>
      <p:ext uri="{BB962C8B-B14F-4D97-AF65-F5344CB8AC3E}">
        <p14:creationId xmlns:p14="http://schemas.microsoft.com/office/powerpoint/2010/main" val="3056995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21337"/>
          </a:xfrm>
        </p:spPr>
        <p:txBody>
          <a:bodyPr/>
          <a:lstStyle/>
          <a:p>
            <a:r>
              <a:rPr lang="en-US" dirty="0" smtClean="0"/>
              <a:t>Data Visualization</a:t>
            </a:r>
            <a:endParaRPr lang="en-US" dirty="0"/>
          </a:p>
        </p:txBody>
      </p:sp>
      <p:pic>
        <p:nvPicPr>
          <p:cNvPr id="4" name="Picture 3"/>
          <p:cNvPicPr>
            <a:picLocks noChangeAspect="1"/>
          </p:cNvPicPr>
          <p:nvPr/>
        </p:nvPicPr>
        <p:blipFill>
          <a:blip r:embed="rId2"/>
          <a:stretch>
            <a:fillRect/>
          </a:stretch>
        </p:blipFill>
        <p:spPr>
          <a:xfrm>
            <a:off x="581192" y="1878840"/>
            <a:ext cx="11029616" cy="4979160"/>
          </a:xfrm>
          <a:prstGeom prst="rect">
            <a:avLst/>
          </a:prstGeom>
        </p:spPr>
      </p:pic>
    </p:spTree>
    <p:extLst>
      <p:ext uri="{BB962C8B-B14F-4D97-AF65-F5344CB8AC3E}">
        <p14:creationId xmlns:p14="http://schemas.microsoft.com/office/powerpoint/2010/main" val="416874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Telecom </a:t>
            </a:r>
            <a:r>
              <a:rPr lang="en-US" dirty="0" smtClean="0"/>
              <a:t>Churn Data set</a:t>
            </a:r>
            <a:r>
              <a:rPr lang="en-US" dirty="0"/>
              <a:t/>
            </a:r>
            <a:br>
              <a:rPr lang="en-US" dirty="0"/>
            </a:br>
            <a:endParaRPr lang="en-US" dirty="0"/>
          </a:p>
        </p:txBody>
      </p:sp>
      <p:sp>
        <p:nvSpPr>
          <p:cNvPr id="3" name="Content Placeholder 2"/>
          <p:cNvSpPr>
            <a:spLocks noGrp="1"/>
          </p:cNvSpPr>
          <p:nvPr>
            <p:ph idx="1"/>
          </p:nvPr>
        </p:nvSpPr>
        <p:spPr>
          <a:xfrm>
            <a:off x="450762" y="1832765"/>
            <a:ext cx="11062952" cy="3678303"/>
          </a:xfrm>
        </p:spPr>
        <p:txBody>
          <a:bodyPr>
            <a:normAutofit/>
          </a:bodyPr>
          <a:lstStyle/>
          <a:p>
            <a:pPr marL="0" indent="0" algn="just">
              <a:buNone/>
            </a:pPr>
            <a:r>
              <a:rPr lang="en-US" sz="1600" dirty="0"/>
              <a:t>At Mobicom, you are a business analyst and have been urgently called into a meeting with the marketing head and retention manager. The agenda of this meeting is to discuss the results of Industry survey reports that have been just released. In response to these reports, senior management at Mobicom is concerned that the market environment of rising churn rates and declining ARPU will hit them even harder as churn rate at Mobicom is relatively high. Currently they have been </a:t>
            </a:r>
            <a:r>
              <a:rPr lang="en-US" sz="1600" dirty="0" smtClean="0"/>
              <a:t>focusing </a:t>
            </a:r>
            <a:r>
              <a:rPr lang="en-US" sz="1600" dirty="0"/>
              <a:t>on retaining their customers on a reactive basis when the subscriber calls in to close the account. But this alone does not seem to be enough and the management team is keen to take more initiatives on this front. One of these is to roll out targeted proactive retention programs, which include usage enhancing marketing programs to increase minutes of usage (MOU), rate plan migration, and a bundling strategy among others.  To be able to effectively drive these retention strategies, a few key questions of interest require urgent attention and you been given the task of showcasing data based insights and recommendations relating to subscriber churn.</a:t>
            </a:r>
          </a:p>
        </p:txBody>
      </p:sp>
    </p:spTree>
    <p:extLst>
      <p:ext uri="{BB962C8B-B14F-4D97-AF65-F5344CB8AC3E}">
        <p14:creationId xmlns:p14="http://schemas.microsoft.com/office/powerpoint/2010/main" val="1790872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21337"/>
          </a:xfrm>
        </p:spPr>
        <p:txBody>
          <a:bodyPr/>
          <a:lstStyle/>
          <a:p>
            <a:r>
              <a:rPr lang="en-US" dirty="0" smtClean="0"/>
              <a:t>Data Visualization</a:t>
            </a:r>
            <a:endParaRPr lang="en-US" dirty="0"/>
          </a:p>
        </p:txBody>
      </p:sp>
      <p:pic>
        <p:nvPicPr>
          <p:cNvPr id="3" name="Picture 2"/>
          <p:cNvPicPr>
            <a:picLocks noChangeAspect="1"/>
          </p:cNvPicPr>
          <p:nvPr/>
        </p:nvPicPr>
        <p:blipFill>
          <a:blip r:embed="rId2"/>
          <a:stretch>
            <a:fillRect/>
          </a:stretch>
        </p:blipFill>
        <p:spPr>
          <a:xfrm>
            <a:off x="581192" y="1961077"/>
            <a:ext cx="11029616" cy="4610100"/>
          </a:xfrm>
          <a:prstGeom prst="rect">
            <a:avLst/>
          </a:prstGeom>
        </p:spPr>
      </p:pic>
    </p:spTree>
    <p:extLst>
      <p:ext uri="{BB962C8B-B14F-4D97-AF65-F5344CB8AC3E}">
        <p14:creationId xmlns:p14="http://schemas.microsoft.com/office/powerpoint/2010/main" val="3676506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univariate analysis </a:t>
            </a:r>
            <a:br>
              <a:rPr lang="en-US" dirty="0" smtClean="0"/>
            </a:br>
            <a:endParaRPr lang="en-US" dirty="0"/>
          </a:p>
        </p:txBody>
      </p:sp>
      <p:pic>
        <p:nvPicPr>
          <p:cNvPr id="9" name="Picture 8"/>
          <p:cNvPicPr>
            <a:picLocks noChangeAspect="1"/>
          </p:cNvPicPr>
          <p:nvPr/>
        </p:nvPicPr>
        <p:blipFill>
          <a:blip r:embed="rId2"/>
          <a:stretch>
            <a:fillRect/>
          </a:stretch>
        </p:blipFill>
        <p:spPr>
          <a:xfrm>
            <a:off x="685060" y="1819409"/>
            <a:ext cx="5000625" cy="2520771"/>
          </a:xfrm>
          <a:prstGeom prst="rect">
            <a:avLst/>
          </a:prstGeom>
        </p:spPr>
      </p:pic>
      <p:pic>
        <p:nvPicPr>
          <p:cNvPr id="10" name="Picture 9"/>
          <p:cNvPicPr>
            <a:picLocks noChangeAspect="1"/>
          </p:cNvPicPr>
          <p:nvPr/>
        </p:nvPicPr>
        <p:blipFill>
          <a:blip r:embed="rId3"/>
          <a:stretch>
            <a:fillRect/>
          </a:stretch>
        </p:blipFill>
        <p:spPr>
          <a:xfrm>
            <a:off x="6511076" y="1811291"/>
            <a:ext cx="4991100" cy="2528889"/>
          </a:xfrm>
          <a:prstGeom prst="rect">
            <a:avLst/>
          </a:prstGeom>
        </p:spPr>
      </p:pic>
      <p:pic>
        <p:nvPicPr>
          <p:cNvPr id="11" name="Picture 10"/>
          <p:cNvPicPr>
            <a:picLocks noChangeAspect="1"/>
          </p:cNvPicPr>
          <p:nvPr/>
        </p:nvPicPr>
        <p:blipFill>
          <a:blip r:embed="rId4"/>
          <a:stretch>
            <a:fillRect/>
          </a:stretch>
        </p:blipFill>
        <p:spPr>
          <a:xfrm>
            <a:off x="684224" y="4303085"/>
            <a:ext cx="4981575" cy="2554915"/>
          </a:xfrm>
          <a:prstGeom prst="rect">
            <a:avLst/>
          </a:prstGeom>
        </p:spPr>
      </p:pic>
      <p:pic>
        <p:nvPicPr>
          <p:cNvPr id="12" name="Picture 11"/>
          <p:cNvPicPr>
            <a:picLocks noChangeAspect="1"/>
          </p:cNvPicPr>
          <p:nvPr/>
        </p:nvPicPr>
        <p:blipFill>
          <a:blip r:embed="rId5"/>
          <a:stretch>
            <a:fillRect/>
          </a:stretch>
        </p:blipFill>
        <p:spPr>
          <a:xfrm>
            <a:off x="6546355" y="4340180"/>
            <a:ext cx="4972050" cy="2517820"/>
          </a:xfrm>
          <a:prstGeom prst="rect">
            <a:avLst/>
          </a:prstGeom>
        </p:spPr>
      </p:pic>
    </p:spTree>
    <p:extLst>
      <p:ext uri="{BB962C8B-B14F-4D97-AF65-F5344CB8AC3E}">
        <p14:creationId xmlns:p14="http://schemas.microsoft.com/office/powerpoint/2010/main" val="2743739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r>
              <a:rPr lang="en-US" dirty="0" smtClean="0"/>
              <a:t>:  Multivariate analysis</a:t>
            </a:r>
            <a:br>
              <a:rPr lang="en-US" dirty="0" smtClean="0"/>
            </a:br>
            <a:endParaRPr lang="en-US" dirty="0"/>
          </a:p>
        </p:txBody>
      </p:sp>
      <p:pic>
        <p:nvPicPr>
          <p:cNvPr id="5" name="Picture 4"/>
          <p:cNvPicPr>
            <a:picLocks noChangeAspect="1"/>
          </p:cNvPicPr>
          <p:nvPr/>
        </p:nvPicPr>
        <p:blipFill>
          <a:blip r:embed="rId2"/>
          <a:stretch>
            <a:fillRect/>
          </a:stretch>
        </p:blipFill>
        <p:spPr>
          <a:xfrm>
            <a:off x="444924" y="1813372"/>
            <a:ext cx="4733925" cy="2381250"/>
          </a:xfrm>
          <a:prstGeom prst="rect">
            <a:avLst/>
          </a:prstGeom>
        </p:spPr>
      </p:pic>
      <p:pic>
        <p:nvPicPr>
          <p:cNvPr id="6" name="Picture 5"/>
          <p:cNvPicPr>
            <a:picLocks noChangeAspect="1"/>
          </p:cNvPicPr>
          <p:nvPr/>
        </p:nvPicPr>
        <p:blipFill>
          <a:blip r:embed="rId3"/>
          <a:stretch>
            <a:fillRect/>
          </a:stretch>
        </p:blipFill>
        <p:spPr>
          <a:xfrm>
            <a:off x="6578622" y="1813372"/>
            <a:ext cx="4752975" cy="2381250"/>
          </a:xfrm>
          <a:prstGeom prst="rect">
            <a:avLst/>
          </a:prstGeom>
        </p:spPr>
      </p:pic>
      <p:pic>
        <p:nvPicPr>
          <p:cNvPr id="7" name="Picture 6"/>
          <p:cNvPicPr>
            <a:picLocks noChangeAspect="1"/>
          </p:cNvPicPr>
          <p:nvPr/>
        </p:nvPicPr>
        <p:blipFill>
          <a:blip r:embed="rId4"/>
          <a:stretch>
            <a:fillRect/>
          </a:stretch>
        </p:blipFill>
        <p:spPr>
          <a:xfrm>
            <a:off x="6607197" y="4229522"/>
            <a:ext cx="4724400" cy="2352675"/>
          </a:xfrm>
          <a:prstGeom prst="rect">
            <a:avLst/>
          </a:prstGeom>
        </p:spPr>
      </p:pic>
      <p:pic>
        <p:nvPicPr>
          <p:cNvPr id="8" name="Picture 7"/>
          <p:cNvPicPr>
            <a:picLocks noChangeAspect="1"/>
          </p:cNvPicPr>
          <p:nvPr/>
        </p:nvPicPr>
        <p:blipFill>
          <a:blip r:embed="rId5"/>
          <a:stretch>
            <a:fillRect/>
          </a:stretch>
        </p:blipFill>
        <p:spPr>
          <a:xfrm>
            <a:off x="581192" y="4194622"/>
            <a:ext cx="4752975" cy="2381250"/>
          </a:xfrm>
          <a:prstGeom prst="rect">
            <a:avLst/>
          </a:prstGeom>
        </p:spPr>
      </p:pic>
    </p:spTree>
    <p:extLst>
      <p:ext uri="{BB962C8B-B14F-4D97-AF65-F5344CB8AC3E}">
        <p14:creationId xmlns:p14="http://schemas.microsoft.com/office/powerpoint/2010/main" val="3594466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the   variable classes</a:t>
            </a:r>
            <a:br>
              <a:rPr lang="en-US" dirty="0" smtClean="0"/>
            </a:br>
            <a:r>
              <a:rPr lang="en-US" dirty="0" smtClean="0"/>
              <a:t>into factor</a:t>
            </a:r>
            <a:endParaRPr lang="en-US" dirty="0"/>
          </a:p>
        </p:txBody>
      </p:sp>
      <p:pic>
        <p:nvPicPr>
          <p:cNvPr id="5" name="Picture 4"/>
          <p:cNvPicPr>
            <a:picLocks noChangeAspect="1"/>
          </p:cNvPicPr>
          <p:nvPr/>
        </p:nvPicPr>
        <p:blipFill>
          <a:blip r:embed="rId2"/>
          <a:stretch>
            <a:fillRect/>
          </a:stretch>
        </p:blipFill>
        <p:spPr>
          <a:xfrm>
            <a:off x="581192" y="2038349"/>
            <a:ext cx="9644633" cy="4323813"/>
          </a:xfrm>
          <a:prstGeom prst="rect">
            <a:avLst/>
          </a:prstGeom>
        </p:spPr>
      </p:pic>
    </p:spTree>
    <p:extLst>
      <p:ext uri="{BB962C8B-B14F-4D97-AF65-F5344CB8AC3E}">
        <p14:creationId xmlns:p14="http://schemas.microsoft.com/office/powerpoint/2010/main" val="3533044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sz="3100" dirty="0"/>
              <a:t/>
            </a:r>
            <a:br>
              <a:rPr lang="en-US" sz="3100" dirty="0"/>
            </a:br>
            <a:r>
              <a:rPr lang="en-US" sz="3100" dirty="0" smtClean="0"/>
              <a:t>Split data into train and test data set for model iteration and create model using logistic regression</a:t>
            </a:r>
            <a:endParaRPr lang="en-US" dirty="0"/>
          </a:p>
        </p:txBody>
      </p:sp>
      <p:pic>
        <p:nvPicPr>
          <p:cNvPr id="5" name="Picture 4"/>
          <p:cNvPicPr>
            <a:picLocks noChangeAspect="1"/>
          </p:cNvPicPr>
          <p:nvPr/>
        </p:nvPicPr>
        <p:blipFill>
          <a:blip r:embed="rId2"/>
          <a:stretch>
            <a:fillRect/>
          </a:stretch>
        </p:blipFill>
        <p:spPr>
          <a:xfrm>
            <a:off x="581192" y="1996225"/>
            <a:ext cx="10546154" cy="4726547"/>
          </a:xfrm>
          <a:prstGeom prst="rect">
            <a:avLst/>
          </a:prstGeom>
        </p:spPr>
      </p:pic>
    </p:spTree>
    <p:extLst>
      <p:ext uri="{BB962C8B-B14F-4D97-AF65-F5344CB8AC3E}">
        <p14:creationId xmlns:p14="http://schemas.microsoft.com/office/powerpoint/2010/main" val="3785352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dummies of significant variables for model iteration</a:t>
            </a:r>
            <a:br>
              <a:rPr lang="en-US" dirty="0" smtClean="0"/>
            </a:br>
            <a:endParaRPr lang="en-US" dirty="0"/>
          </a:p>
        </p:txBody>
      </p:sp>
      <p:pic>
        <p:nvPicPr>
          <p:cNvPr id="5" name="Picture 4"/>
          <p:cNvPicPr>
            <a:picLocks noChangeAspect="1"/>
          </p:cNvPicPr>
          <p:nvPr/>
        </p:nvPicPr>
        <p:blipFill>
          <a:blip r:embed="rId2"/>
          <a:stretch>
            <a:fillRect/>
          </a:stretch>
        </p:blipFill>
        <p:spPr>
          <a:xfrm>
            <a:off x="581192" y="1914190"/>
            <a:ext cx="8369625" cy="4795704"/>
          </a:xfrm>
          <a:prstGeom prst="rect">
            <a:avLst/>
          </a:prstGeom>
        </p:spPr>
      </p:pic>
    </p:spTree>
    <p:extLst>
      <p:ext uri="{BB962C8B-B14F-4D97-AF65-F5344CB8AC3E}">
        <p14:creationId xmlns:p14="http://schemas.microsoft.com/office/powerpoint/2010/main" val="10787497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Re-run the model to find significant estimators </a:t>
            </a:r>
            <a:br>
              <a:rPr lang="en-US" dirty="0" smtClean="0"/>
            </a:br>
            <a:endParaRPr lang="en-US" dirty="0"/>
          </a:p>
        </p:txBody>
      </p:sp>
      <p:pic>
        <p:nvPicPr>
          <p:cNvPr id="3" name="Picture 2"/>
          <p:cNvPicPr>
            <a:picLocks noChangeAspect="1"/>
          </p:cNvPicPr>
          <p:nvPr/>
        </p:nvPicPr>
        <p:blipFill>
          <a:blip r:embed="rId2"/>
          <a:stretch>
            <a:fillRect/>
          </a:stretch>
        </p:blipFill>
        <p:spPr>
          <a:xfrm>
            <a:off x="447508" y="1837386"/>
            <a:ext cx="11163300" cy="2590800"/>
          </a:xfrm>
          <a:prstGeom prst="rect">
            <a:avLst/>
          </a:prstGeom>
        </p:spPr>
      </p:pic>
      <p:pic>
        <p:nvPicPr>
          <p:cNvPr id="6" name="Content Placeholder 3"/>
          <p:cNvPicPr>
            <a:picLocks noGrp="1" noChangeAspect="1"/>
          </p:cNvPicPr>
          <p:nvPr>
            <p:ph idx="1"/>
          </p:nvPr>
        </p:nvPicPr>
        <p:blipFill>
          <a:blip r:embed="rId3"/>
          <a:stretch>
            <a:fillRect/>
          </a:stretch>
        </p:blipFill>
        <p:spPr>
          <a:xfrm>
            <a:off x="447508" y="4428186"/>
            <a:ext cx="10674943" cy="2343955"/>
          </a:xfrm>
          <a:prstGeom prst="rect">
            <a:avLst/>
          </a:prstGeom>
        </p:spPr>
      </p:pic>
    </p:spTree>
    <p:extLst>
      <p:ext uri="{BB962C8B-B14F-4D97-AF65-F5344CB8AC3E}">
        <p14:creationId xmlns:p14="http://schemas.microsoft.com/office/powerpoint/2010/main" val="24034730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4</a:t>
            </a:r>
            <a:r>
              <a:rPr lang="en-US" baseline="30000" dirty="0"/>
              <a:t>th</a:t>
            </a:r>
            <a:r>
              <a:rPr lang="en-US" dirty="0"/>
              <a:t> of all variables are </a:t>
            </a:r>
            <a:r>
              <a:rPr lang="en-US" dirty="0" smtClean="0"/>
              <a:t>significant</a:t>
            </a:r>
            <a:br>
              <a:rPr lang="en-US" dirty="0" smtClean="0"/>
            </a:br>
            <a:endParaRPr lang="en-US" dirty="0"/>
          </a:p>
        </p:txBody>
      </p:sp>
      <p:pic>
        <p:nvPicPr>
          <p:cNvPr id="5" name="Picture 4"/>
          <p:cNvPicPr>
            <a:picLocks noChangeAspect="1"/>
          </p:cNvPicPr>
          <p:nvPr/>
        </p:nvPicPr>
        <p:blipFill>
          <a:blip r:embed="rId2"/>
          <a:stretch>
            <a:fillRect/>
          </a:stretch>
        </p:blipFill>
        <p:spPr>
          <a:xfrm>
            <a:off x="465032" y="1909963"/>
            <a:ext cx="8640331" cy="4555231"/>
          </a:xfrm>
          <a:prstGeom prst="rect">
            <a:avLst/>
          </a:prstGeom>
        </p:spPr>
      </p:pic>
    </p:spTree>
    <p:extLst>
      <p:ext uri="{BB962C8B-B14F-4D97-AF65-F5344CB8AC3E}">
        <p14:creationId xmlns:p14="http://schemas.microsoft.com/office/powerpoint/2010/main" val="41710073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a:t>
            </a:r>
            <a:r>
              <a:rPr lang="en-US" dirty="0"/>
              <a:t>multicollinearity</a:t>
            </a:r>
            <a:r>
              <a:rPr lang="en-US" dirty="0" smtClean="0"/>
              <a:t/>
            </a:r>
            <a:br>
              <a:rPr lang="en-US" dirty="0" smtClean="0"/>
            </a:br>
            <a:endParaRPr lang="en-US" dirty="0"/>
          </a:p>
        </p:txBody>
      </p:sp>
      <p:pic>
        <p:nvPicPr>
          <p:cNvPr id="5" name="Picture 4"/>
          <p:cNvPicPr>
            <a:picLocks noChangeAspect="1"/>
          </p:cNvPicPr>
          <p:nvPr/>
        </p:nvPicPr>
        <p:blipFill>
          <a:blip r:embed="rId2"/>
          <a:stretch>
            <a:fillRect/>
          </a:stretch>
        </p:blipFill>
        <p:spPr>
          <a:xfrm>
            <a:off x="581192" y="2080608"/>
            <a:ext cx="11370402" cy="3135336"/>
          </a:xfrm>
          <a:prstGeom prst="rect">
            <a:avLst/>
          </a:prstGeom>
        </p:spPr>
      </p:pic>
    </p:spTree>
    <p:extLst>
      <p:ext uri="{BB962C8B-B14F-4D97-AF65-F5344CB8AC3E}">
        <p14:creationId xmlns:p14="http://schemas.microsoft.com/office/powerpoint/2010/main" val="40067778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predictions</a:t>
            </a:r>
            <a:br>
              <a:rPr lang="en-US" dirty="0" smtClean="0"/>
            </a:br>
            <a:endParaRPr lang="en-US" dirty="0"/>
          </a:p>
        </p:txBody>
      </p:sp>
      <p:pic>
        <p:nvPicPr>
          <p:cNvPr id="5" name="Picture 4"/>
          <p:cNvPicPr>
            <a:picLocks noChangeAspect="1"/>
          </p:cNvPicPr>
          <p:nvPr/>
        </p:nvPicPr>
        <p:blipFill>
          <a:blip r:embed="rId2"/>
          <a:stretch>
            <a:fillRect/>
          </a:stretch>
        </p:blipFill>
        <p:spPr>
          <a:xfrm>
            <a:off x="679024" y="1922306"/>
            <a:ext cx="9701348" cy="4787587"/>
          </a:xfrm>
          <a:prstGeom prst="rect">
            <a:avLst/>
          </a:prstGeom>
        </p:spPr>
      </p:pic>
    </p:spTree>
    <p:extLst>
      <p:ext uri="{BB962C8B-B14F-4D97-AF65-F5344CB8AC3E}">
        <p14:creationId xmlns:p14="http://schemas.microsoft.com/office/powerpoint/2010/main" val="395430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Churn Market Survey </a:t>
            </a:r>
            <a:r>
              <a:rPr lang="en-US" dirty="0" smtClean="0"/>
              <a:t>Report</a:t>
            </a:r>
            <a:br>
              <a:rPr lang="en-US" dirty="0" smtClean="0"/>
            </a:br>
            <a:endParaRPr lang="en-US" dirty="0"/>
          </a:p>
        </p:txBody>
      </p:sp>
      <p:sp>
        <p:nvSpPr>
          <p:cNvPr id="3" name="Content Placeholder 2"/>
          <p:cNvSpPr>
            <a:spLocks noGrp="1"/>
          </p:cNvSpPr>
          <p:nvPr>
            <p:ph idx="1"/>
          </p:nvPr>
        </p:nvSpPr>
        <p:spPr>
          <a:xfrm>
            <a:off x="465282" y="2180496"/>
            <a:ext cx="11280250" cy="4027121"/>
          </a:xfrm>
        </p:spPr>
        <p:txBody>
          <a:bodyPr>
            <a:normAutofit/>
          </a:bodyPr>
          <a:lstStyle/>
          <a:p>
            <a:pPr algn="just"/>
            <a:r>
              <a:rPr lang="en-US" sz="1600" dirty="0"/>
              <a:t>Mobile operators who lead in loyalty outperform their competition in network and service quality, as well as in customer care, according to the 2014 Acquisition and Retention Study Report from Nokia. While retention drivers vary by market maturity, delivering excellent quality keeps customers happy and loyal. The study results also show that churn continues to keep operators on their toes with 40% of customers globally planning to switch provider in the next 12 months. Cost and billing plays a key role across markets when deciding to stay with an operator, but is specifically important for emerging markets where 49% of customers consider it to be the most important factor when deciding to stay with an operator, with network and service quality following at 25%. When it comes to data usage, the number of subscribers experiencing problems is high.  Among the problems they report are slow download speeds (20%), data throttling (17%) and applications that don’t work (16%). Another key finding of the 2014 Acquisition and Retention Study Report is that recommendations from family and friends have gained in importance in the decision to switch operators. Subscribers who have switched operators in recent months reported two key information sources in their decision: the Internet and recommendation of family and friends.</a:t>
            </a:r>
          </a:p>
          <a:p>
            <a:pPr algn="just"/>
            <a:r>
              <a:rPr lang="en-US" sz="1600" dirty="0"/>
              <a:t>Another report by Ovum forecasts a falling ARPU, which will continue to decline across all markets</a:t>
            </a:r>
            <a:r>
              <a:rPr lang="en-US" dirty="0"/>
              <a:t>.</a:t>
            </a:r>
          </a:p>
          <a:p>
            <a:endParaRPr lang="en-US" dirty="0"/>
          </a:p>
        </p:txBody>
      </p:sp>
    </p:spTree>
    <p:extLst>
      <p:ext uri="{BB962C8B-B14F-4D97-AF65-F5344CB8AC3E}">
        <p14:creationId xmlns:p14="http://schemas.microsoft.com/office/powerpoint/2010/main" val="10000943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a:t>
            </a:r>
            <a:r>
              <a:rPr lang="en-US" dirty="0" smtClean="0"/>
              <a:t>predictions to find accuracy</a:t>
            </a:r>
            <a:br>
              <a:rPr lang="en-US" dirty="0" smtClean="0"/>
            </a:br>
            <a:endParaRPr lang="en-US" dirty="0"/>
          </a:p>
        </p:txBody>
      </p:sp>
      <p:pic>
        <p:nvPicPr>
          <p:cNvPr id="6" name="Picture 5"/>
          <p:cNvPicPr>
            <a:picLocks noChangeAspect="1"/>
          </p:cNvPicPr>
          <p:nvPr/>
        </p:nvPicPr>
        <p:blipFill>
          <a:blip r:embed="rId2"/>
          <a:stretch>
            <a:fillRect/>
          </a:stretch>
        </p:blipFill>
        <p:spPr>
          <a:xfrm>
            <a:off x="5396249" y="1911373"/>
            <a:ext cx="6091706" cy="4798520"/>
          </a:xfrm>
          <a:prstGeom prst="rect">
            <a:avLst/>
          </a:prstGeom>
        </p:spPr>
      </p:pic>
      <p:pic>
        <p:nvPicPr>
          <p:cNvPr id="7" name="Picture 6"/>
          <p:cNvPicPr>
            <a:picLocks noChangeAspect="1"/>
          </p:cNvPicPr>
          <p:nvPr/>
        </p:nvPicPr>
        <p:blipFill>
          <a:blip r:embed="rId3"/>
          <a:stretch>
            <a:fillRect/>
          </a:stretch>
        </p:blipFill>
        <p:spPr>
          <a:xfrm>
            <a:off x="721720" y="4790941"/>
            <a:ext cx="4146931" cy="1635617"/>
          </a:xfrm>
          <a:prstGeom prst="rect">
            <a:avLst/>
          </a:prstGeom>
        </p:spPr>
      </p:pic>
      <p:pic>
        <p:nvPicPr>
          <p:cNvPr id="5" name="Picture 4"/>
          <p:cNvPicPr>
            <a:picLocks noChangeAspect="1"/>
          </p:cNvPicPr>
          <p:nvPr/>
        </p:nvPicPr>
        <p:blipFill>
          <a:blip r:embed="rId4"/>
          <a:stretch>
            <a:fillRect/>
          </a:stretch>
        </p:blipFill>
        <p:spPr>
          <a:xfrm>
            <a:off x="721720" y="1911373"/>
            <a:ext cx="2213995" cy="808284"/>
          </a:xfrm>
          <a:prstGeom prst="rect">
            <a:avLst/>
          </a:prstGeom>
        </p:spPr>
      </p:pic>
      <p:pic>
        <p:nvPicPr>
          <p:cNvPr id="8" name="Picture 7"/>
          <p:cNvPicPr>
            <a:picLocks noChangeAspect="1"/>
          </p:cNvPicPr>
          <p:nvPr/>
        </p:nvPicPr>
        <p:blipFill>
          <a:blip r:embed="rId5"/>
          <a:stretch>
            <a:fillRect/>
          </a:stretch>
        </p:blipFill>
        <p:spPr>
          <a:xfrm>
            <a:off x="721720" y="3167397"/>
            <a:ext cx="3617321" cy="1308413"/>
          </a:xfrm>
          <a:prstGeom prst="rect">
            <a:avLst/>
          </a:prstGeom>
        </p:spPr>
      </p:pic>
    </p:spTree>
    <p:extLst>
      <p:ext uri="{BB962C8B-B14F-4D97-AF65-F5344CB8AC3E}">
        <p14:creationId xmlns:p14="http://schemas.microsoft.com/office/powerpoint/2010/main" val="2853715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residuals and roc curve</a:t>
            </a:r>
            <a:br>
              <a:rPr lang="en-US" dirty="0" smtClean="0"/>
            </a:br>
            <a:endParaRPr lang="en-US" dirty="0"/>
          </a:p>
        </p:txBody>
      </p:sp>
      <p:pic>
        <p:nvPicPr>
          <p:cNvPr id="8" name="Picture 7"/>
          <p:cNvPicPr>
            <a:picLocks noChangeAspect="1"/>
          </p:cNvPicPr>
          <p:nvPr/>
        </p:nvPicPr>
        <p:blipFill>
          <a:blip r:embed="rId2"/>
          <a:stretch>
            <a:fillRect/>
          </a:stretch>
        </p:blipFill>
        <p:spPr>
          <a:xfrm>
            <a:off x="6783074" y="2544595"/>
            <a:ext cx="4524375" cy="3562350"/>
          </a:xfrm>
          <a:prstGeom prst="rect">
            <a:avLst/>
          </a:prstGeom>
        </p:spPr>
      </p:pic>
      <p:pic>
        <p:nvPicPr>
          <p:cNvPr id="9" name="Picture 8"/>
          <p:cNvPicPr>
            <a:picLocks noChangeAspect="1"/>
          </p:cNvPicPr>
          <p:nvPr/>
        </p:nvPicPr>
        <p:blipFill>
          <a:blip r:embed="rId3"/>
          <a:stretch>
            <a:fillRect/>
          </a:stretch>
        </p:blipFill>
        <p:spPr>
          <a:xfrm>
            <a:off x="802515" y="2535070"/>
            <a:ext cx="4533900" cy="3571875"/>
          </a:xfrm>
          <a:prstGeom prst="rect">
            <a:avLst/>
          </a:prstGeom>
        </p:spPr>
      </p:pic>
    </p:spTree>
    <p:extLst>
      <p:ext uri="{BB962C8B-B14F-4D97-AF65-F5344CB8AC3E}">
        <p14:creationId xmlns:p14="http://schemas.microsoft.com/office/powerpoint/2010/main" val="8787962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  target  customer using gains chart </a:t>
            </a:r>
            <a:br>
              <a:rPr lang="en-US" dirty="0" smtClean="0"/>
            </a:br>
            <a:endParaRPr lang="en-US" dirty="0"/>
          </a:p>
        </p:txBody>
      </p:sp>
      <p:pic>
        <p:nvPicPr>
          <p:cNvPr id="5" name="Picture 4"/>
          <p:cNvPicPr>
            <a:picLocks noChangeAspect="1"/>
          </p:cNvPicPr>
          <p:nvPr/>
        </p:nvPicPr>
        <p:blipFill>
          <a:blip r:embed="rId2"/>
          <a:stretch>
            <a:fillRect/>
          </a:stretch>
        </p:blipFill>
        <p:spPr>
          <a:xfrm>
            <a:off x="688684" y="2000250"/>
            <a:ext cx="10922124" cy="4857750"/>
          </a:xfrm>
          <a:prstGeom prst="rect">
            <a:avLst/>
          </a:prstGeom>
        </p:spPr>
      </p:pic>
    </p:spTree>
    <p:extLst>
      <p:ext uri="{BB962C8B-B14F-4D97-AF65-F5344CB8AC3E}">
        <p14:creationId xmlns:p14="http://schemas.microsoft.com/office/powerpoint/2010/main" val="40343740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Line Questions of Interest to Senior Management</a:t>
            </a:r>
            <a:r>
              <a:rPr lang="en-US" dirty="0" smtClean="0"/>
              <a:t>:</a:t>
            </a:r>
            <a:br>
              <a:rPr lang="en-US" dirty="0" smtClean="0"/>
            </a:br>
            <a:endParaRPr lang="en-US" dirty="0"/>
          </a:p>
        </p:txBody>
      </p:sp>
      <p:pic>
        <p:nvPicPr>
          <p:cNvPr id="5" name="Picture 4"/>
          <p:cNvPicPr>
            <a:picLocks noChangeAspect="1"/>
          </p:cNvPicPr>
          <p:nvPr/>
        </p:nvPicPr>
        <p:blipFill>
          <a:blip r:embed="rId2"/>
          <a:stretch>
            <a:fillRect/>
          </a:stretch>
        </p:blipFill>
        <p:spPr>
          <a:xfrm>
            <a:off x="735740" y="2741394"/>
            <a:ext cx="11029615" cy="1405610"/>
          </a:xfrm>
          <a:prstGeom prst="rect">
            <a:avLst/>
          </a:prstGeom>
        </p:spPr>
      </p:pic>
      <p:sp>
        <p:nvSpPr>
          <p:cNvPr id="6" name="Content Placeholder 2"/>
          <p:cNvSpPr txBox="1">
            <a:spLocks/>
          </p:cNvSpPr>
          <p:nvPr/>
        </p:nvSpPr>
        <p:spPr>
          <a:xfrm>
            <a:off x="643439" y="2003258"/>
            <a:ext cx="11029615" cy="63997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600" dirty="0" smtClean="0"/>
              <a:t>What are the top five factors driving likelihood of churn at Mobicom?</a:t>
            </a:r>
            <a:endParaRPr lang="en-US" sz="1600" dirty="0"/>
          </a:p>
        </p:txBody>
      </p:sp>
      <p:sp>
        <p:nvSpPr>
          <p:cNvPr id="8" name="Rectangle 7"/>
          <p:cNvSpPr/>
          <p:nvPr/>
        </p:nvSpPr>
        <p:spPr>
          <a:xfrm>
            <a:off x="735740" y="4324044"/>
            <a:ext cx="10937313" cy="1077218"/>
          </a:xfrm>
          <a:prstGeom prst="rect">
            <a:avLst/>
          </a:prstGeom>
        </p:spPr>
        <p:txBody>
          <a:bodyPr wrap="square">
            <a:spAutoFit/>
          </a:bodyPr>
          <a:lstStyle/>
          <a:p>
            <a:r>
              <a:rPr lang="en-US" sz="1600" dirty="0">
                <a:solidFill>
                  <a:schemeClr val="tx1">
                    <a:lumMod val="75000"/>
                    <a:lumOff val="25000"/>
                  </a:schemeClr>
                </a:solidFill>
              </a:rPr>
              <a:t>Thus family bundles should be rolled out for families with 7 unique subscribers. Special offers should be </a:t>
            </a:r>
            <a:r>
              <a:rPr lang="en-US" sz="1600" dirty="0" smtClean="0">
                <a:solidFill>
                  <a:schemeClr val="tx1">
                    <a:lumMod val="75000"/>
                    <a:lumOff val="25000"/>
                  </a:schemeClr>
                </a:solidFill>
              </a:rPr>
              <a:t>given to </a:t>
            </a:r>
            <a:r>
              <a:rPr lang="en-US" sz="1600" dirty="0">
                <a:solidFill>
                  <a:schemeClr val="tx1">
                    <a:lumMod val="75000"/>
                    <a:lumOff val="25000"/>
                  </a:schemeClr>
                </a:solidFill>
              </a:rPr>
              <a:t>customers who makes retention calls, at the earliest as per their </a:t>
            </a:r>
            <a:r>
              <a:rPr lang="en-US" sz="1600" dirty="0" smtClean="0">
                <a:solidFill>
                  <a:schemeClr val="tx1">
                    <a:lumMod val="75000"/>
                    <a:lumOff val="25000"/>
                  </a:schemeClr>
                </a:solidFill>
              </a:rPr>
              <a:t>grievances. </a:t>
            </a:r>
            <a:r>
              <a:rPr lang="en-US" sz="1600" dirty="0">
                <a:solidFill>
                  <a:schemeClr val="tx1">
                    <a:lumMod val="75000"/>
                    <a:lumOff val="25000"/>
                  </a:schemeClr>
                </a:solidFill>
              </a:rPr>
              <a:t>Special plans should be rolled out for </a:t>
            </a:r>
            <a:r>
              <a:rPr lang="en-US" sz="1600" dirty="0" smtClean="0">
                <a:solidFill>
                  <a:schemeClr val="tx1">
                    <a:lumMod val="75000"/>
                    <a:lumOff val="25000"/>
                  </a:schemeClr>
                </a:solidFill>
              </a:rPr>
              <a:t>people </a:t>
            </a:r>
            <a:r>
              <a:rPr lang="en-US" sz="1600" dirty="0">
                <a:solidFill>
                  <a:schemeClr val="tx1">
                    <a:lumMod val="75000"/>
                    <a:lumOff val="25000"/>
                  </a:schemeClr>
                </a:solidFill>
              </a:rPr>
              <a:t>with </a:t>
            </a:r>
            <a:r>
              <a:rPr lang="en-US" sz="1600" dirty="0" smtClean="0">
                <a:solidFill>
                  <a:schemeClr val="tx1">
                    <a:lumMod val="75000"/>
                    <a:lumOff val="25000"/>
                  </a:schemeClr>
                </a:solidFill>
              </a:rPr>
              <a:t>last Months . </a:t>
            </a:r>
            <a:r>
              <a:rPr lang="en-US" sz="1600" dirty="0">
                <a:solidFill>
                  <a:schemeClr val="tx1">
                    <a:lumMod val="75000"/>
                    <a:lumOff val="25000"/>
                  </a:schemeClr>
                </a:solidFill>
              </a:rPr>
              <a:t>Special </a:t>
            </a:r>
            <a:r>
              <a:rPr lang="en-US" sz="1600" dirty="0" smtClean="0">
                <a:solidFill>
                  <a:schemeClr val="tx1">
                    <a:lumMod val="75000"/>
                    <a:lumOff val="25000"/>
                  </a:schemeClr>
                </a:solidFill>
              </a:rPr>
              <a:t>plans </a:t>
            </a:r>
            <a:r>
              <a:rPr lang="en-US" sz="1600" dirty="0">
                <a:solidFill>
                  <a:schemeClr val="tx1">
                    <a:lumMod val="75000"/>
                    <a:lumOff val="25000"/>
                  </a:schemeClr>
                </a:solidFill>
              </a:rPr>
              <a:t>should be rolled out for customers located in NORTHWEST/ROCKY </a:t>
            </a:r>
          </a:p>
          <a:p>
            <a:r>
              <a:rPr lang="en-US" sz="1600" dirty="0" smtClean="0">
                <a:solidFill>
                  <a:schemeClr val="tx1">
                    <a:lumMod val="75000"/>
                    <a:lumOff val="25000"/>
                  </a:schemeClr>
                </a:solidFill>
              </a:rPr>
              <a:t>MOUNTAIN </a:t>
            </a:r>
            <a:r>
              <a:rPr lang="en-US" sz="1600" dirty="0">
                <a:solidFill>
                  <a:schemeClr val="tx1">
                    <a:lumMod val="75000"/>
                    <a:lumOff val="25000"/>
                  </a:schemeClr>
                </a:solidFill>
              </a:rPr>
              <a:t>AREA and SOUTH FLORIDA AREA.</a:t>
            </a:r>
          </a:p>
        </p:txBody>
      </p:sp>
    </p:spTree>
    <p:extLst>
      <p:ext uri="{BB962C8B-B14F-4D97-AF65-F5344CB8AC3E}">
        <p14:creationId xmlns:p14="http://schemas.microsoft.com/office/powerpoint/2010/main" val="817431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Line Questions of Interest to Senior </a:t>
            </a:r>
            <a:r>
              <a:rPr lang="en-US" dirty="0" smtClean="0"/>
              <a:t>Management:</a:t>
            </a:r>
            <a:br>
              <a:rPr lang="en-US" dirty="0" smtClean="0"/>
            </a:br>
            <a:endParaRPr lang="en-US" dirty="0"/>
          </a:p>
        </p:txBody>
      </p:sp>
      <p:sp>
        <p:nvSpPr>
          <p:cNvPr id="3" name="Content Placeholder 2"/>
          <p:cNvSpPr>
            <a:spLocks noGrp="1"/>
          </p:cNvSpPr>
          <p:nvPr>
            <p:ph idx="1"/>
          </p:nvPr>
        </p:nvSpPr>
        <p:spPr>
          <a:xfrm>
            <a:off x="658467" y="1867432"/>
            <a:ext cx="10520396" cy="3618961"/>
          </a:xfrm>
        </p:spPr>
        <p:txBody>
          <a:bodyPr>
            <a:normAutofit/>
          </a:bodyPr>
          <a:lstStyle/>
          <a:p>
            <a:r>
              <a:rPr lang="en-US" sz="1600" dirty="0"/>
              <a:t>Validation of survey findings. </a:t>
            </a:r>
            <a:endParaRPr lang="en-US" sz="1600" dirty="0" smtClean="0"/>
          </a:p>
          <a:p>
            <a:pPr marL="0" indent="0">
              <a:buNone/>
            </a:pPr>
            <a:r>
              <a:rPr lang="en-US" sz="1600" dirty="0" smtClean="0"/>
              <a:t> 	A) Whether </a:t>
            </a:r>
            <a:r>
              <a:rPr lang="en-US" sz="1600" dirty="0"/>
              <a:t>“cost and billing” and “network and service quality” are important factors influencing churn </a:t>
            </a:r>
            <a:r>
              <a:rPr lang="en-US" sz="1600" dirty="0" smtClean="0"/>
              <a:t>behavior?</a:t>
            </a:r>
          </a:p>
          <a:p>
            <a:pPr lvl="1"/>
            <a:r>
              <a:rPr lang="en-US" dirty="0"/>
              <a:t>The following variables explain "cost and billing" and "network and service </a:t>
            </a:r>
            <a:r>
              <a:rPr lang="en-US" dirty="0" smtClean="0"/>
              <a:t>quality“:</a:t>
            </a:r>
            <a:endParaRPr lang="en-US" dirty="0"/>
          </a:p>
          <a:p>
            <a:pPr lvl="1"/>
            <a:r>
              <a:rPr lang="en-US" dirty="0" smtClean="0"/>
              <a:t>Variables totmrc_Mean i.e. 'base plan charge' representing cost to customer, variable rev_Range i.e. 'Range of Revenue(charge amount)‘ representing billing amount, variable ovrrev_Mean = DATOVR_MEAN + VCEOVR_MEAN i.e. 'Mean overage revenue‘  (It is the sum of data and voice overage revenues) representing the overage revenue earned from customers after billing the same to them. and variable  totrev i.e. 'Total revenue' representing total revenue earned from customers. And final model does not take tot_rev and rev_Range </a:t>
            </a:r>
          </a:p>
          <a:p>
            <a:pPr lvl="1"/>
            <a:r>
              <a:rPr lang="en-US" dirty="0"/>
              <a:t>Having said that, if we notice above mentioned beta values, a unit increase in them is having almost 0% impact </a:t>
            </a:r>
            <a:r>
              <a:rPr lang="en-US" dirty="0" smtClean="0"/>
              <a:t>on </a:t>
            </a:r>
            <a:r>
              <a:rPr lang="en-US" dirty="0"/>
              <a:t>churn. SO it seems cost and billing is not very important factors here influencing churn </a:t>
            </a:r>
            <a:r>
              <a:rPr lang="en-US" dirty="0" smtClean="0"/>
              <a:t>behavior </a:t>
            </a:r>
            <a:r>
              <a:rPr lang="en-US" dirty="0"/>
              <a:t>at Mobicom.</a:t>
            </a:r>
          </a:p>
        </p:txBody>
      </p:sp>
    </p:spTree>
    <p:extLst>
      <p:ext uri="{BB962C8B-B14F-4D97-AF65-F5344CB8AC3E}">
        <p14:creationId xmlns:p14="http://schemas.microsoft.com/office/powerpoint/2010/main" val="7635671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Line Questions of Interest to Senior Management:</a:t>
            </a:r>
            <a:br>
              <a:rPr lang="en-US" dirty="0"/>
            </a:br>
            <a:endParaRPr lang="en-US" dirty="0"/>
          </a:p>
        </p:txBody>
      </p:sp>
      <p:sp>
        <p:nvSpPr>
          <p:cNvPr id="3" name="Content Placeholder 2"/>
          <p:cNvSpPr>
            <a:spLocks noGrp="1"/>
          </p:cNvSpPr>
          <p:nvPr>
            <p:ph idx="1"/>
          </p:nvPr>
        </p:nvSpPr>
        <p:spPr>
          <a:xfrm>
            <a:off x="581192" y="2180496"/>
            <a:ext cx="11029615" cy="1992259"/>
          </a:xfrm>
        </p:spPr>
        <p:txBody>
          <a:bodyPr/>
          <a:lstStyle/>
          <a:p>
            <a:pPr marL="0" indent="0">
              <a:buNone/>
            </a:pPr>
            <a:r>
              <a:rPr lang="en-US" dirty="0" smtClean="0"/>
              <a:t> </a:t>
            </a:r>
            <a:r>
              <a:rPr lang="en-US" sz="1600" dirty="0" smtClean="0"/>
              <a:t>B) The </a:t>
            </a:r>
            <a:r>
              <a:rPr lang="en-US" sz="1600" dirty="0"/>
              <a:t>following variables explain "network and service </a:t>
            </a:r>
            <a:r>
              <a:rPr lang="en-US" sz="1600" dirty="0" smtClean="0"/>
              <a:t>quality“</a:t>
            </a:r>
          </a:p>
          <a:p>
            <a:pPr lvl="2" algn="just"/>
            <a:r>
              <a:rPr lang="en-US" sz="1600" dirty="0" smtClean="0"/>
              <a:t>Of </a:t>
            </a:r>
            <a:r>
              <a:rPr lang="en-US" sz="1600" dirty="0"/>
              <a:t>the above variables, the beta coefficient of variable </a:t>
            </a:r>
            <a:r>
              <a:rPr lang="en-US" sz="1600" dirty="0" err="1" smtClean="0"/>
              <a:t>areaDALLAS_D</a:t>
            </a:r>
            <a:r>
              <a:rPr lang="en-US" sz="1600" dirty="0" smtClean="0"/>
              <a:t> </a:t>
            </a:r>
            <a:r>
              <a:rPr lang="en-US" sz="1600" dirty="0"/>
              <a:t>is expressing a very important </a:t>
            </a:r>
            <a:r>
              <a:rPr lang="en-US" sz="1600" dirty="0" smtClean="0"/>
              <a:t> factor </a:t>
            </a:r>
            <a:r>
              <a:rPr lang="en-US" sz="1600" dirty="0"/>
              <a:t>influencing Churn </a:t>
            </a:r>
            <a:r>
              <a:rPr lang="en-US" sz="1600" dirty="0" smtClean="0"/>
              <a:t>behavior. </a:t>
            </a:r>
            <a:r>
              <a:rPr lang="en-US" sz="1600" dirty="0"/>
              <a:t>That is  with the increase in the number of </a:t>
            </a:r>
            <a:r>
              <a:rPr lang="en-US" sz="1600" dirty="0" smtClean="0"/>
              <a:t>Months </a:t>
            </a:r>
            <a:r>
              <a:rPr lang="en-US" sz="1600" dirty="0"/>
              <a:t>since a customer </a:t>
            </a:r>
            <a:r>
              <a:rPr lang="en-US" sz="1600" dirty="0" smtClean="0"/>
              <a:t>makes </a:t>
            </a:r>
            <a:r>
              <a:rPr lang="en-US" sz="1600" dirty="0"/>
              <a:t>a retention call, the customer's chances of churning is very high. This could probably be </a:t>
            </a:r>
            <a:r>
              <a:rPr lang="en-US" sz="1600" dirty="0" smtClean="0"/>
              <a:t>because their grievances </a:t>
            </a:r>
            <a:r>
              <a:rPr lang="en-US" sz="1600" dirty="0"/>
              <a:t>are not being catered to properly. These customers should be paid more attention to and </a:t>
            </a:r>
            <a:r>
              <a:rPr lang="en-US" sz="1600" dirty="0" smtClean="0"/>
              <a:t>special </a:t>
            </a:r>
            <a:r>
              <a:rPr lang="en-US" sz="1600" dirty="0"/>
              <a:t>offers should be made to them depending upon their </a:t>
            </a:r>
            <a:r>
              <a:rPr lang="en-US" sz="1600" dirty="0" smtClean="0"/>
              <a:t>grievances.</a:t>
            </a:r>
            <a:endParaRPr lang="en-US" sz="1600" dirty="0"/>
          </a:p>
        </p:txBody>
      </p:sp>
      <p:pic>
        <p:nvPicPr>
          <p:cNvPr id="5" name="Picture 4"/>
          <p:cNvPicPr>
            <a:picLocks noChangeAspect="1"/>
          </p:cNvPicPr>
          <p:nvPr/>
        </p:nvPicPr>
        <p:blipFill>
          <a:blip r:embed="rId2"/>
          <a:stretch>
            <a:fillRect/>
          </a:stretch>
        </p:blipFill>
        <p:spPr>
          <a:xfrm>
            <a:off x="695592" y="4327100"/>
            <a:ext cx="9659021" cy="1713091"/>
          </a:xfrm>
          <a:prstGeom prst="rect">
            <a:avLst/>
          </a:prstGeom>
        </p:spPr>
      </p:pic>
    </p:spTree>
    <p:extLst>
      <p:ext uri="{BB962C8B-B14F-4D97-AF65-F5344CB8AC3E}">
        <p14:creationId xmlns:p14="http://schemas.microsoft.com/office/powerpoint/2010/main" val="40219821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Line Questions of Interest to Senior </a:t>
            </a:r>
            <a:r>
              <a:rPr lang="en-US" dirty="0" smtClean="0"/>
              <a:t>Management</a:t>
            </a:r>
            <a:br>
              <a:rPr lang="en-US" dirty="0" smtClean="0"/>
            </a:br>
            <a:endParaRPr lang="en-US" dirty="0"/>
          </a:p>
        </p:txBody>
      </p:sp>
      <p:sp>
        <p:nvSpPr>
          <p:cNvPr id="3" name="Content Placeholder 2"/>
          <p:cNvSpPr>
            <a:spLocks noGrp="1"/>
          </p:cNvSpPr>
          <p:nvPr>
            <p:ph idx="1"/>
          </p:nvPr>
        </p:nvSpPr>
        <p:spPr>
          <a:xfrm>
            <a:off x="581192" y="1922924"/>
            <a:ext cx="11029615" cy="4935075"/>
          </a:xfrm>
        </p:spPr>
        <p:txBody>
          <a:bodyPr>
            <a:noAutofit/>
          </a:bodyPr>
          <a:lstStyle/>
          <a:p>
            <a:r>
              <a:rPr lang="en-US" sz="1600" dirty="0"/>
              <a:t>Are data usage connectivity issues turning out to be costly? In other words, is it leading to churn</a:t>
            </a:r>
            <a:r>
              <a:rPr lang="en-US" sz="1600" dirty="0" smtClean="0"/>
              <a:t>?</a:t>
            </a:r>
          </a:p>
          <a:p>
            <a:pPr marL="594000" lvl="2" indent="0">
              <a:buNone/>
            </a:pPr>
            <a:r>
              <a:rPr lang="en-US" sz="1600" dirty="0" err="1"/>
              <a:t>comp_dat_Mean</a:t>
            </a:r>
            <a:r>
              <a:rPr lang="en-US" sz="1600" dirty="0"/>
              <a:t> - Mean no. of completed data calls. </a:t>
            </a:r>
          </a:p>
          <a:p>
            <a:pPr marL="594000" lvl="2" indent="0">
              <a:buNone/>
            </a:pPr>
            <a:r>
              <a:rPr lang="en-US" sz="1600" dirty="0" err="1"/>
              <a:t>plcd_dat_Mean</a:t>
            </a:r>
            <a:r>
              <a:rPr lang="en-US" sz="1600" dirty="0"/>
              <a:t> - Mean number of attempted data calls placed</a:t>
            </a:r>
          </a:p>
          <a:p>
            <a:pPr marL="594000" lvl="2" indent="0">
              <a:buNone/>
            </a:pPr>
            <a:r>
              <a:rPr lang="en-US" sz="1600" dirty="0" err="1"/>
              <a:t>opk_dat_Mean</a:t>
            </a:r>
            <a:r>
              <a:rPr lang="en-US" sz="1600" dirty="0"/>
              <a:t> - Mean number of off-peak data calls</a:t>
            </a:r>
          </a:p>
          <a:p>
            <a:pPr marL="594000" lvl="2" indent="0">
              <a:buNone/>
            </a:pPr>
            <a:r>
              <a:rPr lang="en-US" sz="1600" dirty="0" err="1"/>
              <a:t>blck_dat_Mean</a:t>
            </a:r>
            <a:r>
              <a:rPr lang="en-US" sz="1600" dirty="0"/>
              <a:t> - Mean no. of blocked / failed data calls</a:t>
            </a:r>
          </a:p>
          <a:p>
            <a:pPr marL="594000" lvl="2" indent="0">
              <a:buNone/>
            </a:pPr>
            <a:r>
              <a:rPr lang="en-US" sz="1600" dirty="0" err="1"/>
              <a:t>datovr_Mean</a:t>
            </a:r>
            <a:r>
              <a:rPr lang="en-US" sz="1600" dirty="0"/>
              <a:t> - Mean revenue of data overage. </a:t>
            </a:r>
          </a:p>
          <a:p>
            <a:pPr marL="594000" lvl="2" indent="0">
              <a:buNone/>
            </a:pPr>
            <a:r>
              <a:rPr lang="en-US" sz="1600" dirty="0" err="1"/>
              <a:t>datovr_Range</a:t>
            </a:r>
            <a:r>
              <a:rPr lang="en-US" sz="1600" dirty="0"/>
              <a:t> - Range of revenue of data overage</a:t>
            </a:r>
          </a:p>
          <a:p>
            <a:pPr marL="594000" lvl="2" indent="0">
              <a:buNone/>
            </a:pPr>
            <a:r>
              <a:rPr lang="en-US" sz="1600" dirty="0" err="1"/>
              <a:t>drop_dat_Mean</a:t>
            </a:r>
            <a:r>
              <a:rPr lang="en-US" sz="1600" dirty="0"/>
              <a:t> - Mean no. of dropped / failed data calls</a:t>
            </a:r>
          </a:p>
          <a:p>
            <a:pPr lvl="1" algn="just"/>
            <a:r>
              <a:rPr lang="en-US" dirty="0" smtClean="0"/>
              <a:t>The </a:t>
            </a:r>
            <a:r>
              <a:rPr lang="en-US" dirty="0"/>
              <a:t>Data Quality Report for all the above variables show that only 10% to 15% customers are </a:t>
            </a:r>
            <a:r>
              <a:rPr lang="en-US" dirty="0" err="1"/>
              <a:t>actualy</a:t>
            </a:r>
            <a:r>
              <a:rPr lang="en-US" dirty="0"/>
              <a:t> </a:t>
            </a:r>
            <a:r>
              <a:rPr lang="en-US" dirty="0" smtClean="0"/>
              <a:t>making </a:t>
            </a:r>
            <a:r>
              <a:rPr lang="en-US" dirty="0"/>
              <a:t>data calls or using the internet. </a:t>
            </a:r>
            <a:r>
              <a:rPr lang="en-US" dirty="0" smtClean="0"/>
              <a:t> </a:t>
            </a:r>
            <a:r>
              <a:rPr lang="en-US" dirty="0"/>
              <a:t>This could be a matter of concern since the global market survey report shows "Subscribers who </a:t>
            </a:r>
            <a:r>
              <a:rPr lang="en-US" dirty="0" smtClean="0"/>
              <a:t> </a:t>
            </a:r>
            <a:r>
              <a:rPr lang="en-US" dirty="0"/>
              <a:t>have switched operators in recent months reported two key information sources in their decision</a:t>
            </a:r>
            <a:r>
              <a:rPr lang="en-US" dirty="0" smtClean="0"/>
              <a:t>: the </a:t>
            </a:r>
            <a:r>
              <a:rPr lang="en-US" dirty="0"/>
              <a:t>Internet </a:t>
            </a:r>
            <a:r>
              <a:rPr lang="en-US" dirty="0" smtClean="0"/>
              <a:t>and </a:t>
            </a:r>
            <a:r>
              <a:rPr lang="en-US" dirty="0" err="1" smtClean="0"/>
              <a:t>ecommendation</a:t>
            </a:r>
            <a:r>
              <a:rPr lang="en-US" dirty="0" smtClean="0"/>
              <a:t> </a:t>
            </a:r>
            <a:r>
              <a:rPr lang="en-US" dirty="0"/>
              <a:t>of family and friends</a:t>
            </a:r>
            <a:r>
              <a:rPr lang="en-US" dirty="0" smtClean="0"/>
              <a:t>. </a:t>
            </a:r>
            <a:r>
              <a:rPr lang="en-US" dirty="0"/>
              <a:t>In this case it seems customers are not really using the internet. So it would be good to work </a:t>
            </a:r>
            <a:r>
              <a:rPr lang="en-US" dirty="0" smtClean="0"/>
              <a:t>towards </a:t>
            </a:r>
            <a:r>
              <a:rPr lang="en-US" dirty="0"/>
              <a:t>attaining more customers to use data and also towards proving quality network </a:t>
            </a:r>
            <a:r>
              <a:rPr lang="en-US" dirty="0" smtClean="0"/>
              <a:t>connectivity </a:t>
            </a:r>
            <a:r>
              <a:rPr lang="en-US" dirty="0"/>
              <a:t>and service to provide maximum customer satisfaction and reduce Churn</a:t>
            </a:r>
            <a:r>
              <a:rPr lang="en-US" dirty="0" smtClean="0"/>
              <a:t>. </a:t>
            </a:r>
            <a:r>
              <a:rPr lang="en-US" dirty="0"/>
              <a:t>Since there is not enough usable data for the above variables they are not showing any influence </a:t>
            </a:r>
            <a:r>
              <a:rPr lang="en-US" dirty="0" smtClean="0"/>
              <a:t>on </a:t>
            </a:r>
            <a:r>
              <a:rPr lang="en-US" dirty="0"/>
              <a:t>the Churn </a:t>
            </a:r>
            <a:r>
              <a:rPr lang="en-US" dirty="0" smtClean="0"/>
              <a:t>Behavior </a:t>
            </a:r>
            <a:r>
              <a:rPr lang="en-US" dirty="0"/>
              <a:t>at Mobicom.</a:t>
            </a:r>
            <a:endParaRPr lang="en-US" dirty="0" smtClean="0"/>
          </a:p>
          <a:p>
            <a:pPr marL="594000" lvl="2" indent="0">
              <a:buNone/>
            </a:pPr>
            <a:endParaRPr lang="en-US" sz="1600" dirty="0"/>
          </a:p>
        </p:txBody>
      </p:sp>
    </p:spTree>
    <p:extLst>
      <p:ext uri="{BB962C8B-B14F-4D97-AF65-F5344CB8AC3E}">
        <p14:creationId xmlns:p14="http://schemas.microsoft.com/office/powerpoint/2010/main" val="19499245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Line Questions of Interest to Senior </a:t>
            </a:r>
            <a:r>
              <a:rPr lang="en-US" dirty="0" smtClean="0"/>
              <a:t>Management</a:t>
            </a:r>
            <a:br>
              <a:rPr lang="en-US" dirty="0" smtClean="0"/>
            </a:br>
            <a:endParaRPr lang="en-US" dirty="0"/>
          </a:p>
        </p:txBody>
      </p:sp>
      <p:sp>
        <p:nvSpPr>
          <p:cNvPr id="4" name="Content Placeholder 2"/>
          <p:cNvSpPr txBox="1">
            <a:spLocks/>
          </p:cNvSpPr>
          <p:nvPr/>
        </p:nvSpPr>
        <p:spPr>
          <a:xfrm>
            <a:off x="720713" y="2421229"/>
            <a:ext cx="11029615" cy="340002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1600" dirty="0" smtClean="0"/>
              <a:t>Would you recommend rate plan migration as a proactive retention strategy?</a:t>
            </a:r>
          </a:p>
          <a:p>
            <a:pPr algn="just"/>
            <a:endParaRPr lang="en-US" sz="1600" dirty="0" smtClean="0"/>
          </a:p>
          <a:p>
            <a:pPr lvl="1" algn="just"/>
            <a:r>
              <a:rPr lang="en-US" dirty="0" smtClean="0"/>
              <a:t>Variable ovrrev_Mean = DATOVR_MEAN + VCEOVR_MEAN i.e. 'Mean overage revenue‘. It is the sum of data and voice overage revenues representing the overage revenue earned from customers after billing the same to them. The variable ovrrev_Mean is eliminated by the final model so it is not showing a strong impact of overage billing as an influencer of churn behavior. Though this might be a matter of concern for few individual customers and they could be catered to on case to case basis. But overall rate plan migration as a proactive retention strategy might not help much at Mobicom.</a:t>
            </a:r>
            <a:endParaRPr lang="en-US" dirty="0"/>
          </a:p>
        </p:txBody>
      </p:sp>
    </p:spTree>
    <p:extLst>
      <p:ext uri="{BB962C8B-B14F-4D97-AF65-F5344CB8AC3E}">
        <p14:creationId xmlns:p14="http://schemas.microsoft.com/office/powerpoint/2010/main" val="4514114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Line Questions of Interest to Senior </a:t>
            </a:r>
            <a:r>
              <a:rPr lang="en-US" dirty="0" smtClean="0"/>
              <a:t>Management</a:t>
            </a:r>
            <a:br>
              <a:rPr lang="en-US" dirty="0" smtClean="0"/>
            </a:br>
            <a:endParaRPr lang="en-US" dirty="0"/>
          </a:p>
        </p:txBody>
      </p:sp>
      <p:pic>
        <p:nvPicPr>
          <p:cNvPr id="4" name="Picture 3"/>
          <p:cNvPicPr>
            <a:picLocks noChangeAspect="1"/>
          </p:cNvPicPr>
          <p:nvPr/>
        </p:nvPicPr>
        <p:blipFill>
          <a:blip r:embed="rId2"/>
          <a:stretch>
            <a:fillRect/>
          </a:stretch>
        </p:blipFill>
        <p:spPr>
          <a:xfrm>
            <a:off x="581192" y="4237141"/>
            <a:ext cx="10893884" cy="2086383"/>
          </a:xfrm>
          <a:prstGeom prst="rect">
            <a:avLst/>
          </a:prstGeom>
        </p:spPr>
      </p:pic>
      <p:sp>
        <p:nvSpPr>
          <p:cNvPr id="5" name="Content Placeholder 2"/>
          <p:cNvSpPr>
            <a:spLocks noGrp="1"/>
          </p:cNvSpPr>
          <p:nvPr>
            <p:ph idx="1"/>
          </p:nvPr>
        </p:nvSpPr>
        <p:spPr>
          <a:xfrm>
            <a:off x="581193" y="2200138"/>
            <a:ext cx="11029615" cy="1758886"/>
          </a:xfrm>
        </p:spPr>
        <p:txBody>
          <a:bodyPr>
            <a:normAutofit/>
          </a:bodyPr>
          <a:lstStyle/>
          <a:p>
            <a:pPr algn="just"/>
            <a:r>
              <a:rPr lang="en-US" sz="1600" dirty="0"/>
              <a:t> What would be your recommendation on how to use this churn model for </a:t>
            </a:r>
            <a:r>
              <a:rPr lang="en-US" sz="1600" dirty="0" smtClean="0"/>
              <a:t>prioritization </a:t>
            </a:r>
            <a:r>
              <a:rPr lang="en-US" sz="1600" dirty="0"/>
              <a:t>of customers for a proactive retention campaigns in the future</a:t>
            </a:r>
            <a:r>
              <a:rPr lang="en-US" sz="1600" dirty="0" smtClean="0"/>
              <a:t>?</a:t>
            </a:r>
          </a:p>
          <a:p>
            <a:pPr lvl="1" algn="just"/>
            <a:r>
              <a:rPr lang="en-US" b="1" dirty="0" smtClean="0"/>
              <a:t>11932</a:t>
            </a:r>
            <a:r>
              <a:rPr lang="en-US" dirty="0" smtClean="0"/>
              <a:t> of customers will use </a:t>
            </a:r>
            <a:r>
              <a:rPr lang="en-US" dirty="0"/>
              <a:t>for a proactive retention campaigns in the </a:t>
            </a:r>
            <a:r>
              <a:rPr lang="en-US" dirty="0" smtClean="0"/>
              <a:t>future.</a:t>
            </a:r>
            <a:endParaRPr lang="en-US" dirty="0"/>
          </a:p>
        </p:txBody>
      </p:sp>
    </p:spTree>
    <p:extLst>
      <p:ext uri="{BB962C8B-B14F-4D97-AF65-F5344CB8AC3E}">
        <p14:creationId xmlns:p14="http://schemas.microsoft.com/office/powerpoint/2010/main" val="41404731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customer segments</a:t>
            </a:r>
            <a:br>
              <a:rPr lang="en-US" dirty="0" smtClean="0"/>
            </a:br>
            <a:endParaRPr lang="en-US" dirty="0"/>
          </a:p>
        </p:txBody>
      </p:sp>
      <p:pic>
        <p:nvPicPr>
          <p:cNvPr id="5" name="Picture 4"/>
          <p:cNvPicPr>
            <a:picLocks noChangeAspect="1"/>
          </p:cNvPicPr>
          <p:nvPr/>
        </p:nvPicPr>
        <p:blipFill>
          <a:blip r:embed="rId2"/>
          <a:stretch>
            <a:fillRect/>
          </a:stretch>
        </p:blipFill>
        <p:spPr>
          <a:xfrm>
            <a:off x="581192" y="1973753"/>
            <a:ext cx="11029616" cy="4645987"/>
          </a:xfrm>
          <a:prstGeom prst="rect">
            <a:avLst/>
          </a:prstGeom>
        </p:spPr>
      </p:pic>
    </p:spTree>
    <p:extLst>
      <p:ext uri="{BB962C8B-B14F-4D97-AF65-F5344CB8AC3E}">
        <p14:creationId xmlns:p14="http://schemas.microsoft.com/office/powerpoint/2010/main" val="711528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Proactive Retention </a:t>
            </a:r>
            <a:r>
              <a:rPr lang="en-US" dirty="0" smtClean="0"/>
              <a:t>Strategies</a:t>
            </a:r>
            <a:br>
              <a:rPr lang="en-US" dirty="0" smtClean="0"/>
            </a:br>
            <a:endParaRPr lang="en-US" dirty="0"/>
          </a:p>
        </p:txBody>
      </p:sp>
      <p:sp>
        <p:nvSpPr>
          <p:cNvPr id="3" name="Content Placeholder 2"/>
          <p:cNvSpPr>
            <a:spLocks noGrp="1"/>
          </p:cNvSpPr>
          <p:nvPr>
            <p:ph idx="1"/>
          </p:nvPr>
        </p:nvSpPr>
        <p:spPr>
          <a:xfrm>
            <a:off x="463640" y="2154738"/>
            <a:ext cx="11281892" cy="3678303"/>
          </a:xfrm>
        </p:spPr>
        <p:txBody>
          <a:bodyPr/>
          <a:lstStyle/>
          <a:p>
            <a:pPr algn="just"/>
            <a:r>
              <a:rPr lang="en-US" sz="1600" dirty="0"/>
              <a:t>Usage based promotions to increase minutes of usage (MOU) for both voice and data. It is an accepted fact that low usage and high churn go hand in hand</a:t>
            </a:r>
            <a:r>
              <a:rPr lang="en-US" sz="1600" dirty="0" smtClean="0"/>
              <a:t>.</a:t>
            </a:r>
          </a:p>
          <a:p>
            <a:pPr marL="0" indent="0" algn="just">
              <a:buNone/>
            </a:pPr>
            <a:endParaRPr lang="en-US" sz="1600" dirty="0"/>
          </a:p>
          <a:p>
            <a:pPr algn="just"/>
            <a:r>
              <a:rPr lang="en-US" sz="1600" dirty="0" smtClean="0"/>
              <a:t>Rate </a:t>
            </a:r>
            <a:r>
              <a:rPr lang="en-US" sz="1600" dirty="0"/>
              <a:t>Plan Migration is a strategy to move customers from non-optimal plans to optimal plans as it has been observed that subscribers on non-optimal rate plans have significantly higher odds of churn relative to subscribers on optimal rate plans</a:t>
            </a:r>
            <a:r>
              <a:rPr lang="en-US" sz="1600" dirty="0" smtClean="0"/>
              <a:t>.</a:t>
            </a:r>
            <a:r>
              <a:rPr lang="en-US" sz="1600" dirty="0"/>
              <a:t> </a:t>
            </a:r>
            <a:endParaRPr lang="en-US" sz="1600" dirty="0" smtClean="0"/>
          </a:p>
          <a:p>
            <a:pPr marL="0" indent="0" algn="just">
              <a:buNone/>
            </a:pPr>
            <a:endParaRPr lang="en-US" sz="1600" dirty="0" smtClean="0"/>
          </a:p>
          <a:p>
            <a:pPr algn="just"/>
            <a:r>
              <a:rPr lang="en-US" sz="1600" dirty="0" smtClean="0"/>
              <a:t>Offer bundling and churn have been found to be negatively correlated. A family bundle is an option that is being considered especially in the light of one of the observations from the survey that referrals from family and friends are a deciding factor for switching carrier.</a:t>
            </a:r>
          </a:p>
          <a:p>
            <a:endParaRPr lang="en-US" dirty="0"/>
          </a:p>
        </p:txBody>
      </p:sp>
    </p:spTree>
    <p:extLst>
      <p:ext uri="{BB962C8B-B14F-4D97-AF65-F5344CB8AC3E}">
        <p14:creationId xmlns:p14="http://schemas.microsoft.com/office/powerpoint/2010/main" val="39915928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Line Questions of Interest to Senior </a:t>
            </a:r>
            <a:r>
              <a:rPr lang="en-US" dirty="0" smtClean="0"/>
              <a:t>Management</a:t>
            </a:r>
            <a:br>
              <a:rPr lang="en-US" dirty="0" smtClean="0"/>
            </a:br>
            <a:endParaRPr lang="en-US" dirty="0"/>
          </a:p>
        </p:txBody>
      </p:sp>
      <p:sp>
        <p:nvSpPr>
          <p:cNvPr id="3" name="Content Placeholder 2"/>
          <p:cNvSpPr>
            <a:spLocks noGrp="1"/>
          </p:cNvSpPr>
          <p:nvPr>
            <p:ph idx="1"/>
          </p:nvPr>
        </p:nvSpPr>
        <p:spPr>
          <a:xfrm>
            <a:off x="581192" y="2180496"/>
            <a:ext cx="11029615" cy="1966501"/>
          </a:xfrm>
        </p:spPr>
        <p:txBody>
          <a:bodyPr/>
          <a:lstStyle/>
          <a:p>
            <a:pPr algn="just"/>
            <a:r>
              <a:rPr lang="en-US" dirty="0"/>
              <a:t>What would be the target segments for proactive retention campaigns? Falling ARPU forecast is also a concern and therefore, Mobicom would like to save their high revenue customers besides managing churn. Given a budget constraint of a contact list of 20% of the subscriber pool, which subscribers should prioritized if “revenue saves” is also a priority besides controlling churn. In other words, controlling churn is the primary objective and revenue saves is the secondary objective</a:t>
            </a:r>
          </a:p>
        </p:txBody>
      </p:sp>
      <p:pic>
        <p:nvPicPr>
          <p:cNvPr id="4" name="Picture 3"/>
          <p:cNvPicPr>
            <a:picLocks noChangeAspect="1"/>
          </p:cNvPicPr>
          <p:nvPr/>
        </p:nvPicPr>
        <p:blipFill>
          <a:blip r:embed="rId2"/>
          <a:stretch>
            <a:fillRect/>
          </a:stretch>
        </p:blipFill>
        <p:spPr>
          <a:xfrm>
            <a:off x="802447" y="4267670"/>
            <a:ext cx="10808360" cy="1746764"/>
          </a:xfrm>
          <a:prstGeom prst="rect">
            <a:avLst/>
          </a:prstGeom>
        </p:spPr>
      </p:pic>
    </p:spTree>
    <p:extLst>
      <p:ext uri="{BB962C8B-B14F-4D97-AF65-F5344CB8AC3E}">
        <p14:creationId xmlns:p14="http://schemas.microsoft.com/office/powerpoint/2010/main" val="19421258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customer </a:t>
            </a:r>
            <a:r>
              <a:rPr lang="en-US" dirty="0" smtClean="0"/>
              <a:t>segments</a:t>
            </a:r>
            <a:br>
              <a:rPr lang="en-US" dirty="0" smtClean="0"/>
            </a:br>
            <a:endParaRPr lang="en-US" dirty="0"/>
          </a:p>
        </p:txBody>
      </p:sp>
      <p:pic>
        <p:nvPicPr>
          <p:cNvPr id="4" name="Picture 3"/>
          <p:cNvPicPr>
            <a:picLocks noChangeAspect="1"/>
          </p:cNvPicPr>
          <p:nvPr/>
        </p:nvPicPr>
        <p:blipFill>
          <a:blip r:embed="rId2"/>
          <a:stretch>
            <a:fillRect/>
          </a:stretch>
        </p:blipFill>
        <p:spPr>
          <a:xfrm>
            <a:off x="581192" y="1968388"/>
            <a:ext cx="11029616" cy="4664232"/>
          </a:xfrm>
          <a:prstGeom prst="rect">
            <a:avLst/>
          </a:prstGeom>
        </p:spPr>
      </p:pic>
    </p:spTree>
    <p:extLst>
      <p:ext uri="{BB962C8B-B14F-4D97-AF65-F5344CB8AC3E}">
        <p14:creationId xmlns:p14="http://schemas.microsoft.com/office/powerpoint/2010/main" val="38247509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70482" y="3464419"/>
            <a:ext cx="4700789" cy="1200329"/>
          </a:xfrm>
          <a:prstGeom prst="rect">
            <a:avLst/>
          </a:prstGeom>
          <a:noFill/>
        </p:spPr>
        <p:txBody>
          <a:bodyPr wrap="square" rtlCol="0">
            <a:spAutoFit/>
          </a:bodyPr>
          <a:lstStyle/>
          <a:p>
            <a:r>
              <a:rPr lang="en-US" sz="7200" b="1" dirty="0" smtClean="0">
                <a:solidFill>
                  <a:schemeClr val="accent2">
                    <a:lumMod val="50000"/>
                  </a:schemeClr>
                </a:solidFill>
              </a:rPr>
              <a:t>Thank You</a:t>
            </a:r>
            <a:endParaRPr lang="en-US" sz="7200" b="1" dirty="0">
              <a:solidFill>
                <a:schemeClr val="accent2">
                  <a:lumMod val="50000"/>
                </a:schemeClr>
              </a:solidFill>
            </a:endParaRPr>
          </a:p>
        </p:txBody>
      </p:sp>
    </p:spTree>
    <p:extLst>
      <p:ext uri="{BB962C8B-B14F-4D97-AF65-F5344CB8AC3E}">
        <p14:creationId xmlns:p14="http://schemas.microsoft.com/office/powerpoint/2010/main" val="1583554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br>
              <a:rPr lang="en-US" dirty="0" smtClean="0"/>
            </a:br>
            <a:r>
              <a:rPr lang="en-US" dirty="0" smtClean="0"/>
              <a:t> </a:t>
            </a:r>
            <a:endParaRPr lang="en-US" dirty="0"/>
          </a:p>
        </p:txBody>
      </p:sp>
      <p:sp>
        <p:nvSpPr>
          <p:cNvPr id="3" name="Content Placeholder 2"/>
          <p:cNvSpPr>
            <a:spLocks noGrp="1"/>
          </p:cNvSpPr>
          <p:nvPr>
            <p:ph idx="1"/>
          </p:nvPr>
        </p:nvSpPr>
        <p:spPr>
          <a:xfrm>
            <a:off x="450761" y="2266684"/>
            <a:ext cx="11307649" cy="4340180"/>
          </a:xfrm>
        </p:spPr>
        <p:txBody>
          <a:bodyPr>
            <a:normAutofit/>
          </a:bodyPr>
          <a:lstStyle/>
          <a:p>
            <a:pPr algn="just"/>
            <a:r>
              <a:rPr lang="en-US" sz="1600" dirty="0" smtClean="0"/>
              <a:t>Bundling :</a:t>
            </a:r>
            <a:r>
              <a:rPr lang="en-US" sz="1600" dirty="0"/>
              <a:t> A bundling strategy involves offering several products/services for sale as one combined</a:t>
            </a:r>
          </a:p>
          <a:p>
            <a:pPr algn="just"/>
            <a:r>
              <a:rPr lang="en-US" sz="1600" dirty="0"/>
              <a:t>product (e.g., package deal), using demand for the dominant product to sell a secondary offer. This combined product is offered at a discount price so that it is cheaper to buy the bundle than products separately</a:t>
            </a:r>
            <a:r>
              <a:rPr lang="en-US" sz="1600" dirty="0" smtClean="0"/>
              <a:t>.</a:t>
            </a:r>
            <a:r>
              <a:rPr lang="en-US" sz="1600" i="1" dirty="0"/>
              <a:t> </a:t>
            </a:r>
            <a:endParaRPr lang="en-US" sz="1600" dirty="0"/>
          </a:p>
          <a:p>
            <a:pPr algn="just"/>
            <a:r>
              <a:rPr lang="en-US" sz="1600" dirty="0"/>
              <a:t>Optimal rate </a:t>
            </a:r>
            <a:r>
              <a:rPr lang="en-US" sz="1600" dirty="0" smtClean="0"/>
              <a:t>plan : </a:t>
            </a:r>
            <a:r>
              <a:rPr lang="en-US" sz="1600" dirty="0"/>
              <a:t> A post-paid wireless rate plan typically includes a fixed number of voice minutes that a customer can use per month. Usage exceeding the monthly allowance is called overage and is charged at a premium per-minute rate. Unless customers have a good understanding of their historical usage patterns and have the ability to predict their future wireless needs accurately, selecting an optimal rate plan to subscribe can be a challenging task. Conceptually, non-optimal rate plan subscribers could have saved money by switching to other more suitable plans to minimize overage. Specifically, customer’s rate plan suitability is determined based on their actual voice usage, the monthly rate of their selected plans, and the associated overage charges. Given that rate plan is not available on the data file, a proxy for non-optimal rate plan could be higher overage revenue as a percentage of total revenue.   </a:t>
            </a:r>
          </a:p>
          <a:p>
            <a:pPr algn="just"/>
            <a:r>
              <a:rPr lang="en-US" sz="1600" dirty="0"/>
              <a:t>Artificial churn/spinners or serial churners </a:t>
            </a:r>
            <a:r>
              <a:rPr lang="en-US" sz="1600" dirty="0" smtClean="0"/>
              <a:t>: “</a:t>
            </a:r>
            <a:r>
              <a:rPr lang="en-US" sz="1600" dirty="0"/>
              <a:t>Artificial” churn may be encouraged by so called “spinners”, who disconnect and reconnect to the same network by taking advantage of offers available.</a:t>
            </a:r>
          </a:p>
          <a:p>
            <a:pPr marL="0" indent="0">
              <a:buNone/>
            </a:pPr>
            <a:endParaRPr lang="en-US" dirty="0"/>
          </a:p>
        </p:txBody>
      </p:sp>
    </p:spTree>
    <p:extLst>
      <p:ext uri="{BB962C8B-B14F-4D97-AF65-F5344CB8AC3E}">
        <p14:creationId xmlns:p14="http://schemas.microsoft.com/office/powerpoint/2010/main" val="2023174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Agenda</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2402" y="1858521"/>
            <a:ext cx="11029615" cy="3678303"/>
          </a:xfrm>
        </p:spPr>
        <p:txBody>
          <a:bodyPr>
            <a:normAutofit/>
          </a:bodyPr>
          <a:lstStyle/>
          <a:p>
            <a:endParaRPr lang="en-US" sz="2000" dirty="0"/>
          </a:p>
          <a:p>
            <a:pPr algn="just"/>
            <a:r>
              <a:rPr lang="en-US" dirty="0" smtClean="0"/>
              <a:t>Understanding </a:t>
            </a:r>
            <a:r>
              <a:rPr lang="en-US" dirty="0"/>
              <a:t>Data: Creating a data quality report</a:t>
            </a:r>
          </a:p>
          <a:p>
            <a:pPr algn="just"/>
            <a:r>
              <a:rPr lang="en-US" dirty="0" smtClean="0"/>
              <a:t>Variable </a:t>
            </a:r>
            <a:r>
              <a:rPr lang="en-US" dirty="0"/>
              <a:t>Profiling: Continuous Variables</a:t>
            </a:r>
          </a:p>
          <a:p>
            <a:pPr algn="just"/>
            <a:r>
              <a:rPr lang="en-US" dirty="0" smtClean="0"/>
              <a:t>Variable </a:t>
            </a:r>
            <a:r>
              <a:rPr lang="en-US" dirty="0"/>
              <a:t>Profiling: Categorical Variables</a:t>
            </a:r>
          </a:p>
          <a:p>
            <a:pPr algn="just"/>
            <a:r>
              <a:rPr lang="en-US" dirty="0" smtClean="0"/>
              <a:t>Data </a:t>
            </a:r>
            <a:r>
              <a:rPr lang="en-US" dirty="0"/>
              <a:t>preparation: Binning, missing value imputation, derived variables and dummy variable creation</a:t>
            </a:r>
          </a:p>
          <a:p>
            <a:pPr algn="just"/>
            <a:r>
              <a:rPr lang="en-US" dirty="0" smtClean="0"/>
              <a:t>Model </a:t>
            </a:r>
            <a:r>
              <a:rPr lang="en-US" dirty="0"/>
              <a:t>Building: Using step wise to select variable</a:t>
            </a:r>
          </a:p>
          <a:p>
            <a:pPr algn="just"/>
            <a:r>
              <a:rPr lang="en-US" dirty="0" smtClean="0"/>
              <a:t>Final </a:t>
            </a:r>
            <a:r>
              <a:rPr lang="en-US" dirty="0"/>
              <a:t>model</a:t>
            </a:r>
          </a:p>
          <a:p>
            <a:pPr algn="just"/>
            <a:r>
              <a:rPr lang="en-US" dirty="0" smtClean="0"/>
              <a:t>Creating </a:t>
            </a:r>
            <a:r>
              <a:rPr lang="en-US" dirty="0"/>
              <a:t>customer segments</a:t>
            </a:r>
          </a:p>
          <a:p>
            <a:pPr marL="0" indent="0">
              <a:buNone/>
            </a:pPr>
            <a:endParaRPr lang="en-US" sz="2000" dirty="0"/>
          </a:p>
        </p:txBody>
      </p:sp>
    </p:spTree>
    <p:extLst>
      <p:ext uri="{BB962C8B-B14F-4D97-AF65-F5344CB8AC3E}">
        <p14:creationId xmlns:p14="http://schemas.microsoft.com/office/powerpoint/2010/main" val="3916398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Data: </a:t>
            </a:r>
            <a:r>
              <a:rPr lang="en-US" dirty="0" smtClean="0"/>
              <a:t>loading libraries and </a:t>
            </a:r>
            <a:br>
              <a:rPr lang="en-US" dirty="0" smtClean="0"/>
            </a:br>
            <a:r>
              <a:rPr lang="en-US" dirty="0" smtClean="0"/>
              <a:t>Data set file path</a:t>
            </a:r>
            <a:endParaRPr lang="en-US" dirty="0"/>
          </a:p>
        </p:txBody>
      </p:sp>
      <p:pic>
        <p:nvPicPr>
          <p:cNvPr id="8" name="Picture 7"/>
          <p:cNvPicPr>
            <a:picLocks noChangeAspect="1"/>
          </p:cNvPicPr>
          <p:nvPr/>
        </p:nvPicPr>
        <p:blipFill>
          <a:blip r:embed="rId2"/>
          <a:stretch>
            <a:fillRect/>
          </a:stretch>
        </p:blipFill>
        <p:spPr>
          <a:xfrm>
            <a:off x="425003" y="2243137"/>
            <a:ext cx="11320529" cy="3384931"/>
          </a:xfrm>
          <a:prstGeom prst="rect">
            <a:avLst/>
          </a:prstGeom>
        </p:spPr>
      </p:pic>
    </p:spTree>
    <p:extLst>
      <p:ext uri="{BB962C8B-B14F-4D97-AF65-F5344CB8AC3E}">
        <p14:creationId xmlns:p14="http://schemas.microsoft.com/office/powerpoint/2010/main" val="2733840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Data: Creating a data quality </a:t>
            </a:r>
            <a:r>
              <a:rPr lang="en-US" dirty="0" smtClean="0"/>
              <a:t>report</a:t>
            </a:r>
            <a:r>
              <a:rPr lang="en-US" dirty="0"/>
              <a:t/>
            </a:r>
            <a:br>
              <a:rPr lang="en-US" dirty="0"/>
            </a:br>
            <a:endParaRPr lang="en-US" dirty="0"/>
          </a:p>
        </p:txBody>
      </p:sp>
      <p:pic>
        <p:nvPicPr>
          <p:cNvPr id="7" name="Content Placeholder 3"/>
          <p:cNvPicPr>
            <a:picLocks noGrp="1" noChangeAspect="1"/>
          </p:cNvPicPr>
          <p:nvPr>
            <p:ph idx="1"/>
          </p:nvPr>
        </p:nvPicPr>
        <p:blipFill>
          <a:blip r:embed="rId2"/>
          <a:stretch>
            <a:fillRect/>
          </a:stretch>
        </p:blipFill>
        <p:spPr>
          <a:xfrm>
            <a:off x="463639" y="1957589"/>
            <a:ext cx="11256135" cy="4597757"/>
          </a:xfrm>
          <a:prstGeom prst="rect">
            <a:avLst/>
          </a:prstGeom>
        </p:spPr>
      </p:pic>
    </p:spTree>
    <p:extLst>
      <p:ext uri="{BB962C8B-B14F-4D97-AF65-F5344CB8AC3E}">
        <p14:creationId xmlns:p14="http://schemas.microsoft.com/office/powerpoint/2010/main" val="159259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Data</a:t>
            </a:r>
            <a:r>
              <a:rPr lang="en-US" dirty="0" smtClean="0"/>
              <a:t>: Summary of the data set</a:t>
            </a:r>
            <a:r>
              <a:rPr lang="en-US" dirty="0"/>
              <a:t/>
            </a:r>
            <a:br>
              <a:rPr lang="en-US" dirty="0"/>
            </a:br>
            <a:endParaRPr lang="en-US" dirty="0"/>
          </a:p>
        </p:txBody>
      </p:sp>
      <p:pic>
        <p:nvPicPr>
          <p:cNvPr id="6" name="Picture 5"/>
          <p:cNvPicPr>
            <a:picLocks noChangeAspect="1"/>
          </p:cNvPicPr>
          <p:nvPr/>
        </p:nvPicPr>
        <p:blipFill>
          <a:blip r:embed="rId2"/>
          <a:stretch>
            <a:fillRect/>
          </a:stretch>
        </p:blipFill>
        <p:spPr>
          <a:xfrm>
            <a:off x="468603" y="1918952"/>
            <a:ext cx="11276929" cy="4739425"/>
          </a:xfrm>
          <a:prstGeom prst="rect">
            <a:avLst/>
          </a:prstGeom>
        </p:spPr>
      </p:pic>
    </p:spTree>
    <p:extLst>
      <p:ext uri="{BB962C8B-B14F-4D97-AF65-F5344CB8AC3E}">
        <p14:creationId xmlns:p14="http://schemas.microsoft.com/office/powerpoint/2010/main" val="3103103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1432</TotalTime>
  <Words>1340</Words>
  <Application>Microsoft Office PowerPoint</Application>
  <PresentationFormat>Widescreen</PresentationFormat>
  <Paragraphs>88</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Gill Sans MT</vt:lpstr>
      <vt:lpstr>Wingdings 2</vt:lpstr>
      <vt:lpstr>Dividend</vt:lpstr>
      <vt:lpstr>Capstone project</vt:lpstr>
      <vt:lpstr>Telecom Churn Data set </vt:lpstr>
      <vt:lpstr>Churn Market Survey Report </vt:lpstr>
      <vt:lpstr>Proactive Retention Strategies </vt:lpstr>
      <vt:lpstr>Definitions  </vt:lpstr>
      <vt:lpstr>Agenda </vt:lpstr>
      <vt:lpstr>Understanding Data: loading libraries and  Data set file path</vt:lpstr>
      <vt:lpstr>Understanding Data: Creating a data quality report </vt:lpstr>
      <vt:lpstr>Understanding Data: Summary of the data set </vt:lpstr>
      <vt:lpstr>Understanding Data: Create a data quality report </vt:lpstr>
      <vt:lpstr>variable profiling for all categorical variables against churn</vt:lpstr>
      <vt:lpstr>Variable Profiling: Categorical Variables </vt:lpstr>
      <vt:lpstr>Variable Profiling: here we can see the event rate for all categorical variables, it look like below the table</vt:lpstr>
      <vt:lpstr> variable profiling for all continuous variables against churn</vt:lpstr>
      <vt:lpstr>Variable Profiling: Continuous Variables </vt:lpstr>
      <vt:lpstr>Variable Profiling: here we can see  the event rate for all continuous variables, it look like below the table</vt:lpstr>
      <vt:lpstr>Data preparation :missing value imputation for all Continuous variables and categorical variables</vt:lpstr>
      <vt:lpstr>derived variables for model iteration </vt:lpstr>
      <vt:lpstr>Data Visualization</vt:lpstr>
      <vt:lpstr>Data Visualization</vt:lpstr>
      <vt:lpstr>Data visualization:  univariate analysis  </vt:lpstr>
      <vt:lpstr>Data visualization:  Multivariate analysis </vt:lpstr>
      <vt:lpstr>Convert  the   variable classes into factor</vt:lpstr>
      <vt:lpstr>    Split data into train and test data set for model iteration and create model using logistic regression</vt:lpstr>
      <vt:lpstr>Creating dummies of significant variables for model iteration </vt:lpstr>
      <vt:lpstr>Re-run the model to find significant estimators  </vt:lpstr>
      <vt:lpstr>Model 4th of all variables are significant </vt:lpstr>
      <vt:lpstr>Check multicollinearity </vt:lpstr>
      <vt:lpstr>Create predictions </vt:lpstr>
      <vt:lpstr>Calculate predictions to find accuracy </vt:lpstr>
      <vt:lpstr>Find residuals and roc curve </vt:lpstr>
      <vt:lpstr>Predict  target  customer using gains chart  </vt:lpstr>
      <vt:lpstr>Top Line Questions of Interest to Senior Management: </vt:lpstr>
      <vt:lpstr>Top Line Questions of Interest to Senior Management: </vt:lpstr>
      <vt:lpstr>Top Line Questions of Interest to Senior Management: </vt:lpstr>
      <vt:lpstr>Top Line Questions of Interest to Senior Management </vt:lpstr>
      <vt:lpstr>Top Line Questions of Interest to Senior Management </vt:lpstr>
      <vt:lpstr>Top Line Questions of Interest to Senior Management </vt:lpstr>
      <vt:lpstr>Create customer segments </vt:lpstr>
      <vt:lpstr>Top Line Questions of Interest to Senior Management </vt:lpstr>
      <vt:lpstr>Create customer segments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Shubham</dc:creator>
  <cp:lastModifiedBy>Shubham</cp:lastModifiedBy>
  <cp:revision>96</cp:revision>
  <dcterms:created xsi:type="dcterms:W3CDTF">2019-07-19T10:16:10Z</dcterms:created>
  <dcterms:modified xsi:type="dcterms:W3CDTF">2019-09-17T14:05:50Z</dcterms:modified>
</cp:coreProperties>
</file>