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1" r:id="rId22"/>
    <p:sldId id="276" r:id="rId23"/>
    <p:sldId id="277" r:id="rId24"/>
    <p:sldId id="278" r:id="rId25"/>
    <p:sldId id="279" r:id="rId26"/>
    <p:sldId id="282" r:id="rId27"/>
    <p:sldId id="280"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7193947-3FB1-4C25-B25E-86C4A49C55CD}">
  <a:tblStyle styleId="{A7193947-3FB1-4C25-B25E-86C4A49C55C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474"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4b25c48dc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4b25c48dc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437f939c6c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437f939c6c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038882f5fe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038882f5f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038882f5fe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038882f5fe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f26f7f9558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f26f7f955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038882f5fe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038882f5fe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01c402992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01c40299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437f939c6c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437f939c6c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437f939c6c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437f939c6c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437f939c6c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437f939c6c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1f6a0532a7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1f6a0532a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038882f5f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038882f5f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437f939c6c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437f939c6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437f939c6c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437f939c6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46889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437f939c6c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437f939c6c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1f6a0532a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1f6a0532a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437f939c6c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437f939c6c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437f939c6c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437f939c6c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437f939c6c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437f939c6c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10458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437f939c6c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437f939c6c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038882f5f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038882f5f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38882f5fe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38882f5f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f26f7f955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f26f7f955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437f939c6c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437f939c6c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437f939c6c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437f939c6c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437f939c6c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437f939c6c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437f939c6c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437f939c6c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11696" y="181625"/>
            <a:ext cx="2474550" cy="836100"/>
          </a:xfrm>
          <a:prstGeom prst="rect">
            <a:avLst/>
          </a:prstGeom>
          <a:noFill/>
          <a:ln>
            <a:noFill/>
          </a:ln>
        </p:spPr>
      </p:pic>
      <p:sp>
        <p:nvSpPr>
          <p:cNvPr id="55" name="Google Shape;55;p13"/>
          <p:cNvSpPr txBox="1"/>
          <p:nvPr/>
        </p:nvSpPr>
        <p:spPr>
          <a:xfrm>
            <a:off x="3492475" y="181625"/>
            <a:ext cx="5341200" cy="149268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Font typeface="Arial"/>
              <a:buNone/>
            </a:pPr>
            <a:r>
              <a:rPr lang="en" sz="1700" b="1" dirty="0">
                <a:solidFill>
                  <a:schemeClr val="dk1"/>
                </a:solidFill>
                <a:latin typeface="Calibri"/>
                <a:ea typeface="Calibri"/>
                <a:cs typeface="Calibri"/>
                <a:sym typeface="Calibri"/>
              </a:rPr>
              <a:t>SRM INSTITUTE OF SCIENCE AND TECHNOLOGY </a:t>
            </a:r>
            <a:endParaRPr sz="1700" dirty="0">
              <a:solidFill>
                <a:schemeClr val="dk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sz="1700" b="1" dirty="0">
                <a:solidFill>
                  <a:schemeClr val="dk1"/>
                </a:solidFill>
                <a:latin typeface="Calibri"/>
                <a:ea typeface="Calibri"/>
                <a:cs typeface="Calibri"/>
                <a:sym typeface="Calibri"/>
              </a:rPr>
              <a:t>COLLEGE OF ENGINEERING AND TECHNOLOGY</a:t>
            </a:r>
            <a:endParaRPr sz="1700" dirty="0">
              <a:solidFill>
                <a:schemeClr val="dk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sz="1700" b="1" dirty="0">
                <a:solidFill>
                  <a:schemeClr val="dk1"/>
                </a:solidFill>
                <a:latin typeface="Calibri"/>
                <a:ea typeface="Calibri"/>
                <a:cs typeface="Calibri"/>
                <a:sym typeface="Calibri"/>
              </a:rPr>
              <a:t>DEPARTMENT OF NETWORKING AND COMMUNICATIONS</a:t>
            </a:r>
            <a:endParaRPr sz="1700" dirty="0">
              <a:solidFill>
                <a:schemeClr val="dk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sz="1700" b="1">
                <a:solidFill>
                  <a:schemeClr val="dk1"/>
                </a:solidFill>
                <a:latin typeface="Calibri"/>
                <a:ea typeface="Calibri"/>
                <a:cs typeface="Calibri"/>
                <a:sym typeface="Calibri"/>
              </a:rPr>
              <a:t>18CSP111L MAJOR PROJECT</a:t>
            </a:r>
            <a:endParaRPr sz="1300" dirty="0"/>
          </a:p>
        </p:txBody>
      </p:sp>
      <p:sp>
        <p:nvSpPr>
          <p:cNvPr id="56" name="Google Shape;56;p13"/>
          <p:cNvSpPr txBox="1"/>
          <p:nvPr/>
        </p:nvSpPr>
        <p:spPr>
          <a:xfrm>
            <a:off x="645550" y="1446225"/>
            <a:ext cx="7729500" cy="1699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280">
                <a:solidFill>
                  <a:schemeClr val="dk1"/>
                </a:solidFill>
              </a:rPr>
              <a:t>SMS Spam Detection using Natural Language Processing and Ensemble Learning</a:t>
            </a:r>
            <a:endParaRPr/>
          </a:p>
        </p:txBody>
      </p:sp>
      <p:sp>
        <p:nvSpPr>
          <p:cNvPr id="57" name="Google Shape;57;p13"/>
          <p:cNvSpPr txBox="1"/>
          <p:nvPr/>
        </p:nvSpPr>
        <p:spPr>
          <a:xfrm>
            <a:off x="1031800" y="3178525"/>
            <a:ext cx="6957000" cy="1797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rgbClr val="888888"/>
              </a:buClr>
              <a:buSzPts val="3200"/>
              <a:buFont typeface="Arial"/>
              <a:buNone/>
            </a:pPr>
            <a:r>
              <a:rPr lang="en" sz="1800" dirty="0">
                <a:solidFill>
                  <a:srgbClr val="888888"/>
                </a:solidFill>
                <a:latin typeface="Calibri"/>
                <a:ea typeface="Calibri"/>
                <a:cs typeface="Calibri"/>
                <a:sym typeface="Calibri"/>
              </a:rPr>
              <a:t>Student 1 Reg No : Aditya Kumar RA1911030010100</a:t>
            </a:r>
            <a:endParaRPr sz="1800" dirty="0">
              <a:solidFill>
                <a:srgbClr val="888888"/>
              </a:solidFill>
              <a:latin typeface="Calibri"/>
              <a:ea typeface="Calibri"/>
              <a:cs typeface="Calibri"/>
              <a:sym typeface="Calibri"/>
            </a:endParaRPr>
          </a:p>
          <a:p>
            <a:pPr marL="0" lvl="0" indent="0" algn="ctr" rtl="0">
              <a:spcBef>
                <a:spcPts val="0"/>
              </a:spcBef>
              <a:spcAft>
                <a:spcPts val="0"/>
              </a:spcAft>
              <a:buClr>
                <a:schemeClr val="dk1"/>
              </a:buClr>
              <a:buSzPts val="1100"/>
              <a:buFont typeface="Arial"/>
              <a:buNone/>
            </a:pPr>
            <a:r>
              <a:rPr lang="en" sz="1800" dirty="0">
                <a:solidFill>
                  <a:srgbClr val="888888"/>
                </a:solidFill>
                <a:latin typeface="Calibri"/>
                <a:ea typeface="Calibri"/>
                <a:cs typeface="Calibri"/>
                <a:sym typeface="Calibri"/>
              </a:rPr>
              <a:t>Student 2 Reg No </a:t>
            </a:r>
            <a:r>
              <a:rPr lang="en" sz="1800">
                <a:solidFill>
                  <a:srgbClr val="888888"/>
                </a:solidFill>
                <a:latin typeface="Calibri"/>
                <a:ea typeface="Calibri"/>
                <a:cs typeface="Calibri"/>
                <a:sym typeface="Calibri"/>
              </a:rPr>
              <a:t>: Adarsh Mahapatra RA1911030010071</a:t>
            </a:r>
            <a:endParaRPr sz="1800" dirty="0">
              <a:solidFill>
                <a:srgbClr val="888888"/>
              </a:solidFill>
              <a:latin typeface="Calibri"/>
              <a:ea typeface="Calibri"/>
              <a:cs typeface="Calibri"/>
              <a:sym typeface="Calibri"/>
            </a:endParaRPr>
          </a:p>
          <a:p>
            <a:pPr marL="0" lvl="0" indent="0" algn="ctr" rtl="0">
              <a:spcBef>
                <a:spcPts val="592"/>
              </a:spcBef>
              <a:spcAft>
                <a:spcPts val="0"/>
              </a:spcAft>
              <a:buClr>
                <a:srgbClr val="888888"/>
              </a:buClr>
              <a:buSzPts val="3200"/>
              <a:buFont typeface="Arial"/>
              <a:buNone/>
            </a:pPr>
            <a:r>
              <a:rPr lang="en" sz="1800" dirty="0">
                <a:solidFill>
                  <a:srgbClr val="888888"/>
                </a:solidFill>
                <a:latin typeface="Calibri"/>
                <a:ea typeface="Calibri"/>
                <a:cs typeface="Calibri"/>
                <a:sym typeface="Calibri"/>
              </a:rPr>
              <a:t>Batch ID: NW064</a:t>
            </a:r>
            <a:endParaRPr sz="1800" dirty="0">
              <a:solidFill>
                <a:srgbClr val="888888"/>
              </a:solidFill>
              <a:latin typeface="Calibri"/>
              <a:ea typeface="Calibri"/>
              <a:cs typeface="Calibri"/>
              <a:sym typeface="Calibri"/>
            </a:endParaRPr>
          </a:p>
          <a:p>
            <a:pPr marL="0" lvl="0" indent="0" algn="ctr" rtl="0">
              <a:spcBef>
                <a:spcPts val="592"/>
              </a:spcBef>
              <a:spcAft>
                <a:spcPts val="0"/>
              </a:spcAft>
              <a:buNone/>
            </a:pPr>
            <a:r>
              <a:rPr lang="en" sz="1800" dirty="0">
                <a:solidFill>
                  <a:srgbClr val="888888"/>
                </a:solidFill>
                <a:latin typeface="Calibri"/>
                <a:ea typeface="Calibri"/>
                <a:cs typeface="Calibri"/>
                <a:sym typeface="Calibri"/>
              </a:rPr>
              <a:t>Guide name and Designation : </a:t>
            </a:r>
            <a:r>
              <a:rPr lang="en" sz="1800" dirty="0">
                <a:solidFill>
                  <a:srgbClr val="ADADAD"/>
                </a:solidFill>
              </a:rPr>
              <a:t>Dr. C. Fancy</a:t>
            </a:r>
            <a:endParaRPr sz="1800" dirty="0">
              <a:solidFill>
                <a:srgbClr val="ADADAD"/>
              </a:solidFill>
            </a:endParaRPr>
          </a:p>
          <a:p>
            <a:pPr marL="0" lvl="0" indent="0" algn="ctr" rtl="0">
              <a:spcBef>
                <a:spcPts val="592"/>
              </a:spcBef>
              <a:spcAft>
                <a:spcPts val="0"/>
              </a:spcAft>
              <a:buClr>
                <a:srgbClr val="888888"/>
              </a:buClr>
              <a:buSzPts val="3200"/>
              <a:buFont typeface="Arial"/>
              <a:buNone/>
            </a:pPr>
            <a:r>
              <a:rPr lang="en" sz="1800" dirty="0">
                <a:solidFill>
                  <a:srgbClr val="ADADAD"/>
                </a:solidFill>
              </a:rPr>
              <a:t>Assistant Professor</a:t>
            </a:r>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284563" y="1816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Literature Survey</a:t>
            </a:r>
            <a:endParaRPr/>
          </a:p>
        </p:txBody>
      </p:sp>
      <p:pic>
        <p:nvPicPr>
          <p:cNvPr id="119" name="Google Shape;119;p22"/>
          <p:cNvPicPr preferRelativeResize="0"/>
          <p:nvPr/>
        </p:nvPicPr>
        <p:blipFill>
          <a:blip r:embed="rId3">
            <a:alphaModFix/>
          </a:blip>
          <a:stretch>
            <a:fillRect/>
          </a:stretch>
        </p:blipFill>
        <p:spPr>
          <a:xfrm>
            <a:off x="311696" y="181625"/>
            <a:ext cx="2474550" cy="836100"/>
          </a:xfrm>
          <a:prstGeom prst="rect">
            <a:avLst/>
          </a:prstGeom>
          <a:noFill/>
          <a:ln>
            <a:noFill/>
          </a:ln>
        </p:spPr>
      </p:pic>
      <p:graphicFrame>
        <p:nvGraphicFramePr>
          <p:cNvPr id="120" name="Google Shape;120;p22"/>
          <p:cNvGraphicFramePr/>
          <p:nvPr/>
        </p:nvGraphicFramePr>
        <p:xfrm>
          <a:off x="311700" y="1118575"/>
          <a:ext cx="8466325" cy="3666530"/>
        </p:xfrm>
        <a:graphic>
          <a:graphicData uri="http://schemas.openxmlformats.org/drawingml/2006/table">
            <a:tbl>
              <a:tblPr>
                <a:noFill/>
                <a:tableStyleId>{A7193947-3FB1-4C25-B25E-86C4A49C55CD}</a:tableStyleId>
              </a:tblPr>
              <a:tblGrid>
                <a:gridCol w="690850">
                  <a:extLst>
                    <a:ext uri="{9D8B030D-6E8A-4147-A177-3AD203B41FA5}">
                      <a16:colId xmlns:a16="http://schemas.microsoft.com/office/drawing/2014/main" val="20000"/>
                    </a:ext>
                  </a:extLst>
                </a:gridCol>
                <a:gridCol w="1438300">
                  <a:extLst>
                    <a:ext uri="{9D8B030D-6E8A-4147-A177-3AD203B41FA5}">
                      <a16:colId xmlns:a16="http://schemas.microsoft.com/office/drawing/2014/main" val="20001"/>
                    </a:ext>
                  </a:extLst>
                </a:gridCol>
                <a:gridCol w="1372050">
                  <a:extLst>
                    <a:ext uri="{9D8B030D-6E8A-4147-A177-3AD203B41FA5}">
                      <a16:colId xmlns:a16="http://schemas.microsoft.com/office/drawing/2014/main" val="20002"/>
                    </a:ext>
                  </a:extLst>
                </a:gridCol>
                <a:gridCol w="2926500">
                  <a:extLst>
                    <a:ext uri="{9D8B030D-6E8A-4147-A177-3AD203B41FA5}">
                      <a16:colId xmlns:a16="http://schemas.microsoft.com/office/drawing/2014/main" val="20003"/>
                    </a:ext>
                  </a:extLst>
                </a:gridCol>
                <a:gridCol w="2038625">
                  <a:extLst>
                    <a:ext uri="{9D8B030D-6E8A-4147-A177-3AD203B41FA5}">
                      <a16:colId xmlns:a16="http://schemas.microsoft.com/office/drawing/2014/main" val="20004"/>
                    </a:ext>
                  </a:extLst>
                </a:gridCol>
              </a:tblGrid>
              <a:tr h="649600">
                <a:tc>
                  <a:txBody>
                    <a:bodyPr/>
                    <a:lstStyle/>
                    <a:p>
                      <a:pPr marL="0" lvl="0" indent="0" algn="l" rtl="0">
                        <a:spcBef>
                          <a:spcPts val="0"/>
                        </a:spcBef>
                        <a:spcAft>
                          <a:spcPts val="0"/>
                        </a:spcAft>
                        <a:buNone/>
                      </a:pPr>
                      <a:r>
                        <a:rPr lang="en" b="1"/>
                        <a:t>S. No.</a:t>
                      </a:r>
                      <a:endParaRPr b="1"/>
                    </a:p>
                  </a:txBody>
                  <a:tcPr marL="91425" marR="91425" marT="91425" marB="91425"/>
                </a:tc>
                <a:tc>
                  <a:txBody>
                    <a:bodyPr/>
                    <a:lstStyle/>
                    <a:p>
                      <a:pPr marL="0" lvl="0" indent="0" algn="l" rtl="0">
                        <a:spcBef>
                          <a:spcPts val="0"/>
                        </a:spcBef>
                        <a:spcAft>
                          <a:spcPts val="0"/>
                        </a:spcAft>
                        <a:buNone/>
                      </a:pPr>
                      <a:r>
                        <a:rPr lang="en" b="1"/>
                        <a:t>Name of Paper</a:t>
                      </a:r>
                      <a:endParaRPr b="1"/>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b="1"/>
                        <a:t>Author and Publication year</a:t>
                      </a:r>
                      <a:endParaRPr b="1"/>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b="1"/>
                        <a:t>Inferences</a:t>
                      </a:r>
                      <a:endParaRPr b="1"/>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b="1"/>
                        <a:t>Limitations</a:t>
                      </a:r>
                      <a:endParaRPr b="1"/>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2843600">
                <a:tc>
                  <a:txBody>
                    <a:bodyPr/>
                    <a:lstStyle/>
                    <a:p>
                      <a:pPr marL="0" lvl="0" indent="0" algn="l" rtl="0">
                        <a:spcBef>
                          <a:spcPts val="0"/>
                        </a:spcBef>
                        <a:spcAft>
                          <a:spcPts val="0"/>
                        </a:spcAft>
                        <a:buNone/>
                      </a:pPr>
                      <a:r>
                        <a:rPr lang="en"/>
                        <a:t>5</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solidFill>
                            <a:schemeClr val="dk1"/>
                          </a:solidFill>
                        </a:rPr>
                        <a:t>An efficient steganographic technique for hiding data</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rPr>
                        <a:t>Nashat, D., &amp; Mamdouh, L. (2019). </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Using LSB technique is more efficient where the dimension of the cover image is not restricted as other techniques would hide text on specific parts of the image that could corrupt the original message due to compression while in transit.</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This technique is a common technique and can be cracked if the attacker figures out the technique used for hiding the text. </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524250" y="181625"/>
            <a:ext cx="80955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    Challenges and Limitations</a:t>
            </a:r>
            <a:endParaRPr/>
          </a:p>
        </p:txBody>
      </p:sp>
      <p:sp>
        <p:nvSpPr>
          <p:cNvPr id="126" name="Google Shape;12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a:t>While combining the multiple models, we will need to choose the ones such that the accuracy does not decrease with keeping the precision of the model as high as possible as well. And even after creating the model, the model would still need constant training on new dataset including data generated and classified by the user themselves. Even after creating the model, it has been done so many times that attackers come up with newer phishing techniques. To prevent this, we implement an image steganography tool which can help double the security of the message while in transit.</a:t>
            </a:r>
            <a:endParaRPr/>
          </a:p>
        </p:txBody>
      </p:sp>
      <p:pic>
        <p:nvPicPr>
          <p:cNvPr id="127" name="Google Shape;127;p23"/>
          <p:cNvPicPr preferRelativeResize="0"/>
          <p:nvPr/>
        </p:nvPicPr>
        <p:blipFill>
          <a:blip r:embed="rId3">
            <a:alphaModFix/>
          </a:blip>
          <a:stretch>
            <a:fillRect/>
          </a:stretch>
        </p:blipFill>
        <p:spPr>
          <a:xfrm>
            <a:off x="311696" y="181625"/>
            <a:ext cx="2474550" cy="836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736800" y="181625"/>
            <a:ext cx="80955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Objectives of the project</a:t>
            </a:r>
            <a:endParaRPr/>
          </a:p>
        </p:txBody>
      </p:sp>
      <p:sp>
        <p:nvSpPr>
          <p:cNvPr id="133" name="Google Shape;133;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a:t>The main goal of this project is to create an ensemble model with higher accuracy than its base models without losing precision of the model. Using the models that give 100% precision, we would take them as base models such that the final model can classify text messages as accurately as it can while avoiding false negatives. SMS apps can be modified such that instead of sending encrypted text messages, they send text messages hidden in images. The app would hide the text message in the image while transmitting it and will de decoded when received, even if an attacker figures it out the spam detector model will catch the message.</a:t>
            </a:r>
            <a:endParaRPr/>
          </a:p>
        </p:txBody>
      </p:sp>
      <p:pic>
        <p:nvPicPr>
          <p:cNvPr id="134" name="Google Shape;134;p24"/>
          <p:cNvPicPr preferRelativeResize="0"/>
          <p:nvPr/>
        </p:nvPicPr>
        <p:blipFill>
          <a:blip r:embed="rId3">
            <a:alphaModFix/>
          </a:blip>
          <a:stretch>
            <a:fillRect/>
          </a:stretch>
        </p:blipFill>
        <p:spPr>
          <a:xfrm>
            <a:off x="311696" y="181625"/>
            <a:ext cx="2474550" cy="836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736800" y="181625"/>
            <a:ext cx="80955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Innovation</a:t>
            </a:r>
            <a:endParaRPr/>
          </a:p>
        </p:txBody>
      </p:sp>
      <p:sp>
        <p:nvSpPr>
          <p:cNvPr id="140" name="Google Shape;140;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a:t>The SMS spam detection models that have been previously created have not been created using ensemble learning techniques, i.e. current models have only been used creating Naive Bayes algorithm. By using AI model for spam detection and coupling it with image steganography to send modern sms messages so that they are harder to decrypt. Even if they are implemented in applications, they are only detecting spam and not preventing it. By creating an image steganography tool with the AI model, the text message will be hidden in an image, also providing security over the already encrypted text channel.</a:t>
            </a:r>
            <a:endParaRPr/>
          </a:p>
        </p:txBody>
      </p:sp>
      <p:pic>
        <p:nvPicPr>
          <p:cNvPr id="141" name="Google Shape;141;p25"/>
          <p:cNvPicPr preferRelativeResize="0"/>
          <p:nvPr/>
        </p:nvPicPr>
        <p:blipFill>
          <a:blip r:embed="rId3">
            <a:alphaModFix/>
          </a:blip>
          <a:stretch>
            <a:fillRect/>
          </a:stretch>
        </p:blipFill>
        <p:spPr>
          <a:xfrm>
            <a:off x="311696" y="181625"/>
            <a:ext cx="2474550" cy="836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683625" y="181625"/>
            <a:ext cx="80955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Scope and Application</a:t>
            </a:r>
            <a:endParaRPr/>
          </a:p>
        </p:txBody>
      </p:sp>
      <p:sp>
        <p:nvSpPr>
          <p:cNvPr id="147" name="Google Shape;147;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dirty="0"/>
              <a:t>The dataset will be preprocessed and features will be extracted such as number of words, letters and sentences. The words of texts will be stemmed and removing the stopwords after which the dataset will be trained on different Naive Bayes variants and the best performing model will be selected as the base models and other models including Random Forest, K nearest neighbors and more will be tested and the best performing models will be selected for the ensemble model. </a:t>
            </a:r>
            <a:endParaRPr dirty="0"/>
          </a:p>
          <a:p>
            <a:pPr marL="0" lvl="0" indent="0" algn="just" rtl="0">
              <a:spcBef>
                <a:spcPts val="1200"/>
              </a:spcBef>
              <a:spcAft>
                <a:spcPts val="1200"/>
              </a:spcAft>
              <a:buNone/>
            </a:pPr>
            <a:r>
              <a:rPr lang="en" dirty="0"/>
              <a:t>The Image Steganography tool will be implemented with the custom model created and will be able to detect if the incoming message is spam or legitimate while decrypting it.</a:t>
            </a:r>
            <a:endParaRPr dirty="0"/>
          </a:p>
        </p:txBody>
      </p:sp>
      <p:pic>
        <p:nvPicPr>
          <p:cNvPr id="148" name="Google Shape;148;p26"/>
          <p:cNvPicPr preferRelativeResize="0"/>
          <p:nvPr/>
        </p:nvPicPr>
        <p:blipFill>
          <a:blip r:embed="rId3">
            <a:alphaModFix/>
          </a:blip>
          <a:stretch>
            <a:fillRect/>
          </a:stretch>
        </p:blipFill>
        <p:spPr>
          <a:xfrm>
            <a:off x="311696" y="181625"/>
            <a:ext cx="2474550" cy="836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670350" y="181625"/>
            <a:ext cx="80955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Proposed Architecture</a:t>
            </a:r>
            <a:endParaRPr/>
          </a:p>
        </p:txBody>
      </p:sp>
      <p:sp>
        <p:nvSpPr>
          <p:cNvPr id="154" name="Google Shape;154;p27"/>
          <p:cNvSpPr txBox="1">
            <a:spLocks noGrp="1"/>
          </p:cNvSpPr>
          <p:nvPr>
            <p:ph type="body" idx="1"/>
          </p:nvPr>
        </p:nvSpPr>
        <p:spPr>
          <a:xfrm>
            <a:off x="2734700" y="2444225"/>
            <a:ext cx="2876400" cy="878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endParaRPr/>
          </a:p>
        </p:txBody>
      </p:sp>
      <p:pic>
        <p:nvPicPr>
          <p:cNvPr id="155" name="Google Shape;155;p27"/>
          <p:cNvPicPr preferRelativeResize="0"/>
          <p:nvPr/>
        </p:nvPicPr>
        <p:blipFill>
          <a:blip r:embed="rId3">
            <a:alphaModFix/>
          </a:blip>
          <a:stretch>
            <a:fillRect/>
          </a:stretch>
        </p:blipFill>
        <p:spPr>
          <a:xfrm>
            <a:off x="311696" y="181625"/>
            <a:ext cx="2474550" cy="836100"/>
          </a:xfrm>
          <a:prstGeom prst="rect">
            <a:avLst/>
          </a:prstGeom>
          <a:noFill/>
          <a:ln>
            <a:noFill/>
          </a:ln>
        </p:spPr>
      </p:pic>
      <p:pic>
        <p:nvPicPr>
          <p:cNvPr id="156" name="Google Shape;156;p27"/>
          <p:cNvPicPr preferRelativeResize="0"/>
          <p:nvPr/>
        </p:nvPicPr>
        <p:blipFill>
          <a:blip r:embed="rId4">
            <a:alphaModFix/>
          </a:blip>
          <a:stretch>
            <a:fillRect/>
          </a:stretch>
        </p:blipFill>
        <p:spPr>
          <a:xfrm>
            <a:off x="701113" y="1109300"/>
            <a:ext cx="8033974" cy="40341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630475" y="181625"/>
            <a:ext cx="80955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Proposed modules</a:t>
            </a:r>
            <a:endParaRPr/>
          </a:p>
        </p:txBody>
      </p:sp>
      <p:sp>
        <p:nvSpPr>
          <p:cNvPr id="162" name="Google Shape;162;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a:t>Data Preprocessing</a:t>
            </a:r>
            <a:endParaRPr/>
          </a:p>
          <a:p>
            <a:pPr marL="0" lvl="0" indent="0" algn="just" rtl="0">
              <a:spcBef>
                <a:spcPts val="1200"/>
              </a:spcBef>
              <a:spcAft>
                <a:spcPts val="0"/>
              </a:spcAft>
              <a:buNone/>
            </a:pPr>
            <a:r>
              <a:rPr lang="en" sz="1600"/>
              <a:t>The dataset will be preprocessed by removing duplicate fields and will be tokenized using nltk library. Special characters and stopwords will be removed from the tokenized data and the remaining words will be stemmed using PorterStemmer from nltk library.</a:t>
            </a:r>
            <a:endParaRPr sz="1600"/>
          </a:p>
          <a:p>
            <a:pPr marL="0" lvl="0" indent="0" algn="just" rtl="0">
              <a:spcBef>
                <a:spcPts val="1200"/>
              </a:spcBef>
              <a:spcAft>
                <a:spcPts val="0"/>
              </a:spcAft>
              <a:buNone/>
            </a:pPr>
            <a:endParaRPr sz="1600"/>
          </a:p>
          <a:p>
            <a:pPr marL="0" lvl="0" indent="0" algn="just" rtl="0">
              <a:spcBef>
                <a:spcPts val="1200"/>
              </a:spcBef>
              <a:spcAft>
                <a:spcPts val="0"/>
              </a:spcAft>
              <a:buNone/>
            </a:pPr>
            <a:r>
              <a:rPr lang="en" sz="1600"/>
              <a:t>Feature Extraction</a:t>
            </a:r>
            <a:endParaRPr sz="1600"/>
          </a:p>
          <a:p>
            <a:pPr marL="0" lvl="0" indent="0" algn="just" rtl="0">
              <a:spcBef>
                <a:spcPts val="1200"/>
              </a:spcBef>
              <a:spcAft>
                <a:spcPts val="1200"/>
              </a:spcAft>
              <a:buNone/>
            </a:pPr>
            <a:r>
              <a:rPr lang="en" sz="1600"/>
              <a:t>Using nltk, features from the dataset such as Count of number of Characters, Words and Sentences will be extracted and will be used for creating the algorithmic models</a:t>
            </a:r>
            <a:endParaRPr sz="1600"/>
          </a:p>
        </p:txBody>
      </p:sp>
      <p:pic>
        <p:nvPicPr>
          <p:cNvPr id="163" name="Google Shape;163;p28"/>
          <p:cNvPicPr preferRelativeResize="0"/>
          <p:nvPr/>
        </p:nvPicPr>
        <p:blipFill>
          <a:blip r:embed="rId3">
            <a:alphaModFix/>
          </a:blip>
          <a:stretch>
            <a:fillRect/>
          </a:stretch>
        </p:blipFill>
        <p:spPr>
          <a:xfrm>
            <a:off x="311696" y="181625"/>
            <a:ext cx="2474550" cy="836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a:off x="736800" y="181625"/>
            <a:ext cx="80955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Proposed modules</a:t>
            </a:r>
            <a:endParaRPr/>
          </a:p>
        </p:txBody>
      </p:sp>
      <p:sp>
        <p:nvSpPr>
          <p:cNvPr id="169" name="Google Shape;169;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a:t>Model Building</a:t>
            </a:r>
            <a:endParaRPr/>
          </a:p>
          <a:p>
            <a:pPr marL="0" lvl="0" indent="0" algn="just" rtl="0">
              <a:spcBef>
                <a:spcPts val="1200"/>
              </a:spcBef>
              <a:spcAft>
                <a:spcPts val="1200"/>
              </a:spcAft>
              <a:buNone/>
            </a:pPr>
            <a:r>
              <a:rPr lang="en"/>
              <a:t>The processed text will be vectorized using TF-IDF and scaled between 0 and 1 using MinMaxScaler. From sklearn library, the algorithms will be used to build the models and they will be compare based on their accuracy and precision. The models with high accuracy and precision will then be combined using Ensemble Learning Techniques to create a custom model. This model will serve as the spam detection model in this project.</a:t>
            </a:r>
            <a:endParaRPr/>
          </a:p>
        </p:txBody>
      </p:sp>
      <p:pic>
        <p:nvPicPr>
          <p:cNvPr id="170" name="Google Shape;170;p29"/>
          <p:cNvPicPr preferRelativeResize="0"/>
          <p:nvPr/>
        </p:nvPicPr>
        <p:blipFill>
          <a:blip r:embed="rId3">
            <a:alphaModFix/>
          </a:blip>
          <a:stretch>
            <a:fillRect/>
          </a:stretch>
        </p:blipFill>
        <p:spPr>
          <a:xfrm>
            <a:off x="311696" y="181625"/>
            <a:ext cx="2474550" cy="836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0"/>
          <p:cNvSpPr txBox="1">
            <a:spLocks noGrp="1"/>
          </p:cNvSpPr>
          <p:nvPr>
            <p:ph type="title"/>
          </p:nvPr>
        </p:nvSpPr>
        <p:spPr>
          <a:xfrm>
            <a:off x="736800" y="181625"/>
            <a:ext cx="80955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Proposed modules</a:t>
            </a:r>
            <a:endParaRPr/>
          </a:p>
        </p:txBody>
      </p:sp>
      <p:sp>
        <p:nvSpPr>
          <p:cNvPr id="176" name="Google Shape;176;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a:t>Image Steganography Tool</a:t>
            </a:r>
            <a:endParaRPr/>
          </a:p>
          <a:p>
            <a:pPr marL="0" lvl="0" indent="0" algn="just" rtl="0">
              <a:spcBef>
                <a:spcPts val="1200"/>
              </a:spcBef>
              <a:spcAft>
                <a:spcPts val="1200"/>
              </a:spcAft>
              <a:buNone/>
            </a:pPr>
            <a:r>
              <a:rPr lang="en"/>
              <a:t>PIL and stego library from Python ,the PIL library will enable working with images in the project while the stego library will be used to implement 1-bit Least Significant Bit algorithm for hiding the text. The tool will have the capability to open a folder and select an image for cover image, and to hide text and another option “show” to decrypt the hidden text. The custom spam detection model will then be implemented with the decryption function of the tool and the text will be processed through the custom model to detect the text for spam.</a:t>
            </a:r>
            <a:endParaRPr/>
          </a:p>
        </p:txBody>
      </p:sp>
      <p:pic>
        <p:nvPicPr>
          <p:cNvPr id="177" name="Google Shape;177;p30"/>
          <p:cNvPicPr preferRelativeResize="0"/>
          <p:nvPr/>
        </p:nvPicPr>
        <p:blipFill>
          <a:blip r:embed="rId3">
            <a:alphaModFix/>
          </a:blip>
          <a:stretch>
            <a:fillRect/>
          </a:stretch>
        </p:blipFill>
        <p:spPr>
          <a:xfrm>
            <a:off x="311696" y="181625"/>
            <a:ext cx="2474550" cy="836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1"/>
          <p:cNvSpPr txBox="1">
            <a:spLocks noGrp="1"/>
          </p:cNvSpPr>
          <p:nvPr>
            <p:ph type="title"/>
          </p:nvPr>
        </p:nvSpPr>
        <p:spPr>
          <a:xfrm>
            <a:off x="736800" y="181625"/>
            <a:ext cx="80955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Results</a:t>
            </a:r>
            <a:endParaRPr/>
          </a:p>
        </p:txBody>
      </p:sp>
      <p:sp>
        <p:nvSpPr>
          <p:cNvPr id="183" name="Google Shape;183;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a:t>The best performing algorithmic models were found to be K Nearest Neighbours, Naive Bayes and Random Forest.</a:t>
            </a:r>
            <a:endParaRPr/>
          </a:p>
        </p:txBody>
      </p:sp>
      <p:pic>
        <p:nvPicPr>
          <p:cNvPr id="184" name="Google Shape;184;p31"/>
          <p:cNvPicPr preferRelativeResize="0"/>
          <p:nvPr/>
        </p:nvPicPr>
        <p:blipFill>
          <a:blip r:embed="rId3">
            <a:alphaModFix/>
          </a:blip>
          <a:stretch>
            <a:fillRect/>
          </a:stretch>
        </p:blipFill>
        <p:spPr>
          <a:xfrm>
            <a:off x="311696" y="181625"/>
            <a:ext cx="2474550" cy="836100"/>
          </a:xfrm>
          <a:prstGeom prst="rect">
            <a:avLst/>
          </a:prstGeom>
          <a:noFill/>
          <a:ln>
            <a:noFill/>
          </a:ln>
        </p:spPr>
      </p:pic>
      <p:graphicFrame>
        <p:nvGraphicFramePr>
          <p:cNvPr id="185" name="Google Shape;185;p31"/>
          <p:cNvGraphicFramePr/>
          <p:nvPr/>
        </p:nvGraphicFramePr>
        <p:xfrm>
          <a:off x="952500" y="2514150"/>
          <a:ext cx="7239000" cy="1584840"/>
        </p:xfrm>
        <a:graphic>
          <a:graphicData uri="http://schemas.openxmlformats.org/drawingml/2006/table">
            <a:tbl>
              <a:tblPr>
                <a:noFill/>
                <a:tableStyleId>{A7193947-3FB1-4C25-B25E-86C4A49C55CD}</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a:t>Model</a:t>
                      </a:r>
                      <a:endParaRPr/>
                    </a:p>
                  </a:txBody>
                  <a:tcPr marL="91425" marR="91425" marT="91425" marB="91425"/>
                </a:tc>
                <a:tc>
                  <a:txBody>
                    <a:bodyPr/>
                    <a:lstStyle/>
                    <a:p>
                      <a:pPr marL="0" lvl="0" indent="0" algn="l" rtl="0">
                        <a:spcBef>
                          <a:spcPts val="0"/>
                        </a:spcBef>
                        <a:spcAft>
                          <a:spcPts val="0"/>
                        </a:spcAft>
                        <a:buNone/>
                      </a:pPr>
                      <a:r>
                        <a:rPr lang="en"/>
                        <a:t>Accuracy</a:t>
                      </a:r>
                      <a:endParaRPr/>
                    </a:p>
                  </a:txBody>
                  <a:tcPr marL="91425" marR="91425" marT="91425" marB="91425"/>
                </a:tc>
                <a:tc>
                  <a:txBody>
                    <a:bodyPr/>
                    <a:lstStyle/>
                    <a:p>
                      <a:pPr marL="0" lvl="0" indent="0" algn="l" rtl="0">
                        <a:spcBef>
                          <a:spcPts val="0"/>
                        </a:spcBef>
                        <a:spcAft>
                          <a:spcPts val="0"/>
                        </a:spcAft>
                        <a:buNone/>
                      </a:pPr>
                      <a:r>
                        <a:rPr lang="en"/>
                        <a:t>Precision</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KNN</a:t>
                      </a:r>
                      <a:endParaRPr/>
                    </a:p>
                  </a:txBody>
                  <a:tcPr marL="91425" marR="91425" marT="91425" marB="91425"/>
                </a:tc>
                <a:tc>
                  <a:txBody>
                    <a:bodyPr/>
                    <a:lstStyle/>
                    <a:p>
                      <a:pPr marL="0" lvl="0" indent="0" algn="l" rtl="0">
                        <a:spcBef>
                          <a:spcPts val="0"/>
                        </a:spcBef>
                        <a:spcAft>
                          <a:spcPts val="0"/>
                        </a:spcAft>
                        <a:buNone/>
                      </a:pPr>
                      <a:r>
                        <a:rPr lang="en"/>
                        <a:t>90.60%</a:t>
                      </a:r>
                      <a:endParaRPr/>
                    </a:p>
                  </a:txBody>
                  <a:tcPr marL="91425" marR="91425" marT="91425" marB="91425"/>
                </a:tc>
                <a:tc>
                  <a:txBody>
                    <a:bodyPr/>
                    <a:lstStyle/>
                    <a:p>
                      <a:pPr marL="0" lvl="0" indent="0" algn="l" rtl="0">
                        <a:spcBef>
                          <a:spcPts val="0"/>
                        </a:spcBef>
                        <a:spcAft>
                          <a:spcPts val="0"/>
                        </a:spcAft>
                        <a:buNone/>
                      </a:pPr>
                      <a:r>
                        <a:rPr lang="en"/>
                        <a:t>100%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NB</a:t>
                      </a:r>
                      <a:endParaRPr/>
                    </a:p>
                  </a:txBody>
                  <a:tcPr marL="91425" marR="91425" marT="91425" marB="91425"/>
                </a:tc>
                <a:tc>
                  <a:txBody>
                    <a:bodyPr/>
                    <a:lstStyle/>
                    <a:p>
                      <a:pPr marL="0" lvl="0" indent="0" algn="l" rtl="0">
                        <a:spcBef>
                          <a:spcPts val="0"/>
                        </a:spcBef>
                        <a:spcAft>
                          <a:spcPts val="0"/>
                        </a:spcAft>
                        <a:buNone/>
                      </a:pPr>
                      <a:r>
                        <a:rPr lang="en"/>
                        <a:t>97.38%</a:t>
                      </a:r>
                      <a:endParaRPr/>
                    </a:p>
                  </a:txBody>
                  <a:tcPr marL="91425" marR="91425" marT="91425" marB="91425"/>
                </a:tc>
                <a:tc>
                  <a:txBody>
                    <a:bodyPr/>
                    <a:lstStyle/>
                    <a:p>
                      <a:pPr marL="0" lvl="0" indent="0" algn="l" rtl="0">
                        <a:spcBef>
                          <a:spcPts val="0"/>
                        </a:spcBef>
                        <a:spcAft>
                          <a:spcPts val="0"/>
                        </a:spcAft>
                        <a:buNone/>
                      </a:pPr>
                      <a:r>
                        <a:rPr lang="en"/>
                        <a:t>98.23%</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RF</a:t>
                      </a:r>
                      <a:endParaRPr/>
                    </a:p>
                  </a:txBody>
                  <a:tcPr marL="91425" marR="91425" marT="91425" marB="91425"/>
                </a:tc>
                <a:tc>
                  <a:txBody>
                    <a:bodyPr/>
                    <a:lstStyle/>
                    <a:p>
                      <a:pPr marL="0" lvl="0" indent="0" algn="l" rtl="0">
                        <a:spcBef>
                          <a:spcPts val="0"/>
                        </a:spcBef>
                        <a:spcAft>
                          <a:spcPts val="0"/>
                        </a:spcAft>
                        <a:buNone/>
                      </a:pPr>
                      <a:r>
                        <a:rPr lang="en"/>
                        <a:t>96.89%</a:t>
                      </a:r>
                      <a:endParaRPr/>
                    </a:p>
                  </a:txBody>
                  <a:tcPr marL="91425" marR="91425" marT="91425" marB="91425"/>
                </a:tc>
                <a:tc>
                  <a:txBody>
                    <a:bodyPr/>
                    <a:lstStyle/>
                    <a:p>
                      <a:pPr marL="0" lvl="0" indent="0" algn="l" rtl="0">
                        <a:spcBef>
                          <a:spcPts val="0"/>
                        </a:spcBef>
                        <a:spcAft>
                          <a:spcPts val="0"/>
                        </a:spcAft>
                        <a:buNone/>
                      </a:pPr>
                      <a:r>
                        <a:rPr lang="en"/>
                        <a:t>100%</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245250" y="1816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Table of Contents</a:t>
            </a:r>
            <a:endParaRPr/>
          </a:p>
        </p:txBody>
      </p:sp>
      <p:sp>
        <p:nvSpPr>
          <p:cNvPr id="63" name="Google Shape;63;p14"/>
          <p:cNvSpPr txBox="1">
            <a:spLocks noGrp="1"/>
          </p:cNvSpPr>
          <p:nvPr>
            <p:ph type="body" idx="1"/>
          </p:nvPr>
        </p:nvSpPr>
        <p:spPr>
          <a:xfrm>
            <a:off x="837325" y="1169575"/>
            <a:ext cx="7497000" cy="3362100"/>
          </a:xfrm>
          <a:prstGeom prst="rect">
            <a:avLst/>
          </a:prstGeom>
        </p:spPr>
        <p:txBody>
          <a:bodyPr spcFirstLastPara="1" wrap="square" lIns="91425" tIns="91425" rIns="91425" bIns="91425" anchor="t" anchorCtr="0">
            <a:noAutofit/>
          </a:bodyPr>
          <a:lstStyle/>
          <a:p>
            <a:pPr marL="457200" lvl="0" indent="-317658" algn="l" rtl="0">
              <a:lnSpc>
                <a:spcPct val="95000"/>
              </a:lnSpc>
              <a:spcBef>
                <a:spcPts val="0"/>
              </a:spcBef>
              <a:spcAft>
                <a:spcPts val="0"/>
              </a:spcAft>
              <a:buClr>
                <a:schemeClr val="dk1"/>
              </a:buClr>
              <a:buSzPts val="1403"/>
              <a:buChar char="●"/>
            </a:pPr>
            <a:r>
              <a:rPr lang="en" sz="1402" dirty="0">
                <a:solidFill>
                  <a:schemeClr val="dk1"/>
                </a:solidFill>
              </a:rPr>
              <a:t>Abstract</a:t>
            </a:r>
            <a:endParaRPr sz="1402" dirty="0">
              <a:solidFill>
                <a:schemeClr val="dk1"/>
              </a:solidFill>
            </a:endParaRPr>
          </a:p>
          <a:p>
            <a:pPr marL="457200" lvl="0" indent="-317658" algn="l" rtl="0">
              <a:lnSpc>
                <a:spcPct val="95000"/>
              </a:lnSpc>
              <a:spcBef>
                <a:spcPts val="0"/>
              </a:spcBef>
              <a:spcAft>
                <a:spcPts val="0"/>
              </a:spcAft>
              <a:buClr>
                <a:schemeClr val="dk1"/>
              </a:buClr>
              <a:buSzPts val="1403"/>
              <a:buChar char="●"/>
            </a:pPr>
            <a:r>
              <a:rPr lang="en" sz="1402" dirty="0">
                <a:solidFill>
                  <a:schemeClr val="dk1"/>
                </a:solidFill>
              </a:rPr>
              <a:t>Introduction</a:t>
            </a:r>
            <a:endParaRPr sz="1402" dirty="0">
              <a:solidFill>
                <a:schemeClr val="dk1"/>
              </a:solidFill>
            </a:endParaRPr>
          </a:p>
          <a:p>
            <a:pPr marL="457200" lvl="0" indent="-317658" algn="l" rtl="0">
              <a:lnSpc>
                <a:spcPct val="95000"/>
              </a:lnSpc>
              <a:spcBef>
                <a:spcPts val="0"/>
              </a:spcBef>
              <a:spcAft>
                <a:spcPts val="0"/>
              </a:spcAft>
              <a:buClr>
                <a:schemeClr val="dk1"/>
              </a:buClr>
              <a:buSzPts val="1403"/>
              <a:buChar char="●"/>
            </a:pPr>
            <a:r>
              <a:rPr lang="en" sz="1402" dirty="0">
                <a:solidFill>
                  <a:schemeClr val="dk1"/>
                </a:solidFill>
              </a:rPr>
              <a:t>Motivation</a:t>
            </a:r>
            <a:endParaRPr sz="1402" dirty="0">
              <a:solidFill>
                <a:schemeClr val="dk1"/>
              </a:solidFill>
            </a:endParaRPr>
          </a:p>
          <a:p>
            <a:pPr marL="457200" lvl="0" indent="-317658" algn="l" rtl="0">
              <a:lnSpc>
                <a:spcPct val="95000"/>
              </a:lnSpc>
              <a:spcBef>
                <a:spcPts val="0"/>
              </a:spcBef>
              <a:spcAft>
                <a:spcPts val="0"/>
              </a:spcAft>
              <a:buClr>
                <a:schemeClr val="dk1"/>
              </a:buClr>
              <a:buSzPts val="1403"/>
              <a:buChar char="●"/>
            </a:pPr>
            <a:r>
              <a:rPr lang="en" sz="1402" dirty="0">
                <a:solidFill>
                  <a:schemeClr val="dk1"/>
                </a:solidFill>
              </a:rPr>
              <a:t>Literature Survey</a:t>
            </a:r>
            <a:endParaRPr sz="1402" dirty="0">
              <a:solidFill>
                <a:schemeClr val="dk1"/>
              </a:solidFill>
            </a:endParaRPr>
          </a:p>
          <a:p>
            <a:pPr marL="457200" lvl="0" indent="-317658" algn="l" rtl="0">
              <a:lnSpc>
                <a:spcPct val="95000"/>
              </a:lnSpc>
              <a:spcBef>
                <a:spcPts val="0"/>
              </a:spcBef>
              <a:spcAft>
                <a:spcPts val="0"/>
              </a:spcAft>
              <a:buClr>
                <a:schemeClr val="dk1"/>
              </a:buClr>
              <a:buSzPts val="1403"/>
              <a:buChar char="●"/>
            </a:pPr>
            <a:r>
              <a:rPr lang="en" sz="1402" dirty="0">
                <a:solidFill>
                  <a:schemeClr val="dk1"/>
                </a:solidFill>
              </a:rPr>
              <a:t>Challenges and limitations in existing system</a:t>
            </a:r>
            <a:endParaRPr sz="1402" dirty="0">
              <a:solidFill>
                <a:schemeClr val="dk1"/>
              </a:solidFill>
            </a:endParaRPr>
          </a:p>
          <a:p>
            <a:pPr marL="457200" lvl="0" indent="-317658" algn="l" rtl="0">
              <a:lnSpc>
                <a:spcPct val="95000"/>
              </a:lnSpc>
              <a:spcBef>
                <a:spcPts val="0"/>
              </a:spcBef>
              <a:spcAft>
                <a:spcPts val="0"/>
              </a:spcAft>
              <a:buClr>
                <a:schemeClr val="dk1"/>
              </a:buClr>
              <a:buSzPts val="1403"/>
              <a:buChar char="●"/>
            </a:pPr>
            <a:r>
              <a:rPr lang="en" sz="1402" dirty="0">
                <a:solidFill>
                  <a:schemeClr val="dk1"/>
                </a:solidFill>
              </a:rPr>
              <a:t>Objectives of the project</a:t>
            </a:r>
            <a:endParaRPr sz="1402" dirty="0">
              <a:solidFill>
                <a:schemeClr val="dk1"/>
              </a:solidFill>
            </a:endParaRPr>
          </a:p>
          <a:p>
            <a:pPr marL="457200" lvl="0" indent="-317658" algn="l" rtl="0">
              <a:lnSpc>
                <a:spcPct val="95000"/>
              </a:lnSpc>
              <a:spcBef>
                <a:spcPts val="0"/>
              </a:spcBef>
              <a:spcAft>
                <a:spcPts val="0"/>
              </a:spcAft>
              <a:buClr>
                <a:schemeClr val="dk1"/>
              </a:buClr>
              <a:buSzPts val="1403"/>
              <a:buChar char="●"/>
            </a:pPr>
            <a:r>
              <a:rPr lang="en" sz="1402" dirty="0">
                <a:solidFill>
                  <a:schemeClr val="dk1"/>
                </a:solidFill>
              </a:rPr>
              <a:t>Innovation Idea</a:t>
            </a:r>
            <a:endParaRPr sz="1402" dirty="0">
              <a:solidFill>
                <a:schemeClr val="dk1"/>
              </a:solidFill>
            </a:endParaRPr>
          </a:p>
          <a:p>
            <a:pPr marL="457200" lvl="0" indent="-317658" algn="l" rtl="0">
              <a:lnSpc>
                <a:spcPct val="95000"/>
              </a:lnSpc>
              <a:spcBef>
                <a:spcPts val="0"/>
              </a:spcBef>
              <a:spcAft>
                <a:spcPts val="0"/>
              </a:spcAft>
              <a:buClr>
                <a:schemeClr val="dk1"/>
              </a:buClr>
              <a:buSzPts val="1403"/>
              <a:buChar char="●"/>
            </a:pPr>
            <a:r>
              <a:rPr lang="en" sz="1402" dirty="0">
                <a:solidFill>
                  <a:schemeClr val="dk1"/>
                </a:solidFill>
              </a:rPr>
              <a:t>Scope and application of the project</a:t>
            </a:r>
            <a:endParaRPr sz="1402" dirty="0">
              <a:solidFill>
                <a:schemeClr val="dk1"/>
              </a:solidFill>
            </a:endParaRPr>
          </a:p>
          <a:p>
            <a:pPr marL="457200" lvl="0" indent="-317658" algn="l" rtl="0">
              <a:lnSpc>
                <a:spcPct val="95000"/>
              </a:lnSpc>
              <a:spcBef>
                <a:spcPts val="0"/>
              </a:spcBef>
              <a:spcAft>
                <a:spcPts val="0"/>
              </a:spcAft>
              <a:buClr>
                <a:schemeClr val="dk1"/>
              </a:buClr>
              <a:buSzPts val="1403"/>
              <a:buChar char="●"/>
            </a:pPr>
            <a:r>
              <a:rPr lang="en" sz="1402" dirty="0">
                <a:solidFill>
                  <a:schemeClr val="dk1"/>
                </a:solidFill>
              </a:rPr>
              <a:t>Proposed Architecture</a:t>
            </a:r>
            <a:endParaRPr sz="1402" dirty="0">
              <a:solidFill>
                <a:schemeClr val="dk1"/>
              </a:solidFill>
            </a:endParaRPr>
          </a:p>
          <a:p>
            <a:pPr marL="457200" lvl="0" indent="-317658" algn="l" rtl="0">
              <a:lnSpc>
                <a:spcPct val="95000"/>
              </a:lnSpc>
              <a:spcBef>
                <a:spcPts val="0"/>
              </a:spcBef>
              <a:spcAft>
                <a:spcPts val="0"/>
              </a:spcAft>
              <a:buClr>
                <a:schemeClr val="dk1"/>
              </a:buClr>
              <a:buSzPts val="1403"/>
              <a:buChar char="●"/>
            </a:pPr>
            <a:r>
              <a:rPr lang="en" sz="1402" dirty="0">
                <a:solidFill>
                  <a:schemeClr val="dk1"/>
                </a:solidFill>
              </a:rPr>
              <a:t>Proposed Modules</a:t>
            </a:r>
            <a:endParaRPr sz="1402" dirty="0">
              <a:solidFill>
                <a:schemeClr val="dk1"/>
              </a:solidFill>
            </a:endParaRPr>
          </a:p>
          <a:p>
            <a:pPr marL="457200" lvl="0" indent="-317658" algn="l" rtl="0">
              <a:lnSpc>
                <a:spcPct val="95000"/>
              </a:lnSpc>
              <a:spcBef>
                <a:spcPts val="0"/>
              </a:spcBef>
              <a:spcAft>
                <a:spcPts val="0"/>
              </a:spcAft>
              <a:buClr>
                <a:schemeClr val="dk1"/>
              </a:buClr>
              <a:buSzPts val="1403"/>
              <a:buChar char="●"/>
            </a:pPr>
            <a:r>
              <a:rPr lang="en" sz="1402" dirty="0">
                <a:solidFill>
                  <a:schemeClr val="dk1"/>
                </a:solidFill>
              </a:rPr>
              <a:t>Results</a:t>
            </a:r>
            <a:endParaRPr sz="1402" dirty="0">
              <a:solidFill>
                <a:schemeClr val="dk1"/>
              </a:solidFill>
            </a:endParaRPr>
          </a:p>
          <a:p>
            <a:pPr marL="457200" lvl="0" indent="-317658" algn="l" rtl="0">
              <a:lnSpc>
                <a:spcPct val="95000"/>
              </a:lnSpc>
              <a:spcBef>
                <a:spcPts val="0"/>
              </a:spcBef>
              <a:spcAft>
                <a:spcPts val="0"/>
              </a:spcAft>
              <a:buClr>
                <a:schemeClr val="dk1"/>
              </a:buClr>
              <a:buSzPts val="1403"/>
              <a:buChar char="●"/>
            </a:pPr>
            <a:r>
              <a:rPr lang="en" sz="1402" dirty="0">
                <a:solidFill>
                  <a:schemeClr val="dk1"/>
                </a:solidFill>
              </a:rPr>
              <a:t>Future Improvements</a:t>
            </a:r>
            <a:endParaRPr sz="1402" dirty="0">
              <a:solidFill>
                <a:schemeClr val="dk1"/>
              </a:solidFill>
            </a:endParaRPr>
          </a:p>
          <a:p>
            <a:pPr marL="457200" lvl="0" indent="-317658" algn="l" rtl="0">
              <a:lnSpc>
                <a:spcPct val="95000"/>
              </a:lnSpc>
              <a:spcBef>
                <a:spcPts val="0"/>
              </a:spcBef>
              <a:spcAft>
                <a:spcPts val="0"/>
              </a:spcAft>
              <a:buClr>
                <a:schemeClr val="dk1"/>
              </a:buClr>
              <a:buSzPts val="1403"/>
              <a:buChar char="●"/>
            </a:pPr>
            <a:r>
              <a:rPr lang="en" sz="1402" dirty="0">
                <a:solidFill>
                  <a:schemeClr val="dk1"/>
                </a:solidFill>
              </a:rPr>
              <a:t>Conclusion</a:t>
            </a:r>
            <a:endParaRPr sz="1402" dirty="0">
              <a:solidFill>
                <a:schemeClr val="dk1"/>
              </a:solidFill>
            </a:endParaRPr>
          </a:p>
          <a:p>
            <a:pPr marL="457200" lvl="0" indent="-317658" algn="l" rtl="0">
              <a:lnSpc>
                <a:spcPct val="95000"/>
              </a:lnSpc>
              <a:spcBef>
                <a:spcPts val="0"/>
              </a:spcBef>
              <a:spcAft>
                <a:spcPts val="0"/>
              </a:spcAft>
              <a:buClr>
                <a:schemeClr val="dk1"/>
              </a:buClr>
              <a:buSzPts val="1403"/>
              <a:buChar char="●"/>
            </a:pPr>
            <a:r>
              <a:rPr lang="en" sz="1402" dirty="0">
                <a:solidFill>
                  <a:schemeClr val="dk1"/>
                </a:solidFill>
              </a:rPr>
              <a:t>References</a:t>
            </a:r>
          </a:p>
          <a:p>
            <a:pPr marL="457200" lvl="0" indent="-317658" algn="l" rtl="0">
              <a:lnSpc>
                <a:spcPct val="95000"/>
              </a:lnSpc>
              <a:spcBef>
                <a:spcPts val="0"/>
              </a:spcBef>
              <a:spcAft>
                <a:spcPts val="0"/>
              </a:spcAft>
              <a:buClr>
                <a:schemeClr val="dk1"/>
              </a:buClr>
              <a:buSzPts val="1403"/>
              <a:buChar char="●"/>
            </a:pPr>
            <a:r>
              <a:rPr lang="en" sz="1402" dirty="0">
                <a:solidFill>
                  <a:schemeClr val="dk1"/>
                </a:solidFill>
              </a:rPr>
              <a:t>Publication Status</a:t>
            </a:r>
            <a:endParaRPr sz="1402" dirty="0">
              <a:solidFill>
                <a:schemeClr val="dk1"/>
              </a:solidFill>
            </a:endParaRPr>
          </a:p>
        </p:txBody>
      </p:sp>
      <p:pic>
        <p:nvPicPr>
          <p:cNvPr id="64" name="Google Shape;64;p14"/>
          <p:cNvPicPr preferRelativeResize="0"/>
          <p:nvPr/>
        </p:nvPicPr>
        <p:blipFill>
          <a:blip r:embed="rId3">
            <a:alphaModFix/>
          </a:blip>
          <a:stretch>
            <a:fillRect/>
          </a:stretch>
        </p:blipFill>
        <p:spPr>
          <a:xfrm>
            <a:off x="311696" y="181625"/>
            <a:ext cx="2474550" cy="836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2"/>
          <p:cNvSpPr txBox="1">
            <a:spLocks noGrp="1"/>
          </p:cNvSpPr>
          <p:nvPr>
            <p:ph type="title"/>
          </p:nvPr>
        </p:nvSpPr>
        <p:spPr>
          <a:xfrm>
            <a:off x="736800" y="181625"/>
            <a:ext cx="80955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Results</a:t>
            </a:r>
            <a:endParaRPr/>
          </a:p>
        </p:txBody>
      </p:sp>
      <p:sp>
        <p:nvSpPr>
          <p:cNvPr id="191" name="Google Shape;191;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a:t>Stacking technique was used to combine these models with NB as base model and custom model KNR was obtained which has 97.48% accuracy and 94.26%. There was 0.1% increase in accuracy and while the precision was not 100%, higher accuracy was preferred over high precision. KNR model was then successfully implemented with the Image Steganography tool.</a:t>
            </a:r>
            <a:endParaRPr/>
          </a:p>
        </p:txBody>
      </p:sp>
      <p:pic>
        <p:nvPicPr>
          <p:cNvPr id="192" name="Google Shape;192;p32"/>
          <p:cNvPicPr preferRelativeResize="0"/>
          <p:nvPr/>
        </p:nvPicPr>
        <p:blipFill>
          <a:blip r:embed="rId3">
            <a:alphaModFix/>
          </a:blip>
          <a:stretch>
            <a:fillRect/>
          </a:stretch>
        </p:blipFill>
        <p:spPr>
          <a:xfrm>
            <a:off x="311696" y="181625"/>
            <a:ext cx="2474550" cy="836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2"/>
          <p:cNvSpPr txBox="1">
            <a:spLocks noGrp="1"/>
          </p:cNvSpPr>
          <p:nvPr>
            <p:ph type="title"/>
          </p:nvPr>
        </p:nvSpPr>
        <p:spPr>
          <a:xfrm>
            <a:off x="736800" y="181625"/>
            <a:ext cx="80955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Results</a:t>
            </a:r>
            <a:endParaRPr/>
          </a:p>
        </p:txBody>
      </p:sp>
      <p:pic>
        <p:nvPicPr>
          <p:cNvPr id="192" name="Google Shape;192;p32"/>
          <p:cNvPicPr preferRelativeResize="0"/>
          <p:nvPr/>
        </p:nvPicPr>
        <p:blipFill>
          <a:blip r:embed="rId3">
            <a:alphaModFix/>
          </a:blip>
          <a:stretch>
            <a:fillRect/>
          </a:stretch>
        </p:blipFill>
        <p:spPr>
          <a:xfrm>
            <a:off x="311696" y="181625"/>
            <a:ext cx="2474550" cy="836100"/>
          </a:xfrm>
          <a:prstGeom prst="rect">
            <a:avLst/>
          </a:prstGeom>
          <a:noFill/>
          <a:ln>
            <a:noFill/>
          </a:ln>
        </p:spPr>
      </p:pic>
      <p:pic>
        <p:nvPicPr>
          <p:cNvPr id="3" name="Picture 2">
            <a:extLst>
              <a:ext uri="{FF2B5EF4-FFF2-40B4-BE49-F238E27FC236}">
                <a16:creationId xmlns:a16="http://schemas.microsoft.com/office/drawing/2014/main" id="{75338AAB-8DD8-0220-1BBE-41AED4A6434A}"/>
              </a:ext>
            </a:extLst>
          </p:cNvPr>
          <p:cNvPicPr>
            <a:picLocks noChangeAspect="1"/>
          </p:cNvPicPr>
          <p:nvPr/>
        </p:nvPicPr>
        <p:blipFill>
          <a:blip r:embed="rId4"/>
          <a:stretch>
            <a:fillRect/>
          </a:stretch>
        </p:blipFill>
        <p:spPr>
          <a:xfrm>
            <a:off x="337546" y="1647548"/>
            <a:ext cx="8468907" cy="2343477"/>
          </a:xfrm>
          <a:prstGeom prst="rect">
            <a:avLst/>
          </a:prstGeom>
        </p:spPr>
      </p:pic>
    </p:spTree>
    <p:extLst>
      <p:ext uri="{BB962C8B-B14F-4D97-AF65-F5344CB8AC3E}">
        <p14:creationId xmlns:p14="http://schemas.microsoft.com/office/powerpoint/2010/main" val="3306789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3"/>
          <p:cNvSpPr txBox="1">
            <a:spLocks noGrp="1"/>
          </p:cNvSpPr>
          <p:nvPr>
            <p:ph type="title"/>
          </p:nvPr>
        </p:nvSpPr>
        <p:spPr>
          <a:xfrm>
            <a:off x="736800" y="181625"/>
            <a:ext cx="80955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Results</a:t>
            </a:r>
            <a:endParaRPr/>
          </a:p>
        </p:txBody>
      </p:sp>
      <p:sp>
        <p:nvSpPr>
          <p:cNvPr id="198" name="Google Shape;198;p33"/>
          <p:cNvSpPr txBox="1">
            <a:spLocks noGrp="1"/>
          </p:cNvSpPr>
          <p:nvPr>
            <p:ph type="body" idx="1"/>
          </p:nvPr>
        </p:nvSpPr>
        <p:spPr>
          <a:xfrm>
            <a:off x="311700" y="1152475"/>
            <a:ext cx="8520600" cy="3618900"/>
          </a:xfrm>
          <a:prstGeom prst="rect">
            <a:avLst/>
          </a:prstGeom>
        </p:spPr>
        <p:txBody>
          <a:bodyPr spcFirstLastPara="1" wrap="square" lIns="91425" tIns="91425" rIns="91425" bIns="91425" anchor="t" anchorCtr="0">
            <a:normAutofit fontScale="92500" lnSpcReduction="20000"/>
          </a:bodyPr>
          <a:lstStyle/>
          <a:p>
            <a:pPr marL="0" lvl="0" indent="0" algn="just" rtl="0">
              <a:spcBef>
                <a:spcPts val="0"/>
              </a:spcBef>
              <a:spcAft>
                <a:spcPts val="0"/>
              </a:spcAft>
              <a:buNone/>
            </a:pPr>
            <a:endParaRPr dirty="0"/>
          </a:p>
          <a:p>
            <a:pPr marL="0" lvl="0" indent="0" algn="just" rtl="0">
              <a:spcBef>
                <a:spcPts val="1200"/>
              </a:spcBef>
              <a:spcAft>
                <a:spcPts val="0"/>
              </a:spcAft>
              <a:buNone/>
            </a:pPr>
            <a:endParaRPr dirty="0"/>
          </a:p>
          <a:p>
            <a:pPr marL="0" lvl="0" indent="0" algn="just" rtl="0">
              <a:spcBef>
                <a:spcPts val="1200"/>
              </a:spcBef>
              <a:spcAft>
                <a:spcPts val="0"/>
              </a:spcAft>
              <a:buNone/>
            </a:pPr>
            <a:endParaRPr dirty="0"/>
          </a:p>
          <a:p>
            <a:pPr marL="0" lvl="0" indent="0" algn="just" rtl="0">
              <a:spcBef>
                <a:spcPts val="1200"/>
              </a:spcBef>
              <a:spcAft>
                <a:spcPts val="0"/>
              </a:spcAft>
              <a:buNone/>
            </a:pPr>
            <a:endParaRPr dirty="0"/>
          </a:p>
          <a:p>
            <a:pPr marL="0" lvl="0" indent="0" algn="just" rtl="0">
              <a:spcBef>
                <a:spcPts val="1200"/>
              </a:spcBef>
              <a:spcAft>
                <a:spcPts val="0"/>
              </a:spcAft>
              <a:buNone/>
            </a:pPr>
            <a:endParaRPr dirty="0"/>
          </a:p>
          <a:p>
            <a:pPr marL="0" lvl="0" indent="0" algn="just" rtl="0">
              <a:spcBef>
                <a:spcPts val="1200"/>
              </a:spcBef>
              <a:spcAft>
                <a:spcPts val="0"/>
              </a:spcAft>
              <a:buNone/>
            </a:pPr>
            <a:endParaRPr dirty="0"/>
          </a:p>
          <a:p>
            <a:pPr marL="0" lvl="0" indent="0" algn="just" rtl="0">
              <a:spcBef>
                <a:spcPts val="1200"/>
              </a:spcBef>
              <a:spcAft>
                <a:spcPts val="0"/>
              </a:spcAft>
              <a:buNone/>
            </a:pPr>
            <a:endParaRPr dirty="0"/>
          </a:p>
          <a:p>
            <a:pPr marL="0" lvl="0" indent="0" algn="just" rtl="0">
              <a:spcBef>
                <a:spcPts val="1200"/>
              </a:spcBef>
              <a:spcAft>
                <a:spcPts val="0"/>
              </a:spcAft>
              <a:buNone/>
            </a:pPr>
            <a:r>
              <a:rPr lang="en" dirty="0"/>
              <a:t>   Example of message detected		        Example of message detected</a:t>
            </a:r>
          </a:p>
          <a:p>
            <a:pPr marL="0" lvl="0" indent="0" algn="just" rtl="0">
              <a:spcBef>
                <a:spcPts val="1200"/>
              </a:spcBef>
              <a:spcAft>
                <a:spcPts val="0"/>
              </a:spcAft>
              <a:buNone/>
            </a:pPr>
            <a:r>
              <a:rPr lang="en" dirty="0"/>
              <a:t>   as legitimate				         as spam</a:t>
            </a:r>
            <a:endParaRPr dirty="0"/>
          </a:p>
        </p:txBody>
      </p:sp>
      <p:pic>
        <p:nvPicPr>
          <p:cNvPr id="199" name="Google Shape;199;p33"/>
          <p:cNvPicPr preferRelativeResize="0"/>
          <p:nvPr/>
        </p:nvPicPr>
        <p:blipFill>
          <a:blip r:embed="rId3">
            <a:alphaModFix/>
          </a:blip>
          <a:stretch>
            <a:fillRect/>
          </a:stretch>
        </p:blipFill>
        <p:spPr>
          <a:xfrm>
            <a:off x="311696" y="181625"/>
            <a:ext cx="2474550" cy="836100"/>
          </a:xfrm>
          <a:prstGeom prst="rect">
            <a:avLst/>
          </a:prstGeom>
          <a:noFill/>
          <a:ln>
            <a:noFill/>
          </a:ln>
        </p:spPr>
      </p:pic>
      <p:pic>
        <p:nvPicPr>
          <p:cNvPr id="200" name="Google Shape;200;p33"/>
          <p:cNvPicPr preferRelativeResize="0"/>
          <p:nvPr/>
        </p:nvPicPr>
        <p:blipFill>
          <a:blip r:embed="rId4">
            <a:alphaModFix/>
          </a:blip>
          <a:stretch>
            <a:fillRect/>
          </a:stretch>
        </p:blipFill>
        <p:spPr>
          <a:xfrm>
            <a:off x="311698" y="1215625"/>
            <a:ext cx="3549875" cy="2712250"/>
          </a:xfrm>
          <a:prstGeom prst="rect">
            <a:avLst/>
          </a:prstGeom>
          <a:noFill/>
          <a:ln>
            <a:noFill/>
          </a:ln>
        </p:spPr>
      </p:pic>
      <p:pic>
        <p:nvPicPr>
          <p:cNvPr id="201" name="Google Shape;201;p33"/>
          <p:cNvPicPr preferRelativeResize="0"/>
          <p:nvPr/>
        </p:nvPicPr>
        <p:blipFill>
          <a:blip r:embed="rId5">
            <a:alphaModFix/>
          </a:blip>
          <a:stretch>
            <a:fillRect/>
          </a:stretch>
        </p:blipFill>
        <p:spPr>
          <a:xfrm>
            <a:off x="5220449" y="1175350"/>
            <a:ext cx="3611851" cy="2752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4"/>
          <p:cNvSpPr txBox="1">
            <a:spLocks noGrp="1"/>
          </p:cNvSpPr>
          <p:nvPr>
            <p:ph type="title"/>
          </p:nvPr>
        </p:nvSpPr>
        <p:spPr>
          <a:xfrm>
            <a:off x="736800" y="181625"/>
            <a:ext cx="80955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Future Enhancements</a:t>
            </a:r>
            <a:endParaRPr/>
          </a:p>
        </p:txBody>
      </p:sp>
      <p:sp>
        <p:nvSpPr>
          <p:cNvPr id="207" name="Google Shape;207;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just" rtl="0">
              <a:spcBef>
                <a:spcPts val="0"/>
              </a:spcBef>
              <a:spcAft>
                <a:spcPts val="0"/>
              </a:spcAft>
              <a:buNone/>
            </a:pPr>
            <a:r>
              <a:rPr lang="en"/>
              <a:t>Reinforced learning technique can be use to take feedback from the user to judge if the spam detection model labelled the text message correctly or not.</a:t>
            </a:r>
            <a:endParaRPr/>
          </a:p>
          <a:p>
            <a:pPr marL="0" lvl="0" indent="0" algn="just" rtl="0">
              <a:spcBef>
                <a:spcPts val="1200"/>
              </a:spcBef>
              <a:spcAft>
                <a:spcPts val="0"/>
              </a:spcAft>
              <a:buNone/>
            </a:pPr>
            <a:endParaRPr/>
          </a:p>
          <a:p>
            <a:pPr marL="0" lvl="0" indent="0" algn="just" rtl="0">
              <a:spcBef>
                <a:spcPts val="1200"/>
              </a:spcBef>
              <a:spcAft>
                <a:spcPts val="0"/>
              </a:spcAft>
              <a:buNone/>
            </a:pPr>
            <a:r>
              <a:rPr lang="en"/>
              <a:t>While the dimension of the image selected image will need to be limited, Spread Spectrum  and Phase Encoding can be used instead of LSB but would need to tackle data corruption due to image compression while in transit.</a:t>
            </a:r>
            <a:endParaRPr/>
          </a:p>
          <a:p>
            <a:pPr marL="0" lvl="0" indent="0" algn="just" rtl="0">
              <a:spcBef>
                <a:spcPts val="1200"/>
              </a:spcBef>
              <a:spcAft>
                <a:spcPts val="0"/>
              </a:spcAft>
              <a:buNone/>
            </a:pPr>
            <a:endParaRPr/>
          </a:p>
          <a:p>
            <a:pPr marL="0" lvl="0" indent="0" algn="just" rtl="0">
              <a:spcBef>
                <a:spcPts val="1200"/>
              </a:spcBef>
              <a:spcAft>
                <a:spcPts val="1200"/>
              </a:spcAft>
              <a:buNone/>
            </a:pPr>
            <a:r>
              <a:rPr lang="en"/>
              <a:t>This technology could be integrated with popular sms services such as Google and Apple Messages but the detection model would require multiple GB’s worth of datasets if it were to be implemented with such a big application</a:t>
            </a:r>
            <a:endParaRPr/>
          </a:p>
        </p:txBody>
      </p:sp>
      <p:pic>
        <p:nvPicPr>
          <p:cNvPr id="208" name="Google Shape;208;p34"/>
          <p:cNvPicPr preferRelativeResize="0"/>
          <p:nvPr/>
        </p:nvPicPr>
        <p:blipFill>
          <a:blip r:embed="rId3">
            <a:alphaModFix/>
          </a:blip>
          <a:stretch>
            <a:fillRect/>
          </a:stretch>
        </p:blipFill>
        <p:spPr>
          <a:xfrm>
            <a:off x="311696" y="181625"/>
            <a:ext cx="2474550" cy="836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5"/>
          <p:cNvSpPr txBox="1">
            <a:spLocks noGrp="1"/>
          </p:cNvSpPr>
          <p:nvPr>
            <p:ph type="title"/>
          </p:nvPr>
        </p:nvSpPr>
        <p:spPr>
          <a:xfrm>
            <a:off x="736800" y="181625"/>
            <a:ext cx="80955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Conclusion</a:t>
            </a:r>
            <a:endParaRPr/>
          </a:p>
        </p:txBody>
      </p:sp>
      <p:sp>
        <p:nvSpPr>
          <p:cNvPr id="214" name="Google Shape;214;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n"/>
              <a:t>In this project, we created and compared several algorithms for Spam Detection and created a custom model KNR from the best performing models.</a:t>
            </a:r>
            <a:endParaRPr/>
          </a:p>
          <a:p>
            <a:pPr marL="0" lvl="0" indent="0" algn="just" rtl="0">
              <a:spcBef>
                <a:spcPts val="1200"/>
              </a:spcBef>
              <a:spcAft>
                <a:spcPts val="0"/>
              </a:spcAft>
              <a:buNone/>
            </a:pPr>
            <a:r>
              <a:rPr lang="en"/>
              <a:t>The Image Steganography tool using 1 bit LSB technique showed no hidden data corruption when dimensions of cover image were undefined.</a:t>
            </a:r>
            <a:endParaRPr/>
          </a:p>
          <a:p>
            <a:pPr marL="0" lvl="0" indent="0" algn="just" rtl="0">
              <a:spcBef>
                <a:spcPts val="1200"/>
              </a:spcBef>
              <a:spcAft>
                <a:spcPts val="0"/>
              </a:spcAft>
              <a:buNone/>
            </a:pPr>
            <a:r>
              <a:rPr lang="en"/>
              <a:t>The implementation of KNR model with Steganography tool was successful and the objective of this project were achieved.</a:t>
            </a:r>
            <a:endParaRPr/>
          </a:p>
          <a:p>
            <a:pPr marL="0" lvl="0" indent="0" algn="just" rtl="0">
              <a:spcBef>
                <a:spcPts val="1200"/>
              </a:spcBef>
              <a:spcAft>
                <a:spcPts val="1200"/>
              </a:spcAft>
              <a:buNone/>
            </a:pPr>
            <a:r>
              <a:rPr lang="en"/>
              <a:t>We believe this study can contribute to further security improvement techniques in the field of messaging and provide as a good comparison between algorithmic models for sms spam detection.</a:t>
            </a:r>
            <a:endParaRPr/>
          </a:p>
        </p:txBody>
      </p:sp>
      <p:pic>
        <p:nvPicPr>
          <p:cNvPr id="215" name="Google Shape;215;p35"/>
          <p:cNvPicPr preferRelativeResize="0"/>
          <p:nvPr/>
        </p:nvPicPr>
        <p:blipFill>
          <a:blip r:embed="rId3">
            <a:alphaModFix/>
          </a:blip>
          <a:stretch>
            <a:fillRect/>
          </a:stretch>
        </p:blipFill>
        <p:spPr>
          <a:xfrm>
            <a:off x="311696" y="181625"/>
            <a:ext cx="2474550" cy="836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6"/>
          <p:cNvSpPr txBox="1">
            <a:spLocks noGrp="1"/>
          </p:cNvSpPr>
          <p:nvPr>
            <p:ph type="title"/>
          </p:nvPr>
        </p:nvSpPr>
        <p:spPr>
          <a:xfrm>
            <a:off x="736800" y="181625"/>
            <a:ext cx="80955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References</a:t>
            </a:r>
            <a:endParaRPr/>
          </a:p>
        </p:txBody>
      </p:sp>
      <p:sp>
        <p:nvSpPr>
          <p:cNvPr id="221" name="Google Shape;221;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just" rtl="0">
              <a:spcBef>
                <a:spcPts val="0"/>
              </a:spcBef>
              <a:spcAft>
                <a:spcPts val="0"/>
              </a:spcAft>
              <a:buClr>
                <a:schemeClr val="dk1"/>
              </a:buClr>
              <a:buSzPct val="78571"/>
              <a:buFont typeface="Arial"/>
              <a:buNone/>
            </a:pPr>
            <a:r>
              <a:rPr lang="en" sz="1400">
                <a:solidFill>
                  <a:schemeClr val="dk1"/>
                </a:solidFill>
              </a:rPr>
              <a:t>[1] Xia, T. (2020). A constant time complexity spam detection algorithm for boosting throughput on rule-based filtering systems. IEEE Access, 8, 82653-82661.</a:t>
            </a:r>
            <a:endParaRPr sz="1400">
              <a:solidFill>
                <a:schemeClr val="dk1"/>
              </a:solidFill>
            </a:endParaRPr>
          </a:p>
          <a:p>
            <a:pPr marL="0" lvl="0" indent="0" algn="just" rtl="0">
              <a:spcBef>
                <a:spcPts val="1200"/>
              </a:spcBef>
              <a:spcAft>
                <a:spcPts val="0"/>
              </a:spcAft>
              <a:buClr>
                <a:schemeClr val="dk1"/>
              </a:buClr>
              <a:buSzPct val="78571"/>
              <a:buFont typeface="Arial"/>
              <a:buNone/>
            </a:pPr>
            <a:r>
              <a:rPr lang="en" sz="1400">
                <a:solidFill>
                  <a:schemeClr val="dk1"/>
                </a:solidFill>
              </a:rPr>
              <a:t>[2] Roy, P. K., Singh, J. P., &amp; Banerjee, S. (2020). Deep learning to filter SMS Spam. Future Generation Computer Systems, 102, 524-533.</a:t>
            </a:r>
            <a:endParaRPr sz="1400">
              <a:solidFill>
                <a:schemeClr val="dk1"/>
              </a:solidFill>
            </a:endParaRPr>
          </a:p>
          <a:p>
            <a:pPr marL="0" lvl="0" indent="0" algn="just" rtl="0">
              <a:spcBef>
                <a:spcPts val="1200"/>
              </a:spcBef>
              <a:spcAft>
                <a:spcPts val="0"/>
              </a:spcAft>
              <a:buClr>
                <a:schemeClr val="dk1"/>
              </a:buClr>
              <a:buSzPct val="78571"/>
              <a:buFont typeface="Arial"/>
              <a:buNone/>
            </a:pPr>
            <a:r>
              <a:rPr lang="en" sz="1400">
                <a:solidFill>
                  <a:schemeClr val="dk1"/>
                </a:solidFill>
              </a:rPr>
              <a:t>[3] Sharaff, A. (2019). Spam detection in SMS based on feature selection Techniques. In Emerging Technologies in Data Mining and Information Security: Proceedings of IEMIS 2018, Volume 2 (pp. 555-563). Springer Singapore.</a:t>
            </a:r>
            <a:endParaRPr sz="1400">
              <a:solidFill>
                <a:schemeClr val="dk1"/>
              </a:solidFill>
            </a:endParaRPr>
          </a:p>
          <a:p>
            <a:pPr marL="0" lvl="0" indent="0" algn="just" rtl="0">
              <a:spcBef>
                <a:spcPts val="1200"/>
              </a:spcBef>
              <a:spcAft>
                <a:spcPts val="0"/>
              </a:spcAft>
              <a:buClr>
                <a:schemeClr val="dk1"/>
              </a:buClr>
              <a:buSzPct val="78571"/>
              <a:buFont typeface="Arial"/>
              <a:buNone/>
            </a:pPr>
            <a:r>
              <a:rPr lang="en" sz="1400">
                <a:solidFill>
                  <a:schemeClr val="dk1"/>
                </a:solidFill>
              </a:rPr>
              <a:t>[4] Baaqeel, H., &amp; Zagrouba, R. (2020, November). Hybrid SMS spam filtering system using machine learning techniques. In 2020 21st International Arab Conference on Information Technology (ACIT) (pp. 1-8). IEEE.</a:t>
            </a:r>
            <a:endParaRPr sz="1400">
              <a:solidFill>
                <a:schemeClr val="dk1"/>
              </a:solidFill>
            </a:endParaRPr>
          </a:p>
          <a:p>
            <a:pPr marL="0" lvl="0" indent="0" algn="just" rtl="0">
              <a:spcBef>
                <a:spcPts val="1200"/>
              </a:spcBef>
              <a:spcAft>
                <a:spcPts val="0"/>
              </a:spcAft>
              <a:buClr>
                <a:schemeClr val="dk1"/>
              </a:buClr>
              <a:buSzPct val="78571"/>
              <a:buFont typeface="Arial"/>
              <a:buNone/>
            </a:pPr>
            <a:r>
              <a:rPr lang="en" sz="1400">
                <a:solidFill>
                  <a:schemeClr val="dk1"/>
                </a:solidFill>
              </a:rPr>
              <a:t>[5] Nashat, D., &amp; Mamdouh, L. (2019). An efficient steganographic technique for hiding data. Journal of the Egyptian Mathematical Society, 27, 1-14.</a:t>
            </a:r>
            <a:endParaRPr sz="1400">
              <a:solidFill>
                <a:schemeClr val="dk1"/>
              </a:solidFill>
            </a:endParaRPr>
          </a:p>
          <a:p>
            <a:pPr marL="0" lvl="0" indent="0" algn="just" rtl="0">
              <a:spcBef>
                <a:spcPts val="1200"/>
              </a:spcBef>
              <a:spcAft>
                <a:spcPts val="0"/>
              </a:spcAft>
              <a:buClr>
                <a:schemeClr val="dk1"/>
              </a:buClr>
              <a:buSzPct val="91666"/>
              <a:buFont typeface="Arial"/>
              <a:buNone/>
            </a:pPr>
            <a:endParaRPr sz="1200">
              <a:solidFill>
                <a:schemeClr val="dk1"/>
              </a:solidFill>
              <a:latin typeface="Times New Roman"/>
              <a:ea typeface="Times New Roman"/>
              <a:cs typeface="Times New Roman"/>
              <a:sym typeface="Times New Roman"/>
            </a:endParaRPr>
          </a:p>
          <a:p>
            <a:pPr marL="0" lvl="0" indent="0" algn="just" rtl="0">
              <a:spcBef>
                <a:spcPts val="1200"/>
              </a:spcBef>
              <a:spcAft>
                <a:spcPts val="1200"/>
              </a:spcAft>
              <a:buNone/>
            </a:pPr>
            <a:endParaRPr sz="1200">
              <a:solidFill>
                <a:schemeClr val="dk1"/>
              </a:solidFill>
              <a:latin typeface="Times New Roman"/>
              <a:ea typeface="Times New Roman"/>
              <a:cs typeface="Times New Roman"/>
              <a:sym typeface="Times New Roman"/>
            </a:endParaRPr>
          </a:p>
        </p:txBody>
      </p:sp>
      <p:pic>
        <p:nvPicPr>
          <p:cNvPr id="222" name="Google Shape;222;p36"/>
          <p:cNvPicPr preferRelativeResize="0"/>
          <p:nvPr/>
        </p:nvPicPr>
        <p:blipFill>
          <a:blip r:embed="rId3">
            <a:alphaModFix/>
          </a:blip>
          <a:stretch>
            <a:fillRect/>
          </a:stretch>
        </p:blipFill>
        <p:spPr>
          <a:xfrm>
            <a:off x="311696" y="181625"/>
            <a:ext cx="2474550" cy="836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6"/>
          <p:cNvSpPr txBox="1">
            <a:spLocks noGrp="1"/>
          </p:cNvSpPr>
          <p:nvPr>
            <p:ph type="title"/>
          </p:nvPr>
        </p:nvSpPr>
        <p:spPr>
          <a:xfrm>
            <a:off x="736800" y="181625"/>
            <a:ext cx="80955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Publication Status</a:t>
            </a:r>
            <a:endParaRPr dirty="0"/>
          </a:p>
        </p:txBody>
      </p:sp>
      <p:sp>
        <p:nvSpPr>
          <p:cNvPr id="221" name="Google Shape;221;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ct val="78571"/>
              <a:buFont typeface="Arial"/>
              <a:buNone/>
            </a:pPr>
            <a:r>
              <a:rPr lang="en-US" sz="1400" dirty="0">
                <a:solidFill>
                  <a:schemeClr val="dk1"/>
                </a:solidFill>
              </a:rPr>
              <a:t>Our Research Paper was accepted in ICONIC ‘23 – International Conference on Networks, Intelligence </a:t>
            </a:r>
            <a:r>
              <a:rPr lang="en-US" sz="1400">
                <a:solidFill>
                  <a:schemeClr val="dk1"/>
                </a:solidFill>
              </a:rPr>
              <a:t>and Computing</a:t>
            </a:r>
            <a:endParaRPr sz="1400" dirty="0">
              <a:solidFill>
                <a:schemeClr val="dk1"/>
              </a:solidFill>
            </a:endParaRPr>
          </a:p>
          <a:p>
            <a:pPr marL="0" lvl="0" indent="0" algn="just" rtl="0">
              <a:spcBef>
                <a:spcPts val="1200"/>
              </a:spcBef>
              <a:spcAft>
                <a:spcPts val="0"/>
              </a:spcAft>
              <a:buClr>
                <a:schemeClr val="dk1"/>
              </a:buClr>
              <a:buSzPct val="91666"/>
              <a:buFont typeface="Arial"/>
              <a:buNone/>
            </a:pPr>
            <a:endParaRPr sz="1200" dirty="0">
              <a:solidFill>
                <a:schemeClr val="dk1"/>
              </a:solidFill>
              <a:latin typeface="Times New Roman"/>
              <a:ea typeface="Times New Roman"/>
              <a:cs typeface="Times New Roman"/>
              <a:sym typeface="Times New Roman"/>
            </a:endParaRPr>
          </a:p>
          <a:p>
            <a:pPr marL="0" lvl="0" indent="0" algn="just" rtl="0">
              <a:spcBef>
                <a:spcPts val="1200"/>
              </a:spcBef>
              <a:spcAft>
                <a:spcPts val="1200"/>
              </a:spcAft>
              <a:buNone/>
            </a:pPr>
            <a:endParaRPr sz="1200" dirty="0">
              <a:solidFill>
                <a:schemeClr val="dk1"/>
              </a:solidFill>
              <a:latin typeface="Times New Roman"/>
              <a:ea typeface="Times New Roman"/>
              <a:cs typeface="Times New Roman"/>
              <a:sym typeface="Times New Roman"/>
            </a:endParaRPr>
          </a:p>
        </p:txBody>
      </p:sp>
      <p:pic>
        <p:nvPicPr>
          <p:cNvPr id="222" name="Google Shape;222;p36"/>
          <p:cNvPicPr preferRelativeResize="0"/>
          <p:nvPr/>
        </p:nvPicPr>
        <p:blipFill>
          <a:blip r:embed="rId3">
            <a:alphaModFix/>
          </a:blip>
          <a:stretch>
            <a:fillRect/>
          </a:stretch>
        </p:blipFill>
        <p:spPr>
          <a:xfrm>
            <a:off x="311696" y="181625"/>
            <a:ext cx="2474550" cy="836100"/>
          </a:xfrm>
          <a:prstGeom prst="rect">
            <a:avLst/>
          </a:prstGeom>
          <a:noFill/>
          <a:ln>
            <a:noFill/>
          </a:ln>
        </p:spPr>
      </p:pic>
      <p:pic>
        <p:nvPicPr>
          <p:cNvPr id="3" name="Picture 2">
            <a:extLst>
              <a:ext uri="{FF2B5EF4-FFF2-40B4-BE49-F238E27FC236}">
                <a16:creationId xmlns:a16="http://schemas.microsoft.com/office/drawing/2014/main" id="{FFE3C70A-5E04-71D6-BDA7-BD5ABAE6AFAC}"/>
              </a:ext>
            </a:extLst>
          </p:cNvPr>
          <p:cNvPicPr>
            <a:picLocks noChangeAspect="1"/>
          </p:cNvPicPr>
          <p:nvPr/>
        </p:nvPicPr>
        <p:blipFill>
          <a:blip r:embed="rId4"/>
          <a:stretch>
            <a:fillRect/>
          </a:stretch>
        </p:blipFill>
        <p:spPr>
          <a:xfrm>
            <a:off x="1494692" y="1769293"/>
            <a:ext cx="6154615" cy="3075082"/>
          </a:xfrm>
          <a:prstGeom prst="rect">
            <a:avLst/>
          </a:prstGeom>
        </p:spPr>
      </p:pic>
    </p:spTree>
    <p:extLst>
      <p:ext uri="{BB962C8B-B14F-4D97-AF65-F5344CB8AC3E}">
        <p14:creationId xmlns:p14="http://schemas.microsoft.com/office/powerpoint/2010/main" val="1473184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7"/>
          <p:cNvSpPr txBox="1">
            <a:spLocks noGrp="1"/>
          </p:cNvSpPr>
          <p:nvPr>
            <p:ph type="title"/>
          </p:nvPr>
        </p:nvSpPr>
        <p:spPr>
          <a:xfrm>
            <a:off x="670350" y="2285400"/>
            <a:ext cx="80955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Thank You</a:t>
            </a:r>
            <a:endParaRPr/>
          </a:p>
        </p:txBody>
      </p:sp>
      <p:pic>
        <p:nvPicPr>
          <p:cNvPr id="228" name="Google Shape;228;p37"/>
          <p:cNvPicPr preferRelativeResize="0"/>
          <p:nvPr/>
        </p:nvPicPr>
        <p:blipFill>
          <a:blip r:embed="rId3">
            <a:alphaModFix/>
          </a:blip>
          <a:stretch>
            <a:fillRect/>
          </a:stretch>
        </p:blipFill>
        <p:spPr>
          <a:xfrm>
            <a:off x="311696" y="181625"/>
            <a:ext cx="2474550" cy="836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192075" y="1816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Abstract</a:t>
            </a:r>
            <a:endParaRPr/>
          </a:p>
        </p:txBody>
      </p:sp>
      <p:sp>
        <p:nvSpPr>
          <p:cNvPr id="70" name="Google Shape;70;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a:t>SMS Spam is sent by scammers trying to phish on people where they send a message to the victim saying that they have won something and want the victim to click on a malicious link to steal data or access the victim’s device. By creating multiple models for spam detection and combining the best performing models using ensemble learning techniques would give us a model which would predict a text message from spam and legitimate with much more accuracy. The model will be integrated into image steganography tool to hide message and keep it more secure in transit.</a:t>
            </a:r>
            <a:endParaRPr/>
          </a:p>
        </p:txBody>
      </p:sp>
      <p:pic>
        <p:nvPicPr>
          <p:cNvPr id="71" name="Google Shape;71;p15"/>
          <p:cNvPicPr preferRelativeResize="0"/>
          <p:nvPr/>
        </p:nvPicPr>
        <p:blipFill>
          <a:blip r:embed="rId3">
            <a:alphaModFix/>
          </a:blip>
          <a:stretch>
            <a:fillRect/>
          </a:stretch>
        </p:blipFill>
        <p:spPr>
          <a:xfrm>
            <a:off x="311696" y="181625"/>
            <a:ext cx="2474550" cy="836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1816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Introduction</a:t>
            </a:r>
            <a:endParaRPr/>
          </a:p>
        </p:txBody>
      </p:sp>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a:t>Ensemble learning is a type of learning in AI/ML where multiple different models are used and then their different outputs are combined to give a final result.</a:t>
            </a:r>
            <a:endParaRPr/>
          </a:p>
          <a:p>
            <a:pPr marL="0" lvl="0" indent="0" algn="just" rtl="0">
              <a:spcBef>
                <a:spcPts val="1200"/>
              </a:spcBef>
              <a:spcAft>
                <a:spcPts val="0"/>
              </a:spcAft>
              <a:buNone/>
            </a:pPr>
            <a:r>
              <a:rPr lang="en"/>
              <a:t>By using the concept of ensemble learning, we can train multiple models and choose the ones with very high accuracy and precision and use those models together to get a model which gives a more accurate prediction.</a:t>
            </a:r>
            <a:endParaRPr/>
          </a:p>
          <a:p>
            <a:pPr marL="0" lvl="0" indent="0" algn="just" rtl="0">
              <a:spcBef>
                <a:spcPts val="1200"/>
              </a:spcBef>
              <a:spcAft>
                <a:spcPts val="1200"/>
              </a:spcAft>
              <a:buNone/>
            </a:pPr>
            <a:r>
              <a:rPr lang="en"/>
              <a:t>As SMS has turned into MMS nowadays, sending images with hidden text using steganography can be used to provide another layer of security in text messages.</a:t>
            </a:r>
            <a:endParaRPr/>
          </a:p>
        </p:txBody>
      </p:sp>
      <p:pic>
        <p:nvPicPr>
          <p:cNvPr id="78" name="Google Shape;78;p16"/>
          <p:cNvPicPr preferRelativeResize="0"/>
          <p:nvPr/>
        </p:nvPicPr>
        <p:blipFill>
          <a:blip r:embed="rId3">
            <a:alphaModFix/>
          </a:blip>
          <a:stretch>
            <a:fillRect/>
          </a:stretch>
        </p:blipFill>
        <p:spPr>
          <a:xfrm>
            <a:off x="311696" y="181625"/>
            <a:ext cx="2474550" cy="836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258525" y="1816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Motivation</a:t>
            </a: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a:t>To provide security in SMS messages by detecting spam messages and add another layer to it by implementation of Image Steganography to hide text while texting sensitive data.</a:t>
            </a:r>
            <a:endParaRPr/>
          </a:p>
          <a:p>
            <a:pPr marL="0" lvl="0" indent="0" algn="just" rtl="0">
              <a:spcBef>
                <a:spcPts val="1200"/>
              </a:spcBef>
              <a:spcAft>
                <a:spcPts val="0"/>
              </a:spcAft>
              <a:buNone/>
            </a:pPr>
            <a:endParaRPr/>
          </a:p>
          <a:p>
            <a:pPr marL="0" lvl="0" indent="0" algn="just" rtl="0">
              <a:spcBef>
                <a:spcPts val="1200"/>
              </a:spcBef>
              <a:spcAft>
                <a:spcPts val="1200"/>
              </a:spcAft>
              <a:buNone/>
            </a:pPr>
            <a:r>
              <a:rPr lang="en"/>
              <a:t>Provide a proof of concept so that implementation of this project can be done in proprietary messaging services in Android and Mac and private messaging applications.</a:t>
            </a:r>
            <a:endParaRPr/>
          </a:p>
        </p:txBody>
      </p:sp>
      <p:pic>
        <p:nvPicPr>
          <p:cNvPr id="85" name="Google Shape;85;p17"/>
          <p:cNvPicPr preferRelativeResize="0"/>
          <p:nvPr/>
        </p:nvPicPr>
        <p:blipFill>
          <a:blip r:embed="rId3">
            <a:alphaModFix/>
          </a:blip>
          <a:stretch>
            <a:fillRect/>
          </a:stretch>
        </p:blipFill>
        <p:spPr>
          <a:xfrm>
            <a:off x="311696" y="181625"/>
            <a:ext cx="2474550" cy="836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284563" y="1816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Literature Survey</a:t>
            </a:r>
            <a:endParaRPr/>
          </a:p>
        </p:txBody>
      </p:sp>
      <p:pic>
        <p:nvPicPr>
          <p:cNvPr id="91" name="Google Shape;91;p18"/>
          <p:cNvPicPr preferRelativeResize="0"/>
          <p:nvPr/>
        </p:nvPicPr>
        <p:blipFill>
          <a:blip r:embed="rId3">
            <a:alphaModFix/>
          </a:blip>
          <a:stretch>
            <a:fillRect/>
          </a:stretch>
        </p:blipFill>
        <p:spPr>
          <a:xfrm>
            <a:off x="311696" y="181625"/>
            <a:ext cx="2474550" cy="836100"/>
          </a:xfrm>
          <a:prstGeom prst="rect">
            <a:avLst/>
          </a:prstGeom>
          <a:noFill/>
          <a:ln>
            <a:noFill/>
          </a:ln>
        </p:spPr>
      </p:pic>
      <p:graphicFrame>
        <p:nvGraphicFramePr>
          <p:cNvPr id="92" name="Google Shape;92;p18"/>
          <p:cNvGraphicFramePr/>
          <p:nvPr/>
        </p:nvGraphicFramePr>
        <p:xfrm>
          <a:off x="311700" y="1118575"/>
          <a:ext cx="8466325" cy="3967625"/>
        </p:xfrm>
        <a:graphic>
          <a:graphicData uri="http://schemas.openxmlformats.org/drawingml/2006/table">
            <a:tbl>
              <a:tblPr>
                <a:noFill/>
                <a:tableStyleId>{A7193947-3FB1-4C25-B25E-86C4A49C55CD}</a:tableStyleId>
              </a:tblPr>
              <a:tblGrid>
                <a:gridCol w="690850">
                  <a:extLst>
                    <a:ext uri="{9D8B030D-6E8A-4147-A177-3AD203B41FA5}">
                      <a16:colId xmlns:a16="http://schemas.microsoft.com/office/drawing/2014/main" val="20000"/>
                    </a:ext>
                  </a:extLst>
                </a:gridCol>
                <a:gridCol w="1438300">
                  <a:extLst>
                    <a:ext uri="{9D8B030D-6E8A-4147-A177-3AD203B41FA5}">
                      <a16:colId xmlns:a16="http://schemas.microsoft.com/office/drawing/2014/main" val="20001"/>
                    </a:ext>
                  </a:extLst>
                </a:gridCol>
                <a:gridCol w="1372050">
                  <a:extLst>
                    <a:ext uri="{9D8B030D-6E8A-4147-A177-3AD203B41FA5}">
                      <a16:colId xmlns:a16="http://schemas.microsoft.com/office/drawing/2014/main" val="20002"/>
                    </a:ext>
                  </a:extLst>
                </a:gridCol>
                <a:gridCol w="2926500">
                  <a:extLst>
                    <a:ext uri="{9D8B030D-6E8A-4147-A177-3AD203B41FA5}">
                      <a16:colId xmlns:a16="http://schemas.microsoft.com/office/drawing/2014/main" val="20003"/>
                    </a:ext>
                  </a:extLst>
                </a:gridCol>
                <a:gridCol w="2038625">
                  <a:extLst>
                    <a:ext uri="{9D8B030D-6E8A-4147-A177-3AD203B41FA5}">
                      <a16:colId xmlns:a16="http://schemas.microsoft.com/office/drawing/2014/main" val="20004"/>
                    </a:ext>
                  </a:extLst>
                </a:gridCol>
              </a:tblGrid>
              <a:tr h="890500">
                <a:tc>
                  <a:txBody>
                    <a:bodyPr/>
                    <a:lstStyle/>
                    <a:p>
                      <a:pPr marL="0" lvl="0" indent="0" algn="l" rtl="0">
                        <a:spcBef>
                          <a:spcPts val="0"/>
                        </a:spcBef>
                        <a:spcAft>
                          <a:spcPts val="0"/>
                        </a:spcAft>
                        <a:buNone/>
                      </a:pPr>
                      <a:r>
                        <a:rPr lang="en" b="1"/>
                        <a:t>S. No.</a:t>
                      </a:r>
                      <a:endParaRPr b="1"/>
                    </a:p>
                  </a:txBody>
                  <a:tcPr marL="91425" marR="91425" marT="91425" marB="91425"/>
                </a:tc>
                <a:tc>
                  <a:txBody>
                    <a:bodyPr/>
                    <a:lstStyle/>
                    <a:p>
                      <a:pPr marL="0" lvl="0" indent="0" algn="l" rtl="0">
                        <a:spcBef>
                          <a:spcPts val="0"/>
                        </a:spcBef>
                        <a:spcAft>
                          <a:spcPts val="0"/>
                        </a:spcAft>
                        <a:buNone/>
                      </a:pPr>
                      <a:r>
                        <a:rPr lang="en" b="1"/>
                        <a:t>Name of Paper</a:t>
                      </a:r>
                      <a:endParaRPr b="1"/>
                    </a:p>
                  </a:txBody>
                  <a:tcPr marL="91425" marR="91425" marT="91425" marB="91425"/>
                </a:tc>
                <a:tc>
                  <a:txBody>
                    <a:bodyPr/>
                    <a:lstStyle/>
                    <a:p>
                      <a:pPr marL="0" lvl="0" indent="0" algn="l" rtl="0">
                        <a:spcBef>
                          <a:spcPts val="0"/>
                        </a:spcBef>
                        <a:spcAft>
                          <a:spcPts val="0"/>
                        </a:spcAft>
                        <a:buNone/>
                      </a:pPr>
                      <a:r>
                        <a:rPr lang="en" b="1"/>
                        <a:t>Author and Publication year</a:t>
                      </a:r>
                      <a:endParaRPr b="1"/>
                    </a:p>
                  </a:txBody>
                  <a:tcPr marL="91425" marR="91425" marT="91425" marB="91425"/>
                </a:tc>
                <a:tc>
                  <a:txBody>
                    <a:bodyPr/>
                    <a:lstStyle/>
                    <a:p>
                      <a:pPr marL="0" lvl="0" indent="0" algn="l" rtl="0">
                        <a:spcBef>
                          <a:spcPts val="0"/>
                        </a:spcBef>
                        <a:spcAft>
                          <a:spcPts val="0"/>
                        </a:spcAft>
                        <a:buNone/>
                      </a:pPr>
                      <a:r>
                        <a:rPr lang="en" b="1"/>
                        <a:t>Inferences</a:t>
                      </a:r>
                      <a:endParaRPr b="1"/>
                    </a:p>
                  </a:txBody>
                  <a:tcPr marL="91425" marR="91425" marT="91425" marB="91425"/>
                </a:tc>
                <a:tc>
                  <a:txBody>
                    <a:bodyPr/>
                    <a:lstStyle/>
                    <a:p>
                      <a:pPr marL="0" lvl="0" indent="0" algn="l" rtl="0">
                        <a:spcBef>
                          <a:spcPts val="0"/>
                        </a:spcBef>
                        <a:spcAft>
                          <a:spcPts val="0"/>
                        </a:spcAft>
                        <a:buNone/>
                      </a:pPr>
                      <a:r>
                        <a:rPr lang="en" b="1"/>
                        <a:t>Limitations</a:t>
                      </a:r>
                      <a:endParaRPr b="1"/>
                    </a:p>
                  </a:txBody>
                  <a:tcPr marL="91425" marR="91425" marT="91425" marB="91425"/>
                </a:tc>
                <a:extLst>
                  <a:ext uri="{0D108BD9-81ED-4DB2-BD59-A6C34878D82A}">
                    <a16:rowId xmlns:a16="http://schemas.microsoft.com/office/drawing/2014/main" val="10000"/>
                  </a:ext>
                </a:extLst>
              </a:tr>
              <a:tr h="3077125">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2E414F"/>
                          </a:solidFill>
                          <a:highlight>
                            <a:srgbClr val="FFFFFF"/>
                          </a:highlight>
                        </a:rPr>
                        <a:t>A constant time complexity spam detection algorithm for</a:t>
                      </a:r>
                      <a:endParaRPr>
                        <a:solidFill>
                          <a:srgbClr val="2E414F"/>
                        </a:solidFill>
                        <a:highlight>
                          <a:srgbClr val="FFFFFF"/>
                        </a:highlight>
                      </a:endParaRPr>
                    </a:p>
                    <a:p>
                      <a:pPr marL="0" lvl="0" indent="0" algn="l" rtl="0">
                        <a:spcBef>
                          <a:spcPts val="0"/>
                        </a:spcBef>
                        <a:spcAft>
                          <a:spcPts val="0"/>
                        </a:spcAft>
                        <a:buNone/>
                      </a:pPr>
                      <a:r>
                        <a:rPr lang="en">
                          <a:solidFill>
                            <a:srgbClr val="2E414F"/>
                          </a:solidFill>
                          <a:highlight>
                            <a:srgbClr val="FFFFFF"/>
                          </a:highlight>
                        </a:rPr>
                        <a:t>boosting throughput on rule-based filtering systems</a:t>
                      </a:r>
                      <a:endParaRPr>
                        <a:solidFill>
                          <a:srgbClr val="2E414F"/>
                        </a:solidFill>
                        <a:highlight>
                          <a:srgbClr val="FFFFFF"/>
                        </a:highlight>
                      </a:endParaRPr>
                    </a:p>
                  </a:txBody>
                  <a:tcPr marL="91425" marR="91425" marT="91425" marB="91425"/>
                </a:tc>
                <a:tc>
                  <a:txBody>
                    <a:bodyPr/>
                    <a:lstStyle/>
                    <a:p>
                      <a:pPr marL="0" lvl="0" indent="0" algn="l" rtl="0">
                        <a:spcBef>
                          <a:spcPts val="0"/>
                        </a:spcBef>
                        <a:spcAft>
                          <a:spcPts val="0"/>
                        </a:spcAft>
                        <a:buNone/>
                      </a:pPr>
                      <a:r>
                        <a:rPr lang="en"/>
                        <a:t>Xia, T. (2020).</a:t>
                      </a:r>
                      <a:endParaRPr/>
                    </a:p>
                  </a:txBody>
                  <a:tcPr marL="91425" marR="91425" marT="91425" marB="91425"/>
                </a:tc>
                <a:tc>
                  <a:txBody>
                    <a:bodyPr/>
                    <a:lstStyle/>
                    <a:p>
                      <a:pPr marL="0" lvl="0" indent="0" algn="l" rtl="0">
                        <a:spcBef>
                          <a:spcPts val="0"/>
                        </a:spcBef>
                        <a:spcAft>
                          <a:spcPts val="0"/>
                        </a:spcAft>
                        <a:buNone/>
                      </a:pPr>
                      <a:r>
                        <a:rPr lang="en"/>
                        <a:t>Rule based filtering was the first technique used in spam detection. The rules were typically</a:t>
                      </a:r>
                      <a:endParaRPr/>
                    </a:p>
                    <a:p>
                      <a:pPr marL="0" lvl="0" indent="0" algn="l" rtl="0">
                        <a:spcBef>
                          <a:spcPts val="0"/>
                        </a:spcBef>
                        <a:spcAft>
                          <a:spcPts val="0"/>
                        </a:spcAft>
                        <a:buNone/>
                      </a:pPr>
                      <a:r>
                        <a:rPr lang="en"/>
                        <a:t>based on specific keywords, phrases, or patterns.The text was parsed through regex of rules to determine it as spam or not.</a:t>
                      </a:r>
                      <a:endParaRPr/>
                    </a:p>
                  </a:txBody>
                  <a:tcPr marL="91425" marR="91425" marT="91425" marB="91425"/>
                </a:tc>
                <a:tc>
                  <a:txBody>
                    <a:bodyPr/>
                    <a:lstStyle/>
                    <a:p>
                      <a:pPr marL="0" lvl="0" indent="0" algn="l" rtl="0">
                        <a:spcBef>
                          <a:spcPts val="0"/>
                        </a:spcBef>
                        <a:spcAft>
                          <a:spcPts val="0"/>
                        </a:spcAft>
                        <a:buNone/>
                      </a:pPr>
                      <a:r>
                        <a:rPr lang="en"/>
                        <a:t>As used of words and slangs change overtime, it is not feasible to use the same rules, more would be needed which would not be efficient</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284563" y="1816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Literature Survey</a:t>
            </a:r>
            <a:endParaRPr/>
          </a:p>
        </p:txBody>
      </p:sp>
      <p:pic>
        <p:nvPicPr>
          <p:cNvPr id="98" name="Google Shape;98;p19"/>
          <p:cNvPicPr preferRelativeResize="0"/>
          <p:nvPr/>
        </p:nvPicPr>
        <p:blipFill>
          <a:blip r:embed="rId3">
            <a:alphaModFix/>
          </a:blip>
          <a:stretch>
            <a:fillRect/>
          </a:stretch>
        </p:blipFill>
        <p:spPr>
          <a:xfrm>
            <a:off x="311696" y="181625"/>
            <a:ext cx="2474550" cy="836100"/>
          </a:xfrm>
          <a:prstGeom prst="rect">
            <a:avLst/>
          </a:prstGeom>
          <a:noFill/>
          <a:ln>
            <a:noFill/>
          </a:ln>
        </p:spPr>
      </p:pic>
      <p:graphicFrame>
        <p:nvGraphicFramePr>
          <p:cNvPr id="99" name="Google Shape;99;p19"/>
          <p:cNvGraphicFramePr/>
          <p:nvPr/>
        </p:nvGraphicFramePr>
        <p:xfrm>
          <a:off x="311700" y="1118575"/>
          <a:ext cx="8466325" cy="3992820"/>
        </p:xfrm>
        <a:graphic>
          <a:graphicData uri="http://schemas.openxmlformats.org/drawingml/2006/table">
            <a:tbl>
              <a:tblPr>
                <a:noFill/>
                <a:tableStyleId>{A7193947-3FB1-4C25-B25E-86C4A49C55CD}</a:tableStyleId>
              </a:tblPr>
              <a:tblGrid>
                <a:gridCol w="690850">
                  <a:extLst>
                    <a:ext uri="{9D8B030D-6E8A-4147-A177-3AD203B41FA5}">
                      <a16:colId xmlns:a16="http://schemas.microsoft.com/office/drawing/2014/main" val="20000"/>
                    </a:ext>
                  </a:extLst>
                </a:gridCol>
                <a:gridCol w="1438300">
                  <a:extLst>
                    <a:ext uri="{9D8B030D-6E8A-4147-A177-3AD203B41FA5}">
                      <a16:colId xmlns:a16="http://schemas.microsoft.com/office/drawing/2014/main" val="20001"/>
                    </a:ext>
                  </a:extLst>
                </a:gridCol>
                <a:gridCol w="1372050">
                  <a:extLst>
                    <a:ext uri="{9D8B030D-6E8A-4147-A177-3AD203B41FA5}">
                      <a16:colId xmlns:a16="http://schemas.microsoft.com/office/drawing/2014/main" val="20002"/>
                    </a:ext>
                  </a:extLst>
                </a:gridCol>
                <a:gridCol w="2926500">
                  <a:extLst>
                    <a:ext uri="{9D8B030D-6E8A-4147-A177-3AD203B41FA5}">
                      <a16:colId xmlns:a16="http://schemas.microsoft.com/office/drawing/2014/main" val="20003"/>
                    </a:ext>
                  </a:extLst>
                </a:gridCol>
                <a:gridCol w="2038625">
                  <a:extLst>
                    <a:ext uri="{9D8B030D-6E8A-4147-A177-3AD203B41FA5}">
                      <a16:colId xmlns:a16="http://schemas.microsoft.com/office/drawing/2014/main" val="20004"/>
                    </a:ext>
                  </a:extLst>
                </a:gridCol>
              </a:tblGrid>
              <a:tr h="649600">
                <a:tc>
                  <a:txBody>
                    <a:bodyPr/>
                    <a:lstStyle/>
                    <a:p>
                      <a:pPr marL="0" lvl="0" indent="0" algn="l" rtl="0">
                        <a:spcBef>
                          <a:spcPts val="0"/>
                        </a:spcBef>
                        <a:spcAft>
                          <a:spcPts val="0"/>
                        </a:spcAft>
                        <a:buNone/>
                      </a:pPr>
                      <a:r>
                        <a:rPr lang="en" b="1"/>
                        <a:t>S. No.</a:t>
                      </a:r>
                      <a:endParaRPr b="1"/>
                    </a:p>
                  </a:txBody>
                  <a:tcPr marL="91425" marR="91425" marT="91425" marB="91425"/>
                </a:tc>
                <a:tc>
                  <a:txBody>
                    <a:bodyPr/>
                    <a:lstStyle/>
                    <a:p>
                      <a:pPr marL="0" lvl="0" indent="0" algn="l" rtl="0">
                        <a:spcBef>
                          <a:spcPts val="0"/>
                        </a:spcBef>
                        <a:spcAft>
                          <a:spcPts val="0"/>
                        </a:spcAft>
                        <a:buNone/>
                      </a:pPr>
                      <a:r>
                        <a:rPr lang="en" b="1"/>
                        <a:t>Name of Paper</a:t>
                      </a:r>
                      <a:endParaRPr b="1"/>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b="1"/>
                        <a:t>Author and Publication year</a:t>
                      </a:r>
                      <a:endParaRPr b="1"/>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b="1"/>
                        <a:t>Inferences</a:t>
                      </a:r>
                      <a:endParaRPr b="1"/>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b="1"/>
                        <a:t>Limitations</a:t>
                      </a:r>
                      <a:endParaRPr b="1"/>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2843600">
                <a:tc>
                  <a:txBody>
                    <a:bodyPr/>
                    <a:lstStyle/>
                    <a:p>
                      <a:pPr marL="0" lvl="0" indent="0" algn="l" rtl="0">
                        <a:spcBef>
                          <a:spcPts val="0"/>
                        </a:spcBef>
                        <a:spcAft>
                          <a:spcPts val="0"/>
                        </a:spcAft>
                        <a:buNone/>
                      </a:pPr>
                      <a:r>
                        <a:rPr lang="en"/>
                        <a:t>2</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solidFill>
                            <a:srgbClr val="2E414F"/>
                          </a:solidFill>
                          <a:highlight>
                            <a:srgbClr val="FFFFFF"/>
                          </a:highlight>
                        </a:rPr>
                        <a:t>Deep learning to filter SMS</a:t>
                      </a:r>
                      <a:endParaRPr>
                        <a:solidFill>
                          <a:srgbClr val="2E414F"/>
                        </a:solidFill>
                        <a:highlight>
                          <a:srgbClr val="FFFFFF"/>
                        </a:highlight>
                      </a:endParaRPr>
                    </a:p>
                    <a:p>
                      <a:pPr marL="0" lvl="0" indent="0" algn="l" rtl="0">
                        <a:spcBef>
                          <a:spcPts val="0"/>
                        </a:spcBef>
                        <a:spcAft>
                          <a:spcPts val="0"/>
                        </a:spcAft>
                        <a:buNone/>
                      </a:pPr>
                      <a:r>
                        <a:rPr lang="en">
                          <a:solidFill>
                            <a:srgbClr val="2E414F"/>
                          </a:solidFill>
                          <a:highlight>
                            <a:srgbClr val="FFFFFF"/>
                          </a:highlight>
                        </a:rPr>
                        <a:t>Spam</a:t>
                      </a:r>
                      <a:endParaRPr>
                        <a:solidFill>
                          <a:srgbClr val="2E414F"/>
                        </a:solidFill>
                        <a:highlight>
                          <a:srgbClr val="FFFFFF"/>
                        </a:high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Roy, P. K., Singh, J. P., &amp; Banerjee, S. (2020). </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Context based filtering was the next technique used for spam detection. It takes into account the context in which a message is received and analyze to determine its likelihood of being spam. This approach considers a range of</a:t>
                      </a:r>
                      <a:endParaRPr/>
                    </a:p>
                    <a:p>
                      <a:pPr marL="0" lvl="0" indent="0" algn="l" rtl="0">
                        <a:spcBef>
                          <a:spcPts val="0"/>
                        </a:spcBef>
                        <a:spcAft>
                          <a:spcPts val="0"/>
                        </a:spcAft>
                        <a:buNone/>
                      </a:pPr>
                      <a:r>
                        <a:rPr lang="en"/>
                        <a:t>factors beyond just the content of the message itself, such as the sender’s reputation, the</a:t>
                      </a:r>
                      <a:endParaRPr/>
                    </a:p>
                    <a:p>
                      <a:pPr marL="0" lvl="0" indent="0" algn="l" rtl="0">
                        <a:spcBef>
                          <a:spcPts val="0"/>
                        </a:spcBef>
                        <a:spcAft>
                          <a:spcPts val="0"/>
                        </a:spcAft>
                        <a:buNone/>
                      </a:pPr>
                      <a:r>
                        <a:rPr lang="en"/>
                        <a:t>content of previous messages from the same sender, and the behavior of the recipient in</a:t>
                      </a:r>
                      <a:endParaRPr/>
                    </a:p>
                    <a:p>
                      <a:pPr marL="0" lvl="0" indent="0" algn="l" rtl="0">
                        <a:spcBef>
                          <a:spcPts val="0"/>
                        </a:spcBef>
                        <a:spcAft>
                          <a:spcPts val="0"/>
                        </a:spcAft>
                        <a:buNone/>
                      </a:pPr>
                      <a:r>
                        <a:rPr lang="en"/>
                        <a:t>responding to similar messages.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rPr>
                        <a:t>The filtering method could be easily spoofed by attackers by performing SS7 network attacks and impersonation the sender name and number as it only works on client side.</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284563" y="1816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Literature Survey</a:t>
            </a:r>
            <a:endParaRPr/>
          </a:p>
        </p:txBody>
      </p:sp>
      <p:pic>
        <p:nvPicPr>
          <p:cNvPr id="105" name="Google Shape;105;p20"/>
          <p:cNvPicPr preferRelativeResize="0"/>
          <p:nvPr/>
        </p:nvPicPr>
        <p:blipFill>
          <a:blip r:embed="rId3">
            <a:alphaModFix/>
          </a:blip>
          <a:stretch>
            <a:fillRect/>
          </a:stretch>
        </p:blipFill>
        <p:spPr>
          <a:xfrm>
            <a:off x="311696" y="181625"/>
            <a:ext cx="2474550" cy="836100"/>
          </a:xfrm>
          <a:prstGeom prst="rect">
            <a:avLst/>
          </a:prstGeom>
          <a:noFill/>
          <a:ln>
            <a:noFill/>
          </a:ln>
        </p:spPr>
      </p:pic>
      <p:graphicFrame>
        <p:nvGraphicFramePr>
          <p:cNvPr id="106" name="Google Shape;106;p20"/>
          <p:cNvGraphicFramePr/>
          <p:nvPr/>
        </p:nvGraphicFramePr>
        <p:xfrm>
          <a:off x="311700" y="1118575"/>
          <a:ext cx="8466325" cy="3964080"/>
        </p:xfrm>
        <a:graphic>
          <a:graphicData uri="http://schemas.openxmlformats.org/drawingml/2006/table">
            <a:tbl>
              <a:tblPr>
                <a:noFill/>
                <a:tableStyleId>{A7193947-3FB1-4C25-B25E-86C4A49C55CD}</a:tableStyleId>
              </a:tblPr>
              <a:tblGrid>
                <a:gridCol w="690850">
                  <a:extLst>
                    <a:ext uri="{9D8B030D-6E8A-4147-A177-3AD203B41FA5}">
                      <a16:colId xmlns:a16="http://schemas.microsoft.com/office/drawing/2014/main" val="20000"/>
                    </a:ext>
                  </a:extLst>
                </a:gridCol>
                <a:gridCol w="1438300">
                  <a:extLst>
                    <a:ext uri="{9D8B030D-6E8A-4147-A177-3AD203B41FA5}">
                      <a16:colId xmlns:a16="http://schemas.microsoft.com/office/drawing/2014/main" val="20001"/>
                    </a:ext>
                  </a:extLst>
                </a:gridCol>
                <a:gridCol w="1372050">
                  <a:extLst>
                    <a:ext uri="{9D8B030D-6E8A-4147-A177-3AD203B41FA5}">
                      <a16:colId xmlns:a16="http://schemas.microsoft.com/office/drawing/2014/main" val="20002"/>
                    </a:ext>
                  </a:extLst>
                </a:gridCol>
                <a:gridCol w="2926500">
                  <a:extLst>
                    <a:ext uri="{9D8B030D-6E8A-4147-A177-3AD203B41FA5}">
                      <a16:colId xmlns:a16="http://schemas.microsoft.com/office/drawing/2014/main" val="20003"/>
                    </a:ext>
                  </a:extLst>
                </a:gridCol>
                <a:gridCol w="2038625">
                  <a:extLst>
                    <a:ext uri="{9D8B030D-6E8A-4147-A177-3AD203B41FA5}">
                      <a16:colId xmlns:a16="http://schemas.microsoft.com/office/drawing/2014/main" val="20004"/>
                    </a:ext>
                  </a:extLst>
                </a:gridCol>
              </a:tblGrid>
              <a:tr h="649600">
                <a:tc>
                  <a:txBody>
                    <a:bodyPr/>
                    <a:lstStyle/>
                    <a:p>
                      <a:pPr marL="0" lvl="0" indent="0" algn="l" rtl="0">
                        <a:spcBef>
                          <a:spcPts val="0"/>
                        </a:spcBef>
                        <a:spcAft>
                          <a:spcPts val="0"/>
                        </a:spcAft>
                        <a:buNone/>
                      </a:pPr>
                      <a:r>
                        <a:rPr lang="en" b="1"/>
                        <a:t>S. No.</a:t>
                      </a:r>
                      <a:endParaRPr b="1"/>
                    </a:p>
                  </a:txBody>
                  <a:tcPr marL="91425" marR="91425" marT="91425" marB="91425"/>
                </a:tc>
                <a:tc>
                  <a:txBody>
                    <a:bodyPr/>
                    <a:lstStyle/>
                    <a:p>
                      <a:pPr marL="0" lvl="0" indent="0" algn="l" rtl="0">
                        <a:spcBef>
                          <a:spcPts val="0"/>
                        </a:spcBef>
                        <a:spcAft>
                          <a:spcPts val="0"/>
                        </a:spcAft>
                        <a:buNone/>
                      </a:pPr>
                      <a:r>
                        <a:rPr lang="en" b="1"/>
                        <a:t>Name of Paper</a:t>
                      </a:r>
                      <a:endParaRPr b="1"/>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b="1"/>
                        <a:t>Author and Publication year</a:t>
                      </a:r>
                      <a:endParaRPr b="1"/>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b="1"/>
                        <a:t>Inferences</a:t>
                      </a:r>
                      <a:endParaRPr b="1"/>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b="1"/>
                        <a:t>Limitations</a:t>
                      </a:r>
                      <a:endParaRPr b="1"/>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141150">
                <a:tc>
                  <a:txBody>
                    <a:bodyPr/>
                    <a:lstStyle/>
                    <a:p>
                      <a:pPr marL="0" lvl="0" indent="0" algn="l" rtl="0">
                        <a:spcBef>
                          <a:spcPts val="0"/>
                        </a:spcBef>
                        <a:spcAft>
                          <a:spcPts val="0"/>
                        </a:spcAft>
                        <a:buNone/>
                      </a:pPr>
                      <a:r>
                        <a:rPr lang="en"/>
                        <a:t>3</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solidFill>
                            <a:srgbClr val="2E414F"/>
                          </a:solidFill>
                          <a:highlight>
                            <a:srgbClr val="FFFFFF"/>
                          </a:highlight>
                        </a:rPr>
                        <a:t>Spam detection in SMS based on feature selection</a:t>
                      </a:r>
                      <a:endParaRPr>
                        <a:solidFill>
                          <a:srgbClr val="2E414F"/>
                        </a:solidFill>
                        <a:highlight>
                          <a:srgbClr val="FFFFFF"/>
                        </a:highlight>
                      </a:endParaRPr>
                    </a:p>
                    <a:p>
                      <a:pPr marL="0" lvl="0" indent="0" algn="l" rtl="0">
                        <a:spcBef>
                          <a:spcPts val="0"/>
                        </a:spcBef>
                        <a:spcAft>
                          <a:spcPts val="0"/>
                        </a:spcAft>
                        <a:buNone/>
                      </a:pPr>
                      <a:r>
                        <a:rPr lang="en">
                          <a:solidFill>
                            <a:srgbClr val="2E414F"/>
                          </a:solidFill>
                          <a:highlight>
                            <a:srgbClr val="FFFFFF"/>
                          </a:highlight>
                        </a:rPr>
                        <a:t>Techniques.</a:t>
                      </a:r>
                      <a:endParaRPr>
                        <a:solidFill>
                          <a:srgbClr val="2E414F"/>
                        </a:solidFill>
                        <a:highlight>
                          <a:srgbClr val="FFFFFF"/>
                        </a:high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Sharaff, A. (2019).</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Feature selection technique was based on context based filtering, it built upon by adding features such as occurrences of specific words, rate of specific words in the test message and so on.</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Feature extraction techniques often focus on capturing surface-level characteristics of spam messages, such as keywords or patterns. They may not fully capture the semantic meaning of the content, which can limit the detection accuracy.</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284563" y="1816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Literature Survey</a:t>
            </a:r>
            <a:endParaRPr/>
          </a:p>
        </p:txBody>
      </p:sp>
      <p:pic>
        <p:nvPicPr>
          <p:cNvPr id="112" name="Google Shape;112;p21"/>
          <p:cNvPicPr preferRelativeResize="0"/>
          <p:nvPr/>
        </p:nvPicPr>
        <p:blipFill>
          <a:blip r:embed="rId3">
            <a:alphaModFix/>
          </a:blip>
          <a:stretch>
            <a:fillRect/>
          </a:stretch>
        </p:blipFill>
        <p:spPr>
          <a:xfrm>
            <a:off x="311696" y="181625"/>
            <a:ext cx="2474550" cy="836100"/>
          </a:xfrm>
          <a:prstGeom prst="rect">
            <a:avLst/>
          </a:prstGeom>
          <a:noFill/>
          <a:ln>
            <a:noFill/>
          </a:ln>
        </p:spPr>
      </p:pic>
      <p:graphicFrame>
        <p:nvGraphicFramePr>
          <p:cNvPr id="113" name="Google Shape;113;p21"/>
          <p:cNvGraphicFramePr/>
          <p:nvPr/>
        </p:nvGraphicFramePr>
        <p:xfrm>
          <a:off x="311700" y="1118575"/>
          <a:ext cx="8466325" cy="3992820"/>
        </p:xfrm>
        <a:graphic>
          <a:graphicData uri="http://schemas.openxmlformats.org/drawingml/2006/table">
            <a:tbl>
              <a:tblPr>
                <a:noFill/>
                <a:tableStyleId>{A7193947-3FB1-4C25-B25E-86C4A49C55CD}</a:tableStyleId>
              </a:tblPr>
              <a:tblGrid>
                <a:gridCol w="690850">
                  <a:extLst>
                    <a:ext uri="{9D8B030D-6E8A-4147-A177-3AD203B41FA5}">
                      <a16:colId xmlns:a16="http://schemas.microsoft.com/office/drawing/2014/main" val="20000"/>
                    </a:ext>
                  </a:extLst>
                </a:gridCol>
                <a:gridCol w="1438300">
                  <a:extLst>
                    <a:ext uri="{9D8B030D-6E8A-4147-A177-3AD203B41FA5}">
                      <a16:colId xmlns:a16="http://schemas.microsoft.com/office/drawing/2014/main" val="20001"/>
                    </a:ext>
                  </a:extLst>
                </a:gridCol>
                <a:gridCol w="1372050">
                  <a:extLst>
                    <a:ext uri="{9D8B030D-6E8A-4147-A177-3AD203B41FA5}">
                      <a16:colId xmlns:a16="http://schemas.microsoft.com/office/drawing/2014/main" val="20002"/>
                    </a:ext>
                  </a:extLst>
                </a:gridCol>
                <a:gridCol w="2926500">
                  <a:extLst>
                    <a:ext uri="{9D8B030D-6E8A-4147-A177-3AD203B41FA5}">
                      <a16:colId xmlns:a16="http://schemas.microsoft.com/office/drawing/2014/main" val="20003"/>
                    </a:ext>
                  </a:extLst>
                </a:gridCol>
                <a:gridCol w="2038625">
                  <a:extLst>
                    <a:ext uri="{9D8B030D-6E8A-4147-A177-3AD203B41FA5}">
                      <a16:colId xmlns:a16="http://schemas.microsoft.com/office/drawing/2014/main" val="20004"/>
                    </a:ext>
                  </a:extLst>
                </a:gridCol>
              </a:tblGrid>
              <a:tr h="649600">
                <a:tc>
                  <a:txBody>
                    <a:bodyPr/>
                    <a:lstStyle/>
                    <a:p>
                      <a:pPr marL="0" lvl="0" indent="0" algn="l" rtl="0">
                        <a:spcBef>
                          <a:spcPts val="0"/>
                        </a:spcBef>
                        <a:spcAft>
                          <a:spcPts val="0"/>
                        </a:spcAft>
                        <a:buNone/>
                      </a:pPr>
                      <a:r>
                        <a:rPr lang="en" b="1"/>
                        <a:t>S. No.</a:t>
                      </a:r>
                      <a:endParaRPr b="1"/>
                    </a:p>
                  </a:txBody>
                  <a:tcPr marL="91425" marR="91425" marT="91425" marB="91425"/>
                </a:tc>
                <a:tc>
                  <a:txBody>
                    <a:bodyPr/>
                    <a:lstStyle/>
                    <a:p>
                      <a:pPr marL="0" lvl="0" indent="0" algn="l" rtl="0">
                        <a:spcBef>
                          <a:spcPts val="0"/>
                        </a:spcBef>
                        <a:spcAft>
                          <a:spcPts val="0"/>
                        </a:spcAft>
                        <a:buNone/>
                      </a:pPr>
                      <a:r>
                        <a:rPr lang="en" b="1"/>
                        <a:t>Name of Paper</a:t>
                      </a:r>
                      <a:endParaRPr b="1"/>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b="1"/>
                        <a:t>Author and Publication year</a:t>
                      </a:r>
                      <a:endParaRPr b="1"/>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b="1"/>
                        <a:t>Inferences</a:t>
                      </a:r>
                      <a:endParaRPr b="1"/>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b="1"/>
                        <a:t>Limitations</a:t>
                      </a:r>
                      <a:endParaRPr b="1"/>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2843600">
                <a:tc>
                  <a:txBody>
                    <a:bodyPr/>
                    <a:lstStyle/>
                    <a:p>
                      <a:pPr marL="0" lvl="0" indent="0" algn="l" rtl="0">
                        <a:spcBef>
                          <a:spcPts val="0"/>
                        </a:spcBef>
                        <a:spcAft>
                          <a:spcPts val="0"/>
                        </a:spcAft>
                        <a:buNone/>
                      </a:pPr>
                      <a:r>
                        <a:rPr lang="en"/>
                        <a:t>4</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solidFill>
                            <a:srgbClr val="2E414F"/>
                          </a:solidFill>
                          <a:highlight>
                            <a:srgbClr val="FFFFFF"/>
                          </a:highlight>
                        </a:rPr>
                        <a:t>Hybrid SMS spam filtering</a:t>
                      </a:r>
                      <a:endParaRPr>
                        <a:solidFill>
                          <a:srgbClr val="2E414F"/>
                        </a:solidFill>
                        <a:highlight>
                          <a:srgbClr val="FFFFFF"/>
                        </a:highlight>
                      </a:endParaRPr>
                    </a:p>
                    <a:p>
                      <a:pPr marL="0" lvl="0" indent="0" algn="l" rtl="0">
                        <a:spcBef>
                          <a:spcPts val="0"/>
                        </a:spcBef>
                        <a:spcAft>
                          <a:spcPts val="0"/>
                        </a:spcAft>
                        <a:buNone/>
                      </a:pPr>
                      <a:r>
                        <a:rPr lang="en">
                          <a:solidFill>
                            <a:srgbClr val="2E414F"/>
                          </a:solidFill>
                          <a:highlight>
                            <a:srgbClr val="FFFFFF"/>
                          </a:highlight>
                        </a:rPr>
                        <a:t>system using machine learning techniques</a:t>
                      </a:r>
                      <a:endParaRPr>
                        <a:solidFill>
                          <a:srgbClr val="2E414F"/>
                        </a:solidFill>
                        <a:highlight>
                          <a:srgbClr val="FFFFFF"/>
                        </a:high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Baaqeel, H., &amp; Zagrouba, R. (2020)</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These were combinations of rule based filters and machine learning algorithms such as</a:t>
                      </a:r>
                      <a:endParaRPr/>
                    </a:p>
                    <a:p>
                      <a:pPr marL="0" lvl="0" indent="0" algn="l" rtl="0">
                        <a:spcBef>
                          <a:spcPts val="0"/>
                        </a:spcBef>
                        <a:spcAft>
                          <a:spcPts val="0"/>
                        </a:spcAft>
                        <a:buNone/>
                      </a:pPr>
                      <a:r>
                        <a:rPr lang="en"/>
                        <a:t>NB and SVM. The rule-based filter may be used to quickly and accurately identify</a:t>
                      </a:r>
                      <a:endParaRPr/>
                    </a:p>
                    <a:p>
                      <a:pPr marL="0" lvl="0" indent="0" algn="l" rtl="0">
                        <a:spcBef>
                          <a:spcPts val="0"/>
                        </a:spcBef>
                        <a:spcAft>
                          <a:spcPts val="0"/>
                        </a:spcAft>
                        <a:buNone/>
                      </a:pPr>
                      <a:r>
                        <a:rPr lang="en"/>
                        <a:t>messages that match certain predefined criteria, such as messages containing specific</a:t>
                      </a:r>
                      <a:endParaRPr/>
                    </a:p>
                    <a:p>
                      <a:pPr marL="0" lvl="0" indent="0" algn="l" rtl="0">
                        <a:spcBef>
                          <a:spcPts val="0"/>
                        </a:spcBef>
                        <a:spcAft>
                          <a:spcPts val="0"/>
                        </a:spcAft>
                        <a:buNone/>
                      </a:pPr>
                      <a:r>
                        <a:rPr lang="en"/>
                        <a:t>keywords.The machine learning algorithm was used to classify the remaining messages based on their content and other features.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Integrating multiple algorithms or methods requires careful coordination and synchronization, leading to increased complexity.</a:t>
                      </a:r>
                      <a:endParaRPr/>
                    </a:p>
                    <a:p>
                      <a:pPr marL="0" lvl="0" indent="0" algn="l" rtl="0">
                        <a:spcBef>
                          <a:spcPts val="0"/>
                        </a:spcBef>
                        <a:spcAft>
                          <a:spcPts val="0"/>
                        </a:spcAft>
                        <a:buNone/>
                      </a:pPr>
                      <a:r>
                        <a:rPr lang="en"/>
                        <a:t> If one component performs poorly or has limitations, it can impact the overall performance of the hybrid system.</a:t>
                      </a:r>
                      <a:endParaRPr/>
                    </a:p>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2225</Words>
  <Application>Microsoft Office PowerPoint</Application>
  <PresentationFormat>On-screen Show (16:9)</PresentationFormat>
  <Paragraphs>172</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Times New Roman</vt:lpstr>
      <vt:lpstr>Simple Light</vt:lpstr>
      <vt:lpstr>PowerPoint Presentation</vt:lpstr>
      <vt:lpstr>Table of Contents</vt:lpstr>
      <vt:lpstr>Abstract</vt:lpstr>
      <vt:lpstr>Introduction</vt:lpstr>
      <vt:lpstr>Motivation</vt:lpstr>
      <vt:lpstr>Literature Survey</vt:lpstr>
      <vt:lpstr>Literature Survey</vt:lpstr>
      <vt:lpstr>Literature Survey</vt:lpstr>
      <vt:lpstr>Literature Survey</vt:lpstr>
      <vt:lpstr>Literature Survey</vt:lpstr>
      <vt:lpstr>    Challenges and Limitations</vt:lpstr>
      <vt:lpstr>Objectives of the project</vt:lpstr>
      <vt:lpstr>Innovation</vt:lpstr>
      <vt:lpstr>Scope and Application</vt:lpstr>
      <vt:lpstr>Proposed Architecture</vt:lpstr>
      <vt:lpstr>Proposed modules</vt:lpstr>
      <vt:lpstr>Proposed modules</vt:lpstr>
      <vt:lpstr>Proposed modules</vt:lpstr>
      <vt:lpstr>Results</vt:lpstr>
      <vt:lpstr>Results</vt:lpstr>
      <vt:lpstr>Results</vt:lpstr>
      <vt:lpstr>Results</vt:lpstr>
      <vt:lpstr>Future Enhancements</vt:lpstr>
      <vt:lpstr>Conclusion</vt:lpstr>
      <vt:lpstr>References</vt:lpstr>
      <vt:lpstr>Publication Status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Aditya Kumar</cp:lastModifiedBy>
  <cp:revision>7</cp:revision>
  <dcterms:modified xsi:type="dcterms:W3CDTF">2023-05-17T04:05:59Z</dcterms:modified>
</cp:coreProperties>
</file>