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D474F80-3E75-44EF-B988-8B22F2AB63C4}">
  <a:tblStyle styleId="{BD474F80-3E75-44EF-B988-8B22F2AB63C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4b25c48dc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4b25c48dc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038882f5f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038882f5f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f26f7f955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f26f7f955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038882f5fe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038882f5fe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f26f7f955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f26f7f955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f26f7f9558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f26f7f955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038882f5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038882f5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038882f5f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038882f5f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038882f5f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038882f5f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f26f7f955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f26f7f955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038882f5f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038882f5f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038882f5fe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038882f5fe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f291c3bd4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f291c3bd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038882f5fe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038882f5fe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hyperlink" Target="https://link.springer.com/chapter/10.1007/978-981-13-1498-8_49" TargetMode="External"/><Relationship Id="rId5" Type="http://schemas.openxmlformats.org/officeDocument/2006/relationships/hyperlink" Target="https://onlinelibrary.wiley.com/doi/full/10.1002/cpe.6989" TargetMode="External"/><Relationship Id="rId6" Type="http://schemas.openxmlformats.org/officeDocument/2006/relationships/hyperlink" Target="https://aclanthology.org/2020.emnlp-demos.6/"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hyperlink" Target="https://www.sciencedirect.com/science/article/pii/S1877050921007493?via%3Dihub" TargetMode="External"/><Relationship Id="rId5" Type="http://schemas.openxmlformats.org/officeDocument/2006/relationships/hyperlink" Target="https://ieeexplore.ieee.org/abstract/document/8672697" TargetMode="External"/><Relationship Id="rId6" Type="http://schemas.openxmlformats.org/officeDocument/2006/relationships/hyperlink" Target="https://www.sciencedirect.com/science/article/abs/pii/S0167739X19306879"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hyperlink" Target="https://link.springer.com/article/10.1007/s00521-019-04331-5"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311696" y="181625"/>
            <a:ext cx="2474550" cy="836100"/>
          </a:xfrm>
          <a:prstGeom prst="rect">
            <a:avLst/>
          </a:prstGeom>
          <a:noFill/>
          <a:ln>
            <a:noFill/>
          </a:ln>
        </p:spPr>
      </p:pic>
      <p:sp>
        <p:nvSpPr>
          <p:cNvPr id="55" name="Google Shape;55;p13"/>
          <p:cNvSpPr txBox="1"/>
          <p:nvPr/>
        </p:nvSpPr>
        <p:spPr>
          <a:xfrm>
            <a:off x="3492475" y="181625"/>
            <a:ext cx="5341200" cy="1231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Font typeface="Arial"/>
              <a:buNone/>
            </a:pPr>
            <a:r>
              <a:rPr b="1" lang="en" sz="1700">
                <a:solidFill>
                  <a:schemeClr val="dk1"/>
                </a:solidFill>
                <a:latin typeface="Calibri"/>
                <a:ea typeface="Calibri"/>
                <a:cs typeface="Calibri"/>
                <a:sym typeface="Calibri"/>
              </a:rPr>
              <a:t>SRM INSTITUTE OF SCIENCE AND TECHNOLOGY </a:t>
            </a:r>
            <a:endParaRPr sz="1700">
              <a:solidFill>
                <a:schemeClr val="dk1"/>
              </a:solidFill>
              <a:latin typeface="Calibri"/>
              <a:ea typeface="Calibri"/>
              <a:cs typeface="Calibri"/>
              <a:sym typeface="Calibri"/>
            </a:endParaRPr>
          </a:p>
          <a:p>
            <a:pPr indent="0" lvl="0" marL="0" rtl="0" algn="ctr">
              <a:spcBef>
                <a:spcPts val="0"/>
              </a:spcBef>
              <a:spcAft>
                <a:spcPts val="0"/>
              </a:spcAft>
              <a:buClr>
                <a:schemeClr val="dk1"/>
              </a:buClr>
              <a:buFont typeface="Arial"/>
              <a:buNone/>
            </a:pPr>
            <a:r>
              <a:rPr b="1" lang="en" sz="1700">
                <a:solidFill>
                  <a:schemeClr val="dk1"/>
                </a:solidFill>
                <a:latin typeface="Calibri"/>
                <a:ea typeface="Calibri"/>
                <a:cs typeface="Calibri"/>
                <a:sym typeface="Calibri"/>
              </a:rPr>
              <a:t>COLLEGE OF ENGINEERING AND TECHNOLOGY</a:t>
            </a:r>
            <a:endParaRPr sz="1700">
              <a:solidFill>
                <a:schemeClr val="dk1"/>
              </a:solidFill>
              <a:latin typeface="Calibri"/>
              <a:ea typeface="Calibri"/>
              <a:cs typeface="Calibri"/>
              <a:sym typeface="Calibri"/>
            </a:endParaRPr>
          </a:p>
          <a:p>
            <a:pPr indent="0" lvl="0" marL="0" rtl="0" algn="ctr">
              <a:spcBef>
                <a:spcPts val="0"/>
              </a:spcBef>
              <a:spcAft>
                <a:spcPts val="0"/>
              </a:spcAft>
              <a:buClr>
                <a:schemeClr val="dk1"/>
              </a:buClr>
              <a:buFont typeface="Arial"/>
              <a:buNone/>
            </a:pPr>
            <a:r>
              <a:rPr b="1" lang="en" sz="1700">
                <a:solidFill>
                  <a:schemeClr val="dk1"/>
                </a:solidFill>
                <a:latin typeface="Calibri"/>
                <a:ea typeface="Calibri"/>
                <a:cs typeface="Calibri"/>
                <a:sym typeface="Calibri"/>
              </a:rPr>
              <a:t>DEPARTMENT OF NETWORKING AND COMMUNICATIONS</a:t>
            </a:r>
            <a:endParaRPr sz="1700">
              <a:solidFill>
                <a:schemeClr val="dk1"/>
              </a:solidFill>
              <a:latin typeface="Calibri"/>
              <a:ea typeface="Calibri"/>
              <a:cs typeface="Calibri"/>
              <a:sym typeface="Calibri"/>
            </a:endParaRPr>
          </a:p>
          <a:p>
            <a:pPr indent="0" lvl="0" marL="0" rtl="0" algn="ctr">
              <a:spcBef>
                <a:spcPts val="0"/>
              </a:spcBef>
              <a:spcAft>
                <a:spcPts val="0"/>
              </a:spcAft>
              <a:buClr>
                <a:schemeClr val="dk1"/>
              </a:buClr>
              <a:buFont typeface="Arial"/>
              <a:buNone/>
            </a:pPr>
            <a:r>
              <a:rPr b="1" lang="en" sz="1700">
                <a:solidFill>
                  <a:schemeClr val="dk1"/>
                </a:solidFill>
                <a:latin typeface="Calibri"/>
                <a:ea typeface="Calibri"/>
                <a:cs typeface="Calibri"/>
                <a:sym typeface="Calibri"/>
              </a:rPr>
              <a:t>18CSP109L/18CSP111L MAJOR PROJECT</a:t>
            </a:r>
            <a:endParaRPr sz="1300"/>
          </a:p>
        </p:txBody>
      </p:sp>
      <p:sp>
        <p:nvSpPr>
          <p:cNvPr id="56" name="Google Shape;56;p13"/>
          <p:cNvSpPr txBox="1"/>
          <p:nvPr/>
        </p:nvSpPr>
        <p:spPr>
          <a:xfrm>
            <a:off x="645550" y="1446225"/>
            <a:ext cx="7729500" cy="1699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280">
                <a:solidFill>
                  <a:schemeClr val="dk1"/>
                </a:solidFill>
              </a:rPr>
              <a:t>SMS Spam Detection using Natural Language Processing and Ensemble Learning</a:t>
            </a:r>
            <a:endParaRPr/>
          </a:p>
        </p:txBody>
      </p:sp>
      <p:sp>
        <p:nvSpPr>
          <p:cNvPr id="57" name="Google Shape;57;p13"/>
          <p:cNvSpPr txBox="1"/>
          <p:nvPr/>
        </p:nvSpPr>
        <p:spPr>
          <a:xfrm>
            <a:off x="1031800" y="3178525"/>
            <a:ext cx="6957000" cy="179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rgbClr val="888888"/>
              </a:buClr>
              <a:buSzPts val="3200"/>
              <a:buFont typeface="Arial"/>
              <a:buNone/>
            </a:pPr>
            <a:r>
              <a:rPr lang="en" sz="1800">
                <a:solidFill>
                  <a:srgbClr val="888888"/>
                </a:solidFill>
                <a:latin typeface="Calibri"/>
                <a:ea typeface="Calibri"/>
                <a:cs typeface="Calibri"/>
                <a:sym typeface="Calibri"/>
              </a:rPr>
              <a:t>Student 1 Reg No : RA1911030010100</a:t>
            </a:r>
            <a:endParaRPr sz="1800">
              <a:solidFill>
                <a:srgbClr val="888888"/>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rPr lang="en" sz="1800">
                <a:solidFill>
                  <a:srgbClr val="888888"/>
                </a:solidFill>
                <a:latin typeface="Calibri"/>
                <a:ea typeface="Calibri"/>
                <a:cs typeface="Calibri"/>
                <a:sym typeface="Calibri"/>
              </a:rPr>
              <a:t>Student 2 Reg No : RA1911030010071</a:t>
            </a:r>
            <a:endParaRPr sz="1800">
              <a:solidFill>
                <a:srgbClr val="888888"/>
              </a:solidFill>
              <a:latin typeface="Calibri"/>
              <a:ea typeface="Calibri"/>
              <a:cs typeface="Calibri"/>
              <a:sym typeface="Calibri"/>
            </a:endParaRPr>
          </a:p>
          <a:p>
            <a:pPr indent="0" lvl="0" marL="0" rtl="0" algn="ctr">
              <a:spcBef>
                <a:spcPts val="592"/>
              </a:spcBef>
              <a:spcAft>
                <a:spcPts val="0"/>
              </a:spcAft>
              <a:buClr>
                <a:srgbClr val="888888"/>
              </a:buClr>
              <a:buSzPts val="3200"/>
              <a:buFont typeface="Arial"/>
              <a:buNone/>
            </a:pPr>
            <a:r>
              <a:rPr lang="en" sz="1800">
                <a:solidFill>
                  <a:srgbClr val="888888"/>
                </a:solidFill>
                <a:latin typeface="Calibri"/>
                <a:ea typeface="Calibri"/>
                <a:cs typeface="Calibri"/>
                <a:sym typeface="Calibri"/>
              </a:rPr>
              <a:t>Batch ID: NWC071110</a:t>
            </a:r>
            <a:endParaRPr sz="1800">
              <a:solidFill>
                <a:srgbClr val="888888"/>
              </a:solidFill>
              <a:latin typeface="Calibri"/>
              <a:ea typeface="Calibri"/>
              <a:cs typeface="Calibri"/>
              <a:sym typeface="Calibri"/>
            </a:endParaRPr>
          </a:p>
          <a:p>
            <a:pPr indent="0" lvl="0" marL="0" rtl="0" algn="ctr">
              <a:spcBef>
                <a:spcPts val="592"/>
              </a:spcBef>
              <a:spcAft>
                <a:spcPts val="0"/>
              </a:spcAft>
              <a:buNone/>
            </a:pPr>
            <a:r>
              <a:rPr lang="en" sz="1800">
                <a:solidFill>
                  <a:srgbClr val="888888"/>
                </a:solidFill>
                <a:latin typeface="Calibri"/>
                <a:ea typeface="Calibri"/>
                <a:cs typeface="Calibri"/>
                <a:sym typeface="Calibri"/>
              </a:rPr>
              <a:t>Guide name and Designation : </a:t>
            </a:r>
            <a:r>
              <a:rPr lang="en" sz="1800">
                <a:solidFill>
                  <a:srgbClr val="ADADAD"/>
                </a:solidFill>
              </a:rPr>
              <a:t>Dr. C. Fancy</a:t>
            </a:r>
            <a:endParaRPr sz="1800">
              <a:solidFill>
                <a:srgbClr val="ADADAD"/>
              </a:solidFill>
            </a:endParaRPr>
          </a:p>
          <a:p>
            <a:pPr indent="0" lvl="0" marL="0" rtl="0" algn="ctr">
              <a:spcBef>
                <a:spcPts val="592"/>
              </a:spcBef>
              <a:spcAft>
                <a:spcPts val="0"/>
              </a:spcAft>
              <a:buClr>
                <a:srgbClr val="888888"/>
              </a:buClr>
              <a:buSzPts val="3200"/>
              <a:buFont typeface="Arial"/>
              <a:buNone/>
            </a:pPr>
            <a:r>
              <a:rPr lang="en" sz="1800">
                <a:solidFill>
                  <a:srgbClr val="ADADAD"/>
                </a:solidFill>
              </a:rPr>
              <a:t>Assistant Professor</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736800" y="445025"/>
            <a:ext cx="80955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Objectives of the project</a:t>
            </a:r>
            <a:endParaRPr/>
          </a:p>
        </p:txBody>
      </p:sp>
      <p:sp>
        <p:nvSpPr>
          <p:cNvPr id="119" name="Google Shape;11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main goal of this project is to create an ensemble model with higher accuracy than its base models without losing precision of the model. Using the models that give 100% precision, we would take them as base models such that the final model can classify text messages as accurately as it can while avoiding </a:t>
            </a:r>
            <a:r>
              <a:rPr lang="en"/>
              <a:t>false</a:t>
            </a:r>
            <a:r>
              <a:rPr lang="en"/>
              <a:t> negatives.</a:t>
            </a:r>
            <a:endParaRPr/>
          </a:p>
        </p:txBody>
      </p:sp>
      <p:pic>
        <p:nvPicPr>
          <p:cNvPr id="120" name="Google Shape;120;p22"/>
          <p:cNvPicPr preferRelativeResize="0"/>
          <p:nvPr/>
        </p:nvPicPr>
        <p:blipFill>
          <a:blip r:embed="rId3">
            <a:alphaModFix/>
          </a:blip>
          <a:stretch>
            <a:fillRect/>
          </a:stretch>
        </p:blipFill>
        <p:spPr>
          <a:xfrm>
            <a:off x="311696" y="181625"/>
            <a:ext cx="2474550" cy="836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736800" y="445025"/>
            <a:ext cx="80955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Innovation</a:t>
            </a:r>
            <a:endParaRPr/>
          </a:p>
        </p:txBody>
      </p:sp>
      <p:sp>
        <p:nvSpPr>
          <p:cNvPr id="126" name="Google Shape;12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SMS spam detection models that have been </a:t>
            </a:r>
            <a:r>
              <a:rPr lang="en"/>
              <a:t>previously</a:t>
            </a:r>
            <a:r>
              <a:rPr lang="en"/>
              <a:t> created have not been created using ensemble learning techniques, i.e. current models have only been used creating Naive Bayes </a:t>
            </a:r>
            <a:r>
              <a:rPr lang="en"/>
              <a:t>algorithm</a:t>
            </a:r>
            <a:r>
              <a:rPr lang="en"/>
              <a:t>. The innovation in this project is to create </a:t>
            </a:r>
            <a:r>
              <a:rPr lang="en"/>
              <a:t>multiple</a:t>
            </a:r>
            <a:r>
              <a:rPr lang="en"/>
              <a:t> models based on different algorithms and combing the best performing models while </a:t>
            </a:r>
            <a:r>
              <a:rPr lang="en"/>
              <a:t>increasing</a:t>
            </a:r>
            <a:r>
              <a:rPr lang="en"/>
              <a:t> the accuracy of the model.</a:t>
            </a:r>
            <a:endParaRPr/>
          </a:p>
        </p:txBody>
      </p:sp>
      <p:pic>
        <p:nvPicPr>
          <p:cNvPr id="127" name="Google Shape;127;p23"/>
          <p:cNvPicPr preferRelativeResize="0"/>
          <p:nvPr/>
        </p:nvPicPr>
        <p:blipFill>
          <a:blip r:embed="rId3">
            <a:alphaModFix/>
          </a:blip>
          <a:stretch>
            <a:fillRect/>
          </a:stretch>
        </p:blipFill>
        <p:spPr>
          <a:xfrm>
            <a:off x="311696" y="181625"/>
            <a:ext cx="2474550" cy="836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736800" y="445025"/>
            <a:ext cx="80955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Scope and Application</a:t>
            </a:r>
            <a:endParaRPr/>
          </a:p>
        </p:txBody>
      </p:sp>
      <p:sp>
        <p:nvSpPr>
          <p:cNvPr id="133" name="Google Shape;13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 dataset will be preprocessed and features will be extracted such as number of words, letters and sentences. The words of texts will be stemmed and removing the stopwords after which the dataset will be trained on different Naive Bayes variants and the best performing model will be selected as the base models and other models including Random Forest, K nearest neighbors and more will be tested and the best </a:t>
            </a:r>
            <a:r>
              <a:rPr lang="en"/>
              <a:t>performing</a:t>
            </a:r>
            <a:r>
              <a:rPr lang="en"/>
              <a:t> models will be selected for the ensemble model. The model will be hosted on railways platform through streamlit library.</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The application of this project is to create an interface where user can copy the text and the website hosting the model will predict if the text is spam or not.</a:t>
            </a:r>
            <a:endParaRPr/>
          </a:p>
        </p:txBody>
      </p:sp>
      <p:pic>
        <p:nvPicPr>
          <p:cNvPr id="134" name="Google Shape;134;p24"/>
          <p:cNvPicPr preferRelativeResize="0"/>
          <p:nvPr/>
        </p:nvPicPr>
        <p:blipFill>
          <a:blip r:embed="rId3">
            <a:alphaModFix/>
          </a:blip>
          <a:stretch>
            <a:fillRect/>
          </a:stretch>
        </p:blipFill>
        <p:spPr>
          <a:xfrm>
            <a:off x="311696" y="181625"/>
            <a:ext cx="2474550" cy="836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736800" y="445025"/>
            <a:ext cx="80955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Architecture</a:t>
            </a:r>
            <a:endParaRPr/>
          </a:p>
        </p:txBody>
      </p:sp>
      <p:sp>
        <p:nvSpPr>
          <p:cNvPr id="140" name="Google Shape;140;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1" name="Google Shape;141;p25"/>
          <p:cNvPicPr preferRelativeResize="0"/>
          <p:nvPr/>
        </p:nvPicPr>
        <p:blipFill>
          <a:blip r:embed="rId3">
            <a:alphaModFix/>
          </a:blip>
          <a:stretch>
            <a:fillRect/>
          </a:stretch>
        </p:blipFill>
        <p:spPr>
          <a:xfrm>
            <a:off x="311696" y="181625"/>
            <a:ext cx="2474550" cy="836100"/>
          </a:xfrm>
          <a:prstGeom prst="rect">
            <a:avLst/>
          </a:prstGeom>
          <a:noFill/>
          <a:ln>
            <a:noFill/>
          </a:ln>
        </p:spPr>
      </p:pic>
      <p:pic>
        <p:nvPicPr>
          <p:cNvPr id="142" name="Google Shape;142;p25"/>
          <p:cNvPicPr preferRelativeResize="0"/>
          <p:nvPr/>
        </p:nvPicPr>
        <p:blipFill>
          <a:blip r:embed="rId4">
            <a:alphaModFix/>
          </a:blip>
          <a:stretch>
            <a:fillRect/>
          </a:stretch>
        </p:blipFill>
        <p:spPr>
          <a:xfrm>
            <a:off x="311700" y="1152475"/>
            <a:ext cx="8520599" cy="3905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736800" y="445025"/>
            <a:ext cx="80955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Proposed modules</a:t>
            </a:r>
            <a:endParaRPr/>
          </a:p>
        </p:txBody>
      </p:sp>
      <p:sp>
        <p:nvSpPr>
          <p:cNvPr id="148" name="Google Shape;148;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Natural Language Toolkit (nltk):</a:t>
            </a:r>
            <a:endParaRPr/>
          </a:p>
          <a:p>
            <a:pPr indent="0" lvl="0" marL="0" rtl="0" algn="l">
              <a:spcBef>
                <a:spcPts val="1200"/>
              </a:spcBef>
              <a:spcAft>
                <a:spcPts val="0"/>
              </a:spcAft>
              <a:buNone/>
            </a:pPr>
            <a:r>
              <a:rPr lang="en"/>
              <a:t>Using nltk library we will extract </a:t>
            </a:r>
            <a:r>
              <a:rPr lang="en"/>
              <a:t>features</a:t>
            </a:r>
            <a:r>
              <a:rPr lang="en"/>
              <a:t> of the text messages such as number of words, letters and sentences and use the nltk library to remove the stopwords using nltk corpus and then stem the text using Porter Stemmer.</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Term Frequency-Inverse Document Frequency vectorizer(tf-idf):</a:t>
            </a:r>
            <a:endParaRPr/>
          </a:p>
          <a:p>
            <a:pPr indent="0" lvl="0" marL="0" rtl="0" algn="l">
              <a:spcBef>
                <a:spcPts val="1200"/>
              </a:spcBef>
              <a:spcAft>
                <a:spcPts val="1200"/>
              </a:spcAft>
              <a:buNone/>
            </a:pPr>
            <a:r>
              <a:rPr lang="en"/>
              <a:t>Using bag of words strategy to a word presence feature set from all of an instance's words,the terms with the highest frequency become dominant in the data we will use Tf-Idf as the vectorizer, </a:t>
            </a:r>
            <a:r>
              <a:rPr lang="en"/>
              <a:t>performed by multiplying the number of times a word appears in a document (Term-Frequency-TF) by the term’s inverse document frequency (Inverse-Document Frequency-IDF) across a collection of documents. These scores can be used to highlight unique terms in a document or words that indicate crucial information.</a:t>
            </a:r>
            <a:endParaRPr/>
          </a:p>
        </p:txBody>
      </p:sp>
      <p:pic>
        <p:nvPicPr>
          <p:cNvPr id="149" name="Google Shape;149;p26"/>
          <p:cNvPicPr preferRelativeResize="0"/>
          <p:nvPr/>
        </p:nvPicPr>
        <p:blipFill>
          <a:blip r:embed="rId3">
            <a:alphaModFix/>
          </a:blip>
          <a:stretch>
            <a:fillRect/>
          </a:stretch>
        </p:blipFill>
        <p:spPr>
          <a:xfrm>
            <a:off x="311696" y="181625"/>
            <a:ext cx="2474550" cy="836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Table of Contents</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Abstract</a:t>
            </a:r>
            <a:endParaRPr/>
          </a:p>
          <a:p>
            <a:pPr indent="-342900" lvl="0" marL="457200" rtl="0" algn="l">
              <a:spcBef>
                <a:spcPts val="0"/>
              </a:spcBef>
              <a:spcAft>
                <a:spcPts val="0"/>
              </a:spcAft>
              <a:buSzPts val="1800"/>
              <a:buChar char="●"/>
            </a:pPr>
            <a:r>
              <a:rPr lang="en"/>
              <a:t>Introduction</a:t>
            </a:r>
            <a:endParaRPr/>
          </a:p>
          <a:p>
            <a:pPr indent="-342900" lvl="0" marL="457200" rtl="0" algn="l">
              <a:spcBef>
                <a:spcPts val="0"/>
              </a:spcBef>
              <a:spcAft>
                <a:spcPts val="0"/>
              </a:spcAft>
              <a:buSzPts val="1800"/>
              <a:buChar char="●"/>
            </a:pPr>
            <a:r>
              <a:rPr lang="en"/>
              <a:t>Motivation</a:t>
            </a:r>
            <a:endParaRPr/>
          </a:p>
          <a:p>
            <a:pPr indent="-342900" lvl="0" marL="457200" rtl="0" algn="l">
              <a:spcBef>
                <a:spcPts val="0"/>
              </a:spcBef>
              <a:spcAft>
                <a:spcPts val="0"/>
              </a:spcAft>
              <a:buSzPts val="1800"/>
              <a:buChar char="●"/>
            </a:pPr>
            <a:r>
              <a:rPr lang="en"/>
              <a:t>Literature Survey</a:t>
            </a:r>
            <a:endParaRPr/>
          </a:p>
          <a:p>
            <a:pPr indent="-342900" lvl="0" marL="457200" rtl="0" algn="l">
              <a:spcBef>
                <a:spcPts val="0"/>
              </a:spcBef>
              <a:spcAft>
                <a:spcPts val="0"/>
              </a:spcAft>
              <a:buSzPts val="1800"/>
              <a:buChar char="●"/>
            </a:pPr>
            <a:r>
              <a:rPr lang="en"/>
              <a:t>Challenges and limitations in existing system</a:t>
            </a:r>
            <a:endParaRPr/>
          </a:p>
          <a:p>
            <a:pPr indent="-342900" lvl="0" marL="457200" rtl="0" algn="l">
              <a:spcBef>
                <a:spcPts val="0"/>
              </a:spcBef>
              <a:spcAft>
                <a:spcPts val="0"/>
              </a:spcAft>
              <a:buSzPts val="1800"/>
              <a:buChar char="●"/>
            </a:pPr>
            <a:r>
              <a:rPr lang="en"/>
              <a:t>Objectives of the project</a:t>
            </a:r>
            <a:endParaRPr/>
          </a:p>
          <a:p>
            <a:pPr indent="-342900" lvl="0" marL="457200" rtl="0" algn="l">
              <a:spcBef>
                <a:spcPts val="0"/>
              </a:spcBef>
              <a:spcAft>
                <a:spcPts val="0"/>
              </a:spcAft>
              <a:buSzPts val="1800"/>
              <a:buChar char="●"/>
            </a:pPr>
            <a:r>
              <a:rPr lang="en"/>
              <a:t>Innovation Idea</a:t>
            </a:r>
            <a:endParaRPr/>
          </a:p>
          <a:p>
            <a:pPr indent="-342900" lvl="0" marL="457200" rtl="0" algn="l">
              <a:spcBef>
                <a:spcPts val="0"/>
              </a:spcBef>
              <a:spcAft>
                <a:spcPts val="0"/>
              </a:spcAft>
              <a:buSzPts val="1800"/>
              <a:buChar char="●"/>
            </a:pPr>
            <a:r>
              <a:rPr lang="en"/>
              <a:t>Scope and application of the project</a:t>
            </a:r>
            <a:endParaRPr/>
          </a:p>
          <a:p>
            <a:pPr indent="-342900" lvl="0" marL="457200" rtl="0" algn="l">
              <a:spcBef>
                <a:spcPts val="0"/>
              </a:spcBef>
              <a:spcAft>
                <a:spcPts val="0"/>
              </a:spcAft>
              <a:buSzPts val="1800"/>
              <a:buChar char="●"/>
            </a:pPr>
            <a:r>
              <a:rPr lang="en"/>
              <a:t>Architecture</a:t>
            </a:r>
            <a:endParaRPr/>
          </a:p>
          <a:p>
            <a:pPr indent="-342900" lvl="0" marL="457200" rtl="0" algn="l">
              <a:spcBef>
                <a:spcPts val="0"/>
              </a:spcBef>
              <a:spcAft>
                <a:spcPts val="0"/>
              </a:spcAft>
              <a:buSzPts val="1800"/>
              <a:buChar char="●"/>
            </a:pPr>
            <a:r>
              <a:rPr lang="en"/>
              <a:t>Proposed</a:t>
            </a:r>
            <a:r>
              <a:rPr lang="en"/>
              <a:t> Modules and their descriptions</a:t>
            </a:r>
            <a:endParaRPr/>
          </a:p>
        </p:txBody>
      </p:sp>
      <p:pic>
        <p:nvPicPr>
          <p:cNvPr id="64" name="Google Shape;64;p14"/>
          <p:cNvPicPr preferRelativeResize="0"/>
          <p:nvPr/>
        </p:nvPicPr>
        <p:blipFill>
          <a:blip r:embed="rId3">
            <a:alphaModFix/>
          </a:blip>
          <a:stretch>
            <a:fillRect/>
          </a:stretch>
        </p:blipFill>
        <p:spPr>
          <a:xfrm>
            <a:off x="311696" y="181625"/>
            <a:ext cx="2474550" cy="836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Abstract</a:t>
            </a:r>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SMS Spam is sent by scammers trying to phish on people, also called Smishing (SMS phishing) where they send a message to the victim saying that they have won something and want the victim to click on a malicious link to steal data or access the victim’s device. By creating multiple models for spam detection and combining the best performing models using ensemble learning techniques would give us a model which would predict a text message from spam and legitimate with much more accuracy. The model will be pipelined into a website using streamlit and railway hosting platform.</a:t>
            </a:r>
            <a:endParaRPr/>
          </a:p>
        </p:txBody>
      </p:sp>
      <p:pic>
        <p:nvPicPr>
          <p:cNvPr id="71" name="Google Shape;71;p15"/>
          <p:cNvPicPr preferRelativeResize="0"/>
          <p:nvPr/>
        </p:nvPicPr>
        <p:blipFill>
          <a:blip r:embed="rId3">
            <a:alphaModFix/>
          </a:blip>
          <a:stretch>
            <a:fillRect/>
          </a:stretch>
        </p:blipFill>
        <p:spPr>
          <a:xfrm>
            <a:off x="311696" y="181625"/>
            <a:ext cx="2474550" cy="836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Introduction</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Ensemble</a:t>
            </a:r>
            <a:r>
              <a:rPr lang="en"/>
              <a:t> learning is a type of learning in AI/ML where multiple different models are used and then their different outputs are combined to give a final result.</a:t>
            </a:r>
            <a:endParaRPr/>
          </a:p>
          <a:p>
            <a:pPr indent="0" lvl="0" marL="0" rtl="0" algn="l">
              <a:spcBef>
                <a:spcPts val="1200"/>
              </a:spcBef>
              <a:spcAft>
                <a:spcPts val="1200"/>
              </a:spcAft>
              <a:buNone/>
            </a:pPr>
            <a:r>
              <a:rPr lang="en"/>
              <a:t>By using the concept of ensemble learning, we can train multiple models and choose the ones with very high accuracy and precision and use those models together to get a model which gives a more accurate prediction.</a:t>
            </a:r>
            <a:endParaRPr/>
          </a:p>
        </p:txBody>
      </p:sp>
      <p:pic>
        <p:nvPicPr>
          <p:cNvPr id="78" name="Google Shape;78;p16"/>
          <p:cNvPicPr preferRelativeResize="0"/>
          <p:nvPr/>
        </p:nvPicPr>
        <p:blipFill>
          <a:blip r:embed="rId3">
            <a:alphaModFix/>
          </a:blip>
          <a:stretch>
            <a:fillRect/>
          </a:stretch>
        </p:blipFill>
        <p:spPr>
          <a:xfrm>
            <a:off x="311696" y="181625"/>
            <a:ext cx="2474550" cy="836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Motivation</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Everyone gets annoyed when they </a:t>
            </a:r>
            <a:r>
              <a:rPr lang="en"/>
              <a:t>receive</a:t>
            </a:r>
            <a:r>
              <a:rPr lang="en"/>
              <a:t> spam text messages from time to time and clutter chat logs on messaging app. Sometimes people even fall for spam texts thinking they are legitimate and less educated and senior citizens are much more prone to this. By determining if a message is spam, the user can </a:t>
            </a:r>
            <a:r>
              <a:rPr lang="en"/>
              <a:t>ignore</a:t>
            </a:r>
            <a:r>
              <a:rPr lang="en"/>
              <a:t> and delete the message and prevent less educated and senior citizens to fall for scams.</a:t>
            </a:r>
            <a:endParaRPr/>
          </a:p>
        </p:txBody>
      </p:sp>
      <p:pic>
        <p:nvPicPr>
          <p:cNvPr id="85" name="Google Shape;85;p17"/>
          <p:cNvPicPr preferRelativeResize="0"/>
          <p:nvPr/>
        </p:nvPicPr>
        <p:blipFill>
          <a:blip r:embed="rId3">
            <a:alphaModFix/>
          </a:blip>
          <a:stretch>
            <a:fillRect/>
          </a:stretch>
        </p:blipFill>
        <p:spPr>
          <a:xfrm>
            <a:off x="311696" y="181625"/>
            <a:ext cx="2474550" cy="836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Literature Survey</a:t>
            </a:r>
            <a:endParaRPr/>
          </a:p>
        </p:txBody>
      </p:sp>
      <p:pic>
        <p:nvPicPr>
          <p:cNvPr id="91" name="Google Shape;91;p18"/>
          <p:cNvPicPr preferRelativeResize="0"/>
          <p:nvPr/>
        </p:nvPicPr>
        <p:blipFill>
          <a:blip r:embed="rId3">
            <a:alphaModFix/>
          </a:blip>
          <a:stretch>
            <a:fillRect/>
          </a:stretch>
        </p:blipFill>
        <p:spPr>
          <a:xfrm>
            <a:off x="311696" y="181625"/>
            <a:ext cx="2474550" cy="836100"/>
          </a:xfrm>
          <a:prstGeom prst="rect">
            <a:avLst/>
          </a:prstGeom>
          <a:noFill/>
          <a:ln>
            <a:noFill/>
          </a:ln>
        </p:spPr>
      </p:pic>
      <p:graphicFrame>
        <p:nvGraphicFramePr>
          <p:cNvPr id="92" name="Google Shape;92;p18"/>
          <p:cNvGraphicFramePr/>
          <p:nvPr/>
        </p:nvGraphicFramePr>
        <p:xfrm>
          <a:off x="311700" y="1118575"/>
          <a:ext cx="3000000" cy="3000000"/>
        </p:xfrm>
        <a:graphic>
          <a:graphicData uri="http://schemas.openxmlformats.org/drawingml/2006/table">
            <a:tbl>
              <a:tblPr>
                <a:noFill/>
                <a:tableStyleId>{BD474F80-3E75-44EF-B988-8B22F2AB63C4}</a:tableStyleId>
              </a:tblPr>
              <a:tblGrid>
                <a:gridCol w="537550"/>
                <a:gridCol w="2235650"/>
                <a:gridCol w="1386600"/>
                <a:gridCol w="1386600"/>
                <a:gridCol w="1386600"/>
                <a:gridCol w="1386600"/>
              </a:tblGrid>
              <a:tr h="594550">
                <a:tc>
                  <a:txBody>
                    <a:bodyPr/>
                    <a:lstStyle/>
                    <a:p>
                      <a:pPr indent="0" lvl="0" marL="0" rtl="0" algn="l">
                        <a:spcBef>
                          <a:spcPts val="0"/>
                        </a:spcBef>
                        <a:spcAft>
                          <a:spcPts val="0"/>
                        </a:spcAft>
                        <a:buNone/>
                      </a:pPr>
                      <a:r>
                        <a:rPr lang="en"/>
                        <a:t>S. No.</a:t>
                      </a:r>
                      <a:endParaRPr/>
                    </a:p>
                  </a:txBody>
                  <a:tcPr marT="91425" marB="91425" marR="91425" marL="91425"/>
                </a:tc>
                <a:tc>
                  <a:txBody>
                    <a:bodyPr/>
                    <a:lstStyle/>
                    <a:p>
                      <a:pPr indent="0" lvl="0" marL="0" rtl="0" algn="l">
                        <a:spcBef>
                          <a:spcPts val="0"/>
                        </a:spcBef>
                        <a:spcAft>
                          <a:spcPts val="0"/>
                        </a:spcAft>
                        <a:buNone/>
                      </a:pPr>
                      <a:r>
                        <a:rPr lang="en"/>
                        <a:t>Name</a:t>
                      </a:r>
                      <a:endParaRPr/>
                    </a:p>
                  </a:txBody>
                  <a:tcPr marT="91425" marB="91425" marR="91425" marL="91425"/>
                </a:tc>
                <a:tc>
                  <a:txBody>
                    <a:bodyPr/>
                    <a:lstStyle/>
                    <a:p>
                      <a:pPr indent="0" lvl="0" marL="0" rtl="0" algn="l">
                        <a:spcBef>
                          <a:spcPts val="0"/>
                        </a:spcBef>
                        <a:spcAft>
                          <a:spcPts val="0"/>
                        </a:spcAft>
                        <a:buNone/>
                      </a:pPr>
                      <a:r>
                        <a:rPr lang="en"/>
                        <a:t>Techniques Discussed</a:t>
                      </a:r>
                      <a:endParaRPr/>
                    </a:p>
                  </a:txBody>
                  <a:tcPr marT="91425" marB="91425" marR="91425" marL="91425"/>
                </a:tc>
                <a:tc>
                  <a:txBody>
                    <a:bodyPr/>
                    <a:lstStyle/>
                    <a:p>
                      <a:pPr indent="0" lvl="0" marL="0" rtl="0" algn="l">
                        <a:spcBef>
                          <a:spcPts val="0"/>
                        </a:spcBef>
                        <a:spcAft>
                          <a:spcPts val="0"/>
                        </a:spcAft>
                        <a:buNone/>
                      </a:pPr>
                      <a:r>
                        <a:rPr lang="en"/>
                        <a:t>Conclusion</a:t>
                      </a:r>
                      <a:endParaRPr/>
                    </a:p>
                  </a:txBody>
                  <a:tcPr marT="91425" marB="91425" marR="91425" marL="91425"/>
                </a:tc>
                <a:tc>
                  <a:txBody>
                    <a:bodyPr/>
                    <a:lstStyle/>
                    <a:p>
                      <a:pPr indent="0" lvl="0" marL="0" rtl="0" algn="l">
                        <a:spcBef>
                          <a:spcPts val="0"/>
                        </a:spcBef>
                        <a:spcAft>
                          <a:spcPts val="0"/>
                        </a:spcAft>
                        <a:buNone/>
                      </a:pPr>
                      <a:r>
                        <a:rPr lang="en"/>
                        <a:t>Parameters</a:t>
                      </a:r>
                      <a:endParaRPr/>
                    </a:p>
                    <a:p>
                      <a:pPr indent="0" lvl="0" marL="0" rtl="0" algn="l">
                        <a:spcBef>
                          <a:spcPts val="0"/>
                        </a:spcBef>
                        <a:spcAft>
                          <a:spcPts val="0"/>
                        </a:spcAft>
                        <a:buNone/>
                      </a:pPr>
                      <a:r>
                        <a:rPr lang="en"/>
                        <a:t>Discussed</a:t>
                      </a:r>
                      <a:endParaRPr/>
                    </a:p>
                  </a:txBody>
                  <a:tcPr marT="91425" marB="91425" marR="91425" marL="91425"/>
                </a:tc>
                <a:tc>
                  <a:txBody>
                    <a:bodyPr/>
                    <a:lstStyle/>
                    <a:p>
                      <a:pPr indent="0" lvl="0" marL="0" rtl="0" algn="l">
                        <a:spcBef>
                          <a:spcPts val="0"/>
                        </a:spcBef>
                        <a:spcAft>
                          <a:spcPts val="0"/>
                        </a:spcAft>
                        <a:buNone/>
                      </a:pPr>
                      <a:r>
                        <a:rPr lang="en"/>
                        <a:t>Limitations</a:t>
                      </a:r>
                      <a:endParaRPr/>
                    </a:p>
                  </a:txBody>
                  <a:tcPr marT="91425" marB="91425" marR="91425" marL="91425"/>
                </a:tc>
              </a:tr>
              <a:tr h="740325">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sz="1200" u="sng">
                          <a:solidFill>
                            <a:schemeClr val="hlink"/>
                          </a:solidFill>
                          <a:hlinkClick r:id="rId4"/>
                        </a:rPr>
                        <a:t>Spam Detection in SMS Based on Feature Selection Techniques(2019)</a:t>
                      </a:r>
                      <a:endParaRPr sz="1200"/>
                    </a:p>
                  </a:txBody>
                  <a:tcPr marT="91425" marB="91425" marR="91425" marL="91425"/>
                </a:tc>
                <a:tc>
                  <a:txBody>
                    <a:bodyPr/>
                    <a:lstStyle/>
                    <a:p>
                      <a:pPr indent="0" lvl="0" marL="0" rtl="0" algn="l">
                        <a:spcBef>
                          <a:spcPts val="0"/>
                        </a:spcBef>
                        <a:spcAft>
                          <a:spcPts val="0"/>
                        </a:spcAft>
                        <a:buNone/>
                      </a:pPr>
                      <a:r>
                        <a:rPr lang="en" sz="1200"/>
                        <a:t>Chi-square, feature gain for feature extraction.</a:t>
                      </a:r>
                      <a:endParaRPr sz="1200"/>
                    </a:p>
                  </a:txBody>
                  <a:tcPr marT="91425" marB="91425" marR="91425" marL="91425"/>
                </a:tc>
                <a:tc>
                  <a:txBody>
                    <a:bodyPr/>
                    <a:lstStyle/>
                    <a:p>
                      <a:pPr indent="0" lvl="0" marL="0" rtl="0" algn="l">
                        <a:spcBef>
                          <a:spcPts val="0"/>
                        </a:spcBef>
                        <a:spcAft>
                          <a:spcPts val="0"/>
                        </a:spcAft>
                        <a:buNone/>
                      </a:pPr>
                      <a:r>
                        <a:rPr lang="en" sz="1200"/>
                        <a:t>Naive Bayes model was improved.</a:t>
                      </a:r>
                      <a:endParaRPr sz="1200"/>
                    </a:p>
                  </a:txBody>
                  <a:tcPr marT="91425" marB="91425" marR="91425" marL="91425"/>
                </a:tc>
                <a:tc>
                  <a:txBody>
                    <a:bodyPr/>
                    <a:lstStyle/>
                    <a:p>
                      <a:pPr indent="0" lvl="0" marL="0" rtl="0" algn="l">
                        <a:spcBef>
                          <a:spcPts val="0"/>
                        </a:spcBef>
                        <a:spcAft>
                          <a:spcPts val="0"/>
                        </a:spcAft>
                        <a:buNone/>
                      </a:pPr>
                      <a:r>
                        <a:rPr lang="en" sz="1200"/>
                        <a:t>Uses F1 score as a metric.</a:t>
                      </a:r>
                      <a:endParaRPr sz="1200"/>
                    </a:p>
                  </a:txBody>
                  <a:tcPr marT="91425" marB="91425" marR="91425" marL="91425"/>
                </a:tc>
                <a:tc>
                  <a:txBody>
                    <a:bodyPr/>
                    <a:lstStyle/>
                    <a:p>
                      <a:pPr indent="0" lvl="0" marL="0" rtl="0" algn="l">
                        <a:spcBef>
                          <a:spcPts val="0"/>
                        </a:spcBef>
                        <a:spcAft>
                          <a:spcPts val="0"/>
                        </a:spcAft>
                        <a:buNone/>
                      </a:pPr>
                      <a:r>
                        <a:rPr lang="en" sz="1200"/>
                        <a:t>The improvement was very insignificant when Chi-square and feature gain were used</a:t>
                      </a:r>
                      <a:endParaRPr sz="1200"/>
                    </a:p>
                  </a:txBody>
                  <a:tcPr marT="91425" marB="91425" marR="91425" marL="91425"/>
                </a:tc>
              </a:tr>
              <a:tr h="107405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sz="1200" u="sng">
                          <a:solidFill>
                            <a:schemeClr val="hlink"/>
                          </a:solidFill>
                          <a:hlinkClick r:id="rId5"/>
                        </a:rPr>
                        <a:t>A deep learning method for automatic SMS spam classification: Performance of learning algorithms on indigenous dataset(2022)</a:t>
                      </a:r>
                      <a:endParaRPr sz="1200"/>
                    </a:p>
                  </a:txBody>
                  <a:tcPr marT="91425" marB="91425" marR="91425" marL="91425"/>
                </a:tc>
                <a:tc>
                  <a:txBody>
                    <a:bodyPr/>
                    <a:lstStyle/>
                    <a:p>
                      <a:pPr indent="0" lvl="0" marL="0" rtl="0" algn="l">
                        <a:spcBef>
                          <a:spcPts val="0"/>
                        </a:spcBef>
                        <a:spcAft>
                          <a:spcPts val="0"/>
                        </a:spcAft>
                        <a:buNone/>
                      </a:pPr>
                      <a:r>
                        <a:rPr lang="en" sz="1200"/>
                        <a:t>Used Tf-idf, Neural Networks, LSTM.</a:t>
                      </a:r>
                      <a:endParaRPr sz="1200"/>
                    </a:p>
                  </a:txBody>
                  <a:tcPr marT="91425" marB="91425" marR="91425" marL="91425"/>
                </a:tc>
                <a:tc>
                  <a:txBody>
                    <a:bodyPr/>
                    <a:lstStyle/>
                    <a:p>
                      <a:pPr indent="0" lvl="0" marL="0" rtl="0" algn="l">
                        <a:spcBef>
                          <a:spcPts val="0"/>
                        </a:spcBef>
                        <a:spcAft>
                          <a:spcPts val="0"/>
                        </a:spcAft>
                        <a:buNone/>
                      </a:pPr>
                      <a:r>
                        <a:rPr lang="en" sz="1200"/>
                        <a:t>Using BiLSTM model instead of LSTM increased little performance.</a:t>
                      </a:r>
                      <a:endParaRPr sz="1200"/>
                    </a:p>
                  </a:txBody>
                  <a:tcPr marT="91425" marB="91425" marR="91425" marL="91425"/>
                </a:tc>
                <a:tc>
                  <a:txBody>
                    <a:bodyPr/>
                    <a:lstStyle/>
                    <a:p>
                      <a:pPr indent="0" lvl="0" marL="0" rtl="0" algn="l">
                        <a:spcBef>
                          <a:spcPts val="0"/>
                        </a:spcBef>
                        <a:spcAft>
                          <a:spcPts val="0"/>
                        </a:spcAft>
                        <a:buNone/>
                      </a:pPr>
                      <a:r>
                        <a:rPr lang="en" sz="1200"/>
                        <a:t>BiLSTM model</a:t>
                      </a:r>
                      <a:endParaRPr sz="1200"/>
                    </a:p>
                  </a:txBody>
                  <a:tcPr marT="91425" marB="91425" marR="91425" marL="91425"/>
                </a:tc>
                <a:tc>
                  <a:txBody>
                    <a:bodyPr/>
                    <a:lstStyle/>
                    <a:p>
                      <a:pPr indent="0" lvl="0" marL="0" rtl="0" algn="l">
                        <a:spcBef>
                          <a:spcPts val="0"/>
                        </a:spcBef>
                        <a:spcAft>
                          <a:spcPts val="0"/>
                        </a:spcAft>
                        <a:buNone/>
                      </a:pPr>
                      <a:r>
                        <a:rPr lang="en" sz="1200"/>
                        <a:t>This model was very expensive and insignificant increase in performance.</a:t>
                      </a:r>
                      <a:endParaRPr sz="1200"/>
                    </a:p>
                  </a:txBody>
                  <a:tcPr marT="91425" marB="91425" marR="91425" marL="91425"/>
                </a:tc>
              </a:tr>
              <a:tr h="72630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sz="1200" u="sng">
                          <a:solidFill>
                            <a:schemeClr val="hlink"/>
                          </a:solidFill>
                          <a:hlinkClick r:id="rId6"/>
                        </a:rPr>
                        <a:t>Transformers: State-of-the-art natural language processing(2020)</a:t>
                      </a:r>
                      <a:endParaRPr sz="1200"/>
                    </a:p>
                  </a:txBody>
                  <a:tcPr marT="91425" marB="91425" marR="91425" marL="91425"/>
                </a:tc>
                <a:tc>
                  <a:txBody>
                    <a:bodyPr/>
                    <a:lstStyle/>
                    <a:p>
                      <a:pPr indent="0" lvl="0" marL="0" rtl="0" algn="l">
                        <a:spcBef>
                          <a:spcPts val="0"/>
                        </a:spcBef>
                        <a:spcAft>
                          <a:spcPts val="0"/>
                        </a:spcAft>
                        <a:buNone/>
                      </a:pPr>
                      <a:r>
                        <a:rPr lang="en" sz="1200"/>
                        <a:t>Talked about the importance on transformers.</a:t>
                      </a:r>
                      <a:endParaRPr sz="1200"/>
                    </a:p>
                  </a:txBody>
                  <a:tcPr marT="91425" marB="91425" marR="91425" marL="91425"/>
                </a:tc>
                <a:tc>
                  <a:txBody>
                    <a:bodyPr/>
                    <a:lstStyle/>
                    <a:p>
                      <a:pPr indent="0" lvl="0" marL="0" rtl="0" algn="l">
                        <a:spcBef>
                          <a:spcPts val="0"/>
                        </a:spcBef>
                        <a:spcAft>
                          <a:spcPts val="0"/>
                        </a:spcAft>
                        <a:buNone/>
                      </a:pPr>
                      <a:r>
                        <a:rPr lang="en" sz="1200"/>
                        <a:t>Tf-Idf transformer is best option for vectorizing the dataset.</a:t>
                      </a:r>
                      <a:endParaRPr sz="1200"/>
                    </a:p>
                  </a:txBody>
                  <a:tcPr marT="91425" marB="91425" marR="91425" marL="91425"/>
                </a:tc>
                <a:tc>
                  <a:txBody>
                    <a:bodyPr/>
                    <a:lstStyle/>
                    <a:p>
                      <a:pPr indent="0" lvl="0" marL="0" rtl="0" algn="l">
                        <a:spcBef>
                          <a:spcPts val="0"/>
                        </a:spcBef>
                        <a:spcAft>
                          <a:spcPts val="0"/>
                        </a:spcAft>
                        <a:buNone/>
                      </a:pPr>
                      <a:r>
                        <a:rPr lang="en" sz="1200"/>
                        <a:t>Sentencepiece, Wordpiece,Unigram</a:t>
                      </a:r>
                      <a:endParaRPr sz="1200"/>
                    </a:p>
                  </a:txBody>
                  <a:tcPr marT="91425" marB="91425" marR="91425" marL="91425"/>
                </a:tc>
                <a:tc>
                  <a:txBody>
                    <a:bodyPr/>
                    <a:lstStyle/>
                    <a:p>
                      <a:pPr indent="0" lvl="0" marL="0" rtl="0" algn="l">
                        <a:spcBef>
                          <a:spcPts val="0"/>
                        </a:spcBef>
                        <a:spcAft>
                          <a:spcPts val="0"/>
                        </a:spcAft>
                        <a:buNone/>
                      </a:pPr>
                      <a:r>
                        <a:rPr lang="en" sz="1200"/>
                        <a:t>Other vectorizers may perform better in different models.</a:t>
                      </a:r>
                      <a:endParaRPr sz="1200"/>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Literature Survey</a:t>
            </a:r>
            <a:endParaRPr/>
          </a:p>
        </p:txBody>
      </p:sp>
      <p:pic>
        <p:nvPicPr>
          <p:cNvPr id="98" name="Google Shape;98;p19"/>
          <p:cNvPicPr preferRelativeResize="0"/>
          <p:nvPr/>
        </p:nvPicPr>
        <p:blipFill>
          <a:blip r:embed="rId3">
            <a:alphaModFix/>
          </a:blip>
          <a:stretch>
            <a:fillRect/>
          </a:stretch>
        </p:blipFill>
        <p:spPr>
          <a:xfrm>
            <a:off x="311696" y="181625"/>
            <a:ext cx="2474550" cy="836100"/>
          </a:xfrm>
          <a:prstGeom prst="rect">
            <a:avLst/>
          </a:prstGeom>
          <a:noFill/>
          <a:ln>
            <a:noFill/>
          </a:ln>
        </p:spPr>
      </p:pic>
      <p:graphicFrame>
        <p:nvGraphicFramePr>
          <p:cNvPr id="99" name="Google Shape;99;p19"/>
          <p:cNvGraphicFramePr/>
          <p:nvPr/>
        </p:nvGraphicFramePr>
        <p:xfrm>
          <a:off x="311700" y="1104550"/>
          <a:ext cx="3000000" cy="3000000"/>
        </p:xfrm>
        <a:graphic>
          <a:graphicData uri="http://schemas.openxmlformats.org/drawingml/2006/table">
            <a:tbl>
              <a:tblPr>
                <a:noFill/>
                <a:tableStyleId>{BD474F80-3E75-44EF-B988-8B22F2AB63C4}</a:tableStyleId>
              </a:tblPr>
              <a:tblGrid>
                <a:gridCol w="537550"/>
                <a:gridCol w="2235650"/>
                <a:gridCol w="1386600"/>
                <a:gridCol w="1386600"/>
                <a:gridCol w="1386600"/>
                <a:gridCol w="1386600"/>
              </a:tblGrid>
              <a:tr h="579725">
                <a:tc>
                  <a:txBody>
                    <a:bodyPr/>
                    <a:lstStyle/>
                    <a:p>
                      <a:pPr indent="0" lvl="0" marL="0" rtl="0" algn="l">
                        <a:spcBef>
                          <a:spcPts val="0"/>
                        </a:spcBef>
                        <a:spcAft>
                          <a:spcPts val="0"/>
                        </a:spcAft>
                        <a:buNone/>
                      </a:pPr>
                      <a:r>
                        <a:rPr lang="en"/>
                        <a:t>S. No.</a:t>
                      </a:r>
                      <a:endParaRPr/>
                    </a:p>
                  </a:txBody>
                  <a:tcPr marT="91425" marB="91425" marR="91425" marL="91425"/>
                </a:tc>
                <a:tc>
                  <a:txBody>
                    <a:bodyPr/>
                    <a:lstStyle/>
                    <a:p>
                      <a:pPr indent="0" lvl="0" marL="0" rtl="0" algn="l">
                        <a:spcBef>
                          <a:spcPts val="0"/>
                        </a:spcBef>
                        <a:spcAft>
                          <a:spcPts val="0"/>
                        </a:spcAft>
                        <a:buNone/>
                      </a:pPr>
                      <a:r>
                        <a:rPr lang="en"/>
                        <a:t>Name</a:t>
                      </a:r>
                      <a:endParaRPr/>
                    </a:p>
                  </a:txBody>
                  <a:tcPr marT="91425" marB="91425" marR="91425" marL="91425"/>
                </a:tc>
                <a:tc>
                  <a:txBody>
                    <a:bodyPr/>
                    <a:lstStyle/>
                    <a:p>
                      <a:pPr indent="0" lvl="0" marL="0" rtl="0" algn="l">
                        <a:spcBef>
                          <a:spcPts val="0"/>
                        </a:spcBef>
                        <a:spcAft>
                          <a:spcPts val="0"/>
                        </a:spcAft>
                        <a:buNone/>
                      </a:pPr>
                      <a:r>
                        <a:rPr lang="en"/>
                        <a:t>Techniques Discussed</a:t>
                      </a:r>
                      <a:endParaRPr/>
                    </a:p>
                  </a:txBody>
                  <a:tcPr marT="91425" marB="91425" marR="91425" marL="91425"/>
                </a:tc>
                <a:tc>
                  <a:txBody>
                    <a:bodyPr/>
                    <a:lstStyle/>
                    <a:p>
                      <a:pPr indent="0" lvl="0" marL="0" rtl="0" algn="l">
                        <a:spcBef>
                          <a:spcPts val="0"/>
                        </a:spcBef>
                        <a:spcAft>
                          <a:spcPts val="0"/>
                        </a:spcAft>
                        <a:buNone/>
                      </a:pPr>
                      <a:r>
                        <a:rPr lang="en"/>
                        <a:t>Conclusion</a:t>
                      </a:r>
                      <a:endParaRPr/>
                    </a:p>
                  </a:txBody>
                  <a:tcPr marT="91425" marB="91425" marR="91425" marL="91425"/>
                </a:tc>
                <a:tc>
                  <a:txBody>
                    <a:bodyPr/>
                    <a:lstStyle/>
                    <a:p>
                      <a:pPr indent="0" lvl="0" marL="0" rtl="0" algn="l">
                        <a:spcBef>
                          <a:spcPts val="0"/>
                        </a:spcBef>
                        <a:spcAft>
                          <a:spcPts val="0"/>
                        </a:spcAft>
                        <a:buNone/>
                      </a:pPr>
                      <a:r>
                        <a:rPr lang="en"/>
                        <a:t>Parameters</a:t>
                      </a:r>
                      <a:endParaRPr/>
                    </a:p>
                    <a:p>
                      <a:pPr indent="0" lvl="0" marL="0" rtl="0" algn="l">
                        <a:spcBef>
                          <a:spcPts val="0"/>
                        </a:spcBef>
                        <a:spcAft>
                          <a:spcPts val="0"/>
                        </a:spcAft>
                        <a:buNone/>
                      </a:pPr>
                      <a:r>
                        <a:rPr lang="en"/>
                        <a:t>Discussed</a:t>
                      </a:r>
                      <a:endParaRPr/>
                    </a:p>
                  </a:txBody>
                  <a:tcPr marT="91425" marB="91425" marR="91425" marL="91425"/>
                </a:tc>
                <a:tc>
                  <a:txBody>
                    <a:bodyPr/>
                    <a:lstStyle/>
                    <a:p>
                      <a:pPr indent="0" lvl="0" marL="0" rtl="0" algn="l">
                        <a:spcBef>
                          <a:spcPts val="0"/>
                        </a:spcBef>
                        <a:spcAft>
                          <a:spcPts val="0"/>
                        </a:spcAft>
                        <a:buNone/>
                      </a:pPr>
                      <a:r>
                        <a:rPr lang="en"/>
                        <a:t>Limitations</a:t>
                      </a:r>
                      <a:endParaRPr/>
                    </a:p>
                  </a:txBody>
                  <a:tcPr marT="91425" marB="91425" marR="91425" marL="91425"/>
                </a:tc>
              </a:tr>
              <a:tr h="1043525">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200" u="sng">
                          <a:solidFill>
                            <a:schemeClr val="accent5"/>
                          </a:solidFill>
                          <a:hlinkClick r:id="rId4">
                            <a:extLst>
                              <a:ext uri="{A12FA001-AC4F-418D-AE19-62706E023703}">
                                <ahyp:hlinkClr val="tx"/>
                              </a:ext>
                            </a:extLst>
                          </a:hlinkClick>
                        </a:rPr>
                        <a:t>Spam Email Detection Using Deep Learning Techniques(2021)</a:t>
                      </a:r>
                      <a:endParaRPr sz="1200">
                        <a:solidFill>
                          <a:schemeClr val="dk1"/>
                        </a:solidFill>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1200"/>
                        <a:t>LSTM with AdamW optimizer</a:t>
                      </a:r>
                      <a:endParaRPr sz="1200"/>
                    </a:p>
                  </a:txBody>
                  <a:tcPr marT="91425" marB="91425" marR="91425" marL="91425"/>
                </a:tc>
                <a:tc>
                  <a:txBody>
                    <a:bodyPr/>
                    <a:lstStyle/>
                    <a:p>
                      <a:pPr indent="0" lvl="0" marL="0" rtl="0" algn="l">
                        <a:spcBef>
                          <a:spcPts val="0"/>
                        </a:spcBef>
                        <a:spcAft>
                          <a:spcPts val="0"/>
                        </a:spcAft>
                        <a:buNone/>
                      </a:pPr>
                      <a:r>
                        <a:rPr lang="en" sz="1200"/>
                        <a:t>Bert base case model gave highest accuracy</a:t>
                      </a:r>
                      <a:endParaRPr sz="1200"/>
                    </a:p>
                  </a:txBody>
                  <a:tcPr marT="91425" marB="91425" marR="91425" marL="91425"/>
                </a:tc>
                <a:tc>
                  <a:txBody>
                    <a:bodyPr/>
                    <a:lstStyle/>
                    <a:p>
                      <a:pPr indent="0" lvl="0" marL="0" rtl="0" algn="l">
                        <a:spcBef>
                          <a:spcPts val="0"/>
                        </a:spcBef>
                        <a:spcAft>
                          <a:spcPts val="0"/>
                        </a:spcAft>
                        <a:buNone/>
                      </a:pPr>
                      <a:r>
                        <a:rPr lang="en" sz="1200"/>
                        <a:t>Dense and Dropout layers in model</a:t>
                      </a:r>
                      <a:endParaRPr sz="1200"/>
                    </a:p>
                  </a:txBody>
                  <a:tcPr marT="91425" marB="91425" marR="91425" marL="91425"/>
                </a:tc>
                <a:tc>
                  <a:txBody>
                    <a:bodyPr/>
                    <a:lstStyle/>
                    <a:p>
                      <a:pPr indent="0" lvl="0" marL="0" rtl="0" algn="l">
                        <a:spcBef>
                          <a:spcPts val="0"/>
                        </a:spcBef>
                        <a:spcAft>
                          <a:spcPts val="0"/>
                        </a:spcAft>
                        <a:buNone/>
                      </a:pPr>
                      <a:r>
                        <a:rPr lang="en" sz="1200"/>
                        <a:t>Insignificant accuracy increase but huge computation load</a:t>
                      </a:r>
                      <a:endParaRPr sz="1200"/>
                    </a:p>
                  </a:txBody>
                  <a:tcPr marT="91425" marB="91425" marR="91425" marL="91425"/>
                </a:tc>
              </a:tr>
              <a:tr h="1043525">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sz="1200" u="sng">
                          <a:solidFill>
                            <a:schemeClr val="hlink"/>
                          </a:solidFill>
                          <a:hlinkClick r:id="rId5"/>
                        </a:rPr>
                        <a:t>The effects of natural language processing on big data analysis: Sentiment analysis case study(2018)</a:t>
                      </a:r>
                      <a:endParaRPr sz="1200"/>
                    </a:p>
                  </a:txBody>
                  <a:tcPr marT="91425" marB="91425" marR="91425" marL="91425"/>
                </a:tc>
                <a:tc>
                  <a:txBody>
                    <a:bodyPr/>
                    <a:lstStyle/>
                    <a:p>
                      <a:pPr indent="0" lvl="0" marL="0" rtl="0" algn="l">
                        <a:spcBef>
                          <a:spcPts val="0"/>
                        </a:spcBef>
                        <a:spcAft>
                          <a:spcPts val="0"/>
                        </a:spcAft>
                        <a:buNone/>
                      </a:pPr>
                      <a:r>
                        <a:rPr lang="en" sz="1200"/>
                        <a:t>Hadoop and MapReduce</a:t>
                      </a:r>
                      <a:endParaRPr sz="1200"/>
                    </a:p>
                  </a:txBody>
                  <a:tcPr marT="91425" marB="91425" marR="91425" marL="91425"/>
                </a:tc>
                <a:tc>
                  <a:txBody>
                    <a:bodyPr/>
                    <a:lstStyle/>
                    <a:p>
                      <a:pPr indent="0" lvl="0" marL="0" rtl="0" algn="l">
                        <a:spcBef>
                          <a:spcPts val="0"/>
                        </a:spcBef>
                        <a:spcAft>
                          <a:spcPts val="0"/>
                        </a:spcAft>
                        <a:buNone/>
                      </a:pPr>
                      <a:r>
                        <a:rPr lang="en" sz="1200"/>
                        <a:t>Naive Bayes model gaive 74% accuracy after using MapReduce</a:t>
                      </a:r>
                      <a:endParaRPr sz="1200"/>
                    </a:p>
                  </a:txBody>
                  <a:tcPr marT="91425" marB="91425" marR="91425" marL="91425"/>
                </a:tc>
                <a:tc>
                  <a:txBody>
                    <a:bodyPr/>
                    <a:lstStyle/>
                    <a:p>
                      <a:pPr indent="0" lvl="0" marL="0" rtl="0" algn="l">
                        <a:spcBef>
                          <a:spcPts val="0"/>
                        </a:spcBef>
                        <a:spcAft>
                          <a:spcPts val="0"/>
                        </a:spcAft>
                        <a:buNone/>
                      </a:pPr>
                      <a:r>
                        <a:rPr lang="en" sz="1200"/>
                        <a:t>Giving weights to nouns, verbs and prepositions.</a:t>
                      </a:r>
                      <a:endParaRPr sz="1200"/>
                    </a:p>
                  </a:txBody>
                  <a:tcPr marT="91425" marB="91425" marR="91425" marL="91425"/>
                </a:tc>
                <a:tc>
                  <a:txBody>
                    <a:bodyPr/>
                    <a:lstStyle/>
                    <a:p>
                      <a:pPr indent="0" lvl="0" marL="0" rtl="0" algn="l">
                        <a:spcBef>
                          <a:spcPts val="0"/>
                        </a:spcBef>
                        <a:spcAft>
                          <a:spcPts val="0"/>
                        </a:spcAft>
                        <a:buNone/>
                      </a:pPr>
                      <a:r>
                        <a:rPr lang="en" sz="1200"/>
                        <a:t>MapReduce gave the model a very low accuracy.</a:t>
                      </a:r>
                      <a:endParaRPr sz="1200"/>
                    </a:p>
                  </a:txBody>
                  <a:tcPr marT="91425" marB="91425" marR="91425" marL="91425"/>
                </a:tc>
              </a:tr>
              <a:tr h="1217450">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sz="1200" u="sng">
                          <a:solidFill>
                            <a:schemeClr val="hlink"/>
                          </a:solidFill>
                          <a:hlinkClick r:id="rId6"/>
                        </a:rPr>
                        <a:t>A Spam Transformer Model for SMS Spam Detection(2020)</a:t>
                      </a:r>
                      <a:endParaRPr sz="1200"/>
                    </a:p>
                  </a:txBody>
                  <a:tcPr marT="91425" marB="91425" marR="91425" marL="91425"/>
                </a:tc>
                <a:tc>
                  <a:txBody>
                    <a:bodyPr/>
                    <a:lstStyle/>
                    <a:p>
                      <a:pPr indent="0" lvl="0" marL="0" rtl="0" algn="l">
                        <a:spcBef>
                          <a:spcPts val="0"/>
                        </a:spcBef>
                        <a:spcAft>
                          <a:spcPts val="0"/>
                        </a:spcAft>
                        <a:buNone/>
                      </a:pPr>
                      <a:r>
                        <a:rPr lang="en" sz="1200"/>
                        <a:t>Recurrent Neural Network, Seqence2Sequence model,Tf-Idf, GloVe</a:t>
                      </a:r>
                      <a:endParaRPr sz="1200"/>
                    </a:p>
                  </a:txBody>
                  <a:tcPr marT="91425" marB="91425" marR="91425" marL="91425"/>
                </a:tc>
                <a:tc>
                  <a:txBody>
                    <a:bodyPr/>
                    <a:lstStyle/>
                    <a:p>
                      <a:pPr indent="0" lvl="0" marL="0" rtl="0" algn="l">
                        <a:spcBef>
                          <a:spcPts val="0"/>
                        </a:spcBef>
                        <a:spcAft>
                          <a:spcPts val="0"/>
                        </a:spcAft>
                        <a:buNone/>
                      </a:pPr>
                      <a:r>
                        <a:rPr lang="en" sz="1200"/>
                        <a:t>Using the Tf-Idf transformer give some modification gives higher accuracy model</a:t>
                      </a:r>
                      <a:endParaRPr sz="1200"/>
                    </a:p>
                  </a:txBody>
                  <a:tcPr marT="91425" marB="91425" marR="91425" marL="91425"/>
                </a:tc>
                <a:tc>
                  <a:txBody>
                    <a:bodyPr/>
                    <a:lstStyle/>
                    <a:p>
                      <a:pPr indent="0" lvl="0" marL="0" rtl="0" algn="l">
                        <a:spcBef>
                          <a:spcPts val="0"/>
                        </a:spcBef>
                        <a:spcAft>
                          <a:spcPts val="0"/>
                        </a:spcAft>
                        <a:buNone/>
                      </a:pPr>
                      <a:r>
                        <a:rPr lang="en" sz="1200"/>
                        <a:t>Transformers, Hyperparameter Tuning.</a:t>
                      </a:r>
                      <a:endParaRPr sz="1200"/>
                    </a:p>
                  </a:txBody>
                  <a:tcPr marT="91425" marB="91425" marR="91425" marL="91425"/>
                </a:tc>
                <a:tc>
                  <a:txBody>
                    <a:bodyPr/>
                    <a:lstStyle/>
                    <a:p>
                      <a:pPr indent="0" lvl="0" marL="0" rtl="0" algn="l">
                        <a:spcBef>
                          <a:spcPts val="0"/>
                        </a:spcBef>
                        <a:spcAft>
                          <a:spcPts val="0"/>
                        </a:spcAft>
                        <a:buNone/>
                      </a:pPr>
                      <a:r>
                        <a:rPr lang="en" sz="1200"/>
                        <a:t>The accuracy of the model can be improved using other algorithms</a:t>
                      </a:r>
                      <a:endParaRPr sz="1200"/>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Literature Survey</a:t>
            </a:r>
            <a:endParaRPr/>
          </a:p>
        </p:txBody>
      </p:sp>
      <p:pic>
        <p:nvPicPr>
          <p:cNvPr id="105" name="Google Shape;105;p20"/>
          <p:cNvPicPr preferRelativeResize="0"/>
          <p:nvPr/>
        </p:nvPicPr>
        <p:blipFill>
          <a:blip r:embed="rId3">
            <a:alphaModFix/>
          </a:blip>
          <a:stretch>
            <a:fillRect/>
          </a:stretch>
        </p:blipFill>
        <p:spPr>
          <a:xfrm>
            <a:off x="311696" y="181625"/>
            <a:ext cx="2474550" cy="836100"/>
          </a:xfrm>
          <a:prstGeom prst="rect">
            <a:avLst/>
          </a:prstGeom>
          <a:noFill/>
          <a:ln>
            <a:noFill/>
          </a:ln>
        </p:spPr>
      </p:pic>
      <p:graphicFrame>
        <p:nvGraphicFramePr>
          <p:cNvPr id="106" name="Google Shape;106;p20"/>
          <p:cNvGraphicFramePr/>
          <p:nvPr/>
        </p:nvGraphicFramePr>
        <p:xfrm>
          <a:off x="311700" y="1139650"/>
          <a:ext cx="3000000" cy="3000000"/>
        </p:xfrm>
        <a:graphic>
          <a:graphicData uri="http://schemas.openxmlformats.org/drawingml/2006/table">
            <a:tbl>
              <a:tblPr>
                <a:noFill/>
                <a:tableStyleId>{BD474F80-3E75-44EF-B988-8B22F2AB63C4}</a:tableStyleId>
              </a:tblPr>
              <a:tblGrid>
                <a:gridCol w="537550"/>
                <a:gridCol w="2235650"/>
                <a:gridCol w="1386600"/>
                <a:gridCol w="1386600"/>
                <a:gridCol w="1386600"/>
                <a:gridCol w="1386600"/>
              </a:tblGrid>
              <a:tr h="594550">
                <a:tc>
                  <a:txBody>
                    <a:bodyPr/>
                    <a:lstStyle/>
                    <a:p>
                      <a:pPr indent="0" lvl="0" marL="0" rtl="0" algn="l">
                        <a:spcBef>
                          <a:spcPts val="0"/>
                        </a:spcBef>
                        <a:spcAft>
                          <a:spcPts val="0"/>
                        </a:spcAft>
                        <a:buNone/>
                      </a:pPr>
                      <a:r>
                        <a:rPr lang="en"/>
                        <a:t>S. No.</a:t>
                      </a:r>
                      <a:endParaRPr/>
                    </a:p>
                  </a:txBody>
                  <a:tcPr marT="91425" marB="91425" marR="91425" marL="91425"/>
                </a:tc>
                <a:tc>
                  <a:txBody>
                    <a:bodyPr/>
                    <a:lstStyle/>
                    <a:p>
                      <a:pPr indent="0" lvl="0" marL="0" rtl="0" algn="l">
                        <a:spcBef>
                          <a:spcPts val="0"/>
                        </a:spcBef>
                        <a:spcAft>
                          <a:spcPts val="0"/>
                        </a:spcAft>
                        <a:buNone/>
                      </a:pPr>
                      <a:r>
                        <a:rPr lang="en"/>
                        <a:t>Name</a:t>
                      </a:r>
                      <a:endParaRPr/>
                    </a:p>
                  </a:txBody>
                  <a:tcPr marT="91425" marB="91425" marR="91425" marL="91425"/>
                </a:tc>
                <a:tc>
                  <a:txBody>
                    <a:bodyPr/>
                    <a:lstStyle/>
                    <a:p>
                      <a:pPr indent="0" lvl="0" marL="0" rtl="0" algn="l">
                        <a:spcBef>
                          <a:spcPts val="0"/>
                        </a:spcBef>
                        <a:spcAft>
                          <a:spcPts val="0"/>
                        </a:spcAft>
                        <a:buNone/>
                      </a:pPr>
                      <a:r>
                        <a:rPr lang="en"/>
                        <a:t>Techniques Discussed</a:t>
                      </a:r>
                      <a:endParaRPr/>
                    </a:p>
                  </a:txBody>
                  <a:tcPr marT="91425" marB="91425" marR="91425" marL="91425"/>
                </a:tc>
                <a:tc>
                  <a:txBody>
                    <a:bodyPr/>
                    <a:lstStyle/>
                    <a:p>
                      <a:pPr indent="0" lvl="0" marL="0" rtl="0" algn="l">
                        <a:spcBef>
                          <a:spcPts val="0"/>
                        </a:spcBef>
                        <a:spcAft>
                          <a:spcPts val="0"/>
                        </a:spcAft>
                        <a:buNone/>
                      </a:pPr>
                      <a:r>
                        <a:rPr lang="en"/>
                        <a:t>Conclusion</a:t>
                      </a:r>
                      <a:endParaRPr/>
                    </a:p>
                  </a:txBody>
                  <a:tcPr marT="91425" marB="91425" marR="91425" marL="91425"/>
                </a:tc>
                <a:tc>
                  <a:txBody>
                    <a:bodyPr/>
                    <a:lstStyle/>
                    <a:p>
                      <a:pPr indent="0" lvl="0" marL="0" rtl="0" algn="l">
                        <a:spcBef>
                          <a:spcPts val="0"/>
                        </a:spcBef>
                        <a:spcAft>
                          <a:spcPts val="0"/>
                        </a:spcAft>
                        <a:buNone/>
                      </a:pPr>
                      <a:r>
                        <a:rPr lang="en"/>
                        <a:t>Parameters</a:t>
                      </a:r>
                      <a:endParaRPr/>
                    </a:p>
                    <a:p>
                      <a:pPr indent="0" lvl="0" marL="0" rtl="0" algn="l">
                        <a:spcBef>
                          <a:spcPts val="0"/>
                        </a:spcBef>
                        <a:spcAft>
                          <a:spcPts val="0"/>
                        </a:spcAft>
                        <a:buNone/>
                      </a:pPr>
                      <a:r>
                        <a:rPr lang="en"/>
                        <a:t>Discussed</a:t>
                      </a:r>
                      <a:endParaRPr/>
                    </a:p>
                  </a:txBody>
                  <a:tcPr marT="91425" marB="91425" marR="91425" marL="91425"/>
                </a:tc>
                <a:tc>
                  <a:txBody>
                    <a:bodyPr/>
                    <a:lstStyle/>
                    <a:p>
                      <a:pPr indent="0" lvl="0" marL="0" rtl="0" algn="l">
                        <a:spcBef>
                          <a:spcPts val="0"/>
                        </a:spcBef>
                        <a:spcAft>
                          <a:spcPts val="0"/>
                        </a:spcAft>
                        <a:buNone/>
                      </a:pPr>
                      <a:r>
                        <a:rPr lang="en"/>
                        <a:t>Limitations</a:t>
                      </a:r>
                      <a:endParaRPr/>
                    </a:p>
                  </a:txBody>
                  <a:tcPr marT="91425" marB="91425" marR="91425" marL="91425"/>
                </a:tc>
              </a:tr>
              <a:tr h="929775">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sz="1200" u="sng">
                          <a:solidFill>
                            <a:schemeClr val="hlink"/>
                          </a:solidFill>
                          <a:hlinkClick r:id="rId4"/>
                        </a:rPr>
                        <a:t>Spam detection on social networks using cost-sensitive feature selection and ensemble-based regularized deep neural networks(2020)</a:t>
                      </a:r>
                      <a:endParaRPr sz="1200"/>
                    </a:p>
                  </a:txBody>
                  <a:tcPr marT="91425" marB="91425" marR="91425" marL="91425"/>
                </a:tc>
                <a:tc>
                  <a:txBody>
                    <a:bodyPr/>
                    <a:lstStyle/>
                    <a:p>
                      <a:pPr indent="0" lvl="0" marL="0" rtl="0" algn="l">
                        <a:spcBef>
                          <a:spcPts val="0"/>
                        </a:spcBef>
                        <a:spcAft>
                          <a:spcPts val="0"/>
                        </a:spcAft>
                        <a:buNone/>
                      </a:pPr>
                      <a:r>
                        <a:rPr lang="en" sz="1200"/>
                        <a:t>Using ensemble learning on RDNN models</a:t>
                      </a:r>
                      <a:endParaRPr sz="1200"/>
                    </a:p>
                  </a:txBody>
                  <a:tcPr marT="91425" marB="91425" marR="91425" marL="91425"/>
                </a:tc>
                <a:tc>
                  <a:txBody>
                    <a:bodyPr/>
                    <a:lstStyle/>
                    <a:p>
                      <a:pPr indent="0" lvl="0" marL="0" rtl="0" algn="l">
                        <a:spcBef>
                          <a:spcPts val="0"/>
                        </a:spcBef>
                        <a:spcAft>
                          <a:spcPts val="0"/>
                        </a:spcAft>
                        <a:buNone/>
                      </a:pPr>
                      <a:r>
                        <a:rPr lang="en" sz="1200"/>
                        <a:t>Ensemble learning increased accuracy of the new model.</a:t>
                      </a:r>
                      <a:endParaRPr sz="1200"/>
                    </a:p>
                  </a:txBody>
                  <a:tcPr marT="91425" marB="91425" marR="91425" marL="91425"/>
                </a:tc>
                <a:tc>
                  <a:txBody>
                    <a:bodyPr/>
                    <a:lstStyle/>
                    <a:p>
                      <a:pPr indent="0" lvl="0" marL="0" rtl="0" algn="l">
                        <a:spcBef>
                          <a:spcPts val="0"/>
                        </a:spcBef>
                        <a:spcAft>
                          <a:spcPts val="0"/>
                        </a:spcAft>
                        <a:buNone/>
                      </a:pPr>
                      <a:r>
                        <a:rPr lang="en" sz="1200"/>
                        <a:t>Bagging, Boosting</a:t>
                      </a:r>
                      <a:endParaRPr sz="1200"/>
                    </a:p>
                  </a:txBody>
                  <a:tcPr marT="91425" marB="91425" marR="91425" marL="91425"/>
                </a:tc>
                <a:tc>
                  <a:txBody>
                    <a:bodyPr/>
                    <a:lstStyle/>
                    <a:p>
                      <a:pPr indent="0" lvl="0" marL="0" rtl="0" algn="l">
                        <a:spcBef>
                          <a:spcPts val="0"/>
                        </a:spcBef>
                        <a:spcAft>
                          <a:spcPts val="0"/>
                        </a:spcAft>
                        <a:buNone/>
                      </a:pPr>
                      <a:r>
                        <a:rPr lang="en" sz="1200"/>
                        <a:t>Dataset was tested on twitter posts and not tested on text messages.</a:t>
                      </a:r>
                      <a:endParaRPr sz="1200"/>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736800" y="445025"/>
            <a:ext cx="80955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Challenges and Limitations</a:t>
            </a:r>
            <a:endParaRPr/>
          </a:p>
        </p:txBody>
      </p:sp>
      <p:sp>
        <p:nvSpPr>
          <p:cNvPr id="112" name="Google Shape;11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While combining the multiple models, we will need to choose the ones such that the accuracy </a:t>
            </a:r>
            <a:r>
              <a:rPr lang="en"/>
              <a:t>does not</a:t>
            </a:r>
            <a:r>
              <a:rPr lang="en"/>
              <a:t> decrease with keeping the precision of the model as high as possible as well. And even after creating the model, the model would still need constant training on new dataset including data generated and classified by the user </a:t>
            </a:r>
            <a:r>
              <a:rPr lang="en"/>
              <a:t>themselves</a:t>
            </a:r>
            <a:r>
              <a:rPr lang="en"/>
              <a:t>.</a:t>
            </a:r>
            <a:endParaRPr/>
          </a:p>
        </p:txBody>
      </p:sp>
      <p:pic>
        <p:nvPicPr>
          <p:cNvPr id="113" name="Google Shape;113;p21"/>
          <p:cNvPicPr preferRelativeResize="0"/>
          <p:nvPr/>
        </p:nvPicPr>
        <p:blipFill>
          <a:blip r:embed="rId3">
            <a:alphaModFix/>
          </a:blip>
          <a:stretch>
            <a:fillRect/>
          </a:stretch>
        </p:blipFill>
        <p:spPr>
          <a:xfrm>
            <a:off x="311696" y="181625"/>
            <a:ext cx="2474550" cy="836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