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4318E4-9552-444A-869A-C7DB9440C675}">
  <a:tblStyle styleId="{9F4318E4-9552-444A-869A-C7DB9440C6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37" Type="http://schemas.openxmlformats.org/officeDocument/2006/relationships/font" Target="fonts/MavenPro-bold.fntdata"/><Relationship Id="rId14" Type="http://schemas.openxmlformats.org/officeDocument/2006/relationships/slide" Target="slides/slide8.xml"/><Relationship Id="rId36" Type="http://schemas.openxmlformats.org/officeDocument/2006/relationships/font" Target="fonts/Maven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b25c48d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4b25c48d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038882f5f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038882f5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38882f5f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038882f5f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f26f7f955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f26f7f955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038882f5f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038882f5f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1c4029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01c4029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01c40299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01c40299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f6a0532a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f6a0532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1f6a0532a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1f6a0532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3f7b387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3f7b387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22b5446c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22b5446c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38882f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038882f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01c40299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01c40299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3f7b387c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3f7b387c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38882f5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038882f5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38882f5f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038882f5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f26f7f95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f26f7f95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038882f5f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038882f5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22b5446c2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22b5446c2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2b5446c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2b5446c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2b5446c2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2b5446c2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researchgate.net/profile/Amir-Karami/publication/275521521_Improving_Static_SMS_Spam_Detection_by_Using_New_Content-based_Features/links/553e67200cf294deef716fa1/Improving-Static-SMS-Spam-Detection-by-Using-New-Content-based-Features.pdf" TargetMode="External"/><Relationship Id="rId5" Type="http://schemas.openxmlformats.org/officeDocument/2006/relationships/hyperlink" Target="https://www.academia.edu/download/31554476/doceng06.pdf" TargetMode="External"/><Relationship Id="rId6" Type="http://schemas.openxmlformats.org/officeDocument/2006/relationships/hyperlink" Target="https://eprints.whiterose.ac.uk/150578/1/Final_Submitted_Version_SMS_Spam.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researchgate.net/profile/Sucharita-Mitra/publication/327390020_Development_of_Cardiac_Disease_Classifier_Using_Rough_Set_Decision_System_Proceedings_of_IEMIS_2018_Volume_2/links/5f414a1a299bf13404e1e5b9/Development-of-Cardiac-Disease-Classifier-Using-Rough-Set-Decision-System-Proceedings-of-IEMIS-2018-Volume-2.pdf#page=551" TargetMode="External"/><Relationship Id="rId5" Type="http://schemas.openxmlformats.org/officeDocument/2006/relationships/hyperlink" Target="https://www.eejournal.ktu.lt/index.php/elt/article/view/1829/2517" TargetMode="External"/><Relationship Id="rId6" Type="http://schemas.openxmlformats.org/officeDocument/2006/relationships/hyperlink" Target="https://www.academia.edu/download/49039459/Author_Proof-SCDS_2016-A_Review_of_Feature_Extraction_Optimization.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sciencedirect.com/science/article/pii/S1877050917328478/pdf?md5=c5b4d34cf890a42890f6b5313f188a98&amp;pid=1-s2.0-S1877050917328478-main.pdf&amp;_valck=1" TargetMode="External"/><Relationship Id="rId5" Type="http://schemas.openxmlformats.org/officeDocument/2006/relationships/hyperlink" Target="https://ieeexplore.ieee.org/iel7/6287639/8948470/09081901.pdf" TargetMode="External"/><Relationship Id="rId6" Type="http://schemas.openxmlformats.org/officeDocument/2006/relationships/hyperlink" Target="https://core.ac.uk/download/pdf/42954911.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www.researchgate.net/profile/N-Murugan-2/publication/335889992_Detecting_Streaming_of_Twitter_Spam_Using_Hybrid_Method/links/5f201a9492851cd5fa4e3e00/Detecting-Streaming-of-Twitter-Spam-Using-Hybrid-Method.pdf" TargetMode="External"/><Relationship Id="rId5" Type="http://schemas.openxmlformats.org/officeDocument/2006/relationships/hyperlink" Target="https://www.mdpi.com/1999-5903/12/9/156/pdf" TargetMode="External"/><Relationship Id="rId6" Type="http://schemas.openxmlformats.org/officeDocument/2006/relationships/hyperlink" Target="https://www.researchgate.net/profile/Rachid-Zagrouba/publication/347260266_Hybrid_SMS_Spam_Filtering_System_Using_Machine_Learning_Techniques/links/5fddb45b299bf1408822c2f0/Hybrid-SMS-Spam-Filtering-System-Using-Machine-Learning-Techniques.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311696" y="181625"/>
            <a:ext cx="2474550" cy="836100"/>
          </a:xfrm>
          <a:prstGeom prst="rect">
            <a:avLst/>
          </a:prstGeom>
          <a:noFill/>
          <a:ln>
            <a:noFill/>
          </a:ln>
        </p:spPr>
      </p:pic>
      <p:sp>
        <p:nvSpPr>
          <p:cNvPr id="278" name="Google Shape;278;p13"/>
          <p:cNvSpPr txBox="1"/>
          <p:nvPr/>
        </p:nvSpPr>
        <p:spPr>
          <a:xfrm>
            <a:off x="3492475" y="181625"/>
            <a:ext cx="53412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SRM INSTITUTE OF SCIENCE AND TECHNOLOGY </a:t>
            </a:r>
            <a:endParaRPr sz="17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COLLEGE OF ENGINEERING AND TECHNOLOGY</a:t>
            </a:r>
            <a:endParaRPr sz="17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DEPARTMENT OF NETWORKING AND COMMUNICATIONS</a:t>
            </a:r>
            <a:endParaRPr sz="17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 sz="1700">
                <a:solidFill>
                  <a:schemeClr val="dk1"/>
                </a:solidFill>
                <a:latin typeface="Calibri"/>
                <a:ea typeface="Calibri"/>
                <a:cs typeface="Calibri"/>
                <a:sym typeface="Calibri"/>
              </a:rPr>
              <a:t>18CSP109L/18CSP111L MAJOR PROJECT</a:t>
            </a:r>
            <a:endParaRPr sz="1300"/>
          </a:p>
        </p:txBody>
      </p:sp>
      <p:sp>
        <p:nvSpPr>
          <p:cNvPr id="279" name="Google Shape;279;p13"/>
          <p:cNvSpPr txBox="1"/>
          <p:nvPr/>
        </p:nvSpPr>
        <p:spPr>
          <a:xfrm>
            <a:off x="645550" y="1446225"/>
            <a:ext cx="7729500" cy="169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80">
                <a:solidFill>
                  <a:schemeClr val="dk1"/>
                </a:solidFill>
              </a:rPr>
              <a:t>SMS Spam Detection using Natural Language Processing and Ensemble Learning</a:t>
            </a:r>
            <a:endParaRPr/>
          </a:p>
        </p:txBody>
      </p:sp>
      <p:sp>
        <p:nvSpPr>
          <p:cNvPr id="280" name="Google Shape;280;p13"/>
          <p:cNvSpPr txBox="1"/>
          <p:nvPr/>
        </p:nvSpPr>
        <p:spPr>
          <a:xfrm>
            <a:off x="1031800" y="3178525"/>
            <a:ext cx="6957000" cy="179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888888"/>
              </a:buClr>
              <a:buSzPts val="3200"/>
              <a:buFont typeface="Arial"/>
              <a:buNone/>
            </a:pPr>
            <a:r>
              <a:rPr lang="en" sz="1800">
                <a:solidFill>
                  <a:srgbClr val="888888"/>
                </a:solidFill>
                <a:latin typeface="Calibri"/>
                <a:ea typeface="Calibri"/>
                <a:cs typeface="Calibri"/>
                <a:sym typeface="Calibri"/>
              </a:rPr>
              <a:t>Student 1 Reg No : RA1911030010100</a:t>
            </a:r>
            <a:endParaRPr sz="1800">
              <a:solidFill>
                <a:srgbClr val="888888"/>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800">
                <a:solidFill>
                  <a:srgbClr val="888888"/>
                </a:solidFill>
                <a:latin typeface="Calibri"/>
                <a:ea typeface="Calibri"/>
                <a:cs typeface="Calibri"/>
                <a:sym typeface="Calibri"/>
              </a:rPr>
              <a:t>Student 2 Reg No : RA1911030010071</a:t>
            </a:r>
            <a:endParaRPr sz="1800">
              <a:solidFill>
                <a:srgbClr val="888888"/>
              </a:solidFill>
              <a:latin typeface="Calibri"/>
              <a:ea typeface="Calibri"/>
              <a:cs typeface="Calibri"/>
              <a:sym typeface="Calibri"/>
            </a:endParaRPr>
          </a:p>
          <a:p>
            <a:pPr indent="0" lvl="0" marL="0" rtl="0" algn="ctr">
              <a:spcBef>
                <a:spcPts val="592"/>
              </a:spcBef>
              <a:spcAft>
                <a:spcPts val="0"/>
              </a:spcAft>
              <a:buClr>
                <a:srgbClr val="888888"/>
              </a:buClr>
              <a:buSzPts val="3200"/>
              <a:buFont typeface="Arial"/>
              <a:buNone/>
            </a:pPr>
            <a:r>
              <a:rPr lang="en" sz="1800">
                <a:solidFill>
                  <a:srgbClr val="888888"/>
                </a:solidFill>
                <a:latin typeface="Calibri"/>
                <a:ea typeface="Calibri"/>
                <a:cs typeface="Calibri"/>
                <a:sym typeface="Calibri"/>
              </a:rPr>
              <a:t>Batch ID: NWC071100</a:t>
            </a:r>
            <a:endParaRPr sz="1800">
              <a:solidFill>
                <a:srgbClr val="888888"/>
              </a:solidFill>
              <a:latin typeface="Calibri"/>
              <a:ea typeface="Calibri"/>
              <a:cs typeface="Calibri"/>
              <a:sym typeface="Calibri"/>
            </a:endParaRPr>
          </a:p>
          <a:p>
            <a:pPr indent="0" lvl="0" marL="0" rtl="0" algn="ctr">
              <a:spcBef>
                <a:spcPts val="592"/>
              </a:spcBef>
              <a:spcAft>
                <a:spcPts val="0"/>
              </a:spcAft>
              <a:buNone/>
            </a:pPr>
            <a:r>
              <a:rPr lang="en" sz="1800">
                <a:solidFill>
                  <a:srgbClr val="888888"/>
                </a:solidFill>
                <a:latin typeface="Calibri"/>
                <a:ea typeface="Calibri"/>
                <a:cs typeface="Calibri"/>
                <a:sym typeface="Calibri"/>
              </a:rPr>
              <a:t>Guide name and Designation : </a:t>
            </a:r>
            <a:r>
              <a:rPr lang="en" sz="1800">
                <a:solidFill>
                  <a:srgbClr val="ADADAD"/>
                </a:solidFill>
              </a:rPr>
              <a:t>Dr. C. Fancy</a:t>
            </a:r>
            <a:endParaRPr sz="1800">
              <a:solidFill>
                <a:srgbClr val="ADADAD"/>
              </a:solidFill>
            </a:endParaRPr>
          </a:p>
          <a:p>
            <a:pPr indent="0" lvl="0" marL="0" rtl="0" algn="ctr">
              <a:spcBef>
                <a:spcPts val="592"/>
              </a:spcBef>
              <a:spcAft>
                <a:spcPts val="0"/>
              </a:spcAft>
              <a:buClr>
                <a:srgbClr val="888888"/>
              </a:buClr>
              <a:buSzPts val="3200"/>
              <a:buFont typeface="Arial"/>
              <a:buNone/>
            </a:pPr>
            <a:r>
              <a:rPr lang="en" sz="1800">
                <a:solidFill>
                  <a:srgbClr val="ADADAD"/>
                </a:solidFill>
              </a:rPr>
              <a:t>Assistant Professor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  Challenges and Limitations</a:t>
            </a:r>
            <a:endParaRPr/>
          </a:p>
        </p:txBody>
      </p:sp>
      <p:sp>
        <p:nvSpPr>
          <p:cNvPr id="342" name="Google Shape;34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While combining the multiple models, we will need to choose the ones such that the accuracy </a:t>
            </a:r>
            <a:r>
              <a:rPr lang="en"/>
              <a:t>does not</a:t>
            </a:r>
            <a:r>
              <a:rPr lang="en"/>
              <a:t> decrease with keeping the precision of the model as high as possible as well. And even after creating the model, the model would still need constant training on new dataset including data generated and classified by the user </a:t>
            </a:r>
            <a:r>
              <a:rPr lang="en"/>
              <a:t>themselves</a:t>
            </a:r>
            <a:r>
              <a:rPr lang="en"/>
              <a:t>. Even after creating the model, it has been done so many times that attackers come up with newer phishing techniques. To prevent this, we implement an image steganography tool which can help double the security of the message while in transit.</a:t>
            </a:r>
            <a:endParaRPr/>
          </a:p>
        </p:txBody>
      </p:sp>
      <p:pic>
        <p:nvPicPr>
          <p:cNvPr id="343" name="Google Shape;343;p22"/>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Objectives of the project</a:t>
            </a:r>
            <a:endParaRPr/>
          </a:p>
        </p:txBody>
      </p:sp>
      <p:sp>
        <p:nvSpPr>
          <p:cNvPr id="349" name="Google Shape;349;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main goal of this project is to create an ensemble model with higher accuracy than its base models without losing precision of the model. Using the models that give 100% precision, we would take them as base models such that the final model can classify text messages as accurately as it can while avoiding </a:t>
            </a:r>
            <a:r>
              <a:rPr lang="en"/>
              <a:t>false</a:t>
            </a:r>
            <a:r>
              <a:rPr lang="en"/>
              <a:t> negatives. SMS apps can be modified such that instead of sending encrypted text messages, they send text messages hidden in images. The app would hide the text message in the image while transmitting it and will de decoded when </a:t>
            </a:r>
            <a:r>
              <a:rPr lang="en"/>
              <a:t>received</a:t>
            </a:r>
            <a:r>
              <a:rPr lang="en"/>
              <a:t>, even if an attacker figures it out the spam detector model will catch the message.</a:t>
            </a:r>
            <a:endParaRPr/>
          </a:p>
        </p:txBody>
      </p:sp>
      <p:pic>
        <p:nvPicPr>
          <p:cNvPr id="350" name="Google Shape;350;p23"/>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Innovation</a:t>
            </a:r>
            <a:endParaRPr/>
          </a:p>
        </p:txBody>
      </p:sp>
      <p:sp>
        <p:nvSpPr>
          <p:cNvPr id="356" name="Google Shape;356;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SMS spam detection models that have been </a:t>
            </a:r>
            <a:r>
              <a:rPr lang="en"/>
              <a:t>previously</a:t>
            </a:r>
            <a:r>
              <a:rPr lang="en"/>
              <a:t> created have not been created using ensemble learning techniques, i.e. current models have only been used creating Naive Bayes </a:t>
            </a:r>
            <a:r>
              <a:rPr lang="en"/>
              <a:t>algorithm</a:t>
            </a:r>
            <a:r>
              <a:rPr lang="en"/>
              <a:t>. By using AI model for spam detection and coupling it with image steganography to send </a:t>
            </a:r>
            <a:r>
              <a:rPr lang="en"/>
              <a:t>modern</a:t>
            </a:r>
            <a:r>
              <a:rPr lang="en"/>
              <a:t> sms messages so that they are harder to decrypt. Even if they are implemented in applications, they are only detecting spam and not preventing it. By creating an image steganography tool with the AI model, the text message will be hidden in an image, also providing security over the already encrypted text channel.</a:t>
            </a:r>
            <a:endParaRPr/>
          </a:p>
        </p:txBody>
      </p:sp>
      <p:pic>
        <p:nvPicPr>
          <p:cNvPr id="357" name="Google Shape;357;p24"/>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Scope and Application</a:t>
            </a:r>
            <a:endParaRPr/>
          </a:p>
        </p:txBody>
      </p:sp>
      <p:sp>
        <p:nvSpPr>
          <p:cNvPr id="363" name="Google Shape;36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t>The dataset will be preprocessed and features will be extracted such as number of words, letters and sentences. The words of texts will be stemmed and removing the stopwords after which the dataset will be trained on different Naive Bayes variants and the best performing model will be selected as the base models and other models including Random Forest, K nearest neighbors and more will be tested and the best </a:t>
            </a:r>
            <a:r>
              <a:rPr lang="en"/>
              <a:t>performing</a:t>
            </a:r>
            <a:r>
              <a:rPr lang="en"/>
              <a:t> models will be selected for the ensemble model. The model will be hosted on railways platform through streamlit library.</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The application of this project is to create an interface where user can copy the text and the website hosting the model will predict if the text is spam or not.</a:t>
            </a:r>
            <a:endParaRPr/>
          </a:p>
        </p:txBody>
      </p:sp>
      <p:pic>
        <p:nvPicPr>
          <p:cNvPr id="364" name="Google Shape;364;p25"/>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370" name="Google Shape;370;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dataset was preprocessed and the dataset had 87.34% ham messages and 12.66 spam messages.Exploratory data analysis showed the common words shown in spam and ham messages and after performing feature extraction it was found that ham messages had lesser words, letters and sentences as compared to spam messages. 10 algorithms were used to train 10 models and then optimised by changing </a:t>
            </a:r>
            <a:r>
              <a:rPr lang="en"/>
              <a:t>parameters</a:t>
            </a:r>
            <a:r>
              <a:rPr lang="en"/>
              <a:t> and best performing models were </a:t>
            </a:r>
            <a:r>
              <a:rPr lang="en"/>
              <a:t>assembled into a custom model.</a:t>
            </a:r>
            <a:endParaRPr/>
          </a:p>
        </p:txBody>
      </p:sp>
      <p:pic>
        <p:nvPicPr>
          <p:cNvPr id="371" name="Google Shape;371;p26"/>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372" name="Google Shape;372;p26"/>
          <p:cNvPicPr preferRelativeResize="0"/>
          <p:nvPr/>
        </p:nvPicPr>
        <p:blipFill>
          <a:blip r:embed="rId4">
            <a:alphaModFix/>
          </a:blip>
          <a:stretch>
            <a:fillRect/>
          </a:stretch>
        </p:blipFill>
        <p:spPr>
          <a:xfrm>
            <a:off x="6217500" y="3071150"/>
            <a:ext cx="2365925" cy="207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378" name="Google Shape;378;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As for the security module, we created an image steganography tool that uses 1-bit least significant bit shifting method and integrated the custom ensemble model. When the sender wants to send some confidential information, they can hide it in an image and send it over the sms application, this provides a layer of security as even if an attacker tries to catch the messages, they would have to break the message encryption and then break the image encryption as well, and if they crack it and embed a spam url or spam message on an image, the model on the </a:t>
            </a:r>
            <a:r>
              <a:rPr lang="en"/>
              <a:t>receiver</a:t>
            </a:r>
            <a:r>
              <a:rPr lang="en"/>
              <a:t> side can decrypt the message and label it as spam and ham accordingly.</a:t>
            </a:r>
            <a:endParaRPr/>
          </a:p>
        </p:txBody>
      </p:sp>
      <p:pic>
        <p:nvPicPr>
          <p:cNvPr id="379" name="Google Shape;379;p27"/>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385" name="Google Shape;385;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t/>
            </a:r>
            <a:endParaRPr/>
          </a:p>
        </p:txBody>
      </p:sp>
      <p:pic>
        <p:nvPicPr>
          <p:cNvPr id="386" name="Google Shape;386;p28"/>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387" name="Google Shape;387;p28"/>
          <p:cNvPicPr preferRelativeResize="0"/>
          <p:nvPr/>
        </p:nvPicPr>
        <p:blipFill>
          <a:blip r:embed="rId4">
            <a:alphaModFix/>
          </a:blip>
          <a:stretch>
            <a:fillRect/>
          </a:stretch>
        </p:blipFill>
        <p:spPr>
          <a:xfrm>
            <a:off x="1051000" y="1628172"/>
            <a:ext cx="7041999" cy="3207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modules</a:t>
            </a:r>
            <a:endParaRPr/>
          </a:p>
        </p:txBody>
      </p:sp>
      <p:sp>
        <p:nvSpPr>
          <p:cNvPr id="393" name="Google Shape;393;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t/>
            </a:r>
            <a:endParaRPr/>
          </a:p>
        </p:txBody>
      </p:sp>
      <p:pic>
        <p:nvPicPr>
          <p:cNvPr id="394" name="Google Shape;394;p29"/>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395" name="Google Shape;395;p29"/>
          <p:cNvPicPr preferRelativeResize="0"/>
          <p:nvPr/>
        </p:nvPicPr>
        <p:blipFill>
          <a:blip r:embed="rId4">
            <a:alphaModFix/>
          </a:blip>
          <a:stretch>
            <a:fillRect/>
          </a:stretch>
        </p:blipFill>
        <p:spPr>
          <a:xfrm>
            <a:off x="1403525" y="1426475"/>
            <a:ext cx="6476626" cy="326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Testing and Result Analysis</a:t>
            </a:r>
            <a:endParaRPr/>
          </a:p>
        </p:txBody>
      </p:sp>
      <p:sp>
        <p:nvSpPr>
          <p:cNvPr id="401" name="Google Shape;401;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accuracy achieved by the spam detector was 97.9% and the precision was 94.5% of the model. The </a:t>
            </a:r>
            <a:r>
              <a:rPr lang="en"/>
              <a:t>implementation</a:t>
            </a:r>
            <a:r>
              <a:rPr lang="en"/>
              <a:t> of the spam detection model with the Image Steganography tool was successful and the tool is able to hide images with text and while decrypting it, the spam detection model is able to predict if it is a spam message or legitimate.</a:t>
            </a:r>
            <a:endParaRPr/>
          </a:p>
        </p:txBody>
      </p:sp>
      <p:pic>
        <p:nvPicPr>
          <p:cNvPr id="402" name="Google Shape;402;p30"/>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Results</a:t>
            </a:r>
            <a:endParaRPr/>
          </a:p>
        </p:txBody>
      </p:sp>
      <p:sp>
        <p:nvSpPr>
          <p:cNvPr id="408" name="Google Shape;408;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9" name="Google Shape;409;p31"/>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410" name="Google Shape;410;p31"/>
          <p:cNvPicPr preferRelativeResize="0"/>
          <p:nvPr/>
        </p:nvPicPr>
        <p:blipFill>
          <a:blip r:embed="rId4">
            <a:alphaModFix/>
          </a:blip>
          <a:stretch>
            <a:fillRect/>
          </a:stretch>
        </p:blipFill>
        <p:spPr>
          <a:xfrm>
            <a:off x="242875" y="1704613"/>
            <a:ext cx="8658225" cy="269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Table of Contents</a:t>
            </a:r>
            <a:endParaRPr/>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Abstract</a:t>
            </a:r>
            <a:endParaRPr/>
          </a:p>
          <a:p>
            <a:pPr indent="-304958" lvl="0" marL="457200" rtl="0" algn="l">
              <a:spcBef>
                <a:spcPts val="0"/>
              </a:spcBef>
              <a:spcAft>
                <a:spcPts val="0"/>
              </a:spcAft>
              <a:buSzPct val="100000"/>
              <a:buChar char="●"/>
            </a:pPr>
            <a:r>
              <a:rPr lang="en"/>
              <a:t>Introduction</a:t>
            </a:r>
            <a:endParaRPr/>
          </a:p>
          <a:p>
            <a:pPr indent="-304958" lvl="0" marL="457200" rtl="0" algn="l">
              <a:spcBef>
                <a:spcPts val="0"/>
              </a:spcBef>
              <a:spcAft>
                <a:spcPts val="0"/>
              </a:spcAft>
              <a:buSzPct val="100000"/>
              <a:buChar char="●"/>
            </a:pPr>
            <a:r>
              <a:rPr lang="en"/>
              <a:t>Motivation</a:t>
            </a:r>
            <a:endParaRPr/>
          </a:p>
          <a:p>
            <a:pPr indent="-304958" lvl="0" marL="457200" rtl="0" algn="l">
              <a:spcBef>
                <a:spcPts val="0"/>
              </a:spcBef>
              <a:spcAft>
                <a:spcPts val="0"/>
              </a:spcAft>
              <a:buSzPct val="100000"/>
              <a:buChar char="●"/>
            </a:pPr>
            <a:r>
              <a:rPr lang="en"/>
              <a:t>Literature Survey</a:t>
            </a:r>
            <a:endParaRPr/>
          </a:p>
          <a:p>
            <a:pPr indent="-304958" lvl="0" marL="457200" rtl="0" algn="l">
              <a:spcBef>
                <a:spcPts val="0"/>
              </a:spcBef>
              <a:spcAft>
                <a:spcPts val="0"/>
              </a:spcAft>
              <a:buSzPct val="100000"/>
              <a:buChar char="●"/>
            </a:pPr>
            <a:r>
              <a:rPr lang="en"/>
              <a:t>Challenges and limitations in existing system</a:t>
            </a:r>
            <a:endParaRPr/>
          </a:p>
          <a:p>
            <a:pPr indent="-304958" lvl="0" marL="457200" rtl="0" algn="l">
              <a:spcBef>
                <a:spcPts val="0"/>
              </a:spcBef>
              <a:spcAft>
                <a:spcPts val="0"/>
              </a:spcAft>
              <a:buSzPct val="100000"/>
              <a:buChar char="●"/>
            </a:pPr>
            <a:r>
              <a:rPr lang="en"/>
              <a:t>Objectives of the project</a:t>
            </a:r>
            <a:endParaRPr/>
          </a:p>
          <a:p>
            <a:pPr indent="-304958" lvl="0" marL="457200" rtl="0" algn="l">
              <a:spcBef>
                <a:spcPts val="0"/>
              </a:spcBef>
              <a:spcAft>
                <a:spcPts val="0"/>
              </a:spcAft>
              <a:buSzPct val="100000"/>
              <a:buChar char="●"/>
            </a:pPr>
            <a:r>
              <a:rPr lang="en"/>
              <a:t>Innovation Idea</a:t>
            </a:r>
            <a:endParaRPr/>
          </a:p>
          <a:p>
            <a:pPr indent="-304958" lvl="0" marL="457200" rtl="0" algn="l">
              <a:spcBef>
                <a:spcPts val="0"/>
              </a:spcBef>
              <a:spcAft>
                <a:spcPts val="0"/>
              </a:spcAft>
              <a:buSzPct val="100000"/>
              <a:buChar char="●"/>
            </a:pPr>
            <a:r>
              <a:rPr lang="en"/>
              <a:t>Scope and application of the project</a:t>
            </a:r>
            <a:endParaRPr/>
          </a:p>
          <a:p>
            <a:pPr indent="-304958" lvl="0" marL="457200" rtl="0" algn="l">
              <a:spcBef>
                <a:spcPts val="0"/>
              </a:spcBef>
              <a:spcAft>
                <a:spcPts val="0"/>
              </a:spcAft>
              <a:buSzPct val="100000"/>
              <a:buChar char="●"/>
            </a:pPr>
            <a:r>
              <a:rPr lang="en"/>
              <a:t>Architecture</a:t>
            </a:r>
            <a:endParaRPr/>
          </a:p>
          <a:p>
            <a:pPr indent="-304958" lvl="0" marL="457200" rtl="0" algn="l">
              <a:spcBef>
                <a:spcPts val="0"/>
              </a:spcBef>
              <a:spcAft>
                <a:spcPts val="0"/>
              </a:spcAft>
              <a:buSzPct val="100000"/>
              <a:buChar char="●"/>
            </a:pPr>
            <a:r>
              <a:rPr lang="en"/>
              <a:t>Proposed</a:t>
            </a:r>
            <a:r>
              <a:rPr lang="en"/>
              <a:t> Modules and their descriptions</a:t>
            </a:r>
            <a:endParaRPr/>
          </a:p>
          <a:p>
            <a:pPr indent="-304958" lvl="0" marL="457200" rtl="0" algn="l">
              <a:spcBef>
                <a:spcPts val="0"/>
              </a:spcBef>
              <a:spcAft>
                <a:spcPts val="0"/>
              </a:spcAft>
              <a:buSzPct val="100000"/>
              <a:buChar char="●"/>
            </a:pPr>
            <a:r>
              <a:rPr lang="en"/>
              <a:t>Results</a:t>
            </a:r>
            <a:endParaRPr/>
          </a:p>
          <a:p>
            <a:pPr indent="-304958" lvl="0" marL="457200" rtl="0" algn="l">
              <a:spcBef>
                <a:spcPts val="0"/>
              </a:spcBef>
              <a:spcAft>
                <a:spcPts val="0"/>
              </a:spcAft>
              <a:buSzPct val="100000"/>
              <a:buChar char="●"/>
            </a:pPr>
            <a:r>
              <a:rPr lang="en"/>
              <a:t>Future Improvements</a:t>
            </a:r>
            <a:endParaRPr/>
          </a:p>
          <a:p>
            <a:pPr indent="-304958" lvl="0" marL="457200" rtl="0" algn="l">
              <a:spcBef>
                <a:spcPts val="0"/>
              </a:spcBef>
              <a:spcAft>
                <a:spcPts val="0"/>
              </a:spcAft>
              <a:buSzPct val="100000"/>
              <a:buChar char="●"/>
            </a:pPr>
            <a:r>
              <a:rPr lang="en"/>
              <a:t>References</a:t>
            </a:r>
            <a:endParaRPr/>
          </a:p>
        </p:txBody>
      </p:sp>
      <p:pic>
        <p:nvPicPr>
          <p:cNvPr id="287" name="Google Shape;287;p14"/>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736800" y="445025"/>
            <a:ext cx="809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416" name="Google Shape;416;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Legitimate Message						Spam Message</a:t>
            </a:r>
            <a:endParaRPr/>
          </a:p>
        </p:txBody>
      </p:sp>
      <p:pic>
        <p:nvPicPr>
          <p:cNvPr id="417" name="Google Shape;417;p32"/>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418" name="Google Shape;418;p32"/>
          <p:cNvPicPr preferRelativeResize="0"/>
          <p:nvPr/>
        </p:nvPicPr>
        <p:blipFill>
          <a:blip r:embed="rId4">
            <a:alphaModFix/>
          </a:blip>
          <a:stretch>
            <a:fillRect/>
          </a:stretch>
        </p:blipFill>
        <p:spPr>
          <a:xfrm>
            <a:off x="506850" y="1700150"/>
            <a:ext cx="3611086" cy="2735375"/>
          </a:xfrm>
          <a:prstGeom prst="rect">
            <a:avLst/>
          </a:prstGeom>
          <a:noFill/>
          <a:ln>
            <a:noFill/>
          </a:ln>
        </p:spPr>
      </p:pic>
      <p:pic>
        <p:nvPicPr>
          <p:cNvPr id="419" name="Google Shape;419;p32"/>
          <p:cNvPicPr preferRelativeResize="0"/>
          <p:nvPr/>
        </p:nvPicPr>
        <p:blipFill>
          <a:blip r:embed="rId5">
            <a:alphaModFix/>
          </a:blip>
          <a:stretch>
            <a:fillRect/>
          </a:stretch>
        </p:blipFill>
        <p:spPr>
          <a:xfrm>
            <a:off x="4948999" y="1728224"/>
            <a:ext cx="3595625" cy="273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Future Improvements</a:t>
            </a:r>
            <a:endParaRPr/>
          </a:p>
        </p:txBody>
      </p:sp>
      <p:sp>
        <p:nvSpPr>
          <p:cNvPr id="425" name="Google Shape;425;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for the AI model can be increased </a:t>
            </a:r>
            <a:r>
              <a:rPr lang="en"/>
              <a:t>every time</a:t>
            </a:r>
            <a:r>
              <a:rPr lang="en"/>
              <a:t> it is used by making it a live service</a:t>
            </a:r>
            <a:endParaRPr/>
          </a:p>
          <a:p>
            <a:pPr indent="0" lvl="0" marL="0" rtl="0" algn="l">
              <a:spcBef>
                <a:spcPts val="1200"/>
              </a:spcBef>
              <a:spcAft>
                <a:spcPts val="0"/>
              </a:spcAft>
              <a:buNone/>
            </a:pPr>
            <a:r>
              <a:rPr lang="en"/>
              <a:t>The tool can be implemented in SMS/MMS applications such as Google and Apple Messages in the future.</a:t>
            </a:r>
            <a:endParaRPr/>
          </a:p>
          <a:p>
            <a:pPr indent="0" lvl="0" marL="0" rtl="0" algn="l">
              <a:spcBef>
                <a:spcPts val="1200"/>
              </a:spcBef>
              <a:spcAft>
                <a:spcPts val="1200"/>
              </a:spcAft>
              <a:buNone/>
            </a:pPr>
            <a:r>
              <a:rPr lang="en"/>
              <a:t>More types of Image Steganography algorithms can be implemented but can be inconsistent while decrypting</a:t>
            </a:r>
            <a:endParaRPr/>
          </a:p>
        </p:txBody>
      </p:sp>
      <p:pic>
        <p:nvPicPr>
          <p:cNvPr id="426" name="Google Shape;426;p33"/>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Abstract</a:t>
            </a:r>
            <a:endParaRPr/>
          </a:p>
        </p:txBody>
      </p:sp>
      <p:sp>
        <p:nvSpPr>
          <p:cNvPr id="293" name="Google Shape;293;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SMS Spam is sent by scammers trying to phish on people where they send a message to the victim saying that they have won something and want the victim to click on a malicious link to steal data or access the victim’s device. By creating multiple models for spam detection and combining the best performing models using ensemble learning techniques would give us a model which would predict a text message from spam and legitimate with much more accuracy. The model will be integrated into image steganography tool to hide message and keep it more secure in transit.</a:t>
            </a:r>
            <a:endParaRPr/>
          </a:p>
        </p:txBody>
      </p:sp>
      <p:pic>
        <p:nvPicPr>
          <p:cNvPr id="294" name="Google Shape;294;p15"/>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300" name="Google Shape;300;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Ensemble</a:t>
            </a:r>
            <a:r>
              <a:rPr lang="en"/>
              <a:t> learning is a type of learning in AI/ML where multiple different models are used and then their different outputs are combined to give a final result.</a:t>
            </a:r>
            <a:endParaRPr/>
          </a:p>
          <a:p>
            <a:pPr indent="0" lvl="0" marL="0" rtl="0" algn="just">
              <a:spcBef>
                <a:spcPts val="1200"/>
              </a:spcBef>
              <a:spcAft>
                <a:spcPts val="0"/>
              </a:spcAft>
              <a:buNone/>
            </a:pPr>
            <a:r>
              <a:rPr lang="en"/>
              <a:t>By using the concept of ensemble learning, we can train multiple models and choose the ones with very high accuracy and precision and use those models together to get a model which gives a more accurate prediction.</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As SMS has turned into MMS nowadays, sending images with hidden text using steganography can be used to provide another layer of security in text messages.</a:t>
            </a:r>
            <a:endParaRPr/>
          </a:p>
        </p:txBody>
      </p:sp>
      <p:pic>
        <p:nvPicPr>
          <p:cNvPr id="301" name="Google Shape;301;p16"/>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Motivation</a:t>
            </a:r>
            <a:endParaRPr/>
          </a:p>
        </p:txBody>
      </p:sp>
      <p:sp>
        <p:nvSpPr>
          <p:cNvPr id="307" name="Google Shape;307;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Everyone gets annoyed when they </a:t>
            </a:r>
            <a:r>
              <a:rPr lang="en"/>
              <a:t>receive</a:t>
            </a:r>
            <a:r>
              <a:rPr lang="en"/>
              <a:t> spam text messages from time to time and clutter chat logs on messaging app. Sometimes people even fall for spam texts thinking they are legitimate and less educated and senior citizens are much more prone to this. By determining if a message is spam, the user can </a:t>
            </a:r>
            <a:r>
              <a:rPr lang="en"/>
              <a:t>ignore</a:t>
            </a:r>
            <a:r>
              <a:rPr lang="en"/>
              <a:t> and delete the message. Implementing this model in the sms application by integrating it with an image steganography tool will give an extra layer of security when in transit.</a:t>
            </a:r>
            <a:endParaRPr/>
          </a:p>
        </p:txBody>
      </p:sp>
      <p:pic>
        <p:nvPicPr>
          <p:cNvPr id="308" name="Google Shape;308;p17"/>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pic>
        <p:nvPicPr>
          <p:cNvPr id="314" name="Google Shape;314;p18"/>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315" name="Google Shape;315;p18"/>
          <p:cNvGraphicFramePr/>
          <p:nvPr/>
        </p:nvGraphicFramePr>
        <p:xfrm>
          <a:off x="311700" y="1118575"/>
          <a:ext cx="3000000" cy="3000000"/>
        </p:xfrm>
        <a:graphic>
          <a:graphicData uri="http://schemas.openxmlformats.org/drawingml/2006/table">
            <a:tbl>
              <a:tblPr>
                <a:noFill/>
                <a:tableStyleId>{9F4318E4-9552-444A-869A-C7DB9440C675}</a:tableStyleId>
              </a:tblPr>
              <a:tblGrid>
                <a:gridCol w="584825"/>
                <a:gridCol w="2432225"/>
                <a:gridCol w="2432225"/>
                <a:gridCol w="1508525"/>
                <a:gridCol w="1508525"/>
              </a:tblGrid>
              <a:tr h="609575">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Journal</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Techniques Discussed</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r>
              <a:tr h="12801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sz="1200">
                          <a:highlight>
                            <a:srgbClr val="FFFFFF"/>
                          </a:highlight>
                        </a:rPr>
                        <a:t>Americas Conference on Information Systems (2014)</a:t>
                      </a:r>
                      <a:endParaRPr sz="1200">
                        <a:solidFill>
                          <a:srgbClr val="2E414F"/>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4"/>
                        </a:rPr>
                        <a:t>Improving Static SMS Spam Detection by using New Content-based Features</a:t>
                      </a:r>
                      <a:endParaRPr sz="12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Linguistic inquiry and word count</a:t>
                      </a:r>
                      <a:endParaRPr sz="12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Counts the number of common spam categorized words</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r>
              <a:tr h="10740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sz="1200">
                          <a:highlight>
                            <a:srgbClr val="FFFFFF"/>
                          </a:highlight>
                        </a:rPr>
                        <a:t>Proceedings of the 2006 ACM symposium on Document engineering</a:t>
                      </a:r>
                      <a:r>
                        <a:rPr lang="en" sz="1200"/>
                        <a:t>(2012)</a:t>
                      </a:r>
                      <a:endParaRPr sz="1200"/>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5"/>
                        </a:rPr>
                        <a:t>Content Based SMS Spam Filtering</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Bayesian filters like SpamAssassin</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Gives 97% accuracy</a:t>
                      </a:r>
                      <a:endParaRPr sz="1200"/>
                    </a:p>
                  </a:txBody>
                  <a:tcPr marT="91425" marB="91425" marR="91425" marL="91425"/>
                </a:tc>
              </a:tr>
              <a:tr h="7315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sz="1200"/>
                        <a:t>Future Generation Computer Systems (2020)</a:t>
                      </a:r>
                      <a:endParaRPr sz="1200"/>
                    </a:p>
                  </a:txBody>
                  <a:tcPr marT="91425" marB="91425" marR="91425" marL="91425"/>
                </a:tc>
                <a:tc>
                  <a:txBody>
                    <a:bodyPr/>
                    <a:lstStyle/>
                    <a:p>
                      <a:pPr indent="0" lvl="0" marL="0" rtl="0" algn="l">
                        <a:spcBef>
                          <a:spcPts val="0"/>
                        </a:spcBef>
                        <a:spcAft>
                          <a:spcPts val="0"/>
                        </a:spcAft>
                        <a:buNone/>
                      </a:pPr>
                      <a:r>
                        <a:rPr lang="en" sz="1200" u="sng">
                          <a:solidFill>
                            <a:schemeClr val="hlink"/>
                          </a:solidFill>
                          <a:hlinkClick r:id="rId6"/>
                        </a:rPr>
                        <a:t>Deep Learning to Filter SMS Spam</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CNN models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Model gives 96% accuracy</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pic>
        <p:nvPicPr>
          <p:cNvPr id="321" name="Google Shape;321;p19"/>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322" name="Google Shape;322;p19"/>
          <p:cNvGraphicFramePr/>
          <p:nvPr/>
        </p:nvGraphicFramePr>
        <p:xfrm>
          <a:off x="311700" y="1118575"/>
          <a:ext cx="3000000" cy="3000000"/>
        </p:xfrm>
        <a:graphic>
          <a:graphicData uri="http://schemas.openxmlformats.org/drawingml/2006/table">
            <a:tbl>
              <a:tblPr>
                <a:noFill/>
                <a:tableStyleId>{9F4318E4-9552-444A-869A-C7DB9440C675}</a:tableStyleId>
              </a:tblPr>
              <a:tblGrid>
                <a:gridCol w="584825"/>
                <a:gridCol w="2432225"/>
                <a:gridCol w="2432225"/>
                <a:gridCol w="1508525"/>
                <a:gridCol w="1508525"/>
              </a:tblGrid>
              <a:tr h="609575">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Journal</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Techniques Discussed</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r>
              <a:tr h="10648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sz="1200"/>
                        <a:t>Emerging Technologies in Data Mining and Information Security(2019)</a:t>
                      </a:r>
                      <a:endParaRPr sz="1200"/>
                    </a:p>
                    <a:p>
                      <a:pPr indent="0" lvl="0" marL="0" rtl="0" algn="l">
                        <a:spcBef>
                          <a:spcPts val="0"/>
                        </a:spcBef>
                        <a:spcAft>
                          <a:spcPts val="0"/>
                        </a:spcAft>
                        <a:buNone/>
                      </a:pPr>
                      <a:r>
                        <a:t/>
                      </a:r>
                      <a:endParaRPr sz="1200">
                        <a:solidFill>
                          <a:srgbClr val="2E414F"/>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u="sng">
                          <a:solidFill>
                            <a:schemeClr val="accent5"/>
                          </a:solidFill>
                          <a:hlinkClick r:id="rId4">
                            <a:extLst>
                              <a:ext uri="{A12FA001-AC4F-418D-AE19-62706E023703}">
                                <ahyp:hlinkClr val="tx"/>
                              </a:ext>
                            </a:extLst>
                          </a:hlinkClick>
                        </a:rPr>
                        <a:t>Spam Detection in SMS Based on Feature Selection Techniques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Applied Information Gain technique instead of chi square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Feature extraction gives a slight increase in accuracy</a:t>
                      </a:r>
                      <a:endParaRPr sz="1200">
                        <a:solidFill>
                          <a:schemeClr val="dk1"/>
                        </a:solidFill>
                      </a:endParaRPr>
                    </a:p>
                  </a:txBody>
                  <a:tcPr marT="91425" marB="91425" marR="91425" marL="91425"/>
                </a:tc>
              </a:tr>
              <a:tr h="10740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sz="1200"/>
                        <a:t>Elektronika Ir Elektrotechnika(2013)</a:t>
                      </a:r>
                      <a:endParaRPr sz="1200"/>
                    </a:p>
                  </a:txBody>
                  <a:tcPr marT="91425" marB="91425" marR="91425" marL="91425"/>
                </a:tc>
                <a:tc>
                  <a:txBody>
                    <a:bodyPr/>
                    <a:lstStyle/>
                    <a:p>
                      <a:pPr indent="0" lvl="0" marL="0" rtl="0" algn="l">
                        <a:spcBef>
                          <a:spcPts val="0"/>
                        </a:spcBef>
                        <a:spcAft>
                          <a:spcPts val="0"/>
                        </a:spcAft>
                        <a:buNone/>
                      </a:pPr>
                      <a:r>
                        <a:rPr lang="en" sz="1200" u="sng">
                          <a:solidFill>
                            <a:schemeClr val="accent5"/>
                          </a:solidFill>
                          <a:hlinkClick r:id="rId5">
                            <a:extLst>
                              <a:ext uri="{A12FA001-AC4F-418D-AE19-62706E023703}">
                                <ahyp:hlinkClr val="tx"/>
                              </a:ext>
                            </a:extLst>
                          </a:hlinkClick>
                        </a:rPr>
                        <a:t>The Impact of Feature Extraction and Selection on SMS Spam Filtering</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Chi square and gini index</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Message length, presence of url taken in account</a:t>
                      </a:r>
                      <a:endParaRPr sz="1200"/>
                    </a:p>
                  </a:txBody>
                  <a:tcPr marT="91425" marB="91425" marR="91425" marL="91425"/>
                </a:tc>
              </a:tr>
              <a:tr h="7315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sz="1200"/>
                        <a:t>International Conference on Soft Computing in Data Science (2016)</a:t>
                      </a:r>
                      <a:endParaRPr sz="1200"/>
                    </a:p>
                  </a:txBody>
                  <a:tcPr marT="91425" marB="91425" marR="91425" marL="91425"/>
                </a:tc>
                <a:tc>
                  <a:txBody>
                    <a:bodyPr/>
                    <a:lstStyle/>
                    <a:p>
                      <a:pPr indent="0" lvl="0" marL="0" rtl="0" algn="l">
                        <a:spcBef>
                          <a:spcPts val="0"/>
                        </a:spcBef>
                        <a:spcAft>
                          <a:spcPts val="0"/>
                        </a:spcAft>
                        <a:buNone/>
                      </a:pPr>
                      <a:r>
                        <a:rPr lang="en" sz="1200" u="sng">
                          <a:solidFill>
                            <a:schemeClr val="accent5"/>
                          </a:solidFill>
                          <a:hlinkClick r:id="rId6">
                            <a:extLst>
                              <a:ext uri="{A12FA001-AC4F-418D-AE19-62706E023703}">
                                <ahyp:hlinkClr val="tx"/>
                              </a:ext>
                            </a:extLst>
                          </a:hlinkClick>
                        </a:rPr>
                        <a:t>A Review of Feature Extraction Optimization in SMS Spam Messages Classification</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Removing common occurring spam keywords, url links, monetary symbols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Gives model more parameters</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pic>
        <p:nvPicPr>
          <p:cNvPr id="328" name="Google Shape;328;p20"/>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329" name="Google Shape;329;p20"/>
          <p:cNvGraphicFramePr/>
          <p:nvPr/>
        </p:nvGraphicFramePr>
        <p:xfrm>
          <a:off x="311700" y="1118575"/>
          <a:ext cx="3000000" cy="3000000"/>
        </p:xfrm>
        <a:graphic>
          <a:graphicData uri="http://schemas.openxmlformats.org/drawingml/2006/table">
            <a:tbl>
              <a:tblPr>
                <a:noFill/>
                <a:tableStyleId>{9F4318E4-9552-444A-869A-C7DB9440C675}</a:tableStyleId>
              </a:tblPr>
              <a:tblGrid>
                <a:gridCol w="584825"/>
                <a:gridCol w="2432225"/>
                <a:gridCol w="2432225"/>
                <a:gridCol w="1508525"/>
                <a:gridCol w="1508525"/>
              </a:tblGrid>
              <a:tr h="609575">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Journal</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Name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Techniques Discussed</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Conclusion</a:t>
                      </a:r>
                      <a:endParaRPr/>
                    </a:p>
                  </a:txBody>
                  <a:tcPr marT="91425" marB="91425" marR="91425" marL="91425">
                    <a:lnB cap="flat" cmpd="sng" w="9525">
                      <a:solidFill>
                        <a:srgbClr val="9E9E9E"/>
                      </a:solidFill>
                      <a:prstDash val="solid"/>
                      <a:round/>
                      <a:headEnd len="sm" w="sm" type="none"/>
                      <a:tailEnd len="sm" w="sm" type="none"/>
                    </a:lnB>
                  </a:tcPr>
                </a:tc>
              </a:tr>
              <a:tr h="1064850">
                <a:tc>
                  <a:txBody>
                    <a:bodyPr/>
                    <a:lstStyle/>
                    <a:p>
                      <a:pPr indent="0" lvl="0" marL="0" rtl="0" algn="l">
                        <a:spcBef>
                          <a:spcPts val="0"/>
                        </a:spcBef>
                        <a:spcAft>
                          <a:spcPts val="0"/>
                        </a:spcAft>
                        <a:buNone/>
                      </a:pPr>
                      <a:r>
                        <a:rPr lang="en"/>
                        <a:t>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Procedia Computer Science (2018)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hlink"/>
                          </a:solidFill>
                          <a:hlinkClick r:id="rId4"/>
                        </a:rPr>
                        <a:t>Rule-based framework for detection of smishing messages in mobile environment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Created rules such as fake url, advertising messages.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9 Rules created by authors showed that stopwords are most efficient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74050">
                <a:tc>
                  <a:txBody>
                    <a:bodyPr/>
                    <a:lstStyle/>
                    <a:p>
                      <a:pPr indent="0" lvl="0" marL="0" rtl="0" algn="l">
                        <a:spcBef>
                          <a:spcPts val="0"/>
                        </a:spcBef>
                        <a:spcAft>
                          <a:spcPts val="0"/>
                        </a:spcAft>
                        <a:buNone/>
                      </a:pPr>
                      <a:r>
                        <a:rPr lang="en"/>
                        <a:t>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IEEE Access: Volume 8 (2020)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hlink"/>
                          </a:solidFill>
                          <a:hlinkClick r:id="rId5"/>
                        </a:rPr>
                        <a:t>A Constant Time Complexity Spam Detection Algorithm for Boosting Throughput on Rule-Based Filtering Systems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Used hashes of words and compared to rules.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Increase in number of rules increased with time consumed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00">
                <a:tc>
                  <a:txBody>
                    <a:bodyPr/>
                    <a:lstStyle/>
                    <a:p>
                      <a:pPr indent="0" lvl="0" marL="0" rtl="0" algn="l">
                        <a:spcBef>
                          <a:spcPts val="0"/>
                        </a:spcBef>
                        <a:spcAft>
                          <a:spcPts val="0"/>
                        </a:spcAft>
                        <a:buNone/>
                      </a:pPr>
                      <a:r>
                        <a:rPr lang="en"/>
                        <a:t>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International Review on Computers and Software (IRECOS) (2014)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hlink"/>
                          </a:solidFill>
                          <a:hlinkClick r:id="rId6"/>
                        </a:rPr>
                        <a:t>A practical rule based technique by splitting SMS phishing from SMS spam for better accuracy in mobile device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Rules for splitting messages in two groups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Used rules focused on messages if they contain the word winner or are ads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pic>
        <p:nvPicPr>
          <p:cNvPr id="335" name="Google Shape;335;p21"/>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336" name="Google Shape;336;p21"/>
          <p:cNvGraphicFramePr/>
          <p:nvPr/>
        </p:nvGraphicFramePr>
        <p:xfrm>
          <a:off x="311700" y="1118575"/>
          <a:ext cx="3000000" cy="3000000"/>
        </p:xfrm>
        <a:graphic>
          <a:graphicData uri="http://schemas.openxmlformats.org/drawingml/2006/table">
            <a:tbl>
              <a:tblPr>
                <a:noFill/>
                <a:tableStyleId>{9F4318E4-9552-444A-869A-C7DB9440C675}</a:tableStyleId>
              </a:tblPr>
              <a:tblGrid>
                <a:gridCol w="584825"/>
                <a:gridCol w="2432225"/>
                <a:gridCol w="2432225"/>
                <a:gridCol w="1508525"/>
                <a:gridCol w="1508525"/>
              </a:tblGrid>
              <a:tr h="609575">
                <a:tc>
                  <a:txBody>
                    <a:bodyPr/>
                    <a:lstStyle/>
                    <a:p>
                      <a:pPr indent="0" lvl="0" marL="0" rtl="0" algn="l">
                        <a:spcBef>
                          <a:spcPts val="0"/>
                        </a:spcBef>
                        <a:spcAft>
                          <a:spcPts val="0"/>
                        </a:spcAft>
                        <a:buNone/>
                      </a:pPr>
                      <a:r>
                        <a:rPr lang="en"/>
                        <a:t>S. No.</a:t>
                      </a:r>
                      <a:endParaRPr/>
                    </a:p>
                  </a:txBody>
                  <a:tcPr marT="91425" marB="91425" marR="91425" marL="91425"/>
                </a:tc>
                <a:tc>
                  <a:txBody>
                    <a:bodyPr/>
                    <a:lstStyle/>
                    <a:p>
                      <a:pPr indent="0" lvl="0" marL="0" rtl="0" algn="l">
                        <a:spcBef>
                          <a:spcPts val="0"/>
                        </a:spcBef>
                        <a:spcAft>
                          <a:spcPts val="0"/>
                        </a:spcAft>
                        <a:buNone/>
                      </a:pPr>
                      <a:r>
                        <a:rPr lang="en"/>
                        <a:t>Journal</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Name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Techniques Discussed</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Conclusion</a:t>
                      </a:r>
                      <a:endParaRPr/>
                    </a:p>
                  </a:txBody>
                  <a:tcPr marT="91425" marB="91425" marR="91425" marL="91425">
                    <a:lnB cap="flat" cmpd="sng" w="9525">
                      <a:solidFill>
                        <a:srgbClr val="9E9E9E"/>
                      </a:solidFill>
                      <a:prstDash val="solid"/>
                      <a:round/>
                      <a:headEnd len="sm" w="sm" type="none"/>
                      <a:tailEnd len="sm" w="sm" type="none"/>
                    </a:lnB>
                  </a:tcPr>
                </a:tc>
              </a:tr>
              <a:tr h="1064850">
                <a:tc>
                  <a:txBody>
                    <a:bodyPr/>
                    <a:lstStyle/>
                    <a:p>
                      <a:pPr indent="0" lvl="0" marL="0" rtl="0" algn="l">
                        <a:spcBef>
                          <a:spcPts val="0"/>
                        </a:spcBef>
                        <a:spcAft>
                          <a:spcPts val="0"/>
                        </a:spcAft>
                        <a:buNone/>
                      </a:pPr>
                      <a:r>
                        <a:rPr lang="en"/>
                        <a:t>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Springer Wireless Personal Communications (2019)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hlink"/>
                          </a:solidFill>
                          <a:hlinkClick r:id="rId4"/>
                        </a:rPr>
                        <a:t>Detecting Streaming of Twitter Spam Using Hybrid Method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Decision trees and genetic algorithm</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Combined 2 models</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74050">
                <a:tc>
                  <a:txBody>
                    <a:bodyPr/>
                    <a:lstStyle/>
                    <a:p>
                      <a:pPr indent="0" lvl="0" marL="0" rtl="0" algn="l">
                        <a:spcBef>
                          <a:spcPts val="0"/>
                        </a:spcBef>
                        <a:spcAft>
                          <a:spcPts val="0"/>
                        </a:spcAft>
                        <a:buNone/>
                      </a:pPr>
                      <a:r>
                        <a:rPr lang="en"/>
                        <a:t>11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Research Gate : Future Internet (2020)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hlink"/>
                          </a:solidFill>
                          <a:hlinkClick r:id="rId5"/>
                        </a:rPr>
                        <a:t>A hybrid CNN-LSTM model for SMS spam detection in arabic and english messages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Tf-idf, cnn</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Combining cnn and lstm gives a model with 96 accuracy</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00">
                <a:tc>
                  <a:txBody>
                    <a:bodyPr/>
                    <a:lstStyle/>
                    <a:p>
                      <a:pPr indent="0" lvl="0" marL="0" rtl="0" algn="l">
                        <a:spcBef>
                          <a:spcPts val="0"/>
                        </a:spcBef>
                        <a:spcAft>
                          <a:spcPts val="0"/>
                        </a:spcAft>
                        <a:buNone/>
                      </a:pPr>
                      <a:r>
                        <a:rPr lang="en"/>
                        <a:t>12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21st International Arab Conference on Information Technology (ACIT) (2020)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hlink"/>
                          </a:solidFill>
                          <a:hlinkClick r:id="rId6"/>
                        </a:rPr>
                        <a:t>Hybrid SMS Spam Filtering System Using Machine Learning Techniques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Naïve bayes, svm, linear regression</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Tuning svm with tf-idf have 100% precision</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