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Brick Sans" panose="020B0604020202020204" charset="0"/>
      <p:regular r:id="rId19"/>
    </p:embeddedFont>
    <p:embeddedFont>
      <p:font typeface="Tomorrow"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64140"/>
          </a:xfrm>
          <a:custGeom>
            <a:avLst/>
            <a:gdLst/>
            <a:ahLst/>
            <a:cxnLst/>
            <a:rect l="l" t="t" r="r" b="b"/>
            <a:pathLst>
              <a:path w="18288000" h="10264140">
                <a:moveTo>
                  <a:pt x="0" y="0"/>
                </a:moveTo>
                <a:lnTo>
                  <a:pt x="18288000" y="0"/>
                </a:lnTo>
                <a:lnTo>
                  <a:pt x="18288000" y="10264140"/>
                </a:lnTo>
                <a:lnTo>
                  <a:pt x="0" y="10264140"/>
                </a:lnTo>
                <a:lnTo>
                  <a:pt x="0" y="0"/>
                </a:lnTo>
                <a:close/>
              </a:path>
            </a:pathLst>
          </a:custGeom>
          <a:blipFill>
            <a:blip r:embed="rId2"/>
            <a:stretch>
              <a:fillRect/>
            </a:stretch>
          </a:blipFill>
        </p:spPr>
      </p:sp>
      <p:sp>
        <p:nvSpPr>
          <p:cNvPr id="3" name="Freeform 3"/>
          <p:cNvSpPr/>
          <p:nvPr/>
        </p:nvSpPr>
        <p:spPr>
          <a:xfrm>
            <a:off x="1028700" y="1227868"/>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3"/>
            <a:stretch>
              <a:fillRect/>
            </a:stretch>
          </a:blipFill>
        </p:spPr>
      </p:sp>
      <p:sp>
        <p:nvSpPr>
          <p:cNvPr id="4" name="TextBox 4"/>
          <p:cNvSpPr txBox="1"/>
          <p:nvPr/>
        </p:nvSpPr>
        <p:spPr>
          <a:xfrm>
            <a:off x="2490628" y="4259520"/>
            <a:ext cx="13756895" cy="1451936"/>
          </a:xfrm>
          <a:prstGeom prst="rect">
            <a:avLst/>
          </a:prstGeom>
        </p:spPr>
        <p:txBody>
          <a:bodyPr lIns="0" tIns="0" rIns="0" bIns="0" rtlCol="0" anchor="t">
            <a:spAutoFit/>
          </a:bodyPr>
          <a:lstStyle/>
          <a:p>
            <a:pPr algn="ctr">
              <a:lnSpc>
                <a:spcPts val="6019"/>
              </a:lnSpc>
              <a:spcBef>
                <a:spcPct val="0"/>
              </a:spcBef>
            </a:pPr>
            <a:r>
              <a:rPr lang="en-US" sz="4299" dirty="0">
                <a:solidFill>
                  <a:schemeClr val="bg1"/>
                </a:solidFill>
                <a:latin typeface="Brick Sans"/>
                <a:ea typeface="Brick Sans"/>
                <a:cs typeface="Brick Sans"/>
                <a:sym typeface="Brick Sans"/>
              </a:rPr>
              <a:t>CUSTOMER PURCHASE BEHAVIOUR ANALYSIS </a:t>
            </a:r>
          </a:p>
        </p:txBody>
      </p:sp>
      <p:sp>
        <p:nvSpPr>
          <p:cNvPr id="5" name="TextBox 5"/>
          <p:cNvSpPr txBox="1"/>
          <p:nvPr/>
        </p:nvSpPr>
        <p:spPr>
          <a:xfrm>
            <a:off x="1576915" y="1813440"/>
            <a:ext cx="5816978" cy="320601"/>
          </a:xfrm>
          <a:prstGeom prst="rect">
            <a:avLst/>
          </a:prstGeom>
        </p:spPr>
        <p:txBody>
          <a:bodyPr lIns="0" tIns="0" rIns="0" bIns="0" rtlCol="0" anchor="t">
            <a:spAutoFit/>
          </a:bodyPr>
          <a:lstStyle/>
          <a:p>
            <a:pPr algn="ctr">
              <a:lnSpc>
                <a:spcPts val="2800"/>
              </a:lnSpc>
              <a:spcBef>
                <a:spcPct val="0"/>
              </a:spcBef>
            </a:pPr>
            <a:r>
              <a:rPr lang="en-US" sz="2000" dirty="0">
                <a:solidFill>
                  <a:schemeClr val="bg1"/>
                </a:solidFill>
                <a:latin typeface="Tomorrow"/>
                <a:ea typeface="Tomorrow"/>
                <a:cs typeface="Tomorrow"/>
                <a:sym typeface="Tomorrow"/>
              </a:rPr>
              <a:t>CSD 301 DESCRIPTIVE ANALYTICS PROJECT</a:t>
            </a:r>
          </a:p>
        </p:txBody>
      </p:sp>
      <p:sp>
        <p:nvSpPr>
          <p:cNvPr id="6" name="TextBox 6"/>
          <p:cNvSpPr txBox="1"/>
          <p:nvPr/>
        </p:nvSpPr>
        <p:spPr>
          <a:xfrm>
            <a:off x="13411200" y="7497098"/>
            <a:ext cx="3162300" cy="679673"/>
          </a:xfrm>
          <a:prstGeom prst="rect">
            <a:avLst/>
          </a:prstGeom>
        </p:spPr>
        <p:txBody>
          <a:bodyPr wrap="square" lIns="0" tIns="0" rIns="0" bIns="0" rtlCol="0" anchor="t">
            <a:spAutoFit/>
          </a:bodyPr>
          <a:lstStyle/>
          <a:p>
            <a:pPr algn="r">
              <a:lnSpc>
                <a:spcPts val="2800"/>
              </a:lnSpc>
              <a:spcBef>
                <a:spcPct val="0"/>
              </a:spcBef>
            </a:pPr>
            <a:r>
              <a:rPr lang="en-US" sz="2000" dirty="0">
                <a:solidFill>
                  <a:schemeClr val="bg1"/>
                </a:solidFill>
                <a:latin typeface="Tomorrow"/>
                <a:ea typeface="Tomorrow"/>
                <a:cs typeface="Tomorrow"/>
                <a:sym typeface="Tomorrow"/>
              </a:rPr>
              <a:t>ADITYA KUMAR SINGH</a:t>
            </a:r>
          </a:p>
          <a:p>
            <a:pPr algn="r">
              <a:lnSpc>
                <a:spcPts val="2800"/>
              </a:lnSpc>
              <a:spcBef>
                <a:spcPct val="0"/>
              </a:spcBef>
            </a:pPr>
            <a:r>
              <a:rPr lang="en-US" sz="2000" dirty="0">
                <a:solidFill>
                  <a:schemeClr val="bg1"/>
                </a:solidFill>
                <a:latin typeface="Tomorrow"/>
                <a:ea typeface="Tomorrow"/>
                <a:cs typeface="Tomorrow"/>
                <a:sym typeface="Tomorrow"/>
              </a:rPr>
              <a:t>12304738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Freeform 3"/>
          <p:cNvSpPr/>
          <p:nvPr/>
        </p:nvSpPr>
        <p:spPr>
          <a:xfrm>
            <a:off x="8607195" y="3721821"/>
            <a:ext cx="7367071" cy="3886130"/>
          </a:xfrm>
          <a:custGeom>
            <a:avLst/>
            <a:gdLst/>
            <a:ahLst/>
            <a:cxnLst/>
            <a:rect l="l" t="t" r="r" b="b"/>
            <a:pathLst>
              <a:path w="7367071" h="3886130">
                <a:moveTo>
                  <a:pt x="0" y="0"/>
                </a:moveTo>
                <a:lnTo>
                  <a:pt x="7367071" y="0"/>
                </a:lnTo>
                <a:lnTo>
                  <a:pt x="7367071" y="3886130"/>
                </a:lnTo>
                <a:lnTo>
                  <a:pt x="0" y="3886130"/>
                </a:lnTo>
                <a:lnTo>
                  <a:pt x="0" y="0"/>
                </a:lnTo>
                <a:close/>
              </a:path>
            </a:pathLst>
          </a:custGeom>
          <a:blipFill>
            <a:blip r:embed="rId3"/>
            <a:stretch>
              <a:fillRect/>
            </a:stretch>
          </a:blipFill>
        </p:spPr>
      </p:sp>
      <p:sp>
        <p:nvSpPr>
          <p:cNvPr id="4" name="TextBox 4"/>
          <p:cNvSpPr txBox="1"/>
          <p:nvPr/>
        </p:nvSpPr>
        <p:spPr>
          <a:xfrm>
            <a:off x="1577269" y="5086350"/>
            <a:ext cx="5786003" cy="2132635"/>
          </a:xfrm>
          <a:prstGeom prst="rect">
            <a:avLst/>
          </a:prstGeom>
        </p:spPr>
        <p:txBody>
          <a:bodyPr lIns="0" tIns="0" rIns="0" bIns="0" rtlCol="0" anchor="t">
            <a:spAutoFit/>
          </a:bodyPr>
          <a:lstStyle/>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Top drivers : Discounts, Reviews, Brand Image </a:t>
            </a:r>
          </a:p>
          <a:p>
            <a:pPr marL="518160" lvl="1" indent="-259080" algn="just">
              <a:lnSpc>
                <a:spcPts val="3359"/>
              </a:lnSpc>
              <a:buFont typeface="Arial"/>
              <a:buChar char="•"/>
            </a:pPr>
            <a:endParaRPr lang="en-US" sz="2400" dirty="0">
              <a:solidFill>
                <a:schemeClr val="accent5">
                  <a:lumMod val="40000"/>
                  <a:lumOff val="60000"/>
                </a:schemeClr>
              </a:solidFill>
              <a:latin typeface="Tomorrow"/>
              <a:ea typeface="Tomorrow"/>
              <a:cs typeface="Tomorrow"/>
              <a:sym typeface="Tomorrow"/>
            </a:endParaRPr>
          </a:p>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Secondary drivers : Peer Recommendations, Ads </a:t>
            </a:r>
          </a:p>
        </p:txBody>
      </p:sp>
      <p:sp>
        <p:nvSpPr>
          <p:cNvPr id="5" name="TextBox 5"/>
          <p:cNvSpPr txBox="1"/>
          <p:nvPr/>
        </p:nvSpPr>
        <p:spPr>
          <a:xfrm>
            <a:off x="1879371" y="2619587"/>
            <a:ext cx="8390978"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 EXPLORATORY DATA ANALYSIS (EDA)</a:t>
            </a:r>
          </a:p>
        </p:txBody>
      </p:sp>
      <p:sp>
        <p:nvSpPr>
          <p:cNvPr id="6" name="TextBox 6"/>
          <p:cNvSpPr txBox="1"/>
          <p:nvPr/>
        </p:nvSpPr>
        <p:spPr>
          <a:xfrm>
            <a:off x="2090634" y="4201026"/>
            <a:ext cx="6654774" cy="400751"/>
          </a:xfrm>
          <a:prstGeom prst="rect">
            <a:avLst/>
          </a:prstGeom>
        </p:spPr>
        <p:txBody>
          <a:bodyPr lIns="0" tIns="0" rIns="0" bIns="0" rtlCol="0" anchor="t">
            <a:spAutoFit/>
          </a:bodyPr>
          <a:lstStyle/>
          <a:p>
            <a:pPr marL="0" lvl="0" indent="0"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Purchase Influencers :-</a:t>
            </a:r>
          </a:p>
        </p:txBody>
      </p:sp>
    </p:spTree>
  </p:cSld>
  <p:clrMapOvr>
    <a:masterClrMapping/>
  </p:clrMapOvr>
  <p:transition>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Freeform 3"/>
          <p:cNvSpPr/>
          <p:nvPr/>
        </p:nvSpPr>
        <p:spPr>
          <a:xfrm>
            <a:off x="2064114" y="4316910"/>
            <a:ext cx="7079886" cy="3017802"/>
          </a:xfrm>
          <a:custGeom>
            <a:avLst/>
            <a:gdLst/>
            <a:ahLst/>
            <a:cxnLst/>
            <a:rect l="l" t="t" r="r" b="b"/>
            <a:pathLst>
              <a:path w="7079886" h="3017802">
                <a:moveTo>
                  <a:pt x="0" y="0"/>
                </a:moveTo>
                <a:lnTo>
                  <a:pt x="7079886" y="0"/>
                </a:lnTo>
                <a:lnTo>
                  <a:pt x="7079886" y="3017801"/>
                </a:lnTo>
                <a:lnTo>
                  <a:pt x="0" y="3017801"/>
                </a:lnTo>
                <a:lnTo>
                  <a:pt x="0" y="0"/>
                </a:lnTo>
                <a:close/>
              </a:path>
            </a:pathLst>
          </a:custGeom>
          <a:blipFill>
            <a:blip r:embed="rId3"/>
            <a:stretch>
              <a:fillRect/>
            </a:stretch>
          </a:blipFill>
        </p:spPr>
      </p:sp>
      <p:sp>
        <p:nvSpPr>
          <p:cNvPr id="4" name="TextBox 4"/>
          <p:cNvSpPr txBox="1"/>
          <p:nvPr/>
        </p:nvSpPr>
        <p:spPr>
          <a:xfrm>
            <a:off x="10521662" y="4770433"/>
            <a:ext cx="5786003" cy="1696618"/>
          </a:xfrm>
          <a:prstGeom prst="rect">
            <a:avLst/>
          </a:prstGeom>
        </p:spPr>
        <p:txBody>
          <a:bodyPr lIns="0" tIns="0" rIns="0" bIns="0" rtlCol="0" anchor="t">
            <a:spAutoFit/>
          </a:bodyPr>
          <a:lstStyle/>
          <a:p>
            <a:pPr algn="just">
              <a:lnSpc>
                <a:spcPts val="3359"/>
              </a:lnSpc>
            </a:pPr>
            <a:r>
              <a:rPr lang="en-US" sz="2400" dirty="0">
                <a:solidFill>
                  <a:schemeClr val="accent5">
                    <a:lumMod val="40000"/>
                    <a:lumOff val="60000"/>
                  </a:schemeClr>
                </a:solidFill>
                <a:latin typeface="Tomorrow"/>
                <a:ea typeface="Tomorrow"/>
                <a:cs typeface="Tomorrow"/>
                <a:sym typeface="Tomorrow"/>
              </a:rPr>
              <a:t>Most used : COD &amp; UPI </a:t>
            </a:r>
          </a:p>
          <a:p>
            <a:pPr algn="just">
              <a:lnSpc>
                <a:spcPts val="3359"/>
              </a:lnSpc>
            </a:pPr>
            <a:endParaRPr lang="en-US" sz="2400" dirty="0">
              <a:solidFill>
                <a:schemeClr val="accent5">
                  <a:lumMod val="40000"/>
                  <a:lumOff val="60000"/>
                </a:schemeClr>
              </a:solidFill>
              <a:latin typeface="Tomorrow"/>
              <a:ea typeface="Tomorrow"/>
              <a:cs typeface="Tomorrow"/>
              <a:sym typeface="Tomorrow"/>
            </a:endParaRPr>
          </a:p>
          <a:p>
            <a:pPr algn="just">
              <a:lnSpc>
                <a:spcPts val="3359"/>
              </a:lnSpc>
            </a:pPr>
            <a:r>
              <a:rPr lang="en-US" sz="2400" dirty="0">
                <a:solidFill>
                  <a:schemeClr val="accent5">
                    <a:lumMod val="40000"/>
                    <a:lumOff val="60000"/>
                  </a:schemeClr>
                </a:solidFill>
                <a:latin typeface="Tomorrow"/>
                <a:ea typeface="Tomorrow"/>
                <a:cs typeface="Tomorrow"/>
                <a:sym typeface="Tomorrow"/>
              </a:rPr>
              <a:t>Others : Wallets (Paytm, G Pay), Credit/Debit Cards</a:t>
            </a:r>
          </a:p>
        </p:txBody>
      </p:sp>
      <p:sp>
        <p:nvSpPr>
          <p:cNvPr id="5" name="TextBox 5"/>
          <p:cNvSpPr txBox="1"/>
          <p:nvPr/>
        </p:nvSpPr>
        <p:spPr>
          <a:xfrm>
            <a:off x="1879371" y="2619587"/>
            <a:ext cx="8390978"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 EXPLORATORY DATA ANALYSIS (EDA)</a:t>
            </a:r>
          </a:p>
        </p:txBody>
      </p:sp>
      <p:sp>
        <p:nvSpPr>
          <p:cNvPr id="6" name="TextBox 6"/>
          <p:cNvSpPr txBox="1"/>
          <p:nvPr/>
        </p:nvSpPr>
        <p:spPr>
          <a:xfrm>
            <a:off x="10521662" y="3885109"/>
            <a:ext cx="6654774" cy="400751"/>
          </a:xfrm>
          <a:prstGeom prst="rect">
            <a:avLst/>
          </a:prstGeom>
        </p:spPr>
        <p:txBody>
          <a:bodyPr lIns="0" tIns="0" rIns="0" bIns="0" rtlCol="0" anchor="t">
            <a:spAutoFit/>
          </a:bodyPr>
          <a:lstStyle/>
          <a:p>
            <a:pPr marL="0" lvl="0" indent="0"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Payment Methods :-</a:t>
            </a:r>
          </a:p>
        </p:txBody>
      </p:sp>
    </p:spTree>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Freeform 3"/>
          <p:cNvSpPr/>
          <p:nvPr/>
        </p:nvSpPr>
        <p:spPr>
          <a:xfrm>
            <a:off x="2593134" y="3742053"/>
            <a:ext cx="4415221" cy="4420746"/>
          </a:xfrm>
          <a:custGeom>
            <a:avLst/>
            <a:gdLst/>
            <a:ahLst/>
            <a:cxnLst/>
            <a:rect l="l" t="t" r="r" b="b"/>
            <a:pathLst>
              <a:path w="4415221" h="4420746">
                <a:moveTo>
                  <a:pt x="0" y="0"/>
                </a:moveTo>
                <a:lnTo>
                  <a:pt x="4415220" y="0"/>
                </a:lnTo>
                <a:lnTo>
                  <a:pt x="4415220" y="4420746"/>
                </a:lnTo>
                <a:lnTo>
                  <a:pt x="0" y="4420746"/>
                </a:lnTo>
                <a:lnTo>
                  <a:pt x="0" y="0"/>
                </a:lnTo>
                <a:close/>
              </a:path>
            </a:pathLst>
          </a:custGeom>
          <a:blipFill>
            <a:blip r:embed="rId3"/>
            <a:stretch>
              <a:fillRect/>
            </a:stretch>
          </a:blipFill>
        </p:spPr>
      </p:sp>
      <p:sp>
        <p:nvSpPr>
          <p:cNvPr id="4" name="TextBox 4"/>
          <p:cNvSpPr txBox="1"/>
          <p:nvPr/>
        </p:nvSpPr>
        <p:spPr>
          <a:xfrm>
            <a:off x="8566927" y="5520736"/>
            <a:ext cx="5786003" cy="1253490"/>
          </a:xfrm>
          <a:prstGeom prst="rect">
            <a:avLst/>
          </a:prstGeom>
        </p:spPr>
        <p:txBody>
          <a:bodyPr lIns="0" tIns="0" rIns="0" bIns="0" rtlCol="0" anchor="t">
            <a:spAutoFit/>
          </a:bodyPr>
          <a:lstStyle/>
          <a:p>
            <a:pPr algn="just">
              <a:lnSpc>
                <a:spcPts val="3359"/>
              </a:lnSpc>
            </a:pPr>
            <a:r>
              <a:rPr lang="en-US" sz="2400" dirty="0">
                <a:solidFill>
                  <a:schemeClr val="accent5">
                    <a:lumMod val="40000"/>
                    <a:lumOff val="60000"/>
                  </a:schemeClr>
                </a:solidFill>
                <a:latin typeface="Tomorrow"/>
                <a:ea typeface="Tomorrow"/>
                <a:cs typeface="Tomorrow"/>
                <a:sym typeface="Tomorrow"/>
              </a:rPr>
              <a:t>Top 3 : Myntra, </a:t>
            </a:r>
            <a:r>
              <a:rPr lang="en-US" sz="2400" dirty="0" err="1">
                <a:solidFill>
                  <a:schemeClr val="accent5">
                    <a:lumMod val="40000"/>
                    <a:lumOff val="60000"/>
                  </a:schemeClr>
                </a:solidFill>
                <a:latin typeface="Tomorrow"/>
                <a:ea typeface="Tomorrow"/>
                <a:cs typeface="Tomorrow"/>
                <a:sym typeface="Tomorrow"/>
              </a:rPr>
              <a:t>Meesho</a:t>
            </a:r>
            <a:r>
              <a:rPr lang="en-US" sz="2400" dirty="0">
                <a:solidFill>
                  <a:schemeClr val="accent5">
                    <a:lumMod val="40000"/>
                    <a:lumOff val="60000"/>
                  </a:schemeClr>
                </a:solidFill>
                <a:latin typeface="Tomorrow"/>
                <a:ea typeface="Tomorrow"/>
                <a:cs typeface="Tomorrow"/>
                <a:sym typeface="Tomorrow"/>
              </a:rPr>
              <a:t>, Amazon </a:t>
            </a:r>
          </a:p>
          <a:p>
            <a:pPr algn="just">
              <a:lnSpc>
                <a:spcPts val="3359"/>
              </a:lnSpc>
            </a:pPr>
            <a:endParaRPr lang="en-US" sz="2400" dirty="0">
              <a:solidFill>
                <a:schemeClr val="accent5">
                  <a:lumMod val="40000"/>
                  <a:lumOff val="60000"/>
                </a:schemeClr>
              </a:solidFill>
              <a:latin typeface="Tomorrow"/>
              <a:ea typeface="Tomorrow"/>
              <a:cs typeface="Tomorrow"/>
              <a:sym typeface="Tomorrow"/>
            </a:endParaRPr>
          </a:p>
          <a:p>
            <a:pPr algn="just">
              <a:lnSpc>
                <a:spcPts val="3359"/>
              </a:lnSpc>
            </a:pPr>
            <a:r>
              <a:rPr lang="en-US" sz="2400" dirty="0">
                <a:solidFill>
                  <a:schemeClr val="accent5">
                    <a:lumMod val="40000"/>
                    <a:lumOff val="60000"/>
                  </a:schemeClr>
                </a:solidFill>
                <a:latin typeface="Tomorrow"/>
                <a:ea typeface="Tomorrow"/>
                <a:cs typeface="Tomorrow"/>
                <a:sym typeface="Tomorrow"/>
              </a:rPr>
              <a:t>Others : Flipkart, Other</a:t>
            </a:r>
          </a:p>
        </p:txBody>
      </p:sp>
      <p:sp>
        <p:nvSpPr>
          <p:cNvPr id="5" name="TextBox 5"/>
          <p:cNvSpPr txBox="1"/>
          <p:nvPr/>
        </p:nvSpPr>
        <p:spPr>
          <a:xfrm>
            <a:off x="1879371" y="2619587"/>
            <a:ext cx="8390978"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 EXPLORATORY DATA ANALYSIS (EDA)</a:t>
            </a:r>
          </a:p>
        </p:txBody>
      </p:sp>
      <p:sp>
        <p:nvSpPr>
          <p:cNvPr id="6" name="TextBox 6"/>
          <p:cNvSpPr txBox="1"/>
          <p:nvPr/>
        </p:nvSpPr>
        <p:spPr>
          <a:xfrm>
            <a:off x="8566927" y="4635412"/>
            <a:ext cx="6654774" cy="400751"/>
          </a:xfrm>
          <a:prstGeom prst="rect">
            <a:avLst/>
          </a:prstGeom>
        </p:spPr>
        <p:txBody>
          <a:bodyPr lIns="0" tIns="0" rIns="0" bIns="0" rtlCol="0" anchor="t">
            <a:spAutoFit/>
          </a:bodyPr>
          <a:lstStyle/>
          <a:p>
            <a:pPr marL="0" lvl="0" indent="0"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Preferred Platforms :-</a:t>
            </a:r>
          </a:p>
        </p:txBody>
      </p:sp>
    </p:spTree>
  </p:cSld>
  <p:clrMapOvr>
    <a:masterClrMapping/>
  </p:clrMapOvr>
  <p:transition>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Freeform 3"/>
          <p:cNvSpPr/>
          <p:nvPr/>
        </p:nvSpPr>
        <p:spPr>
          <a:xfrm>
            <a:off x="2091490" y="4132464"/>
            <a:ext cx="7338317" cy="3210514"/>
          </a:xfrm>
          <a:custGeom>
            <a:avLst/>
            <a:gdLst/>
            <a:ahLst/>
            <a:cxnLst/>
            <a:rect l="l" t="t" r="r" b="b"/>
            <a:pathLst>
              <a:path w="7338317" h="3210514">
                <a:moveTo>
                  <a:pt x="0" y="0"/>
                </a:moveTo>
                <a:lnTo>
                  <a:pt x="7338317" y="0"/>
                </a:lnTo>
                <a:lnTo>
                  <a:pt x="7338317" y="3210514"/>
                </a:lnTo>
                <a:lnTo>
                  <a:pt x="0" y="3210514"/>
                </a:lnTo>
                <a:lnTo>
                  <a:pt x="0" y="0"/>
                </a:lnTo>
                <a:close/>
              </a:path>
            </a:pathLst>
          </a:custGeom>
          <a:blipFill>
            <a:blip r:embed="rId3"/>
            <a:stretch>
              <a:fillRect/>
            </a:stretch>
          </a:blipFill>
        </p:spPr>
      </p:sp>
      <p:sp>
        <p:nvSpPr>
          <p:cNvPr id="4" name="TextBox 4"/>
          <p:cNvSpPr txBox="1"/>
          <p:nvPr/>
        </p:nvSpPr>
        <p:spPr>
          <a:xfrm>
            <a:off x="10126766" y="5461501"/>
            <a:ext cx="5786003" cy="1253490"/>
          </a:xfrm>
          <a:prstGeom prst="rect">
            <a:avLst/>
          </a:prstGeom>
        </p:spPr>
        <p:txBody>
          <a:bodyPr lIns="0" tIns="0" rIns="0" bIns="0" rtlCol="0" anchor="t">
            <a:spAutoFit/>
          </a:bodyPr>
          <a:lstStyle/>
          <a:p>
            <a:pPr algn="just">
              <a:lnSpc>
                <a:spcPts val="3359"/>
              </a:lnSpc>
            </a:pPr>
            <a:r>
              <a:rPr lang="en-US" sz="2400" dirty="0">
                <a:solidFill>
                  <a:schemeClr val="accent5">
                    <a:lumMod val="40000"/>
                    <a:lumOff val="60000"/>
                  </a:schemeClr>
                </a:solidFill>
                <a:latin typeface="Tomorrow"/>
                <a:ea typeface="Tomorrow"/>
                <a:cs typeface="Tomorrow"/>
                <a:sym typeface="Tomorrow"/>
              </a:rPr>
              <a:t>Rated on a scale of 1 to 5 </a:t>
            </a:r>
          </a:p>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Most Common Rating : 4</a:t>
            </a:r>
          </a:p>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Average Rating : 3 </a:t>
            </a:r>
          </a:p>
        </p:txBody>
      </p:sp>
      <p:sp>
        <p:nvSpPr>
          <p:cNvPr id="5" name="TextBox 5"/>
          <p:cNvSpPr txBox="1"/>
          <p:nvPr/>
        </p:nvSpPr>
        <p:spPr>
          <a:xfrm>
            <a:off x="1879371" y="2619587"/>
            <a:ext cx="8390978"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 EXPLORATORY DATA ANALYSIS (EDA)</a:t>
            </a:r>
          </a:p>
        </p:txBody>
      </p:sp>
      <p:sp>
        <p:nvSpPr>
          <p:cNvPr id="6" name="TextBox 6"/>
          <p:cNvSpPr txBox="1"/>
          <p:nvPr/>
        </p:nvSpPr>
        <p:spPr>
          <a:xfrm>
            <a:off x="10060091" y="4633327"/>
            <a:ext cx="6654774" cy="400751"/>
          </a:xfrm>
          <a:prstGeom prst="rect">
            <a:avLst/>
          </a:prstGeom>
        </p:spPr>
        <p:txBody>
          <a:bodyPr lIns="0" tIns="0" rIns="0" bIns="0" rtlCol="0" anchor="t">
            <a:spAutoFit/>
          </a:bodyPr>
          <a:lstStyle/>
          <a:p>
            <a:pPr marL="0" lvl="0" indent="0"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 Overall Shopping Experience  :- </a:t>
            </a:r>
          </a:p>
        </p:txBody>
      </p:sp>
    </p:spTree>
  </p:cSld>
  <p:clrMapOvr>
    <a:masterClrMapping/>
  </p:clrMapOvr>
  <p:transition>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9906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TextBox 3"/>
          <p:cNvSpPr txBox="1"/>
          <p:nvPr/>
        </p:nvSpPr>
        <p:spPr>
          <a:xfrm>
            <a:off x="1860321" y="3585746"/>
            <a:ext cx="7049670" cy="4748736"/>
          </a:xfrm>
          <a:prstGeom prst="rect">
            <a:avLst/>
          </a:prstGeom>
        </p:spPr>
        <p:txBody>
          <a:bodyPr lIns="0" tIns="0" rIns="0" bIns="0" rtlCol="0" anchor="t">
            <a:spAutoFit/>
          </a:bodyPr>
          <a:lstStyle/>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FOMO increases during festivals</a:t>
            </a:r>
          </a:p>
          <a:p>
            <a:pPr marL="1036320" lvl="2" indent="-34544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People shop more due to big sales, ads, and social excitement.</a:t>
            </a:r>
          </a:p>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Discounts &amp; Flash Sales are strong FOMO triggers</a:t>
            </a:r>
          </a:p>
          <a:p>
            <a:pPr marL="1036320" lvl="2" indent="-34544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Shoppers feel rushed to grab ”limited time” offers.</a:t>
            </a:r>
          </a:p>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Many delay purchases to wait for sales </a:t>
            </a:r>
          </a:p>
          <a:p>
            <a:pPr marL="1036320" lvl="2" indent="-34544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Indicates FOMO-driven purchase planning.</a:t>
            </a:r>
          </a:p>
          <a:p>
            <a:pPr algn="just">
              <a:lnSpc>
                <a:spcPts val="3359"/>
              </a:lnSpc>
            </a:pPr>
            <a:endParaRPr lang="en-US" sz="2400" dirty="0">
              <a:solidFill>
                <a:schemeClr val="accent5">
                  <a:lumMod val="40000"/>
                  <a:lumOff val="60000"/>
                </a:schemeClr>
              </a:solidFill>
              <a:latin typeface="Tomorrow"/>
              <a:ea typeface="Tomorrow"/>
              <a:cs typeface="Tomorrow"/>
              <a:sym typeface="Tomorrow"/>
            </a:endParaRPr>
          </a:p>
        </p:txBody>
      </p:sp>
      <p:sp>
        <p:nvSpPr>
          <p:cNvPr id="4" name="TextBox 4"/>
          <p:cNvSpPr txBox="1"/>
          <p:nvPr/>
        </p:nvSpPr>
        <p:spPr>
          <a:xfrm>
            <a:off x="1879371" y="2619587"/>
            <a:ext cx="8390978"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FEAR OF MISSING OUT (FOMO)</a:t>
            </a:r>
          </a:p>
        </p:txBody>
      </p:sp>
      <p:sp>
        <p:nvSpPr>
          <p:cNvPr id="5" name="TextBox 5"/>
          <p:cNvSpPr txBox="1"/>
          <p:nvPr/>
        </p:nvSpPr>
        <p:spPr>
          <a:xfrm>
            <a:off x="9518562" y="3747997"/>
            <a:ext cx="7049670" cy="3004669"/>
          </a:xfrm>
          <a:prstGeom prst="rect">
            <a:avLst/>
          </a:prstGeom>
        </p:spPr>
        <p:txBody>
          <a:bodyPr lIns="0" tIns="0" rIns="0" bIns="0" rtlCol="0" anchor="t">
            <a:spAutoFit/>
          </a:bodyPr>
          <a:lstStyle/>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Influencers and social media drive FOMO </a:t>
            </a:r>
          </a:p>
          <a:p>
            <a:pPr marL="1036320" lvl="2" indent="-34544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Users trust what others recommend and follow trends. </a:t>
            </a:r>
          </a:p>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Brands use urgency as a tool</a:t>
            </a:r>
          </a:p>
          <a:p>
            <a:pPr marL="1036320" lvl="2" indent="-34544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By creating countdowns and ”only 3 items left” tricks, brands push people to buy fast.</a:t>
            </a:r>
          </a:p>
        </p:txBody>
      </p:sp>
    </p:spTree>
  </p:cSld>
  <p:clrMapOvr>
    <a:masterClrMapping/>
  </p:clrMapOvr>
  <p:transition>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TextBox 3"/>
          <p:cNvSpPr txBox="1"/>
          <p:nvPr/>
        </p:nvSpPr>
        <p:spPr>
          <a:xfrm>
            <a:off x="3558373" y="4042802"/>
            <a:ext cx="7049670" cy="388568"/>
          </a:xfrm>
          <a:prstGeom prst="rect">
            <a:avLst/>
          </a:prstGeom>
        </p:spPr>
        <p:txBody>
          <a:bodyPr lIns="0" tIns="0" rIns="0" bIns="0" rtlCol="0" anchor="t">
            <a:spAutoFit/>
          </a:bodyPr>
          <a:lstStyle/>
          <a:p>
            <a:pPr algn="just">
              <a:lnSpc>
                <a:spcPts val="3359"/>
              </a:lnSpc>
            </a:pPr>
            <a:r>
              <a:rPr lang="en-US" sz="2400" dirty="0">
                <a:solidFill>
                  <a:schemeClr val="accent5">
                    <a:lumMod val="40000"/>
                    <a:lumOff val="60000"/>
                  </a:schemeClr>
                </a:solidFill>
                <a:latin typeface="Tomorrow"/>
                <a:ea typeface="Tomorrow"/>
                <a:cs typeface="Tomorrow"/>
                <a:sym typeface="Tomorrow"/>
              </a:rPr>
              <a:t>How Brands Can Use FOMO</a:t>
            </a:r>
          </a:p>
        </p:txBody>
      </p:sp>
      <p:sp>
        <p:nvSpPr>
          <p:cNvPr id="4" name="TextBox 4"/>
          <p:cNvSpPr txBox="1"/>
          <p:nvPr/>
        </p:nvSpPr>
        <p:spPr>
          <a:xfrm>
            <a:off x="1879371" y="2619587"/>
            <a:ext cx="8390978"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FEAR OF MISSING OUT (FOMO)</a:t>
            </a:r>
          </a:p>
        </p:txBody>
      </p:sp>
      <p:sp>
        <p:nvSpPr>
          <p:cNvPr id="5" name="TextBox 5"/>
          <p:cNvSpPr txBox="1"/>
          <p:nvPr/>
        </p:nvSpPr>
        <p:spPr>
          <a:xfrm>
            <a:off x="3694554" y="4833961"/>
            <a:ext cx="9261087" cy="2568652"/>
          </a:xfrm>
          <a:prstGeom prst="rect">
            <a:avLst/>
          </a:prstGeom>
        </p:spPr>
        <p:txBody>
          <a:bodyPr lIns="0" tIns="0" rIns="0" bIns="0" rtlCol="0" anchor="t">
            <a:spAutoFit/>
          </a:bodyPr>
          <a:lstStyle/>
          <a:p>
            <a:pPr marL="1036320" lvl="2" indent="-34544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If a retailer sees this behavior, they can :</a:t>
            </a:r>
          </a:p>
          <a:p>
            <a:pPr marL="1554480" lvl="3" indent="-38862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Launch time-limited deals (e.g., 2-day flash sales) </a:t>
            </a:r>
          </a:p>
          <a:p>
            <a:pPr marL="1554480" lvl="3" indent="-38862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Use social proof (“1,000 people bought this today!”)</a:t>
            </a:r>
          </a:p>
          <a:p>
            <a:pPr marL="1554480" lvl="3" indent="-38862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Send notifications like “Offer ends in 3 hours!”</a:t>
            </a:r>
          </a:p>
          <a:p>
            <a:pPr marL="1554480" lvl="3" indent="-38862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Run influencer campaigns showing what others are buying</a:t>
            </a:r>
          </a:p>
        </p:txBody>
      </p:sp>
    </p:spTree>
  </p:cSld>
  <p:clrMapOvr>
    <a:masterClrMapping/>
  </p:clrMapOvr>
  <p:transition>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TextBox 3"/>
          <p:cNvSpPr txBox="1"/>
          <p:nvPr/>
        </p:nvSpPr>
        <p:spPr>
          <a:xfrm>
            <a:off x="1879371" y="2619587"/>
            <a:ext cx="8390978"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FEAR OF MISSING OUT (FOMO)</a:t>
            </a:r>
          </a:p>
        </p:txBody>
      </p:sp>
      <p:sp>
        <p:nvSpPr>
          <p:cNvPr id="4" name="TextBox 4"/>
          <p:cNvSpPr txBox="1"/>
          <p:nvPr/>
        </p:nvSpPr>
        <p:spPr>
          <a:xfrm>
            <a:off x="3694554" y="4379831"/>
            <a:ext cx="10485265" cy="3004669"/>
          </a:xfrm>
          <a:prstGeom prst="rect">
            <a:avLst/>
          </a:prstGeom>
        </p:spPr>
        <p:txBody>
          <a:bodyPr lIns="0" tIns="0" rIns="0" bIns="0" rtlCol="0" anchor="t">
            <a:spAutoFit/>
          </a:bodyPr>
          <a:lstStyle/>
          <a:p>
            <a:pPr algn="just">
              <a:lnSpc>
                <a:spcPts val="3359"/>
              </a:lnSpc>
            </a:pPr>
            <a:r>
              <a:rPr lang="en-US" sz="2400" dirty="0">
                <a:solidFill>
                  <a:schemeClr val="accent5">
                    <a:lumMod val="40000"/>
                    <a:lumOff val="60000"/>
                  </a:schemeClr>
                </a:solidFill>
                <a:latin typeface="Tomorrow"/>
                <a:ea typeface="Tomorrow"/>
                <a:cs typeface="Tomorrow"/>
                <a:sym typeface="Tomorrow"/>
              </a:rPr>
              <a:t>1. Most people wait for discounts </a:t>
            </a:r>
          </a:p>
          <a:p>
            <a:pPr algn="just">
              <a:lnSpc>
                <a:spcPts val="3359"/>
              </a:lnSpc>
            </a:pPr>
            <a:r>
              <a:rPr lang="en-US" sz="2400" dirty="0">
                <a:solidFill>
                  <a:schemeClr val="accent5">
                    <a:lumMod val="40000"/>
                    <a:lumOff val="60000"/>
                  </a:schemeClr>
                </a:solidFill>
                <a:latin typeface="Tomorrow"/>
                <a:ea typeface="Tomorrow"/>
                <a:cs typeface="Tomorrow"/>
                <a:sym typeface="Tomorrow"/>
              </a:rPr>
              <a:t>      → A clear sign of FOMO, especially when offers are time-limited. </a:t>
            </a:r>
          </a:p>
          <a:p>
            <a:pPr algn="just">
              <a:lnSpc>
                <a:spcPts val="3359"/>
              </a:lnSpc>
            </a:pPr>
            <a:r>
              <a:rPr lang="en-US" sz="2400" dirty="0">
                <a:solidFill>
                  <a:schemeClr val="accent5">
                    <a:lumMod val="40000"/>
                    <a:lumOff val="60000"/>
                  </a:schemeClr>
                </a:solidFill>
                <a:latin typeface="Tomorrow"/>
                <a:ea typeface="Tomorrow"/>
                <a:cs typeface="Tomorrow"/>
                <a:sym typeface="Tomorrow"/>
              </a:rPr>
              <a:t>2. Festivals trigger more shopping </a:t>
            </a:r>
          </a:p>
          <a:p>
            <a:pPr algn="just">
              <a:lnSpc>
                <a:spcPts val="3359"/>
              </a:lnSpc>
            </a:pPr>
            <a:r>
              <a:rPr lang="en-US" sz="2400" dirty="0">
                <a:solidFill>
                  <a:schemeClr val="accent5">
                    <a:lumMod val="40000"/>
                    <a:lumOff val="60000"/>
                  </a:schemeClr>
                </a:solidFill>
                <a:latin typeface="Tomorrow"/>
                <a:ea typeface="Tomorrow"/>
                <a:cs typeface="Tomorrow"/>
                <a:sym typeface="Tomorrow"/>
              </a:rPr>
              <a:t>      → Indicates how emotional and seasonal cues influence consumers. </a:t>
            </a:r>
          </a:p>
          <a:p>
            <a:pPr algn="just">
              <a:lnSpc>
                <a:spcPts val="3359"/>
              </a:lnSpc>
            </a:pPr>
            <a:r>
              <a:rPr lang="en-US" sz="2400" dirty="0">
                <a:solidFill>
                  <a:schemeClr val="accent5">
                    <a:lumMod val="40000"/>
                    <a:lumOff val="60000"/>
                  </a:schemeClr>
                </a:solidFill>
                <a:latin typeface="Tomorrow"/>
                <a:ea typeface="Tomorrow"/>
                <a:cs typeface="Tomorrow"/>
                <a:sym typeface="Tomorrow"/>
              </a:rPr>
              <a:t>3. Flash Sales, Cashback, and BOGO are major influences </a:t>
            </a:r>
          </a:p>
          <a:p>
            <a:pPr algn="just">
              <a:lnSpc>
                <a:spcPts val="3359"/>
              </a:lnSpc>
            </a:pPr>
            <a:r>
              <a:rPr lang="en-US" sz="2400" dirty="0">
                <a:solidFill>
                  <a:schemeClr val="accent5">
                    <a:lumMod val="40000"/>
                    <a:lumOff val="60000"/>
                  </a:schemeClr>
                </a:solidFill>
                <a:latin typeface="Tomorrow"/>
                <a:ea typeface="Tomorrow"/>
                <a:cs typeface="Tomorrow"/>
                <a:sym typeface="Tomorrow"/>
              </a:rPr>
              <a:t>      → These promotions create urgency, making users feel they’ll miss</a:t>
            </a:r>
          </a:p>
          <a:p>
            <a:pPr algn="just">
              <a:lnSpc>
                <a:spcPts val="3359"/>
              </a:lnSpc>
            </a:pPr>
            <a:r>
              <a:rPr lang="en-US" sz="2400" dirty="0">
                <a:solidFill>
                  <a:schemeClr val="accent5">
                    <a:lumMod val="40000"/>
                    <a:lumOff val="60000"/>
                  </a:schemeClr>
                </a:solidFill>
                <a:latin typeface="Tomorrow"/>
                <a:ea typeface="Tomorrow"/>
                <a:cs typeface="Tomorrow"/>
                <a:sym typeface="Tomorrow"/>
              </a:rPr>
              <a:t>         out if they don’t act fast</a:t>
            </a:r>
          </a:p>
        </p:txBody>
      </p:sp>
    </p:spTree>
  </p:cSld>
  <p:clrMapOvr>
    <a:masterClrMapping/>
  </p:clrMapOvr>
  <p:transition>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TextBox 3"/>
          <p:cNvSpPr txBox="1"/>
          <p:nvPr/>
        </p:nvSpPr>
        <p:spPr>
          <a:xfrm>
            <a:off x="304800" y="2699370"/>
            <a:ext cx="8390978" cy="552450"/>
          </a:xfrm>
          <a:prstGeom prst="rect">
            <a:avLst/>
          </a:prstGeom>
        </p:spPr>
        <p:txBody>
          <a:bodyPr lIns="0" tIns="0" rIns="0" bIns="0" rtlCol="0" anchor="t">
            <a:spAutoFit/>
          </a:bodyPr>
          <a:lstStyle/>
          <a:p>
            <a:pPr algn="ctr">
              <a:lnSpc>
                <a:spcPts val="4200"/>
              </a:lnSpc>
              <a:spcBef>
                <a:spcPct val="0"/>
              </a:spcBef>
            </a:pPr>
            <a:r>
              <a:rPr lang="en-US" sz="3000" dirty="0">
                <a:solidFill>
                  <a:srgbClr val="198BA2"/>
                </a:solidFill>
                <a:latin typeface="Brick Sans"/>
                <a:ea typeface="Brick Sans"/>
                <a:cs typeface="Brick Sans"/>
                <a:sym typeface="Brick Sans"/>
              </a:rPr>
              <a:t>CONCLUSION</a:t>
            </a:r>
          </a:p>
        </p:txBody>
      </p:sp>
      <p:sp>
        <p:nvSpPr>
          <p:cNvPr id="4" name="TextBox 4"/>
          <p:cNvSpPr txBox="1"/>
          <p:nvPr/>
        </p:nvSpPr>
        <p:spPr>
          <a:xfrm>
            <a:off x="3131320" y="3771900"/>
            <a:ext cx="12025359" cy="4312719"/>
          </a:xfrm>
          <a:prstGeom prst="rect">
            <a:avLst/>
          </a:prstGeom>
        </p:spPr>
        <p:txBody>
          <a:bodyPr lIns="0" tIns="0" rIns="0" bIns="0" rtlCol="0" anchor="t">
            <a:spAutoFit/>
          </a:bodyPr>
          <a:lstStyle/>
          <a:p>
            <a:pPr algn="just">
              <a:lnSpc>
                <a:spcPts val="3359"/>
              </a:lnSpc>
            </a:pPr>
            <a:r>
              <a:rPr lang="en-US" sz="2400" dirty="0">
                <a:solidFill>
                  <a:schemeClr val="accent5">
                    <a:lumMod val="40000"/>
                    <a:lumOff val="60000"/>
                  </a:schemeClr>
                </a:solidFill>
                <a:latin typeface="Tomorrow"/>
                <a:ea typeface="Tomorrow"/>
                <a:cs typeface="Tomorrow"/>
                <a:sym typeface="Tomorrow"/>
              </a:rPr>
              <a:t>This project aimed to analyze consumer shopping behavior using real-world survey data. Through detailed Exploratory Data Analysis (EDA), we discovered that the majority of respondents were young, digitally active consumers.</a:t>
            </a:r>
          </a:p>
          <a:p>
            <a:pPr algn="just">
              <a:lnSpc>
                <a:spcPts val="3359"/>
              </a:lnSpc>
            </a:pPr>
            <a:r>
              <a:rPr lang="en-US" sz="2400" dirty="0">
                <a:solidFill>
                  <a:schemeClr val="accent5">
                    <a:lumMod val="40000"/>
                    <a:lumOff val="60000"/>
                  </a:schemeClr>
                </a:solidFill>
                <a:latin typeface="Tomorrow"/>
                <a:ea typeface="Tomorrow"/>
                <a:cs typeface="Tomorrow"/>
                <a:sym typeface="Tomorrow"/>
              </a:rPr>
              <a:t>A key finding from the FOMO (Fear of Missing Out) analysis was that emotional and time-based triggers - such as flash sales, festive discounts, and influencer recommendations - have a strong impact on shopping decisions.</a:t>
            </a:r>
          </a:p>
          <a:p>
            <a:pPr algn="just">
              <a:lnSpc>
                <a:spcPts val="3359"/>
              </a:lnSpc>
            </a:pPr>
            <a:r>
              <a:rPr lang="en-US" sz="2400" u="none" strike="noStrike" dirty="0">
                <a:solidFill>
                  <a:schemeClr val="accent5">
                    <a:lumMod val="40000"/>
                    <a:lumOff val="60000"/>
                  </a:schemeClr>
                </a:solidFill>
                <a:latin typeface="Tomorrow"/>
                <a:ea typeface="Tomorrow"/>
                <a:cs typeface="Tomorrow"/>
                <a:sym typeface="Tomorrow"/>
              </a:rPr>
              <a:t>In conclusion, modern consumers are price-sensitive, emotionally driven, and socially influenced. For businesses, this means that creating urgency, offering valuebased deals, and using social influence strategies are essential to attracting and retaining customers in today’s digital marketplace.</a:t>
            </a:r>
          </a:p>
        </p:txBody>
      </p:sp>
    </p:spTree>
  </p:cSld>
  <p:clrMapOvr>
    <a:masterClrMapping/>
  </p:clrMapOvr>
  <p:transition>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grpSp>
        <p:nvGrpSpPr>
          <p:cNvPr id="3" name="Group 3"/>
          <p:cNvGrpSpPr/>
          <p:nvPr/>
        </p:nvGrpSpPr>
        <p:grpSpPr>
          <a:xfrm>
            <a:off x="2429595" y="3330286"/>
            <a:ext cx="4977587" cy="763222"/>
            <a:chOff x="0" y="0"/>
            <a:chExt cx="1310969" cy="201013"/>
          </a:xfrm>
        </p:grpSpPr>
        <p:sp>
          <p:nvSpPr>
            <p:cNvPr id="4" name="Freeform 4"/>
            <p:cNvSpPr/>
            <p:nvPr/>
          </p:nvSpPr>
          <p:spPr>
            <a:xfrm>
              <a:off x="0" y="0"/>
              <a:ext cx="1310969" cy="201013"/>
            </a:xfrm>
            <a:custGeom>
              <a:avLst/>
              <a:gdLst/>
              <a:ahLst/>
              <a:cxnLst/>
              <a:rect l="l" t="t" r="r" b="b"/>
              <a:pathLst>
                <a:path w="1310969" h="201013">
                  <a:moveTo>
                    <a:pt x="7777" y="0"/>
                  </a:moveTo>
                  <a:lnTo>
                    <a:pt x="1303193" y="0"/>
                  </a:lnTo>
                  <a:cubicBezTo>
                    <a:pt x="1307488" y="0"/>
                    <a:pt x="1310969" y="3482"/>
                    <a:pt x="1310969" y="7777"/>
                  </a:cubicBezTo>
                  <a:lnTo>
                    <a:pt x="1310969" y="193236"/>
                  </a:lnTo>
                  <a:cubicBezTo>
                    <a:pt x="1310969" y="197531"/>
                    <a:pt x="1307488" y="201013"/>
                    <a:pt x="1303193" y="201013"/>
                  </a:cubicBezTo>
                  <a:lnTo>
                    <a:pt x="7777" y="201013"/>
                  </a:lnTo>
                  <a:cubicBezTo>
                    <a:pt x="3482" y="201013"/>
                    <a:pt x="0" y="197531"/>
                    <a:pt x="0" y="193236"/>
                  </a:cubicBezTo>
                  <a:lnTo>
                    <a:pt x="0" y="7777"/>
                  </a:lnTo>
                  <a:cubicBezTo>
                    <a:pt x="0" y="3482"/>
                    <a:pt x="3482" y="0"/>
                    <a:pt x="7777" y="0"/>
                  </a:cubicBezTo>
                  <a:close/>
                </a:path>
              </a:pathLst>
            </a:custGeom>
            <a:solidFill>
              <a:srgbClr val="1AD188"/>
            </a:solidFill>
          </p:spPr>
        </p:sp>
        <p:sp>
          <p:nvSpPr>
            <p:cNvPr id="5" name="TextBox 5"/>
            <p:cNvSpPr txBox="1"/>
            <p:nvPr/>
          </p:nvSpPr>
          <p:spPr>
            <a:xfrm>
              <a:off x="0" y="-38100"/>
              <a:ext cx="1310969" cy="239113"/>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2429595" y="4276029"/>
            <a:ext cx="4977587" cy="763222"/>
            <a:chOff x="0" y="0"/>
            <a:chExt cx="1310969" cy="201013"/>
          </a:xfrm>
        </p:grpSpPr>
        <p:sp>
          <p:nvSpPr>
            <p:cNvPr id="7" name="Freeform 7"/>
            <p:cNvSpPr/>
            <p:nvPr/>
          </p:nvSpPr>
          <p:spPr>
            <a:xfrm>
              <a:off x="0" y="0"/>
              <a:ext cx="1310969" cy="201013"/>
            </a:xfrm>
            <a:custGeom>
              <a:avLst/>
              <a:gdLst/>
              <a:ahLst/>
              <a:cxnLst/>
              <a:rect l="l" t="t" r="r" b="b"/>
              <a:pathLst>
                <a:path w="1310969" h="201013">
                  <a:moveTo>
                    <a:pt x="7777" y="0"/>
                  </a:moveTo>
                  <a:lnTo>
                    <a:pt x="1303193" y="0"/>
                  </a:lnTo>
                  <a:cubicBezTo>
                    <a:pt x="1307488" y="0"/>
                    <a:pt x="1310969" y="3482"/>
                    <a:pt x="1310969" y="7777"/>
                  </a:cubicBezTo>
                  <a:lnTo>
                    <a:pt x="1310969" y="193236"/>
                  </a:lnTo>
                  <a:cubicBezTo>
                    <a:pt x="1310969" y="197531"/>
                    <a:pt x="1307488" y="201013"/>
                    <a:pt x="1303193" y="201013"/>
                  </a:cubicBezTo>
                  <a:lnTo>
                    <a:pt x="7777" y="201013"/>
                  </a:lnTo>
                  <a:cubicBezTo>
                    <a:pt x="3482" y="201013"/>
                    <a:pt x="0" y="197531"/>
                    <a:pt x="0" y="193236"/>
                  </a:cubicBezTo>
                  <a:lnTo>
                    <a:pt x="0" y="7777"/>
                  </a:lnTo>
                  <a:cubicBezTo>
                    <a:pt x="0" y="3482"/>
                    <a:pt x="3482" y="0"/>
                    <a:pt x="7777" y="0"/>
                  </a:cubicBezTo>
                  <a:close/>
                </a:path>
              </a:pathLst>
            </a:custGeom>
            <a:solidFill>
              <a:srgbClr val="1AD188"/>
            </a:solidFill>
          </p:spPr>
        </p:sp>
        <p:sp>
          <p:nvSpPr>
            <p:cNvPr id="8" name="TextBox 8"/>
            <p:cNvSpPr txBox="1"/>
            <p:nvPr/>
          </p:nvSpPr>
          <p:spPr>
            <a:xfrm>
              <a:off x="0" y="-38100"/>
              <a:ext cx="1310969" cy="239113"/>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2392093" y="3459167"/>
            <a:ext cx="4048461" cy="431800"/>
          </a:xfrm>
          <a:prstGeom prst="rect">
            <a:avLst/>
          </a:prstGeom>
        </p:spPr>
        <p:txBody>
          <a:bodyPr lIns="0" tIns="0" rIns="0" bIns="0" rtlCol="0" anchor="t">
            <a:spAutoFit/>
          </a:bodyPr>
          <a:lstStyle/>
          <a:p>
            <a:pPr algn="ctr">
              <a:lnSpc>
                <a:spcPts val="3499"/>
              </a:lnSpc>
              <a:spcBef>
                <a:spcPct val="0"/>
              </a:spcBef>
            </a:pPr>
            <a:r>
              <a:rPr lang="en-US" sz="2499">
                <a:solidFill>
                  <a:srgbClr val="025879"/>
                </a:solidFill>
                <a:latin typeface="Tomorrow"/>
                <a:ea typeface="Tomorrow"/>
                <a:cs typeface="Tomorrow"/>
                <a:sym typeface="Tomorrow"/>
              </a:rPr>
              <a:t>1. INTRODUCTION</a:t>
            </a:r>
          </a:p>
        </p:txBody>
      </p:sp>
      <p:sp>
        <p:nvSpPr>
          <p:cNvPr id="10" name="TextBox 10"/>
          <p:cNvSpPr txBox="1"/>
          <p:nvPr/>
        </p:nvSpPr>
        <p:spPr>
          <a:xfrm>
            <a:off x="2694133" y="4404910"/>
            <a:ext cx="4048461" cy="431800"/>
          </a:xfrm>
          <a:prstGeom prst="rect">
            <a:avLst/>
          </a:prstGeom>
        </p:spPr>
        <p:txBody>
          <a:bodyPr lIns="0" tIns="0" rIns="0" bIns="0" rtlCol="0" anchor="t">
            <a:spAutoFit/>
          </a:bodyPr>
          <a:lstStyle/>
          <a:p>
            <a:pPr marL="0" lvl="0" indent="0" algn="ctr">
              <a:lnSpc>
                <a:spcPts val="3499"/>
              </a:lnSpc>
              <a:spcBef>
                <a:spcPct val="0"/>
              </a:spcBef>
            </a:pPr>
            <a:r>
              <a:rPr lang="en-US" sz="2499">
                <a:solidFill>
                  <a:srgbClr val="025879"/>
                </a:solidFill>
                <a:latin typeface="Tomorrow"/>
                <a:ea typeface="Tomorrow"/>
                <a:cs typeface="Tomorrow"/>
                <a:sym typeface="Tomorrow"/>
              </a:rPr>
              <a:t>2. PURPOSE OF STUDY</a:t>
            </a:r>
          </a:p>
        </p:txBody>
      </p:sp>
      <p:grpSp>
        <p:nvGrpSpPr>
          <p:cNvPr id="11" name="Group 11"/>
          <p:cNvGrpSpPr/>
          <p:nvPr/>
        </p:nvGrpSpPr>
        <p:grpSpPr>
          <a:xfrm>
            <a:off x="2429595" y="5221772"/>
            <a:ext cx="4977587" cy="763222"/>
            <a:chOff x="0" y="0"/>
            <a:chExt cx="1310969" cy="201013"/>
          </a:xfrm>
        </p:grpSpPr>
        <p:sp>
          <p:nvSpPr>
            <p:cNvPr id="12" name="Freeform 12"/>
            <p:cNvSpPr/>
            <p:nvPr/>
          </p:nvSpPr>
          <p:spPr>
            <a:xfrm>
              <a:off x="0" y="0"/>
              <a:ext cx="1310969" cy="201013"/>
            </a:xfrm>
            <a:custGeom>
              <a:avLst/>
              <a:gdLst/>
              <a:ahLst/>
              <a:cxnLst/>
              <a:rect l="l" t="t" r="r" b="b"/>
              <a:pathLst>
                <a:path w="1310969" h="201013">
                  <a:moveTo>
                    <a:pt x="7777" y="0"/>
                  </a:moveTo>
                  <a:lnTo>
                    <a:pt x="1303193" y="0"/>
                  </a:lnTo>
                  <a:cubicBezTo>
                    <a:pt x="1307488" y="0"/>
                    <a:pt x="1310969" y="3482"/>
                    <a:pt x="1310969" y="7777"/>
                  </a:cubicBezTo>
                  <a:lnTo>
                    <a:pt x="1310969" y="193236"/>
                  </a:lnTo>
                  <a:cubicBezTo>
                    <a:pt x="1310969" y="197531"/>
                    <a:pt x="1307488" y="201013"/>
                    <a:pt x="1303193" y="201013"/>
                  </a:cubicBezTo>
                  <a:lnTo>
                    <a:pt x="7777" y="201013"/>
                  </a:lnTo>
                  <a:cubicBezTo>
                    <a:pt x="3482" y="201013"/>
                    <a:pt x="0" y="197531"/>
                    <a:pt x="0" y="193236"/>
                  </a:cubicBezTo>
                  <a:lnTo>
                    <a:pt x="0" y="7777"/>
                  </a:lnTo>
                  <a:cubicBezTo>
                    <a:pt x="0" y="3482"/>
                    <a:pt x="3482" y="0"/>
                    <a:pt x="7777" y="0"/>
                  </a:cubicBezTo>
                  <a:close/>
                </a:path>
              </a:pathLst>
            </a:custGeom>
            <a:solidFill>
              <a:srgbClr val="1AD188"/>
            </a:solidFill>
          </p:spPr>
        </p:sp>
        <p:sp>
          <p:nvSpPr>
            <p:cNvPr id="13" name="TextBox 13"/>
            <p:cNvSpPr txBox="1"/>
            <p:nvPr/>
          </p:nvSpPr>
          <p:spPr>
            <a:xfrm>
              <a:off x="0" y="-38100"/>
              <a:ext cx="1310969" cy="239113"/>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014783" y="5350653"/>
            <a:ext cx="5807212" cy="431800"/>
          </a:xfrm>
          <a:prstGeom prst="rect">
            <a:avLst/>
          </a:prstGeom>
        </p:spPr>
        <p:txBody>
          <a:bodyPr lIns="0" tIns="0" rIns="0" bIns="0" rtlCol="0" anchor="t">
            <a:spAutoFit/>
          </a:bodyPr>
          <a:lstStyle/>
          <a:p>
            <a:pPr marL="0" lvl="0" indent="0" algn="ctr">
              <a:lnSpc>
                <a:spcPts val="3499"/>
              </a:lnSpc>
              <a:spcBef>
                <a:spcPct val="0"/>
              </a:spcBef>
            </a:pPr>
            <a:r>
              <a:rPr lang="en-US" sz="2499">
                <a:solidFill>
                  <a:srgbClr val="025879"/>
                </a:solidFill>
                <a:latin typeface="Tomorrow"/>
                <a:ea typeface="Tomorrow"/>
                <a:cs typeface="Tomorrow"/>
                <a:sym typeface="Tomorrow"/>
              </a:rPr>
              <a:t>3. PROBLEM STATEMENT</a:t>
            </a:r>
          </a:p>
        </p:txBody>
      </p:sp>
      <p:grpSp>
        <p:nvGrpSpPr>
          <p:cNvPr id="15" name="Group 15"/>
          <p:cNvGrpSpPr/>
          <p:nvPr/>
        </p:nvGrpSpPr>
        <p:grpSpPr>
          <a:xfrm>
            <a:off x="2429595" y="6167516"/>
            <a:ext cx="4977587" cy="763222"/>
            <a:chOff x="0" y="0"/>
            <a:chExt cx="1310969" cy="201013"/>
          </a:xfrm>
        </p:grpSpPr>
        <p:sp>
          <p:nvSpPr>
            <p:cNvPr id="16" name="Freeform 16"/>
            <p:cNvSpPr/>
            <p:nvPr/>
          </p:nvSpPr>
          <p:spPr>
            <a:xfrm>
              <a:off x="0" y="0"/>
              <a:ext cx="1310969" cy="201013"/>
            </a:xfrm>
            <a:custGeom>
              <a:avLst/>
              <a:gdLst/>
              <a:ahLst/>
              <a:cxnLst/>
              <a:rect l="l" t="t" r="r" b="b"/>
              <a:pathLst>
                <a:path w="1310969" h="201013">
                  <a:moveTo>
                    <a:pt x="7777" y="0"/>
                  </a:moveTo>
                  <a:lnTo>
                    <a:pt x="1303193" y="0"/>
                  </a:lnTo>
                  <a:cubicBezTo>
                    <a:pt x="1307488" y="0"/>
                    <a:pt x="1310969" y="3482"/>
                    <a:pt x="1310969" y="7777"/>
                  </a:cubicBezTo>
                  <a:lnTo>
                    <a:pt x="1310969" y="193236"/>
                  </a:lnTo>
                  <a:cubicBezTo>
                    <a:pt x="1310969" y="197531"/>
                    <a:pt x="1307488" y="201013"/>
                    <a:pt x="1303193" y="201013"/>
                  </a:cubicBezTo>
                  <a:lnTo>
                    <a:pt x="7777" y="201013"/>
                  </a:lnTo>
                  <a:cubicBezTo>
                    <a:pt x="3482" y="201013"/>
                    <a:pt x="0" y="197531"/>
                    <a:pt x="0" y="193236"/>
                  </a:cubicBezTo>
                  <a:lnTo>
                    <a:pt x="0" y="7777"/>
                  </a:lnTo>
                  <a:cubicBezTo>
                    <a:pt x="0" y="3482"/>
                    <a:pt x="3482" y="0"/>
                    <a:pt x="7777" y="0"/>
                  </a:cubicBezTo>
                  <a:close/>
                </a:path>
              </a:pathLst>
            </a:custGeom>
            <a:solidFill>
              <a:srgbClr val="1AD188"/>
            </a:solidFill>
          </p:spPr>
        </p:sp>
        <p:sp>
          <p:nvSpPr>
            <p:cNvPr id="17" name="TextBox 17"/>
            <p:cNvSpPr txBox="1"/>
            <p:nvPr/>
          </p:nvSpPr>
          <p:spPr>
            <a:xfrm>
              <a:off x="0" y="-38100"/>
              <a:ext cx="1310969" cy="239113"/>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2014783" y="6308844"/>
            <a:ext cx="5243084" cy="431800"/>
          </a:xfrm>
          <a:prstGeom prst="rect">
            <a:avLst/>
          </a:prstGeom>
        </p:spPr>
        <p:txBody>
          <a:bodyPr lIns="0" tIns="0" rIns="0" bIns="0" rtlCol="0" anchor="t">
            <a:spAutoFit/>
          </a:bodyPr>
          <a:lstStyle/>
          <a:p>
            <a:pPr algn="ctr">
              <a:lnSpc>
                <a:spcPts val="3499"/>
              </a:lnSpc>
            </a:pPr>
            <a:r>
              <a:rPr lang="en-US" sz="2499">
                <a:solidFill>
                  <a:srgbClr val="025879"/>
                </a:solidFill>
                <a:latin typeface="Tomorrow"/>
                <a:ea typeface="Tomorrow"/>
                <a:cs typeface="Tomorrow"/>
                <a:sym typeface="Tomorrow"/>
              </a:rPr>
              <a:t>4. DATA COLLECTION</a:t>
            </a:r>
          </a:p>
        </p:txBody>
      </p:sp>
      <p:grpSp>
        <p:nvGrpSpPr>
          <p:cNvPr id="19" name="Group 19"/>
          <p:cNvGrpSpPr/>
          <p:nvPr/>
        </p:nvGrpSpPr>
        <p:grpSpPr>
          <a:xfrm>
            <a:off x="2429595" y="7113259"/>
            <a:ext cx="4977587" cy="763222"/>
            <a:chOff x="0" y="0"/>
            <a:chExt cx="1310969" cy="201013"/>
          </a:xfrm>
        </p:grpSpPr>
        <p:sp>
          <p:nvSpPr>
            <p:cNvPr id="20" name="Freeform 20"/>
            <p:cNvSpPr/>
            <p:nvPr/>
          </p:nvSpPr>
          <p:spPr>
            <a:xfrm>
              <a:off x="0" y="0"/>
              <a:ext cx="1310969" cy="201013"/>
            </a:xfrm>
            <a:custGeom>
              <a:avLst/>
              <a:gdLst/>
              <a:ahLst/>
              <a:cxnLst/>
              <a:rect l="l" t="t" r="r" b="b"/>
              <a:pathLst>
                <a:path w="1310969" h="201013">
                  <a:moveTo>
                    <a:pt x="7777" y="0"/>
                  </a:moveTo>
                  <a:lnTo>
                    <a:pt x="1303193" y="0"/>
                  </a:lnTo>
                  <a:cubicBezTo>
                    <a:pt x="1307488" y="0"/>
                    <a:pt x="1310969" y="3482"/>
                    <a:pt x="1310969" y="7777"/>
                  </a:cubicBezTo>
                  <a:lnTo>
                    <a:pt x="1310969" y="193236"/>
                  </a:lnTo>
                  <a:cubicBezTo>
                    <a:pt x="1310969" y="197531"/>
                    <a:pt x="1307488" y="201013"/>
                    <a:pt x="1303193" y="201013"/>
                  </a:cubicBezTo>
                  <a:lnTo>
                    <a:pt x="7777" y="201013"/>
                  </a:lnTo>
                  <a:cubicBezTo>
                    <a:pt x="3482" y="201013"/>
                    <a:pt x="0" y="197531"/>
                    <a:pt x="0" y="193236"/>
                  </a:cubicBezTo>
                  <a:lnTo>
                    <a:pt x="0" y="7777"/>
                  </a:lnTo>
                  <a:cubicBezTo>
                    <a:pt x="0" y="3482"/>
                    <a:pt x="3482" y="0"/>
                    <a:pt x="7777" y="0"/>
                  </a:cubicBezTo>
                  <a:close/>
                </a:path>
              </a:pathLst>
            </a:custGeom>
            <a:solidFill>
              <a:srgbClr val="1AD188"/>
            </a:solidFill>
          </p:spPr>
        </p:sp>
        <p:sp>
          <p:nvSpPr>
            <p:cNvPr id="21" name="TextBox 21"/>
            <p:cNvSpPr txBox="1"/>
            <p:nvPr/>
          </p:nvSpPr>
          <p:spPr>
            <a:xfrm>
              <a:off x="0" y="-38100"/>
              <a:ext cx="1310969" cy="239113"/>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1342497" y="7234520"/>
            <a:ext cx="4440764" cy="431800"/>
          </a:xfrm>
          <a:prstGeom prst="rect">
            <a:avLst/>
          </a:prstGeom>
        </p:spPr>
        <p:txBody>
          <a:bodyPr lIns="0" tIns="0" rIns="0" bIns="0" rtlCol="0" anchor="t">
            <a:spAutoFit/>
          </a:bodyPr>
          <a:lstStyle/>
          <a:p>
            <a:pPr marL="0" lvl="1" indent="0" algn="ctr">
              <a:lnSpc>
                <a:spcPts val="3499"/>
              </a:lnSpc>
              <a:spcBef>
                <a:spcPct val="0"/>
              </a:spcBef>
            </a:pPr>
            <a:r>
              <a:rPr lang="en-US" sz="2499">
                <a:solidFill>
                  <a:srgbClr val="025879"/>
                </a:solidFill>
                <a:latin typeface="Tomorrow"/>
                <a:ea typeface="Tomorrow"/>
                <a:cs typeface="Tomorrow"/>
                <a:sym typeface="Tomorrow"/>
              </a:rPr>
              <a:t>5. EDA</a:t>
            </a:r>
          </a:p>
        </p:txBody>
      </p:sp>
      <p:sp>
        <p:nvSpPr>
          <p:cNvPr id="23" name="TextBox 23"/>
          <p:cNvSpPr txBox="1"/>
          <p:nvPr/>
        </p:nvSpPr>
        <p:spPr>
          <a:xfrm>
            <a:off x="1780647" y="2030919"/>
            <a:ext cx="4678957"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CONTENTS</a:t>
            </a:r>
          </a:p>
        </p:txBody>
      </p:sp>
      <p:grpSp>
        <p:nvGrpSpPr>
          <p:cNvPr id="24" name="Group 24"/>
          <p:cNvGrpSpPr/>
          <p:nvPr/>
        </p:nvGrpSpPr>
        <p:grpSpPr>
          <a:xfrm>
            <a:off x="10499658" y="3322031"/>
            <a:ext cx="4977587" cy="763222"/>
            <a:chOff x="0" y="0"/>
            <a:chExt cx="1310969" cy="201013"/>
          </a:xfrm>
        </p:grpSpPr>
        <p:sp>
          <p:nvSpPr>
            <p:cNvPr id="25" name="Freeform 25"/>
            <p:cNvSpPr/>
            <p:nvPr/>
          </p:nvSpPr>
          <p:spPr>
            <a:xfrm>
              <a:off x="0" y="0"/>
              <a:ext cx="1310969" cy="201013"/>
            </a:xfrm>
            <a:custGeom>
              <a:avLst/>
              <a:gdLst/>
              <a:ahLst/>
              <a:cxnLst/>
              <a:rect l="l" t="t" r="r" b="b"/>
              <a:pathLst>
                <a:path w="1310969" h="201013">
                  <a:moveTo>
                    <a:pt x="7777" y="0"/>
                  </a:moveTo>
                  <a:lnTo>
                    <a:pt x="1303193" y="0"/>
                  </a:lnTo>
                  <a:cubicBezTo>
                    <a:pt x="1307488" y="0"/>
                    <a:pt x="1310969" y="3482"/>
                    <a:pt x="1310969" y="7777"/>
                  </a:cubicBezTo>
                  <a:lnTo>
                    <a:pt x="1310969" y="193236"/>
                  </a:lnTo>
                  <a:cubicBezTo>
                    <a:pt x="1310969" y="197531"/>
                    <a:pt x="1307488" y="201013"/>
                    <a:pt x="1303193" y="201013"/>
                  </a:cubicBezTo>
                  <a:lnTo>
                    <a:pt x="7777" y="201013"/>
                  </a:lnTo>
                  <a:cubicBezTo>
                    <a:pt x="3482" y="201013"/>
                    <a:pt x="0" y="197531"/>
                    <a:pt x="0" y="193236"/>
                  </a:cubicBezTo>
                  <a:lnTo>
                    <a:pt x="0" y="7777"/>
                  </a:lnTo>
                  <a:cubicBezTo>
                    <a:pt x="0" y="3482"/>
                    <a:pt x="3482" y="0"/>
                    <a:pt x="7777" y="0"/>
                  </a:cubicBezTo>
                  <a:close/>
                </a:path>
              </a:pathLst>
            </a:custGeom>
            <a:solidFill>
              <a:srgbClr val="1AD188"/>
            </a:solidFill>
          </p:spPr>
        </p:sp>
        <p:sp>
          <p:nvSpPr>
            <p:cNvPr id="26" name="TextBox 26"/>
            <p:cNvSpPr txBox="1"/>
            <p:nvPr/>
          </p:nvSpPr>
          <p:spPr>
            <a:xfrm>
              <a:off x="0" y="-38100"/>
              <a:ext cx="1310969" cy="239113"/>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a:off x="10499658" y="4267774"/>
            <a:ext cx="4977587" cy="763222"/>
            <a:chOff x="0" y="0"/>
            <a:chExt cx="1310969" cy="201013"/>
          </a:xfrm>
        </p:grpSpPr>
        <p:sp>
          <p:nvSpPr>
            <p:cNvPr id="28" name="Freeform 28"/>
            <p:cNvSpPr/>
            <p:nvPr/>
          </p:nvSpPr>
          <p:spPr>
            <a:xfrm>
              <a:off x="0" y="0"/>
              <a:ext cx="1310969" cy="201013"/>
            </a:xfrm>
            <a:custGeom>
              <a:avLst/>
              <a:gdLst/>
              <a:ahLst/>
              <a:cxnLst/>
              <a:rect l="l" t="t" r="r" b="b"/>
              <a:pathLst>
                <a:path w="1310969" h="201013">
                  <a:moveTo>
                    <a:pt x="7777" y="0"/>
                  </a:moveTo>
                  <a:lnTo>
                    <a:pt x="1303193" y="0"/>
                  </a:lnTo>
                  <a:cubicBezTo>
                    <a:pt x="1307488" y="0"/>
                    <a:pt x="1310969" y="3482"/>
                    <a:pt x="1310969" y="7777"/>
                  </a:cubicBezTo>
                  <a:lnTo>
                    <a:pt x="1310969" y="193236"/>
                  </a:lnTo>
                  <a:cubicBezTo>
                    <a:pt x="1310969" y="197531"/>
                    <a:pt x="1307488" y="201013"/>
                    <a:pt x="1303193" y="201013"/>
                  </a:cubicBezTo>
                  <a:lnTo>
                    <a:pt x="7777" y="201013"/>
                  </a:lnTo>
                  <a:cubicBezTo>
                    <a:pt x="3482" y="201013"/>
                    <a:pt x="0" y="197531"/>
                    <a:pt x="0" y="193236"/>
                  </a:cubicBezTo>
                  <a:lnTo>
                    <a:pt x="0" y="7777"/>
                  </a:lnTo>
                  <a:cubicBezTo>
                    <a:pt x="0" y="3482"/>
                    <a:pt x="3482" y="0"/>
                    <a:pt x="7777" y="0"/>
                  </a:cubicBezTo>
                  <a:close/>
                </a:path>
              </a:pathLst>
            </a:custGeom>
            <a:solidFill>
              <a:srgbClr val="1AD188"/>
            </a:solidFill>
          </p:spPr>
        </p:sp>
        <p:sp>
          <p:nvSpPr>
            <p:cNvPr id="29" name="TextBox 29"/>
            <p:cNvSpPr txBox="1"/>
            <p:nvPr/>
          </p:nvSpPr>
          <p:spPr>
            <a:xfrm>
              <a:off x="0" y="-38100"/>
              <a:ext cx="1310969" cy="239113"/>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9766762" y="3450911"/>
            <a:ext cx="4048461" cy="431800"/>
          </a:xfrm>
          <a:prstGeom prst="rect">
            <a:avLst/>
          </a:prstGeom>
        </p:spPr>
        <p:txBody>
          <a:bodyPr lIns="0" tIns="0" rIns="0" bIns="0" rtlCol="0" anchor="t">
            <a:spAutoFit/>
          </a:bodyPr>
          <a:lstStyle/>
          <a:p>
            <a:pPr algn="ctr">
              <a:lnSpc>
                <a:spcPts val="3499"/>
              </a:lnSpc>
              <a:spcBef>
                <a:spcPct val="0"/>
              </a:spcBef>
            </a:pPr>
            <a:r>
              <a:rPr lang="en-US" sz="2499" dirty="0">
                <a:solidFill>
                  <a:srgbClr val="025879"/>
                </a:solidFill>
                <a:latin typeface="Tomorrow"/>
                <a:ea typeface="Tomorrow"/>
                <a:cs typeface="Tomorrow"/>
                <a:sym typeface="Tomorrow"/>
              </a:rPr>
              <a:t>6. FOMO</a:t>
            </a:r>
          </a:p>
        </p:txBody>
      </p:sp>
      <p:sp>
        <p:nvSpPr>
          <p:cNvPr id="31" name="TextBox 31"/>
          <p:cNvSpPr txBox="1"/>
          <p:nvPr/>
        </p:nvSpPr>
        <p:spPr>
          <a:xfrm>
            <a:off x="10337733" y="4396655"/>
            <a:ext cx="4048461" cy="431800"/>
          </a:xfrm>
          <a:prstGeom prst="rect">
            <a:avLst/>
          </a:prstGeom>
        </p:spPr>
        <p:txBody>
          <a:bodyPr lIns="0" tIns="0" rIns="0" bIns="0" rtlCol="0" anchor="t">
            <a:spAutoFit/>
          </a:bodyPr>
          <a:lstStyle/>
          <a:p>
            <a:pPr marL="0" lvl="0" indent="0" algn="ctr">
              <a:lnSpc>
                <a:spcPts val="3499"/>
              </a:lnSpc>
              <a:spcBef>
                <a:spcPct val="0"/>
              </a:spcBef>
            </a:pPr>
            <a:r>
              <a:rPr lang="en-US" sz="2499">
                <a:solidFill>
                  <a:srgbClr val="025879"/>
                </a:solidFill>
                <a:latin typeface="Tomorrow"/>
                <a:ea typeface="Tomorrow"/>
                <a:cs typeface="Tomorrow"/>
                <a:sym typeface="Tomorrow"/>
              </a:rPr>
              <a:t>7. CONCLUSION</a:t>
            </a:r>
          </a:p>
        </p:txBody>
      </p:sp>
    </p:spTree>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TextBox 3"/>
          <p:cNvSpPr txBox="1"/>
          <p:nvPr/>
        </p:nvSpPr>
        <p:spPr>
          <a:xfrm>
            <a:off x="2993107" y="4110745"/>
            <a:ext cx="12301786" cy="2622550"/>
          </a:xfrm>
          <a:prstGeom prst="rect">
            <a:avLst/>
          </a:prstGeom>
        </p:spPr>
        <p:txBody>
          <a:bodyPr lIns="0" tIns="0" rIns="0" bIns="0" rtlCol="0" anchor="t">
            <a:spAutoFit/>
          </a:bodyPr>
          <a:lstStyle/>
          <a:p>
            <a:pPr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This project analyzes online shopping behavior to understand what influences customer decisions. Using survey data and Exploratory Data Analysis (EDA), it focuses on factors like age, income, and platform choice. A key highlight is the impact of emotional triggers, especially FOMO (Fear of Missing Out), on consumer habits. The goal is to provide insights that help businesses better connect with their customers.</a:t>
            </a:r>
          </a:p>
        </p:txBody>
      </p:sp>
      <p:sp>
        <p:nvSpPr>
          <p:cNvPr id="4" name="TextBox 4"/>
          <p:cNvSpPr txBox="1"/>
          <p:nvPr/>
        </p:nvSpPr>
        <p:spPr>
          <a:xfrm>
            <a:off x="1780647" y="2564319"/>
            <a:ext cx="4678957"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INTRODUCTION</a:t>
            </a:r>
          </a:p>
        </p:txBody>
      </p:sp>
    </p:spTree>
  </p:cSld>
  <p:clrMapOvr>
    <a:masterClrMapping/>
  </p:clrMapOvr>
  <p:transition>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TextBox 3"/>
          <p:cNvSpPr txBox="1"/>
          <p:nvPr/>
        </p:nvSpPr>
        <p:spPr>
          <a:xfrm>
            <a:off x="2963490" y="4272071"/>
            <a:ext cx="12361020" cy="2184400"/>
          </a:xfrm>
          <a:prstGeom prst="rect">
            <a:avLst/>
          </a:prstGeom>
        </p:spPr>
        <p:txBody>
          <a:bodyPr lIns="0" tIns="0" rIns="0" bIns="0" rtlCol="0" anchor="t">
            <a:spAutoFit/>
          </a:bodyPr>
          <a:lstStyle/>
          <a:p>
            <a:pPr marL="0" lvl="0" indent="0"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In this project, I am going to research Customer Purchase Behavior to identify the factors that affect consumer shopping choices and spending behavior. By analyzing customer shopping habits, preferences, and the effect of promotions, this study will generate useful insights that can assist businesses in enhancing marketing strategies and improving customer satisfaction.</a:t>
            </a:r>
          </a:p>
        </p:txBody>
      </p:sp>
      <p:sp>
        <p:nvSpPr>
          <p:cNvPr id="4" name="TextBox 4"/>
          <p:cNvSpPr txBox="1"/>
          <p:nvPr/>
        </p:nvSpPr>
        <p:spPr>
          <a:xfrm>
            <a:off x="1879371" y="2619587"/>
            <a:ext cx="4678957"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PURPOST OF STUDY</a:t>
            </a:r>
          </a:p>
        </p:txBody>
      </p:sp>
    </p:spTree>
  </p:cSld>
  <p:clrMapOvr>
    <a:masterClrMapping/>
  </p:clrMapOvr>
  <p:transition>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TextBox 3"/>
          <p:cNvSpPr txBox="1"/>
          <p:nvPr/>
        </p:nvSpPr>
        <p:spPr>
          <a:xfrm>
            <a:off x="2963490" y="4272071"/>
            <a:ext cx="12361020" cy="2622550"/>
          </a:xfrm>
          <a:prstGeom prst="rect">
            <a:avLst/>
          </a:prstGeom>
        </p:spPr>
        <p:txBody>
          <a:bodyPr lIns="0" tIns="0" rIns="0" bIns="0" rtlCol="0" anchor="t">
            <a:spAutoFit/>
          </a:bodyPr>
          <a:lstStyle/>
          <a:p>
            <a:pPr marL="0" lvl="0" indent="0"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In the rapid retail environment of today, customer buying behavior must be understood so that businesses can stay competitive and satisfy consumers. Yet, few businesses are able to recognize such factors that guide customer choice as brand affinity, expenditure patterns, promotional influence, and seasonal patterns of buying. Without insights, retailers might end up failing to attract and retain customers, with resulting lower sales and poor satisfaction.</a:t>
            </a:r>
          </a:p>
        </p:txBody>
      </p:sp>
      <p:sp>
        <p:nvSpPr>
          <p:cNvPr id="4" name="TextBox 4"/>
          <p:cNvSpPr txBox="1"/>
          <p:nvPr/>
        </p:nvSpPr>
        <p:spPr>
          <a:xfrm>
            <a:off x="1879371" y="2619587"/>
            <a:ext cx="6001858"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PROBLEM STATEMENT</a:t>
            </a:r>
          </a:p>
        </p:txBody>
      </p:sp>
    </p:spTree>
  </p:cSld>
  <p:clrMapOvr>
    <a:masterClrMapping/>
  </p:clrMapOvr>
  <p:transition>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TextBox 3"/>
          <p:cNvSpPr txBox="1"/>
          <p:nvPr/>
        </p:nvSpPr>
        <p:spPr>
          <a:xfrm>
            <a:off x="2963490" y="4272071"/>
            <a:ext cx="12361020" cy="1746250"/>
          </a:xfrm>
          <a:prstGeom prst="rect">
            <a:avLst/>
          </a:prstGeom>
        </p:spPr>
        <p:txBody>
          <a:bodyPr lIns="0" tIns="0" rIns="0" bIns="0" rtlCol="0" anchor="t">
            <a:spAutoFit/>
          </a:bodyPr>
          <a:lstStyle/>
          <a:p>
            <a:pPr marL="0" lvl="0" indent="0"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For the purpose of this Customer Purchase Behavior study, data was collected using a Google Form survey. The survey aimed to obtain thorough information regarding diverse facets of consumer shopping behavior such as preferences, expenditure, brand loyalty, and purchase decision influences. </a:t>
            </a:r>
          </a:p>
        </p:txBody>
      </p:sp>
      <p:sp>
        <p:nvSpPr>
          <p:cNvPr id="4" name="TextBox 4"/>
          <p:cNvSpPr txBox="1"/>
          <p:nvPr/>
        </p:nvSpPr>
        <p:spPr>
          <a:xfrm>
            <a:off x="1879371" y="2619587"/>
            <a:ext cx="4678957"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DATA COLLECTION</a:t>
            </a:r>
          </a:p>
        </p:txBody>
      </p:sp>
    </p:spTree>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Freeform 3"/>
          <p:cNvSpPr/>
          <p:nvPr/>
        </p:nvSpPr>
        <p:spPr>
          <a:xfrm>
            <a:off x="2076819" y="3873335"/>
            <a:ext cx="6285287" cy="3755459"/>
          </a:xfrm>
          <a:custGeom>
            <a:avLst/>
            <a:gdLst/>
            <a:ahLst/>
            <a:cxnLst/>
            <a:rect l="l" t="t" r="r" b="b"/>
            <a:pathLst>
              <a:path w="6285287" h="3755459">
                <a:moveTo>
                  <a:pt x="0" y="0"/>
                </a:moveTo>
                <a:lnTo>
                  <a:pt x="6285287" y="0"/>
                </a:lnTo>
                <a:lnTo>
                  <a:pt x="6285287" y="3755459"/>
                </a:lnTo>
                <a:lnTo>
                  <a:pt x="0" y="3755459"/>
                </a:lnTo>
                <a:lnTo>
                  <a:pt x="0" y="0"/>
                </a:lnTo>
                <a:close/>
              </a:path>
            </a:pathLst>
          </a:custGeom>
          <a:blipFill>
            <a:blip r:embed="rId3"/>
            <a:stretch>
              <a:fillRect/>
            </a:stretch>
          </a:blipFill>
        </p:spPr>
      </p:sp>
      <p:sp>
        <p:nvSpPr>
          <p:cNvPr id="4" name="TextBox 4"/>
          <p:cNvSpPr txBox="1"/>
          <p:nvPr/>
        </p:nvSpPr>
        <p:spPr>
          <a:xfrm>
            <a:off x="9281825" y="5086350"/>
            <a:ext cx="6654774" cy="869950"/>
          </a:xfrm>
          <a:prstGeom prst="rect">
            <a:avLst/>
          </a:prstGeom>
        </p:spPr>
        <p:txBody>
          <a:bodyPr lIns="0" tIns="0" rIns="0" bIns="0" rtlCol="0" anchor="t">
            <a:spAutoFit/>
          </a:bodyPr>
          <a:lstStyle/>
          <a:p>
            <a:pPr marL="0" lvl="0" indent="0"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Target audience for online retail marketing is predominantly youth-centric. </a:t>
            </a:r>
          </a:p>
        </p:txBody>
      </p:sp>
      <p:sp>
        <p:nvSpPr>
          <p:cNvPr id="5" name="TextBox 5"/>
          <p:cNvSpPr txBox="1"/>
          <p:nvPr/>
        </p:nvSpPr>
        <p:spPr>
          <a:xfrm>
            <a:off x="1879371" y="2619587"/>
            <a:ext cx="8390978"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 EXPLORATORY DATA ANALYSIS (EDA)</a:t>
            </a:r>
          </a:p>
        </p:txBody>
      </p:sp>
      <p:sp>
        <p:nvSpPr>
          <p:cNvPr id="6" name="TextBox 6"/>
          <p:cNvSpPr txBox="1"/>
          <p:nvPr/>
        </p:nvSpPr>
        <p:spPr>
          <a:xfrm>
            <a:off x="9281825" y="4228933"/>
            <a:ext cx="6654774" cy="400751"/>
          </a:xfrm>
          <a:prstGeom prst="rect">
            <a:avLst/>
          </a:prstGeom>
        </p:spPr>
        <p:txBody>
          <a:bodyPr lIns="0" tIns="0" rIns="0" bIns="0" rtlCol="0" anchor="t">
            <a:spAutoFit/>
          </a:bodyPr>
          <a:lstStyle/>
          <a:p>
            <a:pPr marL="0" lvl="0" indent="0"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Age Distribution :-</a:t>
            </a:r>
          </a:p>
        </p:txBody>
      </p:sp>
    </p:spTree>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Freeform 3"/>
          <p:cNvSpPr/>
          <p:nvPr/>
        </p:nvSpPr>
        <p:spPr>
          <a:xfrm>
            <a:off x="2595702" y="3686448"/>
            <a:ext cx="5886165" cy="4539705"/>
          </a:xfrm>
          <a:custGeom>
            <a:avLst/>
            <a:gdLst/>
            <a:ahLst/>
            <a:cxnLst/>
            <a:rect l="l" t="t" r="r" b="b"/>
            <a:pathLst>
              <a:path w="5886165" h="4539705">
                <a:moveTo>
                  <a:pt x="0" y="0"/>
                </a:moveTo>
                <a:lnTo>
                  <a:pt x="5886165" y="0"/>
                </a:lnTo>
                <a:lnTo>
                  <a:pt x="5886165" y="4539705"/>
                </a:lnTo>
                <a:lnTo>
                  <a:pt x="0" y="4539705"/>
                </a:lnTo>
                <a:lnTo>
                  <a:pt x="0" y="0"/>
                </a:lnTo>
                <a:close/>
              </a:path>
            </a:pathLst>
          </a:custGeom>
          <a:blipFill>
            <a:blip r:embed="rId3"/>
            <a:stretch>
              <a:fillRect/>
            </a:stretch>
          </a:blipFill>
        </p:spPr>
      </p:sp>
      <p:sp>
        <p:nvSpPr>
          <p:cNvPr id="4" name="TextBox 4"/>
          <p:cNvSpPr txBox="1"/>
          <p:nvPr/>
        </p:nvSpPr>
        <p:spPr>
          <a:xfrm>
            <a:off x="9400293" y="4143738"/>
            <a:ext cx="6654774" cy="4312719"/>
          </a:xfrm>
          <a:prstGeom prst="rect">
            <a:avLst/>
          </a:prstGeom>
        </p:spPr>
        <p:txBody>
          <a:bodyPr lIns="0" tIns="0" rIns="0" bIns="0" rtlCol="0" anchor="t">
            <a:spAutoFit/>
          </a:bodyPr>
          <a:lstStyle/>
          <a:p>
            <a:pPr algn="just">
              <a:lnSpc>
                <a:spcPts val="3359"/>
              </a:lnSpc>
            </a:pPr>
            <a:r>
              <a:rPr lang="en-US" sz="2400" dirty="0">
                <a:solidFill>
                  <a:schemeClr val="accent5">
                    <a:lumMod val="40000"/>
                    <a:lumOff val="60000"/>
                  </a:schemeClr>
                </a:solidFill>
                <a:latin typeface="Tomorrow"/>
                <a:ea typeface="Tomorrow"/>
                <a:cs typeface="Tomorrow"/>
                <a:sym typeface="Tomorrow"/>
              </a:rPr>
              <a:t>Income Range :-</a:t>
            </a:r>
          </a:p>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Most respondents had a monthly income of Below Rs. 25,000, primarily due to student demographic. </a:t>
            </a:r>
          </a:p>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Very few earned above Rs. 50,000.</a:t>
            </a:r>
          </a:p>
          <a:p>
            <a:pPr algn="just">
              <a:lnSpc>
                <a:spcPts val="3359"/>
              </a:lnSpc>
            </a:pPr>
            <a:r>
              <a:rPr lang="en-US" sz="2400" dirty="0">
                <a:solidFill>
                  <a:schemeClr val="accent5">
                    <a:lumMod val="40000"/>
                    <a:lumOff val="60000"/>
                  </a:schemeClr>
                </a:solidFill>
                <a:latin typeface="Tomorrow"/>
                <a:ea typeface="Tomorrow"/>
                <a:cs typeface="Tomorrow"/>
                <a:sym typeface="Tomorrow"/>
              </a:rPr>
              <a:t>Spending Per Purchase :-</a:t>
            </a:r>
          </a:p>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Majority spend between Rs. 500 - 1500 on average per purchase.</a:t>
            </a:r>
          </a:p>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Smaller groups spend either below Rs. 500 or over Rs. 2000. </a:t>
            </a:r>
          </a:p>
        </p:txBody>
      </p:sp>
      <p:sp>
        <p:nvSpPr>
          <p:cNvPr id="5" name="TextBox 5"/>
          <p:cNvSpPr txBox="1"/>
          <p:nvPr/>
        </p:nvSpPr>
        <p:spPr>
          <a:xfrm>
            <a:off x="1879371" y="2619587"/>
            <a:ext cx="8390978"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 EXPLORATORY DATA ANALYSIS (EDA)</a:t>
            </a:r>
          </a:p>
        </p:txBody>
      </p:sp>
      <p:sp>
        <p:nvSpPr>
          <p:cNvPr id="6" name="TextBox 6"/>
          <p:cNvSpPr txBox="1"/>
          <p:nvPr/>
        </p:nvSpPr>
        <p:spPr>
          <a:xfrm>
            <a:off x="9400293" y="3441973"/>
            <a:ext cx="6654774" cy="400751"/>
          </a:xfrm>
          <a:prstGeom prst="rect">
            <a:avLst/>
          </a:prstGeom>
        </p:spPr>
        <p:txBody>
          <a:bodyPr lIns="0" tIns="0" rIns="0" bIns="0" rtlCol="0" anchor="t">
            <a:spAutoFit/>
          </a:bodyPr>
          <a:lstStyle/>
          <a:p>
            <a:pPr marL="0" lvl="0" indent="0"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Income Range Distribution :-</a:t>
            </a:r>
          </a:p>
        </p:txBody>
      </p:sp>
    </p:spTree>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5879"/>
        </a:solidFill>
        <a:effectLst/>
      </p:bgPr>
    </p:bg>
    <p:spTree>
      <p:nvGrpSpPr>
        <p:cNvPr id="1" name=""/>
        <p:cNvGrpSpPr/>
        <p:nvPr/>
      </p:nvGrpSpPr>
      <p:grpSpPr>
        <a:xfrm>
          <a:off x="0" y="0"/>
          <a:ext cx="0" cy="0"/>
          <a:chOff x="0" y="0"/>
          <a:chExt cx="0" cy="0"/>
        </a:xfrm>
      </p:grpSpPr>
      <p:sp>
        <p:nvSpPr>
          <p:cNvPr id="2" name="Freeform 2"/>
          <p:cNvSpPr/>
          <p:nvPr/>
        </p:nvSpPr>
        <p:spPr>
          <a:xfrm>
            <a:off x="1028700" y="1325885"/>
            <a:ext cx="16230600" cy="7831264"/>
          </a:xfrm>
          <a:custGeom>
            <a:avLst/>
            <a:gdLst/>
            <a:ahLst/>
            <a:cxnLst/>
            <a:rect l="l" t="t" r="r" b="b"/>
            <a:pathLst>
              <a:path w="16230600" h="7831264">
                <a:moveTo>
                  <a:pt x="0" y="0"/>
                </a:moveTo>
                <a:lnTo>
                  <a:pt x="16230600" y="0"/>
                </a:lnTo>
                <a:lnTo>
                  <a:pt x="16230600" y="7831264"/>
                </a:lnTo>
                <a:lnTo>
                  <a:pt x="0" y="7831264"/>
                </a:lnTo>
                <a:lnTo>
                  <a:pt x="0" y="0"/>
                </a:lnTo>
                <a:close/>
              </a:path>
            </a:pathLst>
          </a:custGeom>
          <a:blipFill>
            <a:blip r:embed="rId2"/>
            <a:stretch>
              <a:fillRect/>
            </a:stretch>
          </a:blipFill>
        </p:spPr>
      </p:sp>
      <p:sp>
        <p:nvSpPr>
          <p:cNvPr id="3" name="Freeform 3"/>
          <p:cNvSpPr/>
          <p:nvPr/>
        </p:nvSpPr>
        <p:spPr>
          <a:xfrm>
            <a:off x="7935094" y="4021336"/>
            <a:ext cx="8180960" cy="3620075"/>
          </a:xfrm>
          <a:custGeom>
            <a:avLst/>
            <a:gdLst/>
            <a:ahLst/>
            <a:cxnLst/>
            <a:rect l="l" t="t" r="r" b="b"/>
            <a:pathLst>
              <a:path w="8180960" h="3620075">
                <a:moveTo>
                  <a:pt x="0" y="0"/>
                </a:moveTo>
                <a:lnTo>
                  <a:pt x="8180960" y="0"/>
                </a:lnTo>
                <a:lnTo>
                  <a:pt x="8180960" y="3620074"/>
                </a:lnTo>
                <a:lnTo>
                  <a:pt x="0" y="3620074"/>
                </a:lnTo>
                <a:lnTo>
                  <a:pt x="0" y="0"/>
                </a:lnTo>
                <a:close/>
              </a:path>
            </a:pathLst>
          </a:custGeom>
          <a:blipFill>
            <a:blip r:embed="rId3"/>
            <a:stretch>
              <a:fillRect/>
            </a:stretch>
          </a:blipFill>
        </p:spPr>
      </p:sp>
      <p:sp>
        <p:nvSpPr>
          <p:cNvPr id="4" name="TextBox 4"/>
          <p:cNvSpPr txBox="1"/>
          <p:nvPr/>
        </p:nvSpPr>
        <p:spPr>
          <a:xfrm>
            <a:off x="1754973" y="4577883"/>
            <a:ext cx="5786003" cy="2132635"/>
          </a:xfrm>
          <a:prstGeom prst="rect">
            <a:avLst/>
          </a:prstGeom>
        </p:spPr>
        <p:txBody>
          <a:bodyPr lIns="0" tIns="0" rIns="0" bIns="0" rtlCol="0" anchor="t">
            <a:spAutoFit/>
          </a:bodyPr>
          <a:lstStyle/>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Top Choices : Clothing, Electronics, Groceries </a:t>
            </a:r>
          </a:p>
          <a:p>
            <a:pPr marL="518160" lvl="1" indent="-259080" algn="just">
              <a:lnSpc>
                <a:spcPts val="3359"/>
              </a:lnSpc>
              <a:buFont typeface="Arial"/>
              <a:buChar char="•"/>
            </a:pPr>
            <a:endParaRPr lang="en-US" sz="2400" dirty="0">
              <a:solidFill>
                <a:schemeClr val="accent5">
                  <a:lumMod val="40000"/>
                  <a:lumOff val="60000"/>
                </a:schemeClr>
              </a:solidFill>
              <a:latin typeface="Tomorrow"/>
              <a:ea typeface="Tomorrow"/>
              <a:cs typeface="Tomorrow"/>
              <a:sym typeface="Tomorrow"/>
            </a:endParaRPr>
          </a:p>
          <a:p>
            <a:pPr marL="518160" lvl="1" indent="-259080" algn="just">
              <a:lnSpc>
                <a:spcPts val="3359"/>
              </a:lnSpc>
              <a:buFont typeface="Arial"/>
              <a:buChar char="•"/>
            </a:pPr>
            <a:r>
              <a:rPr lang="en-US" sz="2400" dirty="0">
                <a:solidFill>
                  <a:schemeClr val="accent5">
                    <a:lumMod val="40000"/>
                    <a:lumOff val="60000"/>
                  </a:schemeClr>
                </a:solidFill>
                <a:latin typeface="Tomorrow"/>
                <a:ea typeface="Tomorrow"/>
                <a:cs typeface="Tomorrow"/>
                <a:sym typeface="Tomorrow"/>
              </a:rPr>
              <a:t>Others : Footwear, Beauty Products, Books </a:t>
            </a:r>
          </a:p>
        </p:txBody>
      </p:sp>
      <p:sp>
        <p:nvSpPr>
          <p:cNvPr id="5" name="TextBox 5"/>
          <p:cNvSpPr txBox="1"/>
          <p:nvPr/>
        </p:nvSpPr>
        <p:spPr>
          <a:xfrm>
            <a:off x="1879371" y="2619587"/>
            <a:ext cx="8390978" cy="552450"/>
          </a:xfrm>
          <a:prstGeom prst="rect">
            <a:avLst/>
          </a:prstGeom>
        </p:spPr>
        <p:txBody>
          <a:bodyPr lIns="0" tIns="0" rIns="0" bIns="0" rtlCol="0" anchor="t">
            <a:spAutoFit/>
          </a:bodyPr>
          <a:lstStyle/>
          <a:p>
            <a:pPr algn="ctr">
              <a:lnSpc>
                <a:spcPts val="4200"/>
              </a:lnSpc>
              <a:spcBef>
                <a:spcPct val="0"/>
              </a:spcBef>
            </a:pPr>
            <a:r>
              <a:rPr lang="en-US" sz="3000">
                <a:solidFill>
                  <a:srgbClr val="198BA2"/>
                </a:solidFill>
                <a:latin typeface="Brick Sans"/>
                <a:ea typeface="Brick Sans"/>
                <a:cs typeface="Brick Sans"/>
                <a:sym typeface="Brick Sans"/>
              </a:rPr>
              <a:t> EXPLORATORY DATA ANALYSIS (EDA)</a:t>
            </a:r>
          </a:p>
        </p:txBody>
      </p:sp>
      <p:sp>
        <p:nvSpPr>
          <p:cNvPr id="6" name="TextBox 6"/>
          <p:cNvSpPr txBox="1"/>
          <p:nvPr/>
        </p:nvSpPr>
        <p:spPr>
          <a:xfrm>
            <a:off x="2268337" y="3786386"/>
            <a:ext cx="6654774" cy="400751"/>
          </a:xfrm>
          <a:prstGeom prst="rect">
            <a:avLst/>
          </a:prstGeom>
        </p:spPr>
        <p:txBody>
          <a:bodyPr lIns="0" tIns="0" rIns="0" bIns="0" rtlCol="0" anchor="t">
            <a:spAutoFit/>
          </a:bodyPr>
          <a:lstStyle/>
          <a:p>
            <a:pPr marL="0" lvl="0" indent="0" algn="just">
              <a:lnSpc>
                <a:spcPts val="3499"/>
              </a:lnSpc>
              <a:spcBef>
                <a:spcPct val="0"/>
              </a:spcBef>
            </a:pPr>
            <a:r>
              <a:rPr lang="en-US" sz="2499" dirty="0">
                <a:solidFill>
                  <a:schemeClr val="accent5">
                    <a:lumMod val="40000"/>
                    <a:lumOff val="60000"/>
                  </a:schemeClr>
                </a:solidFill>
                <a:latin typeface="Tomorrow"/>
                <a:ea typeface="Tomorrow"/>
                <a:cs typeface="Tomorrow"/>
                <a:sym typeface="Tomorrow"/>
              </a:rPr>
              <a:t>Preferred Categories :-</a:t>
            </a:r>
          </a:p>
        </p:txBody>
      </p:sp>
    </p:spTree>
  </p:cSld>
  <p:clrMapOvr>
    <a:masterClrMapping/>
  </p:clrMapOvr>
  <p:transition>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881</Words>
  <Application>Microsoft Office PowerPoint</Application>
  <PresentationFormat>Custom</PresentationFormat>
  <Paragraphs>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Brick Sans</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 301_ETP_PRESENTATION</dc:title>
  <cp:lastModifiedBy>Aditya Kumar Singh</cp:lastModifiedBy>
  <cp:revision>3</cp:revision>
  <dcterms:created xsi:type="dcterms:W3CDTF">2006-08-16T00:00:00Z</dcterms:created>
  <dcterms:modified xsi:type="dcterms:W3CDTF">2025-05-07T18:10:42Z</dcterms:modified>
  <dc:identifier>DAGmvcfQUMM</dc:identifier>
</cp:coreProperties>
</file>