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6" r:id="rId4"/>
    <p:sldId id="267" r:id="rId5"/>
    <p:sldId id="268" r:id="rId6"/>
    <p:sldId id="257" r:id="rId7"/>
    <p:sldId id="261" r:id="rId8"/>
    <p:sldId id="258"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86"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FCA3E-B4E9-4F94-86EB-3C148483DB42}" type="datetimeFigureOut">
              <a:rPr lang="en-IN" smtClean="0"/>
              <a:t>30-08-2015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EBA1D-EA8A-4BBF-8C4B-C85258A27E04}" type="slidenum">
              <a:rPr lang="en-IN" smtClean="0"/>
              <a:t>‹#›</a:t>
            </a:fld>
            <a:endParaRPr lang="en-IN"/>
          </a:p>
        </p:txBody>
      </p:sp>
    </p:spTree>
    <p:extLst>
      <p:ext uri="{BB962C8B-B14F-4D97-AF65-F5344CB8AC3E}">
        <p14:creationId xmlns:p14="http://schemas.microsoft.com/office/powerpoint/2010/main" val="421759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84745"/>
          </a:xfrm>
        </p:spPr>
        <p:style>
          <a:lnRef idx="1">
            <a:schemeClr val="dk1"/>
          </a:lnRef>
          <a:fillRef idx="2">
            <a:schemeClr val="dk1"/>
          </a:fillRef>
          <a:effectRef idx="1">
            <a:schemeClr val="dk1"/>
          </a:effectRef>
          <a:fontRef idx="minor">
            <a:schemeClr val="dk1"/>
          </a:fontRef>
        </p:style>
        <p:txBody>
          <a:bodyPr>
            <a:normAutofit fontScale="90000"/>
          </a:bodyPr>
          <a:lstStyle/>
          <a:p>
            <a:r>
              <a:rPr lang="en-US" sz="2800" dirty="0" smtClean="0"/>
              <a:t/>
            </a:r>
            <a:br>
              <a:rPr lang="en-US" sz="2800" dirty="0" smtClean="0"/>
            </a:br>
            <a:r>
              <a:rPr lang="en-US" sz="2800" dirty="0" smtClean="0"/>
              <a:t>Sentiment </a:t>
            </a:r>
            <a:r>
              <a:rPr lang="en-US" sz="2800" dirty="0"/>
              <a:t>And Sentiment Analysis</a:t>
            </a:r>
            <a:r>
              <a:rPr lang="en-US" sz="2800" dirty="0" smtClean="0"/>
              <a:t/>
            </a:r>
            <a:br>
              <a:rPr lang="en-US" sz="2800" dirty="0" smtClean="0"/>
            </a:br>
            <a:endParaRPr lang="en-IN" sz="2800" dirty="0"/>
          </a:p>
        </p:txBody>
      </p:sp>
      <p:sp>
        <p:nvSpPr>
          <p:cNvPr id="3" name="Rectangle 2"/>
          <p:cNvSpPr/>
          <p:nvPr/>
        </p:nvSpPr>
        <p:spPr>
          <a:xfrm>
            <a:off x="152400" y="762000"/>
            <a:ext cx="8763000" cy="56388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000" b="1" dirty="0" smtClean="0"/>
              <a:t>Sentiment </a:t>
            </a:r>
            <a:r>
              <a:rPr lang="en-US" sz="2000" b="1" dirty="0"/>
              <a:t>analysis</a:t>
            </a:r>
            <a:r>
              <a:rPr lang="en-US" sz="2000" dirty="0"/>
              <a:t> (aka opinion mining) refers to the use of natural language processing, text analysis and computational linguistics to identify and extract subjective information in source materials.</a:t>
            </a:r>
          </a:p>
          <a:p>
            <a:pPr algn="just"/>
            <a:r>
              <a:rPr lang="en-US" sz="2000" dirty="0"/>
              <a:t>In other words it is the process of detecting the contextual polarity of text to find whether a piece of writing is positive, negative or neutral. </a:t>
            </a:r>
          </a:p>
          <a:p>
            <a:pPr algn="just"/>
            <a:endParaRPr lang="en-US" sz="2000" dirty="0" smtClean="0"/>
          </a:p>
          <a:p>
            <a:pPr marL="285750" indent="-285750" algn="just">
              <a:buFont typeface="Arial" pitchFamily="34" charset="0"/>
              <a:buChar char="•"/>
            </a:pPr>
            <a:r>
              <a:rPr lang="en-US" sz="2000" dirty="0" smtClean="0"/>
              <a:t>Sentiment comes from Feelings </a:t>
            </a:r>
            <a:r>
              <a:rPr lang="en-US" sz="2000" dirty="0"/>
              <a:t>(Emotion, Opinion)</a:t>
            </a:r>
          </a:p>
          <a:p>
            <a:pPr marL="742950" lvl="1" indent="-285750" algn="just">
              <a:buFont typeface="Arial" pitchFamily="34" charset="0"/>
              <a:buChar char="•"/>
            </a:pPr>
            <a:r>
              <a:rPr lang="en-US" sz="2000" dirty="0"/>
              <a:t>Emotion ( Joy, Sadness, Anger, Fear, Surprise, Disguise )</a:t>
            </a:r>
          </a:p>
          <a:p>
            <a:pPr marL="742950" lvl="1" indent="-285750" algn="just">
              <a:buFont typeface="Arial" pitchFamily="34" charset="0"/>
              <a:buChar char="•"/>
            </a:pPr>
            <a:r>
              <a:rPr lang="en-US" sz="2000" dirty="0"/>
              <a:t>Opinion ( A binary opposition, Good/Bad, Like/Dislike, </a:t>
            </a:r>
            <a:r>
              <a:rPr lang="en-US" sz="2000" dirty="0" smtClean="0"/>
              <a:t>For/Against)</a:t>
            </a:r>
          </a:p>
          <a:p>
            <a:pPr marL="742950" lvl="1" indent="-285750" algn="just">
              <a:buFont typeface="Arial" pitchFamily="34" charset="0"/>
              <a:buChar char="•"/>
            </a:pPr>
            <a:endParaRPr lang="en-US" sz="2000" dirty="0"/>
          </a:p>
          <a:p>
            <a:pPr marL="285750" indent="-285750" algn="just">
              <a:buFont typeface="Arial" pitchFamily="34" charset="0"/>
              <a:buChar char="•"/>
            </a:pPr>
            <a:r>
              <a:rPr lang="en-US" sz="2000" dirty="0" smtClean="0"/>
              <a:t>Sentiment Analysis is conducted using </a:t>
            </a:r>
            <a:r>
              <a:rPr lang="en-US" sz="2000" dirty="0"/>
              <a:t>Non-Linear programming (NLP), Statistics or Machine Learning </a:t>
            </a:r>
            <a:r>
              <a:rPr lang="en-US" sz="2000" dirty="0" smtClean="0"/>
              <a:t>method </a:t>
            </a:r>
            <a:r>
              <a:rPr lang="en-US" sz="2000" dirty="0"/>
              <a:t>to extract &amp; identify the pattern of human sentiment and </a:t>
            </a:r>
            <a:r>
              <a:rPr lang="en-US" sz="2000" dirty="0" smtClean="0"/>
              <a:t>to </a:t>
            </a:r>
            <a:r>
              <a:rPr lang="en-US" sz="2000" dirty="0"/>
              <a:t>characterize the sentiment behind the text unit.</a:t>
            </a:r>
          </a:p>
          <a:p>
            <a:pPr marL="285750" indent="-285750" algn="just">
              <a:buFont typeface="Arial" pitchFamily="34" charset="0"/>
              <a:buChar char="•"/>
            </a:pPr>
            <a:r>
              <a:rPr lang="en-US" sz="2000" dirty="0" smtClean="0"/>
              <a:t>Text </a:t>
            </a:r>
            <a:r>
              <a:rPr lang="en-US" sz="2000" dirty="0"/>
              <a:t>mining and finding out the emotion or opinion of the text </a:t>
            </a:r>
            <a:r>
              <a:rPr lang="en-US" sz="2000" dirty="0" smtClean="0"/>
              <a:t>unit is the common practice for Sentiment Analysis and often used in </a:t>
            </a:r>
            <a:r>
              <a:rPr lang="en-US" sz="2000" dirty="0"/>
              <a:t>C</a:t>
            </a:r>
            <a:r>
              <a:rPr lang="en-US" sz="2000" dirty="0" smtClean="0"/>
              <a:t>all Center data, Reviews, Twitter extracts etc.</a:t>
            </a:r>
            <a:endParaRPr lang="en-IN" sz="1400" dirty="0"/>
          </a:p>
          <a:p>
            <a:pPr marL="742950" lvl="1" indent="-285750" algn="just">
              <a:buFont typeface="Arial" pitchFamily="34" charset="0"/>
              <a:buChar char="•"/>
            </a:pPr>
            <a:endParaRPr lang="en-US" sz="2000" dirty="0"/>
          </a:p>
          <a:p>
            <a:pPr marL="285750" indent="-285750" algn="just">
              <a:buFont typeface="Arial" pitchFamily="34" charset="0"/>
              <a:buChar char="•"/>
            </a:pPr>
            <a:endParaRPr lang="en-US" dirty="0" smtClean="0"/>
          </a:p>
        </p:txBody>
      </p:sp>
    </p:spTree>
    <p:extLst>
      <p:ext uri="{BB962C8B-B14F-4D97-AF65-F5344CB8AC3E}">
        <p14:creationId xmlns:p14="http://schemas.microsoft.com/office/powerpoint/2010/main" val="196015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48655"/>
            <a:ext cx="9052560" cy="484745"/>
          </a:xfrm>
        </p:spPr>
        <p:style>
          <a:lnRef idx="1">
            <a:schemeClr val="dk1"/>
          </a:lnRef>
          <a:fillRef idx="2">
            <a:schemeClr val="dk1"/>
          </a:fillRef>
          <a:effectRef idx="1">
            <a:schemeClr val="dk1"/>
          </a:effectRef>
          <a:fontRef idx="minor">
            <a:schemeClr val="dk1"/>
          </a:fontRef>
        </p:style>
        <p:txBody>
          <a:bodyPr>
            <a:noAutofit/>
          </a:bodyPr>
          <a:lstStyle/>
          <a:p>
            <a:r>
              <a:rPr lang="en-IN" sz="2500" dirty="0"/>
              <a:t>Words </a:t>
            </a:r>
            <a:r>
              <a:rPr lang="en-IN" sz="2500" dirty="0" smtClean="0"/>
              <a:t>Dispersion </a:t>
            </a:r>
            <a:r>
              <a:rPr lang="en-IN" sz="2500" dirty="0"/>
              <a:t>on Cloud in the </a:t>
            </a:r>
            <a:r>
              <a:rPr lang="en-IN" sz="2500" dirty="0" smtClean="0"/>
              <a:t>tweets</a:t>
            </a:r>
            <a:endParaRPr lang="en-IN" sz="25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4516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761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6195"/>
          </a:xfrm>
        </p:spPr>
        <p:style>
          <a:lnRef idx="1">
            <a:schemeClr val="dk1"/>
          </a:lnRef>
          <a:fillRef idx="2">
            <a:schemeClr val="dk1"/>
          </a:fillRef>
          <a:effectRef idx="1">
            <a:schemeClr val="dk1"/>
          </a:effectRef>
          <a:fontRef idx="minor">
            <a:schemeClr val="dk1"/>
          </a:fontRef>
        </p:style>
        <p:txBody>
          <a:bodyPr>
            <a:noAutofit/>
          </a:bodyPr>
          <a:lstStyle/>
          <a:p>
            <a:r>
              <a:rPr lang="en-US" sz="2500" dirty="0"/>
              <a:t>Process Flow &amp; </a:t>
            </a:r>
            <a:r>
              <a:rPr lang="en-US" sz="2500" dirty="0"/>
              <a:t>Categorization </a:t>
            </a:r>
            <a:endParaRPr lang="en-IN" sz="2500" dirty="0"/>
          </a:p>
        </p:txBody>
      </p:sp>
      <p:sp>
        <p:nvSpPr>
          <p:cNvPr id="4" name="Rectangle 3"/>
          <p:cNvSpPr/>
          <p:nvPr/>
        </p:nvSpPr>
        <p:spPr>
          <a:xfrm>
            <a:off x="228600" y="762000"/>
            <a:ext cx="861060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400" u="sng" dirty="0" smtClean="0"/>
              <a:t>Process Flow:</a:t>
            </a:r>
            <a:endParaRPr lang="en-US" sz="2000" dirty="0" smtClean="0"/>
          </a:p>
          <a:p>
            <a:pPr marL="342900" indent="-342900" algn="just">
              <a:buFont typeface="Arial" panose="020B0604020202020204" pitchFamily="34" charset="0"/>
              <a:buChar char="•"/>
            </a:pPr>
            <a:r>
              <a:rPr lang="en-US" sz="2000" dirty="0" smtClean="0"/>
              <a:t>Identify the source of data</a:t>
            </a:r>
          </a:p>
          <a:p>
            <a:pPr marL="342900" indent="-342900" algn="just">
              <a:buFont typeface="Arial" panose="020B0604020202020204" pitchFamily="34" charset="0"/>
              <a:buChar char="•"/>
            </a:pPr>
            <a:r>
              <a:rPr lang="en-US" sz="2000" dirty="0" smtClean="0"/>
              <a:t>Establish the connection with the source using authentication methods</a:t>
            </a:r>
          </a:p>
          <a:p>
            <a:pPr marL="285750" indent="-285750" algn="just">
              <a:buFont typeface="Arial" pitchFamily="34" charset="0"/>
              <a:buChar char="•"/>
            </a:pPr>
            <a:r>
              <a:rPr lang="en-US" sz="2000" dirty="0" smtClean="0"/>
              <a:t> Extract the data in the form of text, voice converted to text, image mapped to data form etc. Common data sources includes Twitter extracts, FB posts, Comments and Reviews on multiple sites etc</a:t>
            </a:r>
            <a:r>
              <a:rPr lang="en-US" sz="2000" dirty="0"/>
              <a:t>.</a:t>
            </a:r>
            <a:endParaRPr lang="en-US" sz="2000" dirty="0" smtClean="0"/>
          </a:p>
          <a:p>
            <a:pPr marL="285750" indent="-285750" algn="just">
              <a:buFont typeface="Arial" pitchFamily="34" charset="0"/>
              <a:buChar char="•"/>
            </a:pPr>
            <a:r>
              <a:rPr lang="en-US" sz="2000" dirty="0" smtClean="0"/>
              <a:t>Perform Sentiment analysis using specified techniques</a:t>
            </a:r>
          </a:p>
          <a:p>
            <a:pPr marL="285750" indent="-285750" algn="just">
              <a:buFont typeface="Arial" pitchFamily="34" charset="0"/>
              <a:buChar char="•"/>
            </a:pPr>
            <a:r>
              <a:rPr lang="en-US" sz="2000" dirty="0" smtClean="0"/>
              <a:t>Analyze and Present results as per business needs</a:t>
            </a:r>
          </a:p>
          <a:p>
            <a:pPr marL="285750" indent="-285750" algn="just">
              <a:buFont typeface="Arial" pitchFamily="34" charset="0"/>
              <a:buChar char="•"/>
            </a:pPr>
            <a:endParaRPr lang="en-US" sz="2000" dirty="0" smtClean="0"/>
          </a:p>
          <a:p>
            <a:pPr algn="just"/>
            <a:r>
              <a:rPr lang="en-US" sz="2400" u="sng" dirty="0" smtClean="0"/>
              <a:t>Categorization Methods:</a:t>
            </a:r>
          </a:p>
          <a:p>
            <a:pPr marL="285750" indent="-285750" algn="just">
              <a:buFont typeface="Arial" pitchFamily="34" charset="0"/>
              <a:buChar char="•"/>
            </a:pPr>
            <a:r>
              <a:rPr lang="en-US" sz="2000" dirty="0" smtClean="0">
                <a:solidFill>
                  <a:schemeClr val="tx1"/>
                </a:solidFill>
              </a:rPr>
              <a:t>Data Driven- Key </a:t>
            </a:r>
            <a:r>
              <a:rPr lang="en-US" sz="2000" dirty="0">
                <a:solidFill>
                  <a:schemeClr val="tx1"/>
                </a:solidFill>
              </a:rPr>
              <a:t>word/ phrase </a:t>
            </a:r>
            <a:r>
              <a:rPr lang="en-US" sz="2000" dirty="0" smtClean="0">
                <a:solidFill>
                  <a:schemeClr val="tx1"/>
                </a:solidFill>
              </a:rPr>
              <a:t>Identification</a:t>
            </a:r>
            <a:endParaRPr lang="en-US" sz="2000" dirty="0">
              <a:solidFill>
                <a:schemeClr val="tx1"/>
              </a:solidFill>
            </a:endParaRPr>
          </a:p>
          <a:p>
            <a:pPr marL="285750" indent="-285750" algn="just">
              <a:buFont typeface="Arial" pitchFamily="34" charset="0"/>
              <a:buChar char="•"/>
            </a:pPr>
            <a:r>
              <a:rPr lang="en-US" sz="2000" dirty="0"/>
              <a:t>Smiley </a:t>
            </a:r>
            <a:r>
              <a:rPr lang="en-US" sz="2000" dirty="0" smtClean="0"/>
              <a:t>Recognition</a:t>
            </a:r>
          </a:p>
          <a:p>
            <a:pPr marL="285750" indent="-285750" algn="just">
              <a:buFont typeface="Arial" pitchFamily="34" charset="0"/>
              <a:buChar char="•"/>
            </a:pPr>
            <a:r>
              <a:rPr lang="en-US" sz="2000" dirty="0" smtClean="0"/>
              <a:t>Likes Count</a:t>
            </a:r>
            <a:endParaRPr lang="en-US" sz="2000" dirty="0"/>
          </a:p>
          <a:p>
            <a:pPr marL="285750" indent="-285750" algn="just">
              <a:buFont typeface="Arial" pitchFamily="34" charset="0"/>
              <a:buChar char="•"/>
            </a:pPr>
            <a:r>
              <a:rPr lang="en-US" sz="2000" dirty="0" smtClean="0"/>
              <a:t>Rating </a:t>
            </a:r>
            <a:r>
              <a:rPr lang="en-US" sz="2000" dirty="0"/>
              <a:t>count </a:t>
            </a:r>
            <a:r>
              <a:rPr lang="en-US" sz="2000" dirty="0" smtClean="0"/>
              <a:t>method</a:t>
            </a:r>
            <a:endParaRPr lang="en-US" dirty="0" smtClean="0"/>
          </a:p>
          <a:p>
            <a:pPr algn="ctr"/>
            <a:endParaRPr lang="en-IN" dirty="0"/>
          </a:p>
        </p:txBody>
      </p:sp>
    </p:spTree>
    <p:extLst>
      <p:ext uri="{BB962C8B-B14F-4D97-AF65-F5344CB8AC3E}">
        <p14:creationId xmlns:p14="http://schemas.microsoft.com/office/powerpoint/2010/main" val="3529226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6195"/>
          </a:xfrm>
        </p:spPr>
        <p:style>
          <a:lnRef idx="1">
            <a:schemeClr val="dk1"/>
          </a:lnRef>
          <a:fillRef idx="2">
            <a:schemeClr val="dk1"/>
          </a:fillRef>
          <a:effectRef idx="1">
            <a:schemeClr val="dk1"/>
          </a:effectRef>
          <a:fontRef idx="minor">
            <a:schemeClr val="dk1"/>
          </a:fontRef>
        </p:style>
        <p:txBody>
          <a:bodyPr>
            <a:noAutofit/>
          </a:bodyPr>
          <a:lstStyle/>
          <a:p>
            <a:r>
              <a:rPr lang="en-US" sz="2500" dirty="0"/>
              <a:t>Techniques </a:t>
            </a:r>
            <a:r>
              <a:rPr lang="en-US" sz="2500" dirty="0" smtClean="0"/>
              <a:t>and Functions of </a:t>
            </a:r>
            <a:r>
              <a:rPr lang="en-US" sz="2500" dirty="0"/>
              <a:t>Sentiment Analysis</a:t>
            </a:r>
            <a:endParaRPr lang="en-IN" sz="2500" dirty="0"/>
          </a:p>
        </p:txBody>
      </p:sp>
      <p:sp>
        <p:nvSpPr>
          <p:cNvPr id="4" name="Rectangle 3"/>
          <p:cNvSpPr/>
          <p:nvPr/>
        </p:nvSpPr>
        <p:spPr>
          <a:xfrm>
            <a:off x="228600" y="685800"/>
            <a:ext cx="8763000" cy="58674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400" u="sng" dirty="0" smtClean="0"/>
              <a:t>Techniques:</a:t>
            </a:r>
          </a:p>
          <a:p>
            <a:pPr marL="285750" indent="-285750" algn="just">
              <a:buFont typeface="Arial" pitchFamily="34" charset="0"/>
              <a:buChar char="•"/>
            </a:pPr>
            <a:r>
              <a:rPr lang="en-US" sz="2000" dirty="0" smtClean="0"/>
              <a:t>Classification of emotions</a:t>
            </a:r>
          </a:p>
          <a:p>
            <a:pPr marL="285750" indent="-285750" algn="just">
              <a:buFont typeface="Arial" pitchFamily="34" charset="0"/>
              <a:buChar char="•"/>
            </a:pPr>
            <a:r>
              <a:rPr lang="en-US" sz="2000" dirty="0"/>
              <a:t>Polarity of words</a:t>
            </a:r>
          </a:p>
          <a:p>
            <a:pPr marL="285750" indent="-285750" algn="just">
              <a:buFont typeface="Arial" pitchFamily="34" charset="0"/>
              <a:buChar char="•"/>
            </a:pPr>
            <a:r>
              <a:rPr lang="en-US" sz="2000" dirty="0" smtClean="0"/>
              <a:t>Text </a:t>
            </a:r>
            <a:r>
              <a:rPr lang="en-US" sz="2000" dirty="0"/>
              <a:t>based sentiment classification</a:t>
            </a:r>
          </a:p>
          <a:p>
            <a:pPr marL="285750" indent="-285750" algn="just">
              <a:buFont typeface="Arial" pitchFamily="34" charset="0"/>
              <a:buChar char="•"/>
            </a:pPr>
            <a:r>
              <a:rPr lang="en-US" sz="2000" dirty="0"/>
              <a:t>Incorporate shallow linguistic/heuristic</a:t>
            </a:r>
          </a:p>
          <a:p>
            <a:pPr marL="285750" indent="-285750" algn="just">
              <a:buFont typeface="Arial" pitchFamily="34" charset="0"/>
              <a:buChar char="•"/>
            </a:pPr>
            <a:endParaRPr lang="en-US" sz="2000" dirty="0" smtClean="0"/>
          </a:p>
          <a:p>
            <a:pPr algn="just"/>
            <a:r>
              <a:rPr lang="en-US" sz="2400" u="sng" dirty="0" smtClean="0"/>
              <a:t>Functions:</a:t>
            </a:r>
          </a:p>
          <a:p>
            <a:pPr marL="457200" indent="-457200">
              <a:buFont typeface="+mj-lt"/>
              <a:buAutoNum type="arabicPeriod"/>
            </a:pPr>
            <a:r>
              <a:rPr lang="en-US" sz="2000" dirty="0" err="1" smtClean="0">
                <a:solidFill>
                  <a:schemeClr val="accent2">
                    <a:lumMod val="75000"/>
                  </a:schemeClr>
                </a:solidFill>
              </a:rPr>
              <a:t>classify_emotion</a:t>
            </a:r>
            <a:r>
              <a:rPr lang="en-US" sz="2000" dirty="0" smtClean="0">
                <a:solidFill>
                  <a:schemeClr val="accent2">
                    <a:lumMod val="75000"/>
                  </a:schemeClr>
                </a:solidFill>
              </a:rPr>
              <a:t>()</a:t>
            </a:r>
          </a:p>
          <a:p>
            <a:pPr marL="457200" indent="-457200">
              <a:buFont typeface="+mj-lt"/>
              <a:buAutoNum type="arabicPeriod"/>
            </a:pPr>
            <a:r>
              <a:rPr lang="en-US" sz="2000" dirty="0" err="1">
                <a:solidFill>
                  <a:schemeClr val="accent2">
                    <a:lumMod val="75000"/>
                  </a:schemeClr>
                </a:solidFill>
              </a:rPr>
              <a:t>classify_polarity</a:t>
            </a:r>
            <a:r>
              <a:rPr lang="en-US" sz="2000" dirty="0">
                <a:solidFill>
                  <a:schemeClr val="accent2">
                    <a:lumMod val="75000"/>
                  </a:schemeClr>
                </a:solidFill>
              </a:rPr>
              <a:t>()</a:t>
            </a:r>
          </a:p>
          <a:p>
            <a:endParaRPr lang="en-US" sz="2000" dirty="0" smtClean="0"/>
          </a:p>
          <a:p>
            <a:endParaRPr lang="en-US" sz="2000" dirty="0"/>
          </a:p>
          <a:p>
            <a:endParaRPr lang="en-US" sz="2000" dirty="0" smtClean="0"/>
          </a:p>
          <a:p>
            <a:pPr algn="ctr"/>
            <a:endParaRPr lang="en-IN" dirty="0"/>
          </a:p>
        </p:txBody>
      </p:sp>
    </p:spTree>
    <p:extLst>
      <p:ext uri="{BB962C8B-B14F-4D97-AF65-F5344CB8AC3E}">
        <p14:creationId xmlns:p14="http://schemas.microsoft.com/office/powerpoint/2010/main" val="172236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6195"/>
          </a:xfrm>
        </p:spPr>
        <p:style>
          <a:lnRef idx="1">
            <a:schemeClr val="dk1"/>
          </a:lnRef>
          <a:fillRef idx="2">
            <a:schemeClr val="dk1"/>
          </a:fillRef>
          <a:effectRef idx="1">
            <a:schemeClr val="dk1"/>
          </a:effectRef>
          <a:fontRef idx="minor">
            <a:schemeClr val="dk1"/>
          </a:fontRef>
        </p:style>
        <p:txBody>
          <a:bodyPr>
            <a:noAutofit/>
          </a:bodyPr>
          <a:lstStyle/>
          <a:p>
            <a:r>
              <a:rPr lang="en-US" sz="2500" dirty="0" smtClean="0"/>
              <a:t>Functions of </a:t>
            </a:r>
            <a:r>
              <a:rPr lang="en-US" sz="2500" dirty="0"/>
              <a:t>Sentiment Analysis</a:t>
            </a:r>
            <a:endParaRPr lang="en-IN" sz="2500" dirty="0"/>
          </a:p>
        </p:txBody>
      </p:sp>
      <p:sp>
        <p:nvSpPr>
          <p:cNvPr id="4" name="Rectangle 3"/>
          <p:cNvSpPr/>
          <p:nvPr/>
        </p:nvSpPr>
        <p:spPr>
          <a:xfrm>
            <a:off x="228600" y="685800"/>
            <a:ext cx="8763000" cy="58674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400" u="sng" dirty="0" smtClean="0"/>
              <a:t>Functions:</a:t>
            </a:r>
          </a:p>
          <a:p>
            <a:pPr marL="342900" indent="-342900">
              <a:buFont typeface="Wingdings" panose="05000000000000000000" pitchFamily="2" charset="2"/>
              <a:buChar char="q"/>
            </a:pPr>
            <a:r>
              <a:rPr lang="en-US" sz="2000" dirty="0" err="1" smtClean="0">
                <a:solidFill>
                  <a:schemeClr val="accent2">
                    <a:lumMod val="75000"/>
                  </a:schemeClr>
                </a:solidFill>
              </a:rPr>
              <a:t>classify_emotion</a:t>
            </a:r>
            <a:r>
              <a:rPr lang="en-US" sz="2000" dirty="0" smtClean="0">
                <a:solidFill>
                  <a:schemeClr val="accent2">
                    <a:lumMod val="75000"/>
                  </a:schemeClr>
                </a:solidFill>
              </a:rPr>
              <a:t>(</a:t>
            </a:r>
            <a:r>
              <a:rPr lang="en-US" sz="2000" dirty="0" err="1" smtClean="0">
                <a:solidFill>
                  <a:schemeClr val="accent2">
                    <a:lumMod val="75000"/>
                  </a:schemeClr>
                </a:solidFill>
              </a:rPr>
              <a:t>textColumns,algorithm</a:t>
            </a:r>
            <a:r>
              <a:rPr lang="en-US" sz="2000" dirty="0">
                <a:solidFill>
                  <a:schemeClr val="accent2">
                    <a:lumMod val="75000"/>
                  </a:schemeClr>
                </a:solidFill>
              </a:rPr>
              <a:t>="</a:t>
            </a:r>
            <a:r>
              <a:rPr lang="en-US" sz="2000" dirty="0" err="1">
                <a:solidFill>
                  <a:schemeClr val="accent2">
                    <a:lumMod val="75000"/>
                  </a:schemeClr>
                </a:solidFill>
              </a:rPr>
              <a:t>bayes</a:t>
            </a:r>
            <a:r>
              <a:rPr lang="en-US" sz="2000" dirty="0">
                <a:solidFill>
                  <a:schemeClr val="accent2">
                    <a:lumMod val="75000"/>
                  </a:schemeClr>
                </a:solidFill>
              </a:rPr>
              <a:t>",prior=1.0,verbose=FALSE</a:t>
            </a:r>
            <a:r>
              <a:rPr lang="en-US" sz="2000" dirty="0" smtClean="0">
                <a:solidFill>
                  <a:schemeClr val="accent2">
                    <a:lumMod val="75000"/>
                  </a:schemeClr>
                </a:solidFill>
              </a:rPr>
              <a:t>,...)</a:t>
            </a:r>
          </a:p>
          <a:p>
            <a:pPr marL="342900" indent="-342900">
              <a:buFont typeface="Arial" panose="020B0604020202020204" pitchFamily="34" charset="0"/>
              <a:buChar char="•"/>
            </a:pPr>
            <a:r>
              <a:rPr lang="en-US" sz="2000" dirty="0" smtClean="0"/>
              <a:t>Part of Sentiment package.</a:t>
            </a:r>
            <a:endParaRPr lang="en-US" sz="2000" dirty="0"/>
          </a:p>
          <a:p>
            <a:pPr marL="342900" indent="-342900">
              <a:buFont typeface="Arial" panose="020B0604020202020204" pitchFamily="34" charset="0"/>
              <a:buChar char="•"/>
            </a:pPr>
            <a:r>
              <a:rPr lang="en-US" sz="2000" dirty="0"/>
              <a:t>Classifies the emotion (e.g. anger, disgust, fear, joy, sadness, surprise) of a set of texts using a naive Bayes classifier trained on </a:t>
            </a:r>
            <a:r>
              <a:rPr lang="en-US" sz="2000" dirty="0" smtClean="0"/>
              <a:t>specified</a:t>
            </a:r>
            <a:r>
              <a:rPr lang="en-US" sz="2000" dirty="0"/>
              <a:t> emotions lexicon</a:t>
            </a:r>
            <a:r>
              <a:rPr lang="en-US" sz="2000" dirty="0" smtClean="0"/>
              <a:t>.</a:t>
            </a:r>
          </a:p>
          <a:p>
            <a:pPr marL="342900" indent="-342900">
              <a:buFont typeface="Arial" panose="020B0604020202020204" pitchFamily="34" charset="0"/>
              <a:buChar char="•"/>
            </a:pPr>
            <a:r>
              <a:rPr lang="en-US" sz="2000" dirty="0"/>
              <a:t>Arguments</a:t>
            </a:r>
          </a:p>
          <a:p>
            <a:pPr lvl="1" algn="just"/>
            <a:r>
              <a:rPr lang="en-US" sz="2000" dirty="0" err="1" smtClean="0"/>
              <a:t>textColumns</a:t>
            </a:r>
            <a:r>
              <a:rPr lang="en-US" sz="2000" dirty="0" smtClean="0"/>
              <a:t> - </a:t>
            </a:r>
            <a:r>
              <a:rPr lang="en-US" sz="2000" dirty="0"/>
              <a:t>A </a:t>
            </a:r>
            <a:r>
              <a:rPr lang="en-US" sz="2000" dirty="0" err="1" smtClean="0"/>
              <a:t>dataframe</a:t>
            </a:r>
            <a:r>
              <a:rPr lang="en-US" sz="2000" dirty="0"/>
              <a:t> of text documents listed one per row.</a:t>
            </a:r>
          </a:p>
          <a:p>
            <a:pPr lvl="1" algn="just"/>
            <a:r>
              <a:rPr lang="en-US" sz="2000" dirty="0" smtClean="0"/>
              <a:t>Algorithm - </a:t>
            </a:r>
            <a:r>
              <a:rPr lang="en-US" sz="2000" dirty="0"/>
              <a:t>A string indicating whether to use the naive </a:t>
            </a:r>
            <a:r>
              <a:rPr lang="en-US" sz="2000" dirty="0" err="1"/>
              <a:t>bayes</a:t>
            </a:r>
            <a:r>
              <a:rPr lang="en-US" sz="2000" dirty="0"/>
              <a:t> algorithm or a simple voter algorithm.</a:t>
            </a:r>
          </a:p>
          <a:p>
            <a:pPr lvl="1" algn="just"/>
            <a:r>
              <a:rPr lang="en-US" sz="2000" dirty="0" smtClean="0"/>
              <a:t>Prior - A</a:t>
            </a:r>
            <a:r>
              <a:rPr lang="en-US" sz="2000" dirty="0"/>
              <a:t> </a:t>
            </a:r>
            <a:r>
              <a:rPr lang="en-US" sz="2000" dirty="0">
                <a:solidFill>
                  <a:schemeClr val="tx1"/>
                </a:solidFill>
              </a:rPr>
              <a:t>numeric specifying the prior probability to use for the naive Bayes classifier.</a:t>
            </a:r>
          </a:p>
          <a:p>
            <a:pPr lvl="1" algn="just"/>
            <a:r>
              <a:rPr lang="en-US" sz="2000" dirty="0">
                <a:solidFill>
                  <a:schemeClr val="tx1"/>
                </a:solidFill>
              </a:rPr>
              <a:t>Verbose - A </a:t>
            </a:r>
            <a:r>
              <a:rPr lang="en-US" sz="2000" dirty="0" smtClean="0">
                <a:solidFill>
                  <a:schemeClr val="tx1"/>
                </a:solidFill>
              </a:rPr>
              <a:t>logical</a:t>
            </a:r>
            <a:r>
              <a:rPr lang="en-US" sz="2000" dirty="0"/>
              <a:t> </a:t>
            </a:r>
            <a:r>
              <a:rPr lang="en-US" sz="2000" dirty="0" smtClean="0"/>
              <a:t>specifying </a:t>
            </a:r>
            <a:r>
              <a:rPr lang="en-US" sz="2000" dirty="0"/>
              <a:t>whether to print detailed output regarding the classification process.</a:t>
            </a:r>
          </a:p>
          <a:p>
            <a:pPr lvl="1" algn="just"/>
            <a:r>
              <a:rPr lang="en-US" sz="2000" dirty="0" smtClean="0"/>
              <a:t>Additional </a:t>
            </a:r>
            <a:r>
              <a:rPr lang="en-US" sz="2000" dirty="0"/>
              <a:t>parameters to be passed into the </a:t>
            </a:r>
            <a:r>
              <a:rPr lang="en-US" sz="2000" dirty="0" err="1"/>
              <a:t>create_matrix</a:t>
            </a:r>
            <a:r>
              <a:rPr lang="en-US" sz="2000" dirty="0"/>
              <a:t> function.</a:t>
            </a:r>
          </a:p>
          <a:p>
            <a:pPr marL="342900" indent="-342900">
              <a:buFont typeface="Arial" panose="020B0604020202020204" pitchFamily="34" charset="0"/>
              <a:buChar char="•"/>
            </a:pPr>
            <a:r>
              <a:rPr lang="en-US" sz="2000" dirty="0"/>
              <a:t>Values</a:t>
            </a:r>
          </a:p>
          <a:p>
            <a:pPr lvl="1"/>
            <a:r>
              <a:rPr lang="en-US" sz="2000" dirty="0"/>
              <a:t>Returns an object of class </a:t>
            </a:r>
            <a:r>
              <a:rPr lang="en-US" sz="2000" dirty="0" err="1"/>
              <a:t>dataframe</a:t>
            </a:r>
            <a:r>
              <a:rPr lang="en-US" sz="2000" dirty="0"/>
              <a:t> </a:t>
            </a:r>
            <a:r>
              <a:rPr lang="en-US" sz="2000" dirty="0" smtClean="0"/>
              <a:t>with </a:t>
            </a:r>
            <a:r>
              <a:rPr lang="en-US" sz="2000" dirty="0"/>
              <a:t>seven columns and one row for each document.</a:t>
            </a:r>
          </a:p>
          <a:p>
            <a:pPr marL="342900" indent="-342900">
              <a:buFont typeface="Arial" panose="020B0604020202020204" pitchFamily="34" charset="0"/>
              <a:buChar char="•"/>
            </a:pPr>
            <a:endParaRPr lang="en-US" sz="2000" dirty="0" smtClean="0"/>
          </a:p>
          <a:p>
            <a:endParaRPr lang="en-US" sz="2000" dirty="0"/>
          </a:p>
          <a:p>
            <a:endParaRPr lang="en-US" sz="2000" dirty="0" smtClean="0"/>
          </a:p>
          <a:p>
            <a:pPr algn="ctr"/>
            <a:endParaRPr lang="en-IN" dirty="0"/>
          </a:p>
        </p:txBody>
      </p:sp>
    </p:spTree>
    <p:extLst>
      <p:ext uri="{BB962C8B-B14F-4D97-AF65-F5344CB8AC3E}">
        <p14:creationId xmlns:p14="http://schemas.microsoft.com/office/powerpoint/2010/main" val="4225924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6195"/>
          </a:xfrm>
        </p:spPr>
        <p:style>
          <a:lnRef idx="1">
            <a:schemeClr val="dk1"/>
          </a:lnRef>
          <a:fillRef idx="2">
            <a:schemeClr val="dk1"/>
          </a:fillRef>
          <a:effectRef idx="1">
            <a:schemeClr val="dk1"/>
          </a:effectRef>
          <a:fontRef idx="minor">
            <a:schemeClr val="dk1"/>
          </a:fontRef>
        </p:style>
        <p:txBody>
          <a:bodyPr>
            <a:noAutofit/>
          </a:bodyPr>
          <a:lstStyle/>
          <a:p>
            <a:r>
              <a:rPr lang="en-US" sz="2800" dirty="0" smtClean="0"/>
              <a:t>Functions of </a:t>
            </a:r>
            <a:r>
              <a:rPr lang="en-US" sz="2800" dirty="0"/>
              <a:t>Sentiment </a:t>
            </a:r>
            <a:r>
              <a:rPr lang="en-US" sz="2800" dirty="0" smtClean="0"/>
              <a:t>Analysis-</a:t>
            </a:r>
            <a:r>
              <a:rPr lang="en-US" sz="2800" dirty="0" err="1" smtClean="0"/>
              <a:t>Contd</a:t>
            </a:r>
            <a:r>
              <a:rPr lang="en-US" sz="2800" dirty="0" smtClean="0"/>
              <a:t>…</a:t>
            </a:r>
            <a:endParaRPr lang="en-IN" sz="2500" dirty="0"/>
          </a:p>
        </p:txBody>
      </p:sp>
      <p:sp>
        <p:nvSpPr>
          <p:cNvPr id="4" name="Rectangle 3"/>
          <p:cNvSpPr/>
          <p:nvPr/>
        </p:nvSpPr>
        <p:spPr>
          <a:xfrm>
            <a:off x="228600" y="685800"/>
            <a:ext cx="8763000" cy="58674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just"/>
            <a:r>
              <a:rPr lang="en-US" sz="2400" u="sng" dirty="0" smtClean="0"/>
              <a:t>Functions:</a:t>
            </a:r>
          </a:p>
          <a:p>
            <a:pPr marL="342900" indent="-342900">
              <a:buFont typeface="Wingdings" panose="05000000000000000000" pitchFamily="2" charset="2"/>
              <a:buChar char="q"/>
            </a:pPr>
            <a:r>
              <a:rPr lang="en-US" dirty="0" err="1">
                <a:solidFill>
                  <a:schemeClr val="accent2">
                    <a:lumMod val="75000"/>
                  </a:schemeClr>
                </a:solidFill>
              </a:rPr>
              <a:t>classify_polarity</a:t>
            </a:r>
            <a:r>
              <a:rPr lang="en-US" dirty="0">
                <a:solidFill>
                  <a:schemeClr val="accent2">
                    <a:lumMod val="75000"/>
                  </a:schemeClr>
                </a:solidFill>
              </a:rPr>
              <a:t>(</a:t>
            </a:r>
            <a:r>
              <a:rPr lang="en-US" dirty="0" err="1">
                <a:solidFill>
                  <a:schemeClr val="accent2">
                    <a:lumMod val="75000"/>
                  </a:schemeClr>
                </a:solidFill>
              </a:rPr>
              <a:t>textColumns,algorithm</a:t>
            </a:r>
            <a:r>
              <a:rPr lang="en-US" dirty="0">
                <a:solidFill>
                  <a:schemeClr val="accent2">
                    <a:lumMod val="75000"/>
                  </a:schemeClr>
                </a:solidFill>
              </a:rPr>
              <a:t>="</a:t>
            </a:r>
            <a:r>
              <a:rPr lang="en-US" dirty="0" err="1">
                <a:solidFill>
                  <a:schemeClr val="accent2">
                    <a:lumMod val="75000"/>
                  </a:schemeClr>
                </a:solidFill>
              </a:rPr>
              <a:t>bayes</a:t>
            </a:r>
            <a:r>
              <a:rPr lang="en-US" dirty="0">
                <a:solidFill>
                  <a:schemeClr val="accent2">
                    <a:lumMod val="75000"/>
                  </a:schemeClr>
                </a:solidFill>
              </a:rPr>
              <a:t>",</a:t>
            </a:r>
            <a:r>
              <a:rPr lang="en-US" dirty="0" err="1">
                <a:solidFill>
                  <a:schemeClr val="accent2">
                    <a:lumMod val="75000"/>
                  </a:schemeClr>
                </a:solidFill>
              </a:rPr>
              <a:t>pstrong</a:t>
            </a:r>
            <a:r>
              <a:rPr lang="en-US" dirty="0">
                <a:solidFill>
                  <a:schemeClr val="accent2">
                    <a:lumMod val="75000"/>
                  </a:schemeClr>
                </a:solidFill>
              </a:rPr>
              <a:t>=0.5,pweak=1.0,prior=1.0,verbose=FALSE,...)</a:t>
            </a:r>
          </a:p>
          <a:p>
            <a:pPr marL="342900" indent="-342900">
              <a:buFont typeface="Arial" panose="020B0604020202020204" pitchFamily="34" charset="0"/>
              <a:buChar char="•"/>
            </a:pPr>
            <a:r>
              <a:rPr lang="en-US" dirty="0" smtClean="0"/>
              <a:t>Part of Sentiment package.</a:t>
            </a:r>
            <a:endParaRPr lang="en-US" dirty="0"/>
          </a:p>
          <a:p>
            <a:pPr marL="342900" indent="-342900">
              <a:buFont typeface="Arial" panose="020B0604020202020204" pitchFamily="34" charset="0"/>
              <a:buChar char="•"/>
            </a:pPr>
            <a:r>
              <a:rPr lang="en-US" dirty="0"/>
              <a:t>Classifies the polarity (e.g. positive or negative) of a set of texts using a naive Bayes classifier trained on </a:t>
            </a:r>
            <a:r>
              <a:rPr lang="en-US" dirty="0" err="1"/>
              <a:t>Janyce</a:t>
            </a:r>
            <a:r>
              <a:rPr lang="en-US" dirty="0"/>
              <a:t> </a:t>
            </a:r>
            <a:r>
              <a:rPr lang="en-US" dirty="0" err="1"/>
              <a:t>Wiebe's</a:t>
            </a:r>
            <a:r>
              <a:rPr lang="en-US" dirty="0"/>
              <a:t> subjectivity </a:t>
            </a:r>
            <a:r>
              <a:rPr lang="en-US" dirty="0" smtClean="0"/>
              <a:t>lexicon</a:t>
            </a:r>
          </a:p>
          <a:p>
            <a:pPr marL="342900" indent="-342900">
              <a:buFont typeface="Arial" panose="020B0604020202020204" pitchFamily="34" charset="0"/>
              <a:buChar char="•"/>
            </a:pPr>
            <a:r>
              <a:rPr lang="en-US" dirty="0" smtClean="0"/>
              <a:t>Arguments</a:t>
            </a:r>
            <a:endParaRPr lang="en-US" dirty="0"/>
          </a:p>
          <a:p>
            <a:pPr lvl="1" algn="just"/>
            <a:r>
              <a:rPr lang="en-US" dirty="0" err="1" smtClean="0"/>
              <a:t>textColumns</a:t>
            </a:r>
            <a:r>
              <a:rPr lang="en-US" dirty="0" smtClean="0"/>
              <a:t> - </a:t>
            </a:r>
            <a:r>
              <a:rPr lang="en-US" dirty="0"/>
              <a:t>A </a:t>
            </a:r>
            <a:r>
              <a:rPr lang="en-US" dirty="0" err="1" smtClean="0"/>
              <a:t>dataframe</a:t>
            </a:r>
            <a:r>
              <a:rPr lang="en-US" dirty="0"/>
              <a:t> of text documents listed one per row.</a:t>
            </a:r>
          </a:p>
          <a:p>
            <a:pPr lvl="1" algn="just"/>
            <a:r>
              <a:rPr lang="en-US" dirty="0" smtClean="0"/>
              <a:t>Algorithm - </a:t>
            </a:r>
            <a:r>
              <a:rPr lang="en-US" dirty="0"/>
              <a:t>A string indicating whether to use the naive </a:t>
            </a:r>
            <a:r>
              <a:rPr lang="en-US" dirty="0" err="1"/>
              <a:t>bayes</a:t>
            </a:r>
            <a:r>
              <a:rPr lang="en-US" dirty="0"/>
              <a:t> algorithm or a simple voter algorithm</a:t>
            </a:r>
            <a:r>
              <a:rPr lang="en-US" dirty="0" smtClean="0"/>
              <a:t>.</a:t>
            </a:r>
          </a:p>
          <a:p>
            <a:pPr lvl="1" algn="just"/>
            <a:r>
              <a:rPr lang="en-US" dirty="0" err="1" smtClean="0"/>
              <a:t>Pstrong</a:t>
            </a:r>
            <a:r>
              <a:rPr lang="en-US" dirty="0" smtClean="0"/>
              <a:t>/</a:t>
            </a:r>
            <a:r>
              <a:rPr lang="en-US" dirty="0" err="1" smtClean="0"/>
              <a:t>Pweak</a:t>
            </a:r>
            <a:r>
              <a:rPr lang="en-US" dirty="0" smtClean="0"/>
              <a:t> </a:t>
            </a:r>
            <a:r>
              <a:rPr lang="en-US" dirty="0"/>
              <a:t>-A numeric specifying the probability that a </a:t>
            </a:r>
            <a:r>
              <a:rPr lang="en-US" dirty="0" smtClean="0"/>
              <a:t>strongly/weakly </a:t>
            </a:r>
            <a:r>
              <a:rPr lang="en-US" dirty="0"/>
              <a:t>subjective term appears in the given text.</a:t>
            </a:r>
          </a:p>
          <a:p>
            <a:pPr lvl="1" algn="just"/>
            <a:r>
              <a:rPr lang="en-US" dirty="0" smtClean="0"/>
              <a:t>Prior - A</a:t>
            </a:r>
            <a:r>
              <a:rPr lang="en-US" dirty="0"/>
              <a:t> </a:t>
            </a:r>
            <a:r>
              <a:rPr lang="en-US" dirty="0">
                <a:solidFill>
                  <a:schemeClr val="tx1"/>
                </a:solidFill>
              </a:rPr>
              <a:t>numeric specifying the prior probability to use for the naive Bayes classifier.</a:t>
            </a:r>
          </a:p>
          <a:p>
            <a:pPr lvl="1" algn="just"/>
            <a:r>
              <a:rPr lang="en-US" dirty="0">
                <a:solidFill>
                  <a:schemeClr val="tx1"/>
                </a:solidFill>
              </a:rPr>
              <a:t>Verbose - A </a:t>
            </a:r>
            <a:r>
              <a:rPr lang="en-US" dirty="0" smtClean="0">
                <a:solidFill>
                  <a:schemeClr val="tx1"/>
                </a:solidFill>
              </a:rPr>
              <a:t>logical</a:t>
            </a:r>
            <a:r>
              <a:rPr lang="en-US" dirty="0"/>
              <a:t> </a:t>
            </a:r>
            <a:r>
              <a:rPr lang="en-US" dirty="0" smtClean="0"/>
              <a:t>specifying </a:t>
            </a:r>
            <a:r>
              <a:rPr lang="en-US" dirty="0"/>
              <a:t>whether to print detailed output regarding the classification process.</a:t>
            </a:r>
          </a:p>
          <a:p>
            <a:pPr lvl="1" algn="just"/>
            <a:r>
              <a:rPr lang="en-US" dirty="0" smtClean="0"/>
              <a:t>Additional </a:t>
            </a:r>
            <a:r>
              <a:rPr lang="en-US" dirty="0"/>
              <a:t>parameters to be passed into the </a:t>
            </a:r>
            <a:r>
              <a:rPr lang="en-US" dirty="0" err="1"/>
              <a:t>create_matrix</a:t>
            </a:r>
            <a:r>
              <a:rPr lang="en-US" dirty="0"/>
              <a:t> function.</a:t>
            </a:r>
          </a:p>
          <a:p>
            <a:pPr marL="342900" indent="-342900">
              <a:buFont typeface="Arial" panose="020B0604020202020204" pitchFamily="34" charset="0"/>
              <a:buChar char="•"/>
            </a:pPr>
            <a:r>
              <a:rPr lang="en-US" dirty="0"/>
              <a:t>Values</a:t>
            </a:r>
          </a:p>
          <a:p>
            <a:pPr lvl="1"/>
            <a:r>
              <a:rPr lang="en-US" dirty="0"/>
              <a:t>Returns an object of class </a:t>
            </a:r>
            <a:r>
              <a:rPr lang="en-US" dirty="0" err="1"/>
              <a:t>dataframe</a:t>
            </a:r>
            <a:r>
              <a:rPr lang="en-US" dirty="0"/>
              <a:t> </a:t>
            </a:r>
            <a:r>
              <a:rPr lang="en-US" dirty="0" smtClean="0"/>
              <a:t>with four columns </a:t>
            </a:r>
            <a:r>
              <a:rPr lang="en-US" dirty="0"/>
              <a:t>and one row for each document.</a:t>
            </a:r>
          </a:p>
          <a:p>
            <a:pPr marL="342900" indent="-342900">
              <a:buFont typeface="Arial" panose="020B0604020202020204" pitchFamily="34" charset="0"/>
              <a:buChar char="•"/>
            </a:pPr>
            <a:endParaRPr lang="en-US" sz="2000" dirty="0" smtClean="0"/>
          </a:p>
          <a:p>
            <a:endParaRPr lang="en-US" sz="2000" dirty="0"/>
          </a:p>
          <a:p>
            <a:endParaRPr lang="en-US" sz="2000" dirty="0" smtClean="0"/>
          </a:p>
          <a:p>
            <a:pPr algn="ctr"/>
            <a:endParaRPr lang="en-IN" dirty="0"/>
          </a:p>
        </p:txBody>
      </p:sp>
    </p:spTree>
    <p:extLst>
      <p:ext uri="{BB962C8B-B14F-4D97-AF65-F5344CB8AC3E}">
        <p14:creationId xmlns:p14="http://schemas.microsoft.com/office/powerpoint/2010/main" val="238034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 y="0"/>
            <a:ext cx="9052561" cy="484745"/>
          </a:xfrm>
        </p:spPr>
        <p:style>
          <a:lnRef idx="1">
            <a:schemeClr val="dk1"/>
          </a:lnRef>
          <a:fillRef idx="2">
            <a:schemeClr val="dk1"/>
          </a:fillRef>
          <a:effectRef idx="1">
            <a:schemeClr val="dk1"/>
          </a:effectRef>
          <a:fontRef idx="minor">
            <a:schemeClr val="dk1"/>
          </a:fontRef>
        </p:style>
        <p:txBody>
          <a:bodyPr>
            <a:normAutofit/>
          </a:bodyPr>
          <a:lstStyle/>
          <a:p>
            <a:r>
              <a:rPr lang="en-IN" sz="2500" dirty="0" smtClean="0"/>
              <a:t>Steps Used for </a:t>
            </a:r>
            <a:r>
              <a:rPr lang="en-IN" sz="2500" dirty="0" smtClean="0"/>
              <a:t>Performing Twitter Data Sentiment Analysis</a:t>
            </a:r>
            <a:endParaRPr lang="en-IN" sz="2500" dirty="0"/>
          </a:p>
        </p:txBody>
      </p:sp>
      <p:sp>
        <p:nvSpPr>
          <p:cNvPr id="4" name="TextBox 3"/>
          <p:cNvSpPr txBox="1"/>
          <p:nvPr/>
        </p:nvSpPr>
        <p:spPr>
          <a:xfrm>
            <a:off x="76200" y="762000"/>
            <a:ext cx="89916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itchFamily="2" charset="2"/>
              <a:buChar char="§"/>
            </a:pPr>
            <a:r>
              <a:rPr lang="en-IN" sz="2400" dirty="0" smtClean="0"/>
              <a:t>Load necessary R packages </a:t>
            </a:r>
          </a:p>
          <a:p>
            <a:pPr marL="285750" indent="-285750" algn="just">
              <a:buFont typeface="Wingdings" pitchFamily="2" charset="2"/>
              <a:buChar char="§"/>
            </a:pPr>
            <a:r>
              <a:rPr lang="en-IN" sz="2400" dirty="0" smtClean="0"/>
              <a:t>Create </a:t>
            </a:r>
            <a:r>
              <a:rPr lang="en-IN" sz="2400" dirty="0" smtClean="0"/>
              <a:t>twitter App to get consumer key and consumer secret key</a:t>
            </a:r>
          </a:p>
          <a:p>
            <a:pPr marL="285750" indent="-285750" algn="just">
              <a:buFont typeface="Wingdings" pitchFamily="2" charset="2"/>
              <a:buChar char="§"/>
            </a:pPr>
            <a:r>
              <a:rPr lang="en-IN" sz="2400" dirty="0" smtClean="0"/>
              <a:t>Establish </a:t>
            </a:r>
            <a:r>
              <a:rPr lang="en-IN" sz="2400" dirty="0" smtClean="0"/>
              <a:t>R and twitter connection </a:t>
            </a:r>
            <a:r>
              <a:rPr lang="en-IN" sz="2400" dirty="0" smtClean="0"/>
              <a:t>for </a:t>
            </a:r>
            <a:r>
              <a:rPr lang="en-IN" sz="2400" dirty="0" smtClean="0"/>
              <a:t>searching the required </a:t>
            </a:r>
            <a:r>
              <a:rPr lang="en-IN" sz="2400" dirty="0" smtClean="0"/>
              <a:t>tweets</a:t>
            </a:r>
            <a:endParaRPr lang="en-IN" sz="2400" dirty="0" smtClean="0"/>
          </a:p>
          <a:p>
            <a:pPr marL="285750" indent="-285750" algn="just">
              <a:buFont typeface="Wingdings" pitchFamily="2" charset="2"/>
              <a:buChar char="§"/>
            </a:pPr>
            <a:r>
              <a:rPr lang="en-IN" sz="2400" dirty="0" smtClean="0"/>
              <a:t> Extract tweets </a:t>
            </a:r>
            <a:r>
              <a:rPr lang="en-IN" sz="2400" dirty="0"/>
              <a:t>containing </a:t>
            </a:r>
            <a:r>
              <a:rPr lang="en-IN" sz="2400" dirty="0" smtClean="0"/>
              <a:t>the desired term</a:t>
            </a:r>
            <a:endParaRPr lang="en-IN" sz="2400" dirty="0" smtClean="0"/>
          </a:p>
          <a:p>
            <a:pPr marL="285750" indent="-285750" algn="just">
              <a:buFont typeface="Wingdings" pitchFamily="2" charset="2"/>
              <a:buChar char="§"/>
            </a:pPr>
            <a:r>
              <a:rPr lang="en-IN" sz="2400" dirty="0"/>
              <a:t> Prepare the text for sentiment </a:t>
            </a:r>
            <a:r>
              <a:rPr lang="en-IN" sz="2400" dirty="0" smtClean="0"/>
              <a:t>analysis of tweets</a:t>
            </a:r>
          </a:p>
          <a:p>
            <a:pPr marL="285750" indent="-285750" algn="just">
              <a:buFont typeface="Wingdings" pitchFamily="2" charset="2"/>
              <a:buChar char="§"/>
            </a:pPr>
            <a:r>
              <a:rPr lang="en-IN" sz="2400" dirty="0" smtClean="0"/>
              <a:t> </a:t>
            </a:r>
            <a:r>
              <a:rPr lang="en-IN" sz="2400" dirty="0" smtClean="0"/>
              <a:t>Performing </a:t>
            </a:r>
            <a:r>
              <a:rPr lang="en-IN" sz="2400" dirty="0"/>
              <a:t>Sentiment </a:t>
            </a:r>
            <a:r>
              <a:rPr lang="en-IN" sz="2400" dirty="0" smtClean="0"/>
              <a:t>Analysis</a:t>
            </a:r>
          </a:p>
          <a:p>
            <a:pPr marL="285750" indent="-285750" algn="just">
              <a:buFont typeface="Wingdings" pitchFamily="2" charset="2"/>
              <a:buChar char="§"/>
            </a:pPr>
            <a:r>
              <a:rPr lang="en-IN" sz="2400" dirty="0" smtClean="0"/>
              <a:t> </a:t>
            </a:r>
            <a:r>
              <a:rPr lang="en-IN" sz="2400" dirty="0"/>
              <a:t>Create data frame with the results and obtain some general </a:t>
            </a:r>
            <a:r>
              <a:rPr lang="en-IN" sz="2400" dirty="0" smtClean="0"/>
              <a:t>statistics</a:t>
            </a:r>
          </a:p>
          <a:p>
            <a:pPr marL="285750" indent="-285750" algn="just">
              <a:buFont typeface="Wingdings" pitchFamily="2" charset="2"/>
              <a:buChar char="§"/>
            </a:pPr>
            <a:r>
              <a:rPr lang="en-IN" sz="2400" dirty="0" smtClean="0"/>
              <a:t> </a:t>
            </a:r>
            <a:r>
              <a:rPr lang="en-IN" sz="2400" dirty="0" smtClean="0"/>
              <a:t>Plotting to view results</a:t>
            </a:r>
            <a:endParaRPr lang="en-IN" sz="2400" dirty="0"/>
          </a:p>
        </p:txBody>
      </p:sp>
    </p:spTree>
    <p:extLst>
      <p:ext uri="{BB962C8B-B14F-4D97-AF65-F5344CB8AC3E}">
        <p14:creationId xmlns:p14="http://schemas.microsoft.com/office/powerpoint/2010/main" val="2063525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48655"/>
            <a:ext cx="9052560" cy="484745"/>
          </a:xfrm>
        </p:spPr>
        <p:style>
          <a:lnRef idx="1">
            <a:schemeClr val="dk1"/>
          </a:lnRef>
          <a:fillRef idx="2">
            <a:schemeClr val="dk1"/>
          </a:fillRef>
          <a:effectRef idx="1">
            <a:schemeClr val="dk1"/>
          </a:effectRef>
          <a:fontRef idx="minor">
            <a:schemeClr val="dk1"/>
          </a:fontRef>
        </p:style>
        <p:txBody>
          <a:bodyPr>
            <a:noAutofit/>
          </a:bodyPr>
          <a:lstStyle/>
          <a:p>
            <a:r>
              <a:rPr lang="en-IN" sz="2500" dirty="0" smtClean="0"/>
              <a:t>Sample Data Snapshot – Nestle Tweets as </a:t>
            </a:r>
            <a:r>
              <a:rPr lang="en-IN" sz="2500" dirty="0"/>
              <a:t>downloaded</a:t>
            </a:r>
            <a:r>
              <a:rPr lang="en-IN" sz="2500" dirty="0" smtClean="0"/>
              <a:t> </a:t>
            </a:r>
            <a:endParaRPr lang="en-IN" sz="2500" dirty="0"/>
          </a:p>
        </p:txBody>
      </p:sp>
      <p:pic>
        <p:nvPicPr>
          <p:cNvPr id="4" name="Picture 2" descr="D:\twits_Nestle.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40" t="94" r="45595" b="21856"/>
          <a:stretch/>
        </p:blipFill>
        <p:spPr bwMode="auto">
          <a:xfrm>
            <a:off x="228601" y="685800"/>
            <a:ext cx="8764170" cy="553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07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92723"/>
            <a:ext cx="9052560" cy="440677"/>
          </a:xfrm>
        </p:spPr>
        <p:style>
          <a:lnRef idx="1">
            <a:schemeClr val="dk1"/>
          </a:lnRef>
          <a:fillRef idx="2">
            <a:schemeClr val="dk1"/>
          </a:fillRef>
          <a:effectRef idx="1">
            <a:schemeClr val="dk1"/>
          </a:effectRef>
          <a:fontRef idx="minor">
            <a:schemeClr val="dk1"/>
          </a:fontRef>
        </p:style>
        <p:txBody>
          <a:bodyPr>
            <a:noAutofit/>
          </a:bodyPr>
          <a:lstStyle/>
          <a:p>
            <a:r>
              <a:rPr lang="en-IN" sz="2500" dirty="0" smtClean="0">
                <a:solidFill>
                  <a:schemeClr val="dk1"/>
                </a:solidFill>
                <a:latin typeface="+mn-lt"/>
                <a:ea typeface="+mn-ea"/>
                <a:cs typeface="+mn-cs"/>
              </a:rPr>
              <a:t>Output-Emotions </a:t>
            </a:r>
            <a:r>
              <a:rPr lang="en-IN" sz="2500" dirty="0">
                <a:solidFill>
                  <a:schemeClr val="dk1"/>
                </a:solidFill>
                <a:latin typeface="+mn-lt"/>
                <a:ea typeface="+mn-ea"/>
                <a:cs typeface="+mn-cs"/>
              </a:rPr>
              <a:t>Cloud in the tweets</a:t>
            </a:r>
            <a:endParaRPr lang="en-IN" sz="2500" dirty="0">
              <a:solidFill>
                <a:schemeClr val="dk1"/>
              </a:solidFill>
              <a:latin typeface="+mn-lt"/>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15291"/>
            <a:ext cx="8829624" cy="48283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85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15291"/>
            <a:ext cx="8305800" cy="5089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 y="92723"/>
            <a:ext cx="9052560" cy="440677"/>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500" dirty="0" smtClean="0"/>
              <a:t>Output-Polarity Cloud in the tweets</a:t>
            </a:r>
            <a:endParaRPr lang="en-IN" sz="2500" dirty="0"/>
          </a:p>
        </p:txBody>
      </p:sp>
    </p:spTree>
    <p:extLst>
      <p:ext uri="{BB962C8B-B14F-4D97-AF65-F5344CB8AC3E}">
        <p14:creationId xmlns:p14="http://schemas.microsoft.com/office/powerpoint/2010/main" val="247938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3817</TotalTime>
  <Words>466</Words>
  <Application>Microsoft Office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Sentiment And Sentiment Analysis </vt:lpstr>
      <vt:lpstr>Process Flow &amp; Categorization </vt:lpstr>
      <vt:lpstr>Techniques and Functions of Sentiment Analysis</vt:lpstr>
      <vt:lpstr>Functions of Sentiment Analysis</vt:lpstr>
      <vt:lpstr>Functions of Sentiment Analysis-Contd…</vt:lpstr>
      <vt:lpstr>Steps Used for Performing Twitter Data Sentiment Analysis</vt:lpstr>
      <vt:lpstr>Sample Data Snapshot – Nestle Tweets as downloaded </vt:lpstr>
      <vt:lpstr>Output-Emotions Cloud in the tweets</vt:lpstr>
      <vt:lpstr>PowerPoint Presentation</vt:lpstr>
      <vt:lpstr>Words Dispersion on Cloud in the tweets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Using Text Mining in R – A Case of Nestle</dc:title>
  <dc:creator>Brijesh</dc:creator>
  <cp:lastModifiedBy>Brijesh K Singh</cp:lastModifiedBy>
  <cp:revision>29</cp:revision>
  <dcterms:created xsi:type="dcterms:W3CDTF">2006-08-16T00:00:00Z</dcterms:created>
  <dcterms:modified xsi:type="dcterms:W3CDTF">2015-08-30T18:50:09Z</dcterms:modified>
</cp:coreProperties>
</file>