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sldIdLst>
    <p:sldId id="287" r:id="rId2"/>
    <p:sldId id="294" r:id="rId3"/>
    <p:sldId id="295" r:id="rId4"/>
    <p:sldId id="296" r:id="rId5"/>
    <p:sldId id="297" r:id="rId6"/>
    <p:sldId id="298" r:id="rId7"/>
    <p:sldId id="299" r:id="rId8"/>
    <p:sldId id="300" r:id="rId9"/>
    <p:sldId id="301" r:id="rId10"/>
    <p:sldId id="302" r:id="rId11"/>
    <p:sldId id="303" r:id="rId12"/>
    <p:sldId id="304" r:id="rId13"/>
    <p:sldId id="305" r:id="rId14"/>
    <p:sldId id="306" r:id="rId15"/>
    <p:sldId id="307" r:id="rId16"/>
    <p:sldId id="308" r:id="rId17"/>
    <p:sldId id="309" r:id="rId18"/>
    <p:sldId id="310" r:id="rId19"/>
    <p:sldId id="288" r:id="rId20"/>
    <p:sldId id="290" r:id="rId21"/>
    <p:sldId id="291" r:id="rId22"/>
    <p:sldId id="292" r:id="rId23"/>
    <p:sldId id="311" r:id="rId24"/>
    <p:sldId id="293" r:id="rId25"/>
    <p:sldId id="284" r:id="rId26"/>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376092"/>
    <a:srgbClr val="1F497D"/>
    <a:srgbClr val="4F81BD"/>
    <a:srgbClr val="BFBFBF"/>
    <a:srgbClr val="7F7F7F"/>
    <a:srgbClr val="E9EDF4"/>
    <a:srgbClr val="A6A6A6"/>
    <a:srgbClr val="C25830"/>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21" autoAdjust="0"/>
    <p:restoredTop sz="99332" autoAdjust="0"/>
  </p:normalViewPr>
  <p:slideViewPr>
    <p:cSldViewPr showGuides="1">
      <p:cViewPr>
        <p:scale>
          <a:sx n="67" d="100"/>
          <a:sy n="67" d="100"/>
        </p:scale>
        <p:origin x="-1230" y="-168"/>
      </p:cViewPr>
      <p:guideLst>
        <p:guide orient="horz" pos="4319"/>
        <p:guide pos="6239"/>
      </p:guideLst>
    </p:cSldViewPr>
  </p:slid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E24B7-BB65-4CD5-AF2E-65720B007E4F}" type="datetimeFigureOut">
              <a:rPr lang="en-US" smtClean="0"/>
              <a:pPr/>
              <a:t>8/28/2013</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4F797-D0C9-4CC8-A782-47AF8FE2512F}" type="slidenum">
              <a:rPr lang="en-US" smtClean="0"/>
              <a:pPr/>
              <a:t>‹#›</a:t>
            </a:fld>
            <a:endParaRPr lang="en-US" dirty="0"/>
          </a:p>
        </p:txBody>
      </p:sp>
    </p:spTree>
    <p:extLst>
      <p:ext uri="{BB962C8B-B14F-4D97-AF65-F5344CB8AC3E}">
        <p14:creationId xmlns:p14="http://schemas.microsoft.com/office/powerpoint/2010/main" val="1437786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049156" y="3505200"/>
            <a:ext cx="5386944" cy="1524000"/>
          </a:xfrm>
        </p:spPr>
        <p:txBody>
          <a:bodyPr anchor="t">
            <a:normAutofit/>
          </a:bodyPr>
          <a:lstStyle>
            <a:lvl1pPr algn="l">
              <a:defRPr sz="24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bwMode="gray">
          <a:xfrm>
            <a:off x="4049156" y="3813048"/>
            <a:ext cx="5386944" cy="76200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Rectangle 11"/>
          <p:cNvSpPr/>
          <p:nvPr userDrawn="1"/>
        </p:nvSpPr>
        <p:spPr bwMode="gray">
          <a:xfrm>
            <a:off x="381001" y="6453536"/>
            <a:ext cx="3352800" cy="391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4"/>
          <p:cNvSpPr txBox="1">
            <a:spLocks/>
          </p:cNvSpPr>
          <p:nvPr userDrawn="1"/>
        </p:nvSpPr>
        <p:spPr bwMode="gray">
          <a:xfrm>
            <a:off x="4006952" y="6396335"/>
            <a:ext cx="31369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Pristine </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r>
              <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www.edupristine.com</a:t>
            </a:r>
            <a:endPar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527875" y="1069754"/>
            <a:ext cx="3347256" cy="2094242"/>
          </a:xfrm>
          <a:prstGeom prst="rect">
            <a:avLst/>
          </a:prstGeom>
          <a:noFill/>
        </p:spPr>
      </p:pic>
      <p:grpSp>
        <p:nvGrpSpPr>
          <p:cNvPr id="14" name="Group 4"/>
          <p:cNvGrpSpPr/>
          <p:nvPr userDrawn="1"/>
        </p:nvGrpSpPr>
        <p:grpSpPr bwMode="gray">
          <a:xfrm>
            <a:off x="4105428" y="3048000"/>
            <a:ext cx="5334000" cy="108268"/>
            <a:chOff x="-76200" y="3048000"/>
            <a:chExt cx="4267200" cy="108268"/>
          </a:xfrm>
        </p:grpSpPr>
        <p:cxnSp>
          <p:nvCxnSpPr>
            <p:cNvPr id="16" name="Straight Connector 15"/>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3776" y="64008"/>
            <a:ext cx="7516368"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bwMode="gray"/>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0" name="Group 7"/>
          <p:cNvGrpSpPr/>
          <p:nvPr userDrawn="1"/>
        </p:nvGrpSpPr>
        <p:grpSpPr bwMode="gray">
          <a:xfrm>
            <a:off x="0" y="762000"/>
            <a:ext cx="9906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gray">
          <a:xfrm>
            <a:off x="7181850" y="274639"/>
            <a:ext cx="22288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bwMode="gray">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0" name="Group 7"/>
          <p:cNvGrpSpPr/>
          <p:nvPr userDrawn="1"/>
        </p:nvGrpSpPr>
        <p:grpSpPr bwMode="gray">
          <a:xfrm>
            <a:off x="0" y="762000"/>
            <a:ext cx="9906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3776" y="64008"/>
            <a:ext cx="7516368"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3" name="Content Placeholder 2"/>
          <p:cNvSpPr>
            <a:spLocks noGrp="1"/>
          </p:cNvSpPr>
          <p:nvPr>
            <p:ph idx="1"/>
          </p:nvPr>
        </p:nvSpPr>
        <p:spPr bwMode="gray"/>
        <p:txBody>
          <a:bodyPr/>
          <a:lstStyle>
            <a:lvl3pPr>
              <a:spcBef>
                <a:spcPts val="300"/>
              </a:spcBef>
              <a:spcAft>
                <a:spcPts val="300"/>
              </a:spcAft>
              <a:defRPr/>
            </a:lvl3pPr>
            <a:lvl4pPr>
              <a:spcBef>
                <a:spcPts val="200"/>
              </a:spcBef>
              <a:spcAft>
                <a:spcPts val="200"/>
              </a:spcAft>
              <a:defRPr/>
            </a:lvl4pPr>
            <a:lvl5pPr>
              <a:spcBef>
                <a:spcPts val="200"/>
              </a:spcBef>
              <a:spcAft>
                <a:spcPts val="2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Tab Slide)">
    <p:spTree>
      <p:nvGrpSpPr>
        <p:cNvPr id="1" name=""/>
        <p:cNvGrpSpPr/>
        <p:nvPr/>
      </p:nvGrpSpPr>
      <p:grpSpPr>
        <a:xfrm>
          <a:off x="0" y="0"/>
          <a:ext cx="0" cy="0"/>
          <a:chOff x="0" y="0"/>
          <a:chExt cx="0" cy="0"/>
        </a:xfrm>
      </p:grpSpPr>
      <p:grpSp>
        <p:nvGrpSpPr>
          <p:cNvPr id="10" name="Group 7"/>
          <p:cNvGrpSpPr/>
          <p:nvPr userDrawn="1"/>
        </p:nvGrpSpPr>
        <p:grpSpPr bwMode="gray">
          <a:xfrm>
            <a:off x="0" y="762000"/>
            <a:ext cx="9906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Content Placeholder 8"/>
          <p:cNvSpPr>
            <a:spLocks noGrp="1"/>
          </p:cNvSpPr>
          <p:nvPr>
            <p:ph sz="quarter" idx="10"/>
          </p:nvPr>
        </p:nvSpPr>
        <p:spPr>
          <a:xfrm>
            <a:off x="493776" y="962025"/>
            <a:ext cx="8933688" cy="5172075"/>
          </a:xfrm>
        </p:spPr>
        <p:txBody>
          <a:bodyPr/>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bwMode="gray">
          <a:xfrm>
            <a:off x="493776" y="64008"/>
            <a:ext cx="7516368"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3776" y="64008"/>
            <a:ext cx="7516368"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3" name="Content Placeholder 2"/>
          <p:cNvSpPr>
            <a:spLocks noGrp="1"/>
          </p:cNvSpPr>
          <p:nvPr>
            <p:ph sz="half" idx="1"/>
          </p:nvPr>
        </p:nvSpPr>
        <p:spPr bwMode="gray">
          <a:xfrm>
            <a:off x="495300" y="960120"/>
            <a:ext cx="4375150" cy="517398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bwMode="gray">
          <a:xfrm>
            <a:off x="5035550" y="960120"/>
            <a:ext cx="4375150" cy="517398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1" name="Group 7"/>
          <p:cNvGrpSpPr/>
          <p:nvPr userDrawn="1"/>
        </p:nvGrpSpPr>
        <p:grpSpPr bwMode="gray">
          <a:xfrm>
            <a:off x="0" y="762000"/>
            <a:ext cx="9906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3776" y="64008"/>
            <a:ext cx="7516368"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4" name="Content Placeholder 3"/>
          <p:cNvSpPr>
            <a:spLocks noGrp="1"/>
          </p:cNvSpPr>
          <p:nvPr>
            <p:ph sz="half" idx="2"/>
          </p:nvPr>
        </p:nvSpPr>
        <p:spPr bwMode="gray">
          <a:xfrm>
            <a:off x="495300" y="960120"/>
            <a:ext cx="5753100" cy="517398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bwMode="gray">
          <a:xfrm>
            <a:off x="6400801" y="960120"/>
            <a:ext cx="3009900" cy="517398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4" name="Group 7"/>
          <p:cNvGrpSpPr/>
          <p:nvPr userDrawn="1"/>
        </p:nvGrpSpPr>
        <p:grpSpPr bwMode="gray">
          <a:xfrm>
            <a:off x="0" y="762000"/>
            <a:ext cx="9906000" cy="60960"/>
            <a:chOff x="0" y="762000"/>
            <a:chExt cx="9906000" cy="60960"/>
          </a:xfrm>
        </p:grpSpPr>
        <p:cxnSp>
          <p:nvCxnSpPr>
            <p:cNvPr id="15" name="Straight Connector 14"/>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1"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3776" y="64008"/>
            <a:ext cx="7516368"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9" name="Group 7"/>
          <p:cNvGrpSpPr/>
          <p:nvPr userDrawn="1"/>
        </p:nvGrpSpPr>
        <p:grpSpPr bwMode="gray">
          <a:xfrm>
            <a:off x="0" y="762000"/>
            <a:ext cx="9906000" cy="60960"/>
            <a:chOff x="0" y="762000"/>
            <a:chExt cx="9906000" cy="60960"/>
          </a:xfrm>
        </p:grpSpPr>
        <p:cxnSp>
          <p:nvCxnSpPr>
            <p:cNvPr id="10" name="Straight Connector 9"/>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8" name="Group 7"/>
          <p:cNvGrpSpPr/>
          <p:nvPr userDrawn="1"/>
        </p:nvGrpSpPr>
        <p:grpSpPr bwMode="gray">
          <a:xfrm>
            <a:off x="0" y="762000"/>
            <a:ext cx="9906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Title 1"/>
          <p:cNvSpPr>
            <a:spLocks noGrp="1"/>
          </p:cNvSpPr>
          <p:nvPr userDrawn="1">
            <p:ph type="title"/>
          </p:nvPr>
        </p:nvSpPr>
        <p:spPr bwMode="gray">
          <a:xfrm>
            <a:off x="493776" y="64008"/>
            <a:ext cx="7516368"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14" name="Text Placeholder 13"/>
          <p:cNvSpPr>
            <a:spLocks noGrp="1"/>
          </p:cNvSpPr>
          <p:nvPr userDrawn="1">
            <p:ph type="body" sz="quarter" idx="13"/>
          </p:nvPr>
        </p:nvSpPr>
        <p:spPr bwMode="gray">
          <a:xfrm>
            <a:off x="493776" y="962025"/>
            <a:ext cx="8929687" cy="5172075"/>
          </a:xfrm>
        </p:spPr>
        <p:txBody>
          <a:bodyPr/>
          <a:lstStyle>
            <a:lvl2pPr>
              <a:spcAft>
                <a:spcPts val="400"/>
              </a:spcAft>
              <a:buClr>
                <a:srgbClr val="376092"/>
              </a:buClr>
              <a:defRPr lang="en-US" sz="1700" kern="1200" dirty="0" smtClean="0">
                <a:solidFill>
                  <a:schemeClr val="tx1">
                    <a:lumMod val="50000"/>
                    <a:lumOff val="50000"/>
                  </a:schemeClr>
                </a:solidFill>
                <a:latin typeface="+mn-lt"/>
                <a:ea typeface="+mn-ea"/>
                <a:cs typeface="+mn-cs"/>
              </a:defRPr>
            </a:lvl2pPr>
            <a:lvl3pPr>
              <a:spcBef>
                <a:spcPts val="300"/>
              </a:spcBef>
              <a:defRPr lang="en-US" sz="1500" kern="1200" dirty="0" smtClean="0">
                <a:solidFill>
                  <a:schemeClr val="tx1">
                    <a:lumMod val="50000"/>
                    <a:lumOff val="50000"/>
                  </a:schemeClr>
                </a:solidFill>
                <a:latin typeface="+mn-lt"/>
                <a:ea typeface="+mn-ea"/>
                <a:cs typeface="+mn-cs"/>
              </a:defRPr>
            </a:lvl3pPr>
            <a:lvl4pPr>
              <a:spcBef>
                <a:spcPts val="200"/>
              </a:spcBef>
              <a:spcAft>
                <a:spcPts val="200"/>
              </a:spcAft>
              <a:defRPr lang="en-US" sz="1500" kern="1200" dirty="0" smtClean="0">
                <a:solidFill>
                  <a:schemeClr val="tx1">
                    <a:lumMod val="50000"/>
                    <a:lumOff val="50000"/>
                  </a:schemeClr>
                </a:solidFill>
                <a:latin typeface="+mn-lt"/>
                <a:ea typeface="+mn-ea"/>
                <a:cs typeface="+mn-cs"/>
              </a:defRPr>
            </a:lvl4pPr>
            <a:lvl5pPr>
              <a:spcBef>
                <a:spcPts val="200"/>
              </a:spcBef>
              <a:spcAft>
                <a:spcPts val="200"/>
              </a:spcAft>
              <a:defRPr lang="en-US" sz="1300" kern="1200" dirty="0" smtClean="0">
                <a:solidFill>
                  <a:schemeClr val="tx1">
                    <a:lumMod val="50000"/>
                    <a:lumOff val="50000"/>
                  </a:schemeClr>
                </a:solidFill>
                <a:latin typeface="+mn-lt"/>
                <a:ea typeface="+mn-ea"/>
                <a:cs typeface="+mn-cs"/>
              </a:defRPr>
            </a:lvl5pPr>
          </a:lstStyle>
          <a:p>
            <a:pPr marL="225425" lvl="1" indent="-225425" algn="l" defTabSz="914400" rtl="0" eaLnBrk="1" latinLnBrk="0" hangingPunct="1">
              <a:spcBef>
                <a:spcPts val="400"/>
              </a:spcBef>
              <a:spcAft>
                <a:spcPts val="300"/>
              </a:spcAft>
              <a:buClr>
                <a:schemeClr val="tx2"/>
              </a:buClr>
              <a:buFont typeface="Wingdings" pitchFamily="2" charset="2"/>
              <a:buChar char="§"/>
            </a:pPr>
            <a:r>
              <a:rPr lang="en-US" dirty="0" smtClean="0"/>
              <a:t>Click to edit Master text styles</a:t>
            </a:r>
          </a:p>
          <a:p>
            <a:pPr marL="463550" lvl="2" indent="-238125" algn="l" defTabSz="914400" rtl="0" eaLnBrk="1" latinLnBrk="0" hangingPunct="1">
              <a:spcBef>
                <a:spcPts val="600"/>
              </a:spcBef>
              <a:spcAft>
                <a:spcPts val="300"/>
              </a:spcAft>
              <a:buClr>
                <a:schemeClr val="tx1">
                  <a:lumMod val="65000"/>
                  <a:lumOff val="35000"/>
                </a:schemeClr>
              </a:buClr>
              <a:buFont typeface="Calibri" pitchFamily="34" charset="0"/>
              <a:buChar char="•"/>
            </a:pPr>
            <a:r>
              <a:rPr lang="en-US" dirty="0" smtClean="0"/>
              <a:t>Second level</a:t>
            </a:r>
          </a:p>
          <a:p>
            <a:pPr marL="688975" lvl="3" indent="-225425" algn="l" defTabSz="914400" rtl="0" eaLnBrk="1" latinLnBrk="0" hangingPunct="1">
              <a:spcBef>
                <a:spcPts val="600"/>
              </a:spcBef>
              <a:spcAft>
                <a:spcPts val="300"/>
              </a:spcAft>
              <a:buClr>
                <a:schemeClr val="accent6">
                  <a:lumMod val="75000"/>
                </a:schemeClr>
              </a:buClr>
              <a:buFont typeface="Arial" pitchFamily="34" charset="0"/>
              <a:buChar char="–"/>
            </a:pPr>
            <a:r>
              <a:rPr lang="en-US" dirty="0" smtClean="0"/>
              <a:t>Third level</a:t>
            </a:r>
          </a:p>
          <a:p>
            <a:pPr marL="901700" lvl="4" indent="-212725" algn="l" defTabSz="914400" rtl="0" eaLnBrk="1" latinLnBrk="0" hangingPunct="1">
              <a:spcBef>
                <a:spcPts val="600"/>
              </a:spcBef>
              <a:spcAft>
                <a:spcPts val="300"/>
              </a:spcAft>
              <a:buClr>
                <a:schemeClr val="accent1"/>
              </a:buClr>
              <a:buSzPct val="100000"/>
              <a:buFont typeface="Wingdings" pitchFamily="2" charset="2"/>
              <a:buChar char="§"/>
            </a:pPr>
            <a:r>
              <a:rPr lang="en-US" dirty="0" smtClean="0"/>
              <a:t>Fourth level</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concept pag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3776" y="64008"/>
            <a:ext cx="7516368"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4" name="Text Placeholder 3"/>
          <p:cNvSpPr>
            <a:spLocks noGrp="1"/>
          </p:cNvSpPr>
          <p:nvPr>
            <p:ph type="body" sz="half" idx="2"/>
          </p:nvPr>
        </p:nvSpPr>
        <p:spPr bwMode="gray">
          <a:xfrm>
            <a:off x="495300" y="962025"/>
            <a:ext cx="8933688" cy="5172075"/>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700" kern="1200" dirty="0" smtClean="0">
                <a:solidFill>
                  <a:schemeClr val="tx1"/>
                </a:solidFill>
                <a:latin typeface="+mn-lt"/>
                <a:ea typeface="+mn-ea"/>
                <a:cs typeface="+mn-cs"/>
              </a:defRPr>
            </a:lvl1pPr>
            <a:lvl2pPr marL="400050" marR="0" indent="-400050" algn="l" defTabSz="914400" rtl="0" eaLnBrk="1" fontAlgn="auto" latinLnBrk="0" hangingPunct="1">
              <a:lnSpc>
                <a:spcPct val="100000"/>
              </a:lnSpc>
              <a:spcBef>
                <a:spcPts val="800"/>
              </a:spcBef>
              <a:spcAft>
                <a:spcPts val="900"/>
              </a:spcAft>
              <a:buClr>
                <a:srgbClr val="376092"/>
              </a:buClr>
              <a:buSzTx/>
              <a:buFont typeface="+mj-lt"/>
              <a:buAutoNum type="romanUcPeriod"/>
              <a:tabLst/>
              <a:defRPr lang="en-US" sz="1700" kern="1200" dirty="0" smtClean="0">
                <a:solidFill>
                  <a:schemeClr val="tx1">
                    <a:lumMod val="50000"/>
                    <a:lumOff val="50000"/>
                  </a:schemeClr>
                </a:solidFill>
                <a:latin typeface="+mn-lt"/>
                <a:ea typeface="+mn-ea"/>
                <a:cs typeface="+mn-cs"/>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5425" marR="0" lvl="1" indent="-225425" algn="l" defTabSz="914400" rtl="0" eaLnBrk="1" fontAlgn="auto" latinLnBrk="0" hangingPunct="1">
              <a:lnSpc>
                <a:spcPct val="100000"/>
              </a:lnSpc>
              <a:spcBef>
                <a:spcPct val="20000"/>
              </a:spcBef>
              <a:spcAft>
                <a:spcPts val="0"/>
              </a:spcAft>
              <a:buClr>
                <a:schemeClr val="tx2"/>
              </a:buClr>
              <a:buSzTx/>
              <a:buFont typeface="Wingdings" pitchFamily="2" charset="2"/>
              <a:buChar char="§"/>
              <a:tabLst/>
              <a:defRPr/>
            </a:pPr>
            <a:r>
              <a:rPr lang="en-US" dirty="0" smtClean="0"/>
              <a:t>Click to edit Master text styles</a:t>
            </a:r>
          </a:p>
        </p:txBody>
      </p:sp>
      <p:sp>
        <p:nvSpPr>
          <p:cNvPr id="8"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1" name="Group 7"/>
          <p:cNvGrpSpPr/>
          <p:nvPr userDrawn="1"/>
        </p:nvGrpSpPr>
        <p:grpSpPr bwMode="gray">
          <a:xfrm>
            <a:off x="0" y="762000"/>
            <a:ext cx="9906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grpSp>
        <p:nvGrpSpPr>
          <p:cNvPr id="14" name="Group 13"/>
          <p:cNvGrpSpPr/>
          <p:nvPr userDrawn="1"/>
        </p:nvGrpSpPr>
        <p:grpSpPr bwMode="gray">
          <a:xfrm>
            <a:off x="0" y="3048000"/>
            <a:ext cx="4190999" cy="108268"/>
            <a:chOff x="-76200" y="3048000"/>
            <a:chExt cx="4267200" cy="108268"/>
          </a:xfrm>
        </p:grpSpPr>
        <p:cxnSp>
          <p:nvCxnSpPr>
            <p:cNvPr id="15" name="Straight Connector 14"/>
            <p:cNvCxnSpPr/>
            <p:nvPr userDrawn="1"/>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Title 1"/>
          <p:cNvSpPr txBox="1">
            <a:spLocks/>
          </p:cNvSpPr>
          <p:nvPr userDrawn="1"/>
        </p:nvSpPr>
        <p:spPr bwMode="gray">
          <a:xfrm>
            <a:off x="4278585" y="2819400"/>
            <a:ext cx="5168900" cy="566738"/>
          </a:xfrm>
          <a:prstGeom prst="rect">
            <a:avLst/>
          </a:prstGeom>
        </p:spPr>
        <p:txBody>
          <a:bodyPr vert="horz" lIns="45720" tIns="45720" rIns="45720" bIns="45720" rtlCol="0" anchor="ctr" anchorCtr="0">
            <a:normAutofit/>
          </a:bodyPr>
          <a:lstStyle>
            <a:lvl1pPr algn="l">
              <a:defRPr sz="2000" b="1"/>
            </a:lvl1pPr>
          </a:lstStyle>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2"/>
                </a:solidFill>
                <a:effectLst/>
                <a:uLnTx/>
                <a:uFillTx/>
                <a:latin typeface="+mj-lt"/>
                <a:ea typeface="+mj-ea"/>
                <a:cs typeface="+mj-cs"/>
              </a:rPr>
              <a:t>Thank you!</a:t>
            </a:r>
          </a:p>
        </p:txBody>
      </p:sp>
      <p:sp>
        <p:nvSpPr>
          <p:cNvPr id="21" name="Rectangle 20"/>
          <p:cNvSpPr/>
          <p:nvPr userDrawn="1"/>
        </p:nvSpPr>
        <p:spPr bwMode="gray">
          <a:xfrm>
            <a:off x="381001" y="6447534"/>
            <a:ext cx="3124200"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4"/>
          <p:cNvSpPr txBox="1">
            <a:spLocks/>
          </p:cNvSpPr>
          <p:nvPr userDrawn="1"/>
        </p:nvSpPr>
        <p:spPr bwMode="gray">
          <a:xfrm>
            <a:off x="4208329" y="6396335"/>
            <a:ext cx="31369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Pristine </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www.edupristine.com</a:t>
            </a:r>
          </a:p>
        </p:txBody>
      </p:sp>
      <p:sp>
        <p:nvSpPr>
          <p:cNvPr id="23" name="Title 1"/>
          <p:cNvSpPr txBox="1">
            <a:spLocks/>
          </p:cNvSpPr>
          <p:nvPr userDrawn="1"/>
        </p:nvSpPr>
        <p:spPr bwMode="gray">
          <a:xfrm>
            <a:off x="4317996" y="4898575"/>
            <a:ext cx="5118103" cy="1228725"/>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1200" b="1"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Pristine</a:t>
            </a:r>
          </a:p>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702, Raaj Chambers, Old Nagardas Road, Andheri (E), Mumbai-400 069. INDIA</a:t>
            </a:r>
          </a:p>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1200" b="1" i="0" u="none" strike="noStrike" kern="1200" cap="none" spc="0" normalizeH="0" baseline="0" noProof="0" dirty="0" smtClean="0">
                <a:ln>
                  <a:noFill/>
                </a:ln>
                <a:solidFill>
                  <a:srgbClr val="376092"/>
                </a:solidFill>
                <a:effectLst/>
                <a:uLnTx/>
                <a:uFillTx/>
                <a:latin typeface="+mj-lt"/>
                <a:ea typeface="+mj-ea"/>
                <a:cs typeface="+mj-cs"/>
              </a:rPr>
              <a:t>www.edupristine.com</a:t>
            </a:r>
          </a:p>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Ph. +91 22 3215 6191</a:t>
            </a: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95300" y="62630"/>
            <a:ext cx="7513638" cy="701458"/>
          </a:xfrm>
          <a:prstGeom prst="rect">
            <a:avLst/>
          </a:prstGeom>
        </p:spPr>
        <p:txBody>
          <a:bodyPr vert="horz" lIns="45720" tIns="45720" rIns="45720" bIns="45720" rtlCol="0" anchor="b"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495300" y="962025"/>
            <a:ext cx="8915400" cy="5172075"/>
          </a:xfrm>
          <a:prstGeom prst="rect">
            <a:avLst/>
          </a:prstGeom>
        </p:spPr>
        <p:txBody>
          <a:bodyPr vert="horz" lIns="45720" tIns="45720" rIns="4572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bwMode="gray">
          <a:xfrm>
            <a:off x="9436100" y="6492875"/>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a:t>
            </a:fld>
            <a:endParaRPr lang="en-US" dirty="0"/>
          </a:p>
        </p:txBody>
      </p:sp>
      <p:sp>
        <p:nvSpPr>
          <p:cNvPr id="9" name="Footer Placeholder 4"/>
          <p:cNvSpPr txBox="1">
            <a:spLocks/>
          </p:cNvSpPr>
          <p:nvPr/>
        </p:nvSpPr>
        <p:spPr bwMode="gray">
          <a:xfrm>
            <a:off x="506413" y="6493510"/>
            <a:ext cx="1398587" cy="365125"/>
          </a:xfrm>
          <a:prstGeom prst="rect">
            <a:avLst/>
          </a:prstGeom>
        </p:spPr>
        <p:txBody>
          <a:bodyPr vert="horz" lIns="0" tIns="45720" rIns="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595959"/>
                </a:solidFill>
                <a:effectLst/>
                <a:uLnTx/>
                <a:uFillTx/>
                <a:latin typeface="+mn-lt"/>
                <a:ea typeface="+mn-ea"/>
                <a:cs typeface="+mn-cs"/>
              </a:rPr>
              <a:t>© Pristine </a:t>
            </a:r>
            <a:endParaRPr kumimoji="0" lang="en-US" sz="1200" b="1" i="0" u="none" strike="noStrike" kern="1200" cap="none" spc="0" normalizeH="0" baseline="0" noProof="0" dirty="0">
              <a:ln>
                <a:noFill/>
              </a:ln>
              <a:solidFill>
                <a:srgbClr val="595959"/>
              </a:solidFill>
              <a:effectLst/>
              <a:uLnTx/>
              <a:uFillTx/>
              <a:latin typeface="+mn-lt"/>
              <a:ea typeface="+mn-ea"/>
              <a:cs typeface="+mn-cs"/>
            </a:endParaRPr>
          </a:p>
        </p:txBody>
      </p:sp>
      <p:cxnSp>
        <p:nvCxnSpPr>
          <p:cNvPr id="10" name="Straight Connector 9"/>
          <p:cNvCxnSpPr/>
          <p:nvPr/>
        </p:nvCxnSpPr>
        <p:spPr bwMode="gray">
          <a:xfrm flipH="1">
            <a:off x="1213644" y="6492875"/>
            <a:ext cx="1588" cy="3657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txBox="1">
            <a:spLocks/>
          </p:cNvSpPr>
          <p:nvPr/>
        </p:nvSpPr>
        <p:spPr bwMode="gray">
          <a:xfrm>
            <a:off x="1295400" y="6493510"/>
            <a:ext cx="3136900" cy="365125"/>
          </a:xfrm>
          <a:prstGeom prst="rect">
            <a:avLst/>
          </a:prstGeom>
        </p:spPr>
        <p:txBody>
          <a:bodyPr vert="horz" lIns="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95959"/>
                </a:solidFill>
                <a:effectLst/>
                <a:uLnTx/>
                <a:uFillTx/>
                <a:latin typeface="+mn-lt"/>
                <a:ea typeface="+mn-ea"/>
                <a:cs typeface="+mn-cs"/>
              </a:rPr>
              <a:t>For [Insert Text Here] (Confidential)</a:t>
            </a:r>
            <a:endParaRPr kumimoji="0" lang="en-US" sz="1200" b="0" i="0" u="none" strike="noStrike" kern="1200" cap="none" spc="0" normalizeH="0" baseline="0" noProof="0" dirty="0">
              <a:ln>
                <a:noFill/>
              </a:ln>
              <a:solidFill>
                <a:srgbClr val="595959"/>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ts val="2200"/>
        </a:lnSpc>
        <a:spcBef>
          <a:spcPct val="0"/>
        </a:spcBef>
        <a:buNone/>
        <a:defRPr sz="2200" b="1" kern="1200">
          <a:solidFill>
            <a:schemeClr val="tx1"/>
          </a:solidFill>
          <a:latin typeface="+mj-lt"/>
          <a:ea typeface="+mj-ea"/>
          <a:cs typeface="+mj-cs"/>
        </a:defRPr>
      </a:lvl1pPr>
    </p:titleStyle>
    <p:body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376092"/>
        </a:buClr>
        <a:buFont typeface="Wingdings" pitchFamily="2" charset="2"/>
        <a:buChar char="§"/>
        <a:defRPr sz="1700" kern="1200">
          <a:solidFill>
            <a:schemeClr val="tx1"/>
          </a:solidFill>
          <a:latin typeface="+mn-lt"/>
          <a:ea typeface="+mn-ea"/>
          <a:cs typeface="+mn-cs"/>
        </a:defRPr>
      </a:lvl2pPr>
      <a:lvl3pPr marL="463550" indent="-238125" algn="l" defTabSz="914400" rtl="0" eaLnBrk="1" latinLnBrk="0" hangingPunct="1">
        <a:spcBef>
          <a:spcPts val="300"/>
        </a:spcBef>
        <a:spcAft>
          <a:spcPts val="300"/>
        </a:spcAft>
        <a:buClr>
          <a:schemeClr val="tx1">
            <a:lumMod val="65000"/>
            <a:lumOff val="35000"/>
          </a:schemeClr>
        </a:buClr>
        <a:buFont typeface="Calibri" pitchFamily="34" charset="0"/>
        <a:buChar char="•"/>
        <a:defRPr sz="1500" kern="1200">
          <a:solidFill>
            <a:schemeClr val="tx1"/>
          </a:solidFill>
          <a:latin typeface="+mn-lt"/>
          <a:ea typeface="+mn-ea"/>
          <a:cs typeface="+mn-cs"/>
        </a:defRPr>
      </a:lvl3pPr>
      <a:lvl4pPr marL="688975" indent="-225425" algn="l" defTabSz="914400" rtl="0" eaLnBrk="1" latinLnBrk="0" hangingPunct="1">
        <a:spcBef>
          <a:spcPts val="200"/>
        </a:spcBef>
        <a:spcAft>
          <a:spcPts val="200"/>
        </a:spcAft>
        <a:buClr>
          <a:schemeClr val="accent6">
            <a:lumMod val="75000"/>
          </a:schemeClr>
        </a:buClr>
        <a:buFont typeface="Arial" pitchFamily="34" charset="0"/>
        <a:buChar char="–"/>
        <a:defRPr sz="1500" kern="1200">
          <a:solidFill>
            <a:schemeClr val="tx1"/>
          </a:solidFill>
          <a:latin typeface="+mn-lt"/>
          <a:ea typeface="+mn-ea"/>
          <a:cs typeface="+mn-cs"/>
        </a:defRPr>
      </a:lvl4pPr>
      <a:lvl5pPr marL="901700" indent="-212725" algn="l" defTabSz="914400" rtl="0" eaLnBrk="1" latinLnBrk="0" hangingPunct="1">
        <a:spcBef>
          <a:spcPts val="200"/>
        </a:spcBef>
        <a:spcAft>
          <a:spcPts val="200"/>
        </a:spcAft>
        <a:buClr>
          <a:schemeClr val="accent1"/>
        </a:buClr>
        <a:buSzPct val="10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9488" y="3505200"/>
            <a:ext cx="5396612" cy="1524000"/>
          </a:xfrm>
        </p:spPr>
        <p:txBody>
          <a:bodyPr/>
          <a:lstStyle/>
          <a:p>
            <a:r>
              <a:rPr lang="en-US" dirty="0" smtClean="0"/>
              <a:t>Xsell Regression Model</a:t>
            </a:r>
            <a:br>
              <a:rPr lang="en-US" dirty="0" smtClean="0"/>
            </a:br>
            <a:r>
              <a:rPr lang="en-US" dirty="0"/>
              <a:t/>
            </a:r>
            <a:br>
              <a:rPr lang="en-US" dirty="0"/>
            </a:br>
            <a:r>
              <a:rPr lang="en-US" dirty="0" smtClean="0"/>
              <a:t>Propensity </a:t>
            </a:r>
            <a:r>
              <a:rPr lang="en-US" dirty="0"/>
              <a:t>to Cross sell –Multi product Insurance Industry Case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Extreme value treatment: </a:t>
            </a:r>
          </a:p>
        </p:txBody>
      </p:sp>
      <p:sp>
        <p:nvSpPr>
          <p:cNvPr id="3" name="Content Placeholder 2"/>
          <p:cNvSpPr>
            <a:spLocks noGrp="1"/>
          </p:cNvSpPr>
          <p:nvPr>
            <p:ph idx="1"/>
          </p:nvPr>
        </p:nvSpPr>
        <p:spPr/>
        <p:txBody>
          <a:bodyPr/>
          <a:lstStyle/>
          <a:p>
            <a:r>
              <a:rPr lang="en-US" dirty="0"/>
              <a:t>This step is done to understand the distribution of our independent variables. Presence of an abnormal value in one of the independent variables can affect the entire analysis (Leverage variable). The extreme values are treated by capping. Capping is required as  sometimes, the variable may contain extreme values corresponding to some observations; whereas in reality, such values are unlikely to exist. Such values may be a result of wrong keying the data or may represent the default values. There may be cases of negative values which is logically incorrect for a given variable. In such cases, these values need to be capped because they may affect the mean of the variable drastically. </a:t>
            </a:r>
          </a:p>
          <a:p>
            <a:pPr lvl="1"/>
            <a:r>
              <a:rPr lang="en-US" dirty="0"/>
              <a:t>Some basic rules for capping are as below:</a:t>
            </a:r>
          </a:p>
          <a:p>
            <a:pPr lvl="2"/>
            <a:r>
              <a:rPr lang="en-US" dirty="0" smtClean="0"/>
              <a:t>Don’t </a:t>
            </a:r>
            <a:r>
              <a:rPr lang="en-US" dirty="0"/>
              <a:t>cap the value unless it is unrealistic</a:t>
            </a:r>
          </a:p>
          <a:p>
            <a:pPr lvl="2"/>
            <a:r>
              <a:rPr lang="en-US" dirty="0" smtClean="0"/>
              <a:t>Cap </a:t>
            </a:r>
            <a:r>
              <a:rPr lang="en-US" dirty="0"/>
              <a:t>it to the next highest/lowest (realistic) value.</a:t>
            </a:r>
          </a:p>
          <a:p>
            <a:pPr lvl="2"/>
            <a:r>
              <a:rPr lang="en-US" dirty="0" smtClean="0"/>
              <a:t>Cap </a:t>
            </a:r>
            <a:r>
              <a:rPr lang="en-US" dirty="0"/>
              <a:t>at a value so that the continuity is maintained. </a:t>
            </a:r>
          </a:p>
          <a:p>
            <a:pPr lvl="1"/>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9</a:t>
            </a:fld>
            <a:endParaRPr lang="en-US" dirty="0"/>
          </a:p>
        </p:txBody>
      </p:sp>
    </p:spTree>
    <p:extLst>
      <p:ext uri="{BB962C8B-B14F-4D97-AF65-F5344CB8AC3E}">
        <p14:creationId xmlns:p14="http://schemas.microsoft.com/office/powerpoint/2010/main" val="1834906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Multicollinearity:</a:t>
            </a:r>
            <a:endParaRPr lang="en-US" dirty="0"/>
          </a:p>
        </p:txBody>
      </p:sp>
      <p:sp>
        <p:nvSpPr>
          <p:cNvPr id="3" name="Content Placeholder 2"/>
          <p:cNvSpPr>
            <a:spLocks noGrp="1"/>
          </p:cNvSpPr>
          <p:nvPr>
            <p:ph idx="1"/>
          </p:nvPr>
        </p:nvSpPr>
        <p:spPr/>
        <p:txBody>
          <a:bodyPr/>
          <a:lstStyle/>
          <a:p>
            <a:r>
              <a:rPr lang="en-US" dirty="0"/>
              <a:t>When two or more independent variables are related between them, we tell that they have multicollinearity among each other. In technical terms, we say the one variable can be explained as a linear combination of other variables. Multicollinearity among independent variables does not allow the independent variables to explain their impact on the dependent variable optimally due to high internal impact. Keeping collinear variables in the model makes it unstable. In such a scenario we drop one of the variables from the model. Multicollinearity among the variables indicates that these explanatory variables are carrying a common set of information in explaining the dependent variable. </a:t>
            </a:r>
          </a:p>
        </p:txBody>
      </p:sp>
      <p:sp>
        <p:nvSpPr>
          <p:cNvPr id="4" name="Slide Number Placeholder 3"/>
          <p:cNvSpPr>
            <a:spLocks noGrp="1"/>
          </p:cNvSpPr>
          <p:nvPr>
            <p:ph type="sldNum" sz="quarter" idx="12"/>
          </p:nvPr>
        </p:nvSpPr>
        <p:spPr/>
        <p:txBody>
          <a:bodyPr/>
          <a:lstStyle/>
          <a:p>
            <a:fld id="{5A0614AE-7DA6-4443-9A06-FA7BD7CD666D}" type="slidenum">
              <a:rPr lang="en-US" smtClean="0"/>
              <a:pPr/>
              <a:t>10</a:t>
            </a:fld>
            <a:endParaRPr lang="en-US" dirty="0"/>
          </a:p>
        </p:txBody>
      </p:sp>
    </p:spTree>
    <p:extLst>
      <p:ext uri="{BB962C8B-B14F-4D97-AF65-F5344CB8AC3E}">
        <p14:creationId xmlns:p14="http://schemas.microsoft.com/office/powerpoint/2010/main" val="2260090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Detection of </a:t>
            </a:r>
            <a:r>
              <a:rPr lang="en-US" dirty="0" smtClean="0"/>
              <a:t>Multicollinearity</a:t>
            </a:r>
            <a:r>
              <a:rPr lang="en-US" dirty="0"/>
              <a:t>:</a:t>
            </a:r>
          </a:p>
        </p:txBody>
      </p:sp>
      <p:sp>
        <p:nvSpPr>
          <p:cNvPr id="3" name="Content Placeholder 2"/>
          <p:cNvSpPr>
            <a:spLocks noGrp="1"/>
          </p:cNvSpPr>
          <p:nvPr>
            <p:ph idx="1"/>
          </p:nvPr>
        </p:nvSpPr>
        <p:spPr/>
        <p:txBody>
          <a:bodyPr/>
          <a:lstStyle/>
          <a:p>
            <a:r>
              <a:rPr lang="en-US" dirty="0"/>
              <a:t>Variance Inflation Factor: We generally test the presence of multicollinearity using Variance Inflation Factor (VIF). Variance Inflation factor (VIF) is obtained by regressing each independent variable, say X on the remaining independent variables (say Y and Z) and checking how much of it (of X) is explained by these variables. Hence VIF = 1 / (1 – R2 ). </a:t>
            </a:r>
          </a:p>
          <a:p>
            <a:r>
              <a:rPr lang="en-US" dirty="0"/>
              <a:t>If the VIF value be greater than 2 we drop the variable from the model.</a:t>
            </a:r>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11</a:t>
            </a:fld>
            <a:endParaRPr lang="en-US" dirty="0"/>
          </a:p>
        </p:txBody>
      </p:sp>
    </p:spTree>
    <p:extLst>
      <p:ext uri="{BB962C8B-B14F-4D97-AF65-F5344CB8AC3E}">
        <p14:creationId xmlns:p14="http://schemas.microsoft.com/office/powerpoint/2010/main" val="1167300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a:t>
            </a:r>
            <a:r>
              <a:rPr lang="en-US" dirty="0" smtClean="0"/>
              <a:t>Multicollinearity Check</a:t>
            </a:r>
            <a:r>
              <a:rPr lang="en-US" dirty="0"/>
              <a:t>:</a:t>
            </a:r>
          </a:p>
        </p:txBody>
      </p:sp>
      <p:sp>
        <p:nvSpPr>
          <p:cNvPr id="3" name="Content Placeholder 2"/>
          <p:cNvSpPr>
            <a:spLocks noGrp="1"/>
          </p:cNvSpPr>
          <p:nvPr>
            <p:ph idx="1"/>
          </p:nvPr>
        </p:nvSpPr>
        <p:spPr/>
        <p:txBody>
          <a:bodyPr/>
          <a:lstStyle/>
          <a:p>
            <a:pPr lvl="1"/>
            <a:r>
              <a:rPr lang="en-US" dirty="0" smtClean="0"/>
              <a:t>Add </a:t>
            </a:r>
            <a:r>
              <a:rPr lang="en-US" dirty="0"/>
              <a:t>all the independent variables in the model to explain the </a:t>
            </a:r>
            <a:r>
              <a:rPr lang="en-US" dirty="0" smtClean="0"/>
              <a:t>response</a:t>
            </a:r>
            <a:endParaRPr lang="en-US" dirty="0"/>
          </a:p>
          <a:p>
            <a:pPr lvl="1"/>
            <a:r>
              <a:rPr lang="en-US" dirty="0" smtClean="0"/>
              <a:t>Check </a:t>
            </a:r>
            <a:r>
              <a:rPr lang="en-US" dirty="0"/>
              <a:t>for the variable which has highest VIF </a:t>
            </a:r>
          </a:p>
          <a:p>
            <a:pPr lvl="1"/>
            <a:r>
              <a:rPr lang="en-US" dirty="0" smtClean="0"/>
              <a:t>Keeping </a:t>
            </a:r>
            <a:r>
              <a:rPr lang="en-US" dirty="0"/>
              <a:t>in that variable in mind, go to correlation table </a:t>
            </a:r>
            <a:r>
              <a:rPr lang="en-US" dirty="0" smtClean="0"/>
              <a:t>.</a:t>
            </a:r>
            <a:endParaRPr lang="en-US" dirty="0"/>
          </a:p>
          <a:p>
            <a:pPr lvl="1"/>
            <a:r>
              <a:rPr lang="en-US" dirty="0" smtClean="0"/>
              <a:t>Identify </a:t>
            </a:r>
            <a:r>
              <a:rPr lang="en-US" dirty="0"/>
              <a:t>the variable (has highest VIF) has the highest correlation with some other variable . </a:t>
            </a:r>
          </a:p>
          <a:p>
            <a:pPr lvl="1"/>
            <a:r>
              <a:rPr lang="en-US" dirty="0" smtClean="0"/>
              <a:t>Drop </a:t>
            </a:r>
            <a:r>
              <a:rPr lang="en-US" dirty="0"/>
              <a:t>the variable with higher VIF and repeat the procedure till you get the VIF &lt; 2</a:t>
            </a:r>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12</a:t>
            </a:fld>
            <a:endParaRPr lang="en-US" dirty="0"/>
          </a:p>
        </p:txBody>
      </p:sp>
    </p:spTree>
    <p:extLst>
      <p:ext uri="{BB962C8B-B14F-4D97-AF65-F5344CB8AC3E}">
        <p14:creationId xmlns:p14="http://schemas.microsoft.com/office/powerpoint/2010/main" val="3938822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Modeling</a:t>
            </a:r>
            <a:r>
              <a:rPr lang="en-US" dirty="0" smtClean="0"/>
              <a:t>:</a:t>
            </a:r>
            <a:endParaRPr lang="en-US" dirty="0"/>
          </a:p>
        </p:txBody>
      </p:sp>
      <p:sp>
        <p:nvSpPr>
          <p:cNvPr id="3" name="Content Placeholder 2"/>
          <p:cNvSpPr>
            <a:spLocks noGrp="1"/>
          </p:cNvSpPr>
          <p:nvPr>
            <p:ph idx="1"/>
          </p:nvPr>
        </p:nvSpPr>
        <p:spPr>
          <a:xfrm>
            <a:off x="495300" y="914400"/>
            <a:ext cx="8915400" cy="5172075"/>
          </a:xfrm>
        </p:spPr>
        <p:txBody>
          <a:bodyPr>
            <a:normAutofit lnSpcReduction="10000"/>
          </a:bodyPr>
          <a:lstStyle/>
          <a:p>
            <a:r>
              <a:rPr lang="en-US" dirty="0" smtClean="0"/>
              <a:t>Once </a:t>
            </a:r>
            <a:r>
              <a:rPr lang="en-US" dirty="0"/>
              <a:t>the data treatment is over we go ahead with the model </a:t>
            </a:r>
            <a:r>
              <a:rPr lang="en-US" dirty="0" smtClean="0"/>
              <a:t>building</a:t>
            </a:r>
            <a:r>
              <a:rPr lang="en-US" dirty="0"/>
              <a:t>:</a:t>
            </a:r>
            <a:r>
              <a:rPr lang="en-US" dirty="0" smtClean="0"/>
              <a:t>		</a:t>
            </a:r>
            <a:endParaRPr lang="en-US" dirty="0"/>
          </a:p>
          <a:p>
            <a:r>
              <a:rPr lang="en-US" b="1" dirty="0"/>
              <a:t>Development (Training) and Validation (Testing) Sample</a:t>
            </a:r>
            <a:r>
              <a:rPr lang="en-US" dirty="0"/>
              <a:t>:-Before building the model on the data, divide entire data in the ratio of 70:30 as development sample and validation sample. Development sample is used to develop the model whereas validation sample will be used to check validity of the model. Build the model on development sample data and use the estimates obtained from this model to score the validation sample. If the response captured from the validation sample is nearly equal to the response captured from the development sample then we can say that the model is robust in predicting the responses for future dataset. </a:t>
            </a:r>
            <a:endParaRPr lang="en-US" dirty="0" smtClean="0"/>
          </a:p>
          <a:p>
            <a:r>
              <a:rPr lang="en-US" b="1" dirty="0" smtClean="0"/>
              <a:t>Logistic </a:t>
            </a:r>
            <a:r>
              <a:rPr lang="en-US" b="1" dirty="0"/>
              <a:t>Regression Model Building</a:t>
            </a:r>
            <a:r>
              <a:rPr lang="en-US" dirty="0"/>
              <a:t>:-Logistic regression technique is used to assess the impact of independent variables and probability of event of interest.  The approach is explained in the following steps </a:t>
            </a:r>
          </a:p>
          <a:p>
            <a:pPr lvl="1"/>
            <a:r>
              <a:rPr lang="en-US" dirty="0" smtClean="0"/>
              <a:t>Create </a:t>
            </a:r>
            <a:r>
              <a:rPr lang="en-US" dirty="0"/>
              <a:t>the dummies and slope dummies for the categorical independent data if desired. Because most of the statistical analysis tools like E-Guide, E-Miner will take string variables directly. So in such cases no need to create dummies and here one of the categories will be converted into base category for comparison</a:t>
            </a:r>
            <a:r>
              <a:rPr lang="en-US" dirty="0" smtClean="0"/>
              <a:t>.</a:t>
            </a:r>
            <a:endParaRPr lang="en-US" dirty="0"/>
          </a:p>
          <a:p>
            <a:pPr lvl="1"/>
            <a:r>
              <a:rPr lang="en-US" dirty="0" smtClean="0"/>
              <a:t>Data </a:t>
            </a:r>
            <a:r>
              <a:rPr lang="en-US" dirty="0"/>
              <a:t>transformation for continues independent variables if necessary</a:t>
            </a:r>
            <a:r>
              <a:rPr lang="en-US" dirty="0" smtClean="0"/>
              <a:t>.</a:t>
            </a:r>
            <a:endParaRPr lang="en-US" dirty="0"/>
          </a:p>
          <a:p>
            <a:pPr lvl="1"/>
            <a:r>
              <a:rPr lang="en-US" dirty="0" smtClean="0"/>
              <a:t>Run </a:t>
            </a:r>
            <a:r>
              <a:rPr lang="en-US" dirty="0"/>
              <a:t>logistic regression and check the goodness of fit of the model</a:t>
            </a:r>
            <a:r>
              <a:rPr lang="en-US" dirty="0" smtClean="0"/>
              <a:t>.</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13</a:t>
            </a:fld>
            <a:endParaRPr lang="en-US" dirty="0"/>
          </a:p>
        </p:txBody>
      </p:sp>
    </p:spTree>
    <p:extLst>
      <p:ext uri="{BB962C8B-B14F-4D97-AF65-F5344CB8AC3E}">
        <p14:creationId xmlns:p14="http://schemas.microsoft.com/office/powerpoint/2010/main" val="668192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Fit Criteria:</a:t>
            </a:r>
          </a:p>
        </p:txBody>
      </p:sp>
      <p:sp>
        <p:nvSpPr>
          <p:cNvPr id="3" name="Content Placeholder 2"/>
          <p:cNvSpPr>
            <a:spLocks noGrp="1"/>
          </p:cNvSpPr>
          <p:nvPr>
            <p:ph idx="1"/>
          </p:nvPr>
        </p:nvSpPr>
        <p:spPr/>
        <p:txBody>
          <a:bodyPr>
            <a:normAutofit/>
          </a:bodyPr>
          <a:lstStyle/>
          <a:p>
            <a:r>
              <a:rPr lang="en-US" dirty="0"/>
              <a:t>1. Use the Deviance or </a:t>
            </a:r>
            <a:r>
              <a:rPr lang="en-US" dirty="0" err="1"/>
              <a:t>Hosmer</a:t>
            </a:r>
            <a:r>
              <a:rPr lang="en-US" dirty="0"/>
              <a:t> &amp; </a:t>
            </a:r>
            <a:r>
              <a:rPr lang="en-US" dirty="0" err="1"/>
              <a:t>Lemeshow</a:t>
            </a:r>
            <a:r>
              <a:rPr lang="en-US" dirty="0"/>
              <a:t> test statistics to check the validity of the model. Higher the “P” value better is the model. Proceed to next steps only if we have higher value of P. </a:t>
            </a:r>
          </a:p>
          <a:p>
            <a:r>
              <a:rPr lang="en-US" dirty="0"/>
              <a:t>2. Test the null hypothesis for the independent variables, i.e. all β = 0.  P value should be significant (i.e. p &lt; 0.05) to reject the null hypothesis and prove that β values are not equal to 0. </a:t>
            </a:r>
          </a:p>
          <a:p>
            <a:r>
              <a:rPr lang="en-US" dirty="0"/>
              <a:t>3. Check the concordance and Tie. The rule of thumb test is (Concordance+ ½ Tie) should be greater than 60</a:t>
            </a:r>
            <a:r>
              <a:rPr lang="en-US" dirty="0" smtClean="0"/>
              <a:t>%.</a:t>
            </a:r>
            <a:endParaRPr lang="en-US" dirty="0"/>
          </a:p>
          <a:p>
            <a:r>
              <a:rPr lang="en-US" dirty="0"/>
              <a:t>4. Check the significance of the estimates of each of the variable. If any of the estimates are not significant, variable with highest P value will be dropped and steps i to vi are repeated with the new set of variables. This process will continue until all the variables in the model have significant estimates</a:t>
            </a:r>
            <a:r>
              <a:rPr lang="en-US" dirty="0" smtClean="0"/>
              <a:t>.</a:t>
            </a:r>
            <a:endParaRPr lang="en-US" dirty="0"/>
          </a:p>
          <a:p>
            <a:r>
              <a:rPr lang="en-US" dirty="0"/>
              <a:t>5. Frame the equation with the significant variables.  Odds ratio and probability value for each of the profile is estimated. </a:t>
            </a:r>
          </a:p>
          <a:p>
            <a:r>
              <a:rPr lang="en-US" dirty="0"/>
              <a:t>6. Specificity and Sensitivity of the model is assessed and ROC (Receiving Operating Characteristic) graph is plotted. Area under the ROC is an indication of how well the classification of good in to good and bad to bad is decided by the identified model.</a:t>
            </a:r>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14</a:t>
            </a:fld>
            <a:endParaRPr lang="en-US" dirty="0"/>
          </a:p>
        </p:txBody>
      </p:sp>
    </p:spTree>
    <p:extLst>
      <p:ext uri="{BB962C8B-B14F-4D97-AF65-F5344CB8AC3E}">
        <p14:creationId xmlns:p14="http://schemas.microsoft.com/office/powerpoint/2010/main" val="194123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Fit Criteria:</a:t>
            </a:r>
          </a:p>
        </p:txBody>
      </p:sp>
      <p:sp>
        <p:nvSpPr>
          <p:cNvPr id="3" name="Content Placeholder 2"/>
          <p:cNvSpPr>
            <a:spLocks noGrp="1"/>
          </p:cNvSpPr>
          <p:nvPr>
            <p:ph idx="1"/>
          </p:nvPr>
        </p:nvSpPr>
        <p:spPr/>
        <p:txBody>
          <a:bodyPr>
            <a:normAutofit lnSpcReduction="10000"/>
          </a:bodyPr>
          <a:lstStyle/>
          <a:p>
            <a:r>
              <a:rPr lang="en-US" dirty="0"/>
              <a:t>7. Coefficient Stability: Coefficient stability is checked across development and validation sample. Once the model is performing satisfactorily on development sample, we use the same set of variables to model the validation sample. A robust model should perform equally well on validation sample too. Hence, the coefficients should be in a close range and should be of same sign. </a:t>
            </a:r>
          </a:p>
          <a:p>
            <a:r>
              <a:rPr lang="en-US" dirty="0"/>
              <a:t>8. Concordance: Consider a set of 100 individuals out of which 10 are the responders (denoted by 1) and 90 are non-responders (denoted by 0). Now we construct pairs for each responder with every non-responder. Hence, we get 900 such pairs (10*90 = 900). Using the model under development, we calculate the predicted response rate for each responder and non-responder in every pair. If responder’s predicted probability is greater than non-responder’s predicted probability, then the pair is concordant. If it is vice versa, then the pair is discordant and if both are equal, then the pair is tied. For a good model, the percent concordant pair lies above 65%. </a:t>
            </a:r>
          </a:p>
          <a:p>
            <a:r>
              <a:rPr lang="en-US" dirty="0"/>
              <a:t>9. </a:t>
            </a:r>
            <a:r>
              <a:rPr lang="en-US" dirty="0" err="1"/>
              <a:t>Gini</a:t>
            </a:r>
            <a:r>
              <a:rPr lang="en-US" dirty="0"/>
              <a:t> Coefficient: The </a:t>
            </a:r>
            <a:r>
              <a:rPr lang="en-US" dirty="0" err="1"/>
              <a:t>Gini</a:t>
            </a:r>
            <a:r>
              <a:rPr lang="en-US" dirty="0"/>
              <a:t> coefficient is one which is used to test the model accuracy. It is calculated by using following formula. For good model the </a:t>
            </a:r>
            <a:r>
              <a:rPr lang="en-US" dirty="0" err="1"/>
              <a:t>Gini</a:t>
            </a:r>
            <a:r>
              <a:rPr lang="en-US" dirty="0"/>
              <a:t> coefficient should be in the range of 40-60</a:t>
            </a:r>
            <a:r>
              <a:rPr lang="en-US" dirty="0" smtClean="0"/>
              <a:t>%.</a:t>
            </a:r>
            <a:endParaRPr lang="en-US" dirty="0"/>
          </a:p>
          <a:p>
            <a:r>
              <a:rPr lang="en-US" dirty="0" err="1"/>
              <a:t>Gini</a:t>
            </a:r>
            <a:r>
              <a:rPr lang="en-US" dirty="0"/>
              <a:t>=2C-1   Where C= Area under the curve (</a:t>
            </a:r>
            <a:r>
              <a:rPr lang="en-US" dirty="0" err="1"/>
              <a:t>ie</a:t>
            </a:r>
            <a:r>
              <a:rPr lang="en-US" dirty="0"/>
              <a:t> Concordance+1/2 of Tie</a:t>
            </a:r>
            <a:r>
              <a:rPr lang="en-US" dirty="0" smtClean="0"/>
              <a:t>)</a:t>
            </a:r>
            <a:endParaRPr lang="en-US" dirty="0"/>
          </a:p>
          <a:p>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15</a:t>
            </a:fld>
            <a:endParaRPr lang="en-US" dirty="0"/>
          </a:p>
        </p:txBody>
      </p:sp>
    </p:spTree>
    <p:extLst>
      <p:ext uri="{BB962C8B-B14F-4D97-AF65-F5344CB8AC3E}">
        <p14:creationId xmlns:p14="http://schemas.microsoft.com/office/powerpoint/2010/main" val="3349504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Fit Criteria:</a:t>
            </a:r>
          </a:p>
        </p:txBody>
      </p:sp>
      <p:sp>
        <p:nvSpPr>
          <p:cNvPr id="3" name="Content Placeholder 2"/>
          <p:cNvSpPr>
            <a:spLocks noGrp="1"/>
          </p:cNvSpPr>
          <p:nvPr>
            <p:ph idx="1"/>
          </p:nvPr>
        </p:nvSpPr>
        <p:spPr/>
        <p:txBody>
          <a:bodyPr/>
          <a:lstStyle/>
          <a:p>
            <a:r>
              <a:rPr lang="en-US" dirty="0"/>
              <a:t>10. Scoring: Satisfaction of the model comes when the model is doing well in terms of rank ordering, coefficient stability, Goodness of fit, Concordance and capturing both on development and validation </a:t>
            </a:r>
            <a:r>
              <a:rPr lang="en-US" dirty="0" smtClean="0"/>
              <a:t>samples</a:t>
            </a:r>
          </a:p>
          <a:p>
            <a:r>
              <a:rPr lang="en-US" dirty="0"/>
              <a:t>Now, take the coefficients of variables obtained from a model run on development sample and use it to predict response rate of validation sample. This method is known as scoring of the model. Scoring provides a good idea about how the model will perform when applied to another data set. Here, we are concerned about the capturing of the responders, say in first 40 % of the population.  </a:t>
            </a:r>
          </a:p>
          <a:p>
            <a:r>
              <a:rPr lang="en-US" dirty="0"/>
              <a:t>The model is used to predict the response rate for a set of new data is taken from a different time frame to test the validity of the rules suggested by the model. The model will be applicable to the profiles similar to the once already present in the sample data used for model development. Model validation is performed by taking the optimum threshold level of probability. </a:t>
            </a:r>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16</a:t>
            </a:fld>
            <a:endParaRPr lang="en-US" dirty="0"/>
          </a:p>
        </p:txBody>
      </p:sp>
    </p:spTree>
    <p:extLst>
      <p:ext uri="{BB962C8B-B14F-4D97-AF65-F5344CB8AC3E}">
        <p14:creationId xmlns:p14="http://schemas.microsoft.com/office/powerpoint/2010/main" val="1069630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a:t>
            </a:r>
            <a:r>
              <a:rPr lang="en-US" dirty="0" smtClean="0"/>
              <a:t>:</a:t>
            </a:r>
            <a:endParaRPr lang="en-US" dirty="0"/>
          </a:p>
        </p:txBody>
      </p:sp>
      <p:sp>
        <p:nvSpPr>
          <p:cNvPr id="3" name="Content Placeholder 2"/>
          <p:cNvSpPr>
            <a:spLocks noGrp="1"/>
          </p:cNvSpPr>
          <p:nvPr>
            <p:ph idx="1"/>
          </p:nvPr>
        </p:nvSpPr>
        <p:spPr/>
        <p:txBody>
          <a:bodyPr/>
          <a:lstStyle/>
          <a:p>
            <a:r>
              <a:rPr lang="en-US" dirty="0" smtClean="0"/>
              <a:t>Once </a:t>
            </a:r>
            <a:r>
              <a:rPr lang="en-US" dirty="0"/>
              <a:t>the model is finalized after checking all the model validation criteria, use the coefficient obtained from the model developed on development data to prepare the scoring code. The scoring code will be generated using different platform like </a:t>
            </a:r>
            <a:r>
              <a:rPr lang="en-US" dirty="0" err="1"/>
              <a:t>teradata</a:t>
            </a:r>
            <a:r>
              <a:rPr lang="en-US" dirty="0"/>
              <a:t>, SAS </a:t>
            </a:r>
            <a:r>
              <a:rPr lang="en-US" dirty="0" err="1"/>
              <a:t>etc</a:t>
            </a:r>
            <a:r>
              <a:rPr lang="en-US" dirty="0"/>
              <a:t> .This scoring code will be used for producing the score for future data sets of the same profiles and will facilitate in targeting the customer who have likely to respond for campaigns.</a:t>
            </a:r>
          </a:p>
        </p:txBody>
      </p:sp>
      <p:sp>
        <p:nvSpPr>
          <p:cNvPr id="4" name="Slide Number Placeholder 3"/>
          <p:cNvSpPr>
            <a:spLocks noGrp="1"/>
          </p:cNvSpPr>
          <p:nvPr>
            <p:ph type="sldNum" sz="quarter" idx="12"/>
          </p:nvPr>
        </p:nvSpPr>
        <p:spPr/>
        <p:txBody>
          <a:bodyPr/>
          <a:lstStyle/>
          <a:p>
            <a:fld id="{5A0614AE-7DA6-4443-9A06-FA7BD7CD666D}" type="slidenum">
              <a:rPr lang="en-US" smtClean="0"/>
              <a:pPr/>
              <a:t>17</a:t>
            </a:fld>
            <a:endParaRPr lang="en-US" dirty="0"/>
          </a:p>
        </p:txBody>
      </p:sp>
    </p:spTree>
    <p:extLst>
      <p:ext uri="{BB962C8B-B14F-4D97-AF65-F5344CB8AC3E}">
        <p14:creationId xmlns:p14="http://schemas.microsoft.com/office/powerpoint/2010/main" val="2065663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18</a:t>
            </a:fld>
            <a:endParaRPr lang="en-US" dirty="0"/>
          </a:p>
        </p:txBody>
      </p:sp>
      <p:sp>
        <p:nvSpPr>
          <p:cNvPr id="3" name="Title 2"/>
          <p:cNvSpPr>
            <a:spLocks noGrp="1"/>
          </p:cNvSpPr>
          <p:nvPr>
            <p:ph type="title"/>
          </p:nvPr>
        </p:nvSpPr>
        <p:spPr/>
        <p:txBody>
          <a:bodyPr/>
          <a:lstStyle/>
          <a:p>
            <a:r>
              <a:rPr lang="en-US" dirty="0" smtClean="0"/>
              <a:t>R code for Xsell model</a:t>
            </a:r>
            <a:endParaRPr lang="en-US" dirty="0"/>
          </a:p>
        </p:txBody>
      </p:sp>
      <p:sp>
        <p:nvSpPr>
          <p:cNvPr id="4" name="Text Placeholder 3"/>
          <p:cNvSpPr>
            <a:spLocks noGrp="1"/>
          </p:cNvSpPr>
          <p:nvPr>
            <p:ph type="body" sz="quarter" idx="13"/>
          </p:nvPr>
        </p:nvSpPr>
        <p:spPr>
          <a:xfrm>
            <a:off x="457200" y="914400"/>
            <a:ext cx="8929687" cy="5172075"/>
          </a:xfrm>
        </p:spPr>
        <p:txBody>
          <a:bodyPr>
            <a:noAutofit/>
          </a:bodyPr>
          <a:lstStyle/>
          <a:p>
            <a:r>
              <a:rPr lang="en-US" sz="1800" dirty="0" smtClean="0">
                <a:latin typeface="Arial" pitchFamily="34" charset="0"/>
                <a:cs typeface="Arial" pitchFamily="34" charset="0"/>
              </a:rPr>
              <a:t>###set working directory</a:t>
            </a:r>
          </a:p>
          <a:p>
            <a:r>
              <a:rPr lang="en-US" sz="1600" dirty="0" err="1" smtClean="0">
                <a:latin typeface="Arial" pitchFamily="34" charset="0"/>
                <a:cs typeface="Arial" pitchFamily="34" charset="0"/>
              </a:rPr>
              <a:t>setwd</a:t>
            </a:r>
            <a:r>
              <a:rPr lang="en-US" sz="1600" dirty="0" smtClean="0">
                <a:latin typeface="Arial" pitchFamily="34" charset="0"/>
                <a:cs typeface="Arial" pitchFamily="34" charset="0"/>
              </a:rPr>
              <a:t>("C:/predictivemodelingfolder/xsellmodel")</a:t>
            </a:r>
          </a:p>
          <a:p>
            <a:r>
              <a:rPr lang="en-US" sz="1800" dirty="0" smtClean="0">
                <a:latin typeface="Arial" pitchFamily="34" charset="0"/>
                <a:cs typeface="Arial" pitchFamily="34" charset="0"/>
              </a:rPr>
              <a:t>### import required packages for modeling</a:t>
            </a:r>
          </a:p>
          <a:p>
            <a:r>
              <a:rPr lang="en-US" sz="1600" dirty="0" smtClean="0">
                <a:latin typeface="Arial" pitchFamily="34" charset="0"/>
                <a:cs typeface="Arial" pitchFamily="34" charset="0"/>
              </a:rPr>
              <a:t>library(car)</a:t>
            </a:r>
          </a:p>
          <a:p>
            <a:r>
              <a:rPr lang="en-US" sz="1600" dirty="0" smtClean="0">
                <a:latin typeface="Arial" pitchFamily="34" charset="0"/>
                <a:cs typeface="Arial" pitchFamily="34" charset="0"/>
              </a:rPr>
              <a:t>library(</a:t>
            </a:r>
            <a:r>
              <a:rPr lang="en-US" sz="1600" dirty="0" err="1" smtClean="0">
                <a:latin typeface="Arial" pitchFamily="34" charset="0"/>
                <a:cs typeface="Arial" pitchFamily="34" charset="0"/>
              </a:rPr>
              <a:t>glmnet</a:t>
            </a:r>
            <a:r>
              <a:rPr lang="en-US" sz="1600" dirty="0" smtClean="0">
                <a:latin typeface="Arial" pitchFamily="34" charset="0"/>
                <a:cs typeface="Arial" pitchFamily="34" charset="0"/>
              </a:rPr>
              <a:t>)</a:t>
            </a:r>
          </a:p>
          <a:p>
            <a:r>
              <a:rPr lang="en-US" sz="1600" dirty="0" smtClean="0">
                <a:latin typeface="Arial" pitchFamily="34" charset="0"/>
                <a:cs typeface="Arial" pitchFamily="34" charset="0"/>
              </a:rPr>
              <a:t>library(</a:t>
            </a:r>
            <a:r>
              <a:rPr lang="en-US" sz="1600" dirty="0" err="1" smtClean="0">
                <a:latin typeface="Arial" pitchFamily="34" charset="0"/>
                <a:cs typeface="Arial" pitchFamily="34" charset="0"/>
              </a:rPr>
              <a:t>SamplingStrata</a:t>
            </a:r>
            <a:r>
              <a:rPr lang="en-US" sz="1600" dirty="0" smtClean="0">
                <a:latin typeface="Arial" pitchFamily="34" charset="0"/>
                <a:cs typeface="Arial" pitchFamily="34" charset="0"/>
              </a:rPr>
              <a:t>)</a:t>
            </a:r>
          </a:p>
          <a:p>
            <a:r>
              <a:rPr lang="en-US" sz="1600" dirty="0" smtClean="0">
                <a:latin typeface="Arial" pitchFamily="34" charset="0"/>
                <a:cs typeface="Arial" pitchFamily="34" charset="0"/>
              </a:rPr>
              <a:t>library(sampling)</a:t>
            </a:r>
          </a:p>
          <a:p>
            <a:r>
              <a:rPr lang="en-US" sz="1800" dirty="0" smtClean="0">
                <a:latin typeface="Arial" pitchFamily="34" charset="0"/>
                <a:cs typeface="Arial" pitchFamily="34" charset="0"/>
              </a:rPr>
              <a:t>###Read the data </a:t>
            </a:r>
          </a:p>
          <a:p>
            <a:r>
              <a:rPr lang="en-US" sz="1600" dirty="0" err="1" smtClean="0">
                <a:latin typeface="Arial" pitchFamily="34" charset="0"/>
                <a:cs typeface="Arial" pitchFamily="34" charset="0"/>
              </a:rPr>
              <a:t>cust_data</a:t>
            </a:r>
            <a:r>
              <a:rPr lang="en-US" sz="1600" dirty="0" smtClean="0">
                <a:latin typeface="Arial" pitchFamily="34" charset="0"/>
                <a:cs typeface="Arial" pitchFamily="34" charset="0"/>
              </a:rPr>
              <a:t>&lt;-read.csv("cust_data.csv")</a:t>
            </a:r>
          </a:p>
          <a:p>
            <a:r>
              <a:rPr lang="en-US" sz="1800" dirty="0" smtClean="0">
                <a:latin typeface="Arial" pitchFamily="34" charset="0"/>
                <a:cs typeface="Arial" pitchFamily="34" charset="0"/>
              </a:rPr>
              <a:t>	</a:t>
            </a:r>
            <a:endParaRPr lang="en-US" sz="1800"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a:t>
            </a:r>
            <a:r>
              <a:rPr lang="en-US" dirty="0" smtClean="0"/>
              <a:t>Problem:</a:t>
            </a:r>
            <a:endParaRPr lang="en-US" dirty="0"/>
          </a:p>
        </p:txBody>
      </p:sp>
      <p:sp>
        <p:nvSpPr>
          <p:cNvPr id="3" name="Content Placeholder 2"/>
          <p:cNvSpPr>
            <a:spLocks noGrp="1"/>
          </p:cNvSpPr>
          <p:nvPr>
            <p:ph idx="1"/>
          </p:nvPr>
        </p:nvSpPr>
        <p:spPr/>
        <p:txBody>
          <a:bodyPr/>
          <a:lstStyle/>
          <a:p>
            <a:r>
              <a:rPr lang="en-US" dirty="0"/>
              <a:t>Mr. A is a strategic marketing head of a Multi product Insurance Company. He has a large database of general insurance (GI) customers. He wants to cross sell health insurance products to his general insurance customers. The limited budget and low responses of the healthcare campaigns force him to think of an approach for targeted marketing. </a:t>
            </a:r>
          </a:p>
          <a:p>
            <a:r>
              <a:rPr lang="en-US" dirty="0"/>
              <a:t>He needs to identify and capture the characteristics of customers who buy health insurance.</a:t>
            </a:r>
          </a:p>
          <a:p>
            <a:r>
              <a:rPr lang="en-US" dirty="0"/>
              <a:t>The implementation of the same will involve design and development of a predictive model, selection of the population as model input and deployment and refresh process for regular use</a:t>
            </a:r>
            <a:r>
              <a:rPr lang="en-US" dirty="0" smtClean="0"/>
              <a:t>.</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a:t>
            </a:fld>
            <a:endParaRPr lang="en-US" dirty="0"/>
          </a:p>
        </p:txBody>
      </p:sp>
    </p:spTree>
    <p:extLst>
      <p:ext uri="{BB962C8B-B14F-4D97-AF65-F5344CB8AC3E}">
        <p14:creationId xmlns:p14="http://schemas.microsoft.com/office/powerpoint/2010/main" val="2646481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19</a:t>
            </a:fld>
            <a:endParaRPr lang="en-US" dirty="0"/>
          </a:p>
        </p:txBody>
      </p:sp>
      <p:sp>
        <p:nvSpPr>
          <p:cNvPr id="3" name="Title 2"/>
          <p:cNvSpPr>
            <a:spLocks noGrp="1"/>
          </p:cNvSpPr>
          <p:nvPr>
            <p:ph type="title"/>
          </p:nvPr>
        </p:nvSpPr>
        <p:spPr/>
        <p:txBody>
          <a:bodyPr/>
          <a:lstStyle/>
          <a:p>
            <a:r>
              <a:rPr lang="en-US" dirty="0" smtClean="0"/>
              <a:t>R code for Xsell model</a:t>
            </a:r>
            <a:endParaRPr lang="en-US" dirty="0"/>
          </a:p>
        </p:txBody>
      </p:sp>
      <p:sp>
        <p:nvSpPr>
          <p:cNvPr id="4" name="Text Placeholder 3"/>
          <p:cNvSpPr>
            <a:spLocks noGrp="1"/>
          </p:cNvSpPr>
          <p:nvPr>
            <p:ph type="body" sz="quarter" idx="13"/>
          </p:nvPr>
        </p:nvSpPr>
        <p:spPr>
          <a:xfrm>
            <a:off x="457200" y="914400"/>
            <a:ext cx="8929687" cy="5172075"/>
          </a:xfrm>
        </p:spPr>
        <p:txBody>
          <a:bodyPr>
            <a:noAutofit/>
          </a:bodyPr>
          <a:lstStyle/>
          <a:p>
            <a:r>
              <a:rPr lang="en-US" sz="1800" dirty="0" smtClean="0">
                <a:latin typeface="Arial" pitchFamily="34" charset="0"/>
                <a:cs typeface="Arial" pitchFamily="34" charset="0"/>
              </a:rPr>
              <a:t>### See the data summary (verify Data)</a:t>
            </a:r>
          </a:p>
          <a:p>
            <a:r>
              <a:rPr lang="en-US" sz="1800" dirty="0" smtClean="0">
                <a:latin typeface="Arial" pitchFamily="34" charset="0"/>
                <a:cs typeface="Arial" pitchFamily="34" charset="0"/>
              </a:rPr>
              <a:t>### Retrieve top 5 data</a:t>
            </a:r>
          </a:p>
          <a:p>
            <a:r>
              <a:rPr lang="en-US" sz="1600" dirty="0" smtClean="0">
                <a:latin typeface="Arial" pitchFamily="34" charset="0"/>
                <a:cs typeface="Arial" pitchFamily="34" charset="0"/>
              </a:rPr>
              <a:t>head(</a:t>
            </a:r>
            <a:r>
              <a:rPr lang="en-US" sz="1600" dirty="0" err="1" smtClean="0">
                <a:latin typeface="Arial" pitchFamily="34" charset="0"/>
                <a:cs typeface="Arial" pitchFamily="34" charset="0"/>
              </a:rPr>
              <a:t>cust_data</a:t>
            </a:r>
            <a:r>
              <a:rPr lang="en-US" sz="1600" dirty="0" smtClean="0">
                <a:latin typeface="Arial" pitchFamily="34" charset="0"/>
                <a:cs typeface="Arial" pitchFamily="34" charset="0"/>
              </a:rPr>
              <a:t>) </a:t>
            </a:r>
          </a:p>
          <a:p>
            <a:r>
              <a:rPr lang="en-US" sz="1800" dirty="0" smtClean="0">
                <a:latin typeface="Arial" pitchFamily="34" charset="0"/>
                <a:cs typeface="Arial" pitchFamily="34" charset="0"/>
              </a:rPr>
              <a:t>### Retrieve bottom 5 data</a:t>
            </a:r>
          </a:p>
          <a:p>
            <a:r>
              <a:rPr lang="en-US" sz="1600" dirty="0" smtClean="0">
                <a:latin typeface="Arial" pitchFamily="34" charset="0"/>
                <a:cs typeface="Arial" pitchFamily="34" charset="0"/>
              </a:rPr>
              <a:t>tail(</a:t>
            </a:r>
            <a:r>
              <a:rPr lang="en-US" sz="1600" dirty="0" err="1" smtClean="0">
                <a:latin typeface="Arial" pitchFamily="34" charset="0"/>
                <a:cs typeface="Arial" pitchFamily="34" charset="0"/>
              </a:rPr>
              <a:t>cust_data</a:t>
            </a:r>
            <a:r>
              <a:rPr lang="en-US" sz="1600" dirty="0" smtClean="0">
                <a:latin typeface="Arial" pitchFamily="34" charset="0"/>
                <a:cs typeface="Arial" pitchFamily="34" charset="0"/>
              </a:rPr>
              <a:t>)</a:t>
            </a:r>
          </a:p>
          <a:p>
            <a:r>
              <a:rPr lang="en-US" sz="1800" dirty="0" smtClean="0">
                <a:latin typeface="Arial" pitchFamily="34" charset="0"/>
                <a:cs typeface="Arial" pitchFamily="34" charset="0"/>
              </a:rPr>
              <a:t>### Review Summary of dataset</a:t>
            </a:r>
          </a:p>
          <a:p>
            <a:r>
              <a:rPr lang="en-US" sz="1600" dirty="0" smtClean="0">
                <a:latin typeface="Arial" pitchFamily="34" charset="0"/>
                <a:cs typeface="Arial" pitchFamily="34" charset="0"/>
              </a:rPr>
              <a:t>summary(</a:t>
            </a:r>
            <a:r>
              <a:rPr lang="en-US" sz="1600" dirty="0" err="1" smtClean="0">
                <a:latin typeface="Arial" pitchFamily="34" charset="0"/>
                <a:cs typeface="Arial" pitchFamily="34" charset="0"/>
              </a:rPr>
              <a:t>cust_data</a:t>
            </a:r>
            <a:r>
              <a:rPr lang="en-US" sz="1600" dirty="0" smtClean="0">
                <a:latin typeface="Arial" pitchFamily="34" charset="0"/>
                <a:cs typeface="Arial" pitchFamily="34" charset="0"/>
              </a:rPr>
              <a:t>)</a:t>
            </a:r>
          </a:p>
          <a:p>
            <a:r>
              <a:rPr lang="en-US" sz="1800" dirty="0" smtClean="0">
                <a:latin typeface="Arial" pitchFamily="34" charset="0"/>
                <a:cs typeface="Arial" pitchFamily="34" charset="0"/>
              </a:rPr>
              <a:t>### Retrieve frequency  of  character variable against the dependent variable </a:t>
            </a:r>
          </a:p>
          <a:p>
            <a:r>
              <a:rPr lang="en-US" sz="1600" dirty="0" smtClean="0">
                <a:latin typeface="Arial" pitchFamily="34" charset="0"/>
                <a:cs typeface="Arial" pitchFamily="34" charset="0"/>
              </a:rPr>
              <a:t>table(</a:t>
            </a:r>
            <a:r>
              <a:rPr lang="en-US" sz="1600" dirty="0" err="1" smtClean="0">
                <a:latin typeface="Arial" pitchFamily="34" charset="0"/>
                <a:cs typeface="Arial" pitchFamily="34" charset="0"/>
              </a:rPr>
              <a:t>cust_data$Gender,cust_data$Responder</a:t>
            </a:r>
            <a:r>
              <a:rPr lang="en-US" sz="1600" dirty="0" smtClean="0">
                <a:latin typeface="Arial" pitchFamily="34" charset="0"/>
                <a:cs typeface="Arial" pitchFamily="34" charset="0"/>
              </a:rPr>
              <a:t>)</a:t>
            </a:r>
          </a:p>
          <a:p>
            <a:r>
              <a:rPr lang="en-US" sz="1800" dirty="0" smtClean="0">
                <a:latin typeface="Arial" pitchFamily="34" charset="0"/>
                <a:cs typeface="Arial" pitchFamily="34" charset="0"/>
              </a:rPr>
              <a:t>	</a:t>
            </a:r>
            <a:endParaRPr lang="en-US" sz="1800" dirty="0">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20</a:t>
            </a:fld>
            <a:endParaRPr lang="en-US" dirty="0"/>
          </a:p>
        </p:txBody>
      </p:sp>
      <p:sp>
        <p:nvSpPr>
          <p:cNvPr id="3" name="Title 2"/>
          <p:cNvSpPr>
            <a:spLocks noGrp="1"/>
          </p:cNvSpPr>
          <p:nvPr>
            <p:ph type="title"/>
          </p:nvPr>
        </p:nvSpPr>
        <p:spPr/>
        <p:txBody>
          <a:bodyPr/>
          <a:lstStyle/>
          <a:p>
            <a:r>
              <a:rPr lang="en-US" dirty="0" smtClean="0"/>
              <a:t>R code for Xsell model</a:t>
            </a:r>
            <a:endParaRPr lang="en-US" dirty="0"/>
          </a:p>
        </p:txBody>
      </p:sp>
      <p:sp>
        <p:nvSpPr>
          <p:cNvPr id="4" name="Text Placeholder 3"/>
          <p:cNvSpPr>
            <a:spLocks noGrp="1"/>
          </p:cNvSpPr>
          <p:nvPr>
            <p:ph type="body" sz="quarter" idx="13"/>
          </p:nvPr>
        </p:nvSpPr>
        <p:spPr>
          <a:xfrm>
            <a:off x="457200" y="914400"/>
            <a:ext cx="8929687" cy="5172075"/>
          </a:xfrm>
        </p:spPr>
        <p:txBody>
          <a:bodyPr>
            <a:noAutofit/>
          </a:bodyPr>
          <a:lstStyle/>
          <a:p>
            <a:r>
              <a:rPr lang="en-US" sz="1800" dirty="0" smtClean="0">
                <a:latin typeface="Arial" pitchFamily="34" charset="0"/>
                <a:cs typeface="Arial" pitchFamily="34" charset="0"/>
              </a:rPr>
              <a:t>###Multicollinearity check</a:t>
            </a:r>
          </a:p>
          <a:p>
            <a:r>
              <a:rPr lang="en-US" sz="1800" dirty="0" smtClean="0">
                <a:latin typeface="Arial" pitchFamily="34" charset="0"/>
                <a:cs typeface="Arial" pitchFamily="34" charset="0"/>
              </a:rPr>
              <a:t>### Retain numeric variables and find correlation matrix  for them</a:t>
            </a:r>
          </a:p>
          <a:p>
            <a:r>
              <a:rPr lang="en-US" sz="1600" dirty="0" smtClean="0">
                <a:latin typeface="Arial" pitchFamily="34" charset="0"/>
                <a:cs typeface="Arial" pitchFamily="34" charset="0"/>
              </a:rPr>
              <a:t>dat1&lt;- </a:t>
            </a:r>
            <a:r>
              <a:rPr lang="en-US" sz="1600" dirty="0" err="1" smtClean="0">
                <a:latin typeface="Arial" pitchFamily="34" charset="0"/>
                <a:cs typeface="Arial" pitchFamily="34" charset="0"/>
              </a:rPr>
              <a:t>cust_data</a:t>
            </a:r>
            <a:r>
              <a:rPr lang="en-US" sz="1600" dirty="0" smtClean="0">
                <a:latin typeface="Arial" pitchFamily="34" charset="0"/>
                <a:cs typeface="Arial" pitchFamily="34" charset="0"/>
              </a:rPr>
              <a:t>[,c(3,9,10,11,15,17)]</a:t>
            </a:r>
          </a:p>
          <a:p>
            <a:r>
              <a:rPr lang="en-US" sz="1600" dirty="0" smtClean="0">
                <a:latin typeface="Arial" pitchFamily="34" charset="0"/>
                <a:cs typeface="Arial" pitchFamily="34" charset="0"/>
              </a:rPr>
              <a:t>correlation &lt;- </a:t>
            </a:r>
            <a:r>
              <a:rPr lang="en-US" sz="1600" dirty="0" err="1" smtClean="0">
                <a:latin typeface="Arial" pitchFamily="34" charset="0"/>
                <a:cs typeface="Arial" pitchFamily="34" charset="0"/>
              </a:rPr>
              <a:t>cor</a:t>
            </a:r>
            <a:r>
              <a:rPr lang="en-US" sz="1600" dirty="0" smtClean="0">
                <a:latin typeface="Arial" pitchFamily="34" charset="0"/>
                <a:cs typeface="Arial" pitchFamily="34" charset="0"/>
              </a:rPr>
              <a:t>(dat1,dat1)</a:t>
            </a:r>
          </a:p>
          <a:p>
            <a:r>
              <a:rPr lang="en-US" sz="1800" dirty="0" smtClean="0">
                <a:latin typeface="Arial" pitchFamily="34" charset="0"/>
                <a:cs typeface="Arial" pitchFamily="34" charset="0"/>
              </a:rPr>
              <a:t>### Calculate variance inflation factor to reduce </a:t>
            </a:r>
            <a:r>
              <a:rPr lang="en-US" sz="1800" dirty="0" err="1" smtClean="0">
                <a:latin typeface="Arial" pitchFamily="34" charset="0"/>
                <a:cs typeface="Arial" pitchFamily="34" charset="0"/>
              </a:rPr>
              <a:t>varaibles</a:t>
            </a:r>
            <a:r>
              <a:rPr lang="en-US" sz="1800" dirty="0" smtClean="0">
                <a:latin typeface="Arial" pitchFamily="34" charset="0"/>
                <a:cs typeface="Arial" pitchFamily="34" charset="0"/>
              </a:rPr>
              <a:t> based on multicollinearity</a:t>
            </a:r>
          </a:p>
          <a:p>
            <a:r>
              <a:rPr lang="en-US" sz="1600" dirty="0" smtClean="0">
                <a:latin typeface="Arial" pitchFamily="34" charset="0"/>
                <a:cs typeface="Arial" pitchFamily="34" charset="0"/>
              </a:rPr>
              <a:t>vif1 &lt;- </a:t>
            </a:r>
            <a:r>
              <a:rPr lang="en-US" sz="1600" dirty="0" err="1" smtClean="0">
                <a:latin typeface="Arial" pitchFamily="34" charset="0"/>
                <a:cs typeface="Arial" pitchFamily="34" charset="0"/>
              </a:rPr>
              <a:t>vif</a:t>
            </a:r>
            <a:r>
              <a:rPr lang="en-US" sz="1600" dirty="0" smtClean="0">
                <a:latin typeface="Arial" pitchFamily="34" charset="0"/>
                <a:cs typeface="Arial" pitchFamily="34" charset="0"/>
              </a:rPr>
              <a:t>(lm(Responder ~ Age + WSI + </a:t>
            </a:r>
            <a:r>
              <a:rPr lang="en-US" sz="1600" dirty="0" err="1" smtClean="0">
                <a:latin typeface="Arial" pitchFamily="34" charset="0"/>
                <a:cs typeface="Arial" pitchFamily="34" charset="0"/>
              </a:rPr>
              <a:t>IncomeGrp</a:t>
            </a:r>
            <a:r>
              <a:rPr lang="en-US" sz="1600" dirty="0" smtClean="0">
                <a:latin typeface="Arial" pitchFamily="34" charset="0"/>
                <a:cs typeface="Arial" pitchFamily="34" charset="0"/>
              </a:rPr>
              <a:t> + No.of.prod1 + MSL_prod1 + No.of.prod2+MSL_prod2 + </a:t>
            </a:r>
            <a:r>
              <a:rPr lang="en-US" sz="1600" dirty="0" err="1" smtClean="0">
                <a:latin typeface="Arial" pitchFamily="34" charset="0"/>
                <a:cs typeface="Arial" pitchFamily="34" charset="0"/>
              </a:rPr>
              <a:t>num_of_cars</a:t>
            </a:r>
            <a:r>
              <a:rPr lang="en-US" sz="1600" dirty="0" smtClean="0">
                <a:latin typeface="Arial" pitchFamily="34" charset="0"/>
                <a:cs typeface="Arial" pitchFamily="34" charset="0"/>
              </a:rPr>
              <a:t> + </a:t>
            </a:r>
            <a:r>
              <a:rPr lang="en-US" sz="1600" dirty="0" err="1" smtClean="0">
                <a:latin typeface="Arial" pitchFamily="34" charset="0"/>
                <a:cs typeface="Arial" pitchFamily="34" charset="0"/>
              </a:rPr>
              <a:t>Family_doctor</a:t>
            </a:r>
            <a:r>
              <a:rPr lang="en-US" sz="1600" dirty="0" smtClean="0">
                <a:latin typeface="Arial" pitchFamily="34" charset="0"/>
                <a:cs typeface="Arial" pitchFamily="34" charset="0"/>
              </a:rPr>
              <a:t> , data=</a:t>
            </a:r>
            <a:r>
              <a:rPr lang="en-US" sz="1600" dirty="0" err="1" smtClean="0">
                <a:latin typeface="Arial" pitchFamily="34" charset="0"/>
                <a:cs typeface="Arial" pitchFamily="34" charset="0"/>
              </a:rPr>
              <a:t>cust_data</a:t>
            </a:r>
            <a:r>
              <a:rPr lang="en-US" sz="1600" dirty="0" smtClean="0">
                <a:latin typeface="Arial" pitchFamily="34" charset="0"/>
                <a:cs typeface="Arial" pitchFamily="34" charset="0"/>
              </a:rPr>
              <a:t>))</a:t>
            </a:r>
          </a:p>
          <a:p>
            <a:r>
              <a:rPr lang="en-US" sz="1800" dirty="0" smtClean="0">
                <a:latin typeface="Arial" pitchFamily="34" charset="0"/>
                <a:cs typeface="Arial" pitchFamily="34" charset="0"/>
              </a:rPr>
              <a:t>### View the results of </a:t>
            </a:r>
            <a:r>
              <a:rPr lang="en-US" sz="1800" dirty="0" err="1" smtClean="0">
                <a:latin typeface="Arial" pitchFamily="34" charset="0"/>
                <a:cs typeface="Arial" pitchFamily="34" charset="0"/>
              </a:rPr>
              <a:t>vif</a:t>
            </a:r>
            <a:r>
              <a:rPr lang="en-US" sz="1800" dirty="0" smtClean="0">
                <a:latin typeface="Arial" pitchFamily="34" charset="0"/>
                <a:cs typeface="Arial" pitchFamily="34" charset="0"/>
              </a:rPr>
              <a:t> and ensure all the VIF values are lower than 2</a:t>
            </a:r>
          </a:p>
          <a:p>
            <a:r>
              <a:rPr lang="en-US" sz="1800" dirty="0" smtClean="0">
                <a:latin typeface="Arial" pitchFamily="34" charset="0"/>
                <a:cs typeface="Arial" pitchFamily="34" charset="0"/>
              </a:rPr>
              <a:t>### If VIF &gt;2 drop the variable with high correlation and run </a:t>
            </a:r>
            <a:r>
              <a:rPr lang="en-US" sz="1800" dirty="0" err="1" smtClean="0">
                <a:latin typeface="Arial" pitchFamily="34" charset="0"/>
                <a:cs typeface="Arial" pitchFamily="34" charset="0"/>
              </a:rPr>
              <a:t>vif</a:t>
            </a:r>
            <a:r>
              <a:rPr lang="en-US" sz="1800" dirty="0" smtClean="0">
                <a:latin typeface="Arial" pitchFamily="34" charset="0"/>
                <a:cs typeface="Arial" pitchFamily="34" charset="0"/>
              </a:rPr>
              <a:t> again</a:t>
            </a:r>
          </a:p>
          <a:p>
            <a:r>
              <a:rPr lang="en-US" sz="1600" dirty="0" smtClean="0">
                <a:latin typeface="Arial" pitchFamily="34" charset="0"/>
                <a:cs typeface="Arial" pitchFamily="34" charset="0"/>
              </a:rPr>
              <a:t>read(vif1)</a:t>
            </a:r>
          </a:p>
          <a:p>
            <a:r>
              <a:rPr lang="en-US" sz="1800" dirty="0" smtClean="0">
                <a:latin typeface="Arial" pitchFamily="34" charset="0"/>
                <a:cs typeface="Arial" pitchFamily="34" charset="0"/>
              </a:rPr>
              <a:t>	</a:t>
            </a:r>
            <a:endParaRPr lang="en-US" sz="1800" dirty="0">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 code for Xsell model</a:t>
            </a:r>
            <a:endParaRPr lang="en-US" dirty="0"/>
          </a:p>
        </p:txBody>
      </p:sp>
      <p:sp>
        <p:nvSpPr>
          <p:cNvPr id="4" name="Text Placeholder 3"/>
          <p:cNvSpPr>
            <a:spLocks noGrp="1"/>
          </p:cNvSpPr>
          <p:nvPr>
            <p:ph idx="1"/>
          </p:nvPr>
        </p:nvSpPr>
        <p:spPr/>
        <p:txBody>
          <a:bodyPr>
            <a:noAutofit/>
          </a:bodyPr>
          <a:lstStyle/>
          <a:p>
            <a:r>
              <a:rPr lang="en-US" sz="1600" b="1" dirty="0" smtClean="0">
                <a:latin typeface="Arial" pitchFamily="34" charset="0"/>
                <a:cs typeface="Arial" pitchFamily="34" charset="0"/>
              </a:rPr>
              <a:t>###Missing value and capping treatment along with categorization</a:t>
            </a:r>
            <a:r>
              <a:rPr lang="en-US" sz="1600" dirty="0" smtClean="0">
                <a:latin typeface="Arial" pitchFamily="34" charset="0"/>
                <a:cs typeface="Arial" pitchFamily="34" charset="0"/>
              </a:rPr>
              <a:t> </a:t>
            </a:r>
          </a:p>
          <a:p>
            <a:r>
              <a:rPr lang="en-US" sz="1600" dirty="0" err="1" smtClean="0">
                <a:latin typeface="Arial" pitchFamily="34" charset="0"/>
                <a:cs typeface="Arial" pitchFamily="34" charset="0"/>
              </a:rPr>
              <a:t>cust_data$GRP_age</a:t>
            </a:r>
            <a:r>
              <a:rPr lang="en-US" sz="1600" dirty="0" smtClean="0">
                <a:latin typeface="Arial" pitchFamily="34" charset="0"/>
                <a:cs typeface="Arial" pitchFamily="34" charset="0"/>
              </a:rPr>
              <a:t> &lt;- </a:t>
            </a:r>
            <a:r>
              <a:rPr lang="en-US" sz="1600" dirty="0" err="1" smtClean="0">
                <a:latin typeface="Arial" pitchFamily="34" charset="0"/>
                <a:cs typeface="Arial" pitchFamily="34" charset="0"/>
              </a:rPr>
              <a:t>ifelse</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cust_data$Age</a:t>
            </a:r>
            <a:r>
              <a:rPr lang="en-US" sz="1600" dirty="0" smtClean="0">
                <a:latin typeface="Arial" pitchFamily="34" charset="0"/>
                <a:cs typeface="Arial" pitchFamily="34" charset="0"/>
              </a:rPr>
              <a:t>=="",1,ifelse(</a:t>
            </a:r>
            <a:r>
              <a:rPr lang="en-US" sz="1600" dirty="0" err="1" smtClean="0">
                <a:latin typeface="Arial" pitchFamily="34" charset="0"/>
                <a:cs typeface="Arial" pitchFamily="34" charset="0"/>
              </a:rPr>
              <a:t>cust_data$Age</a:t>
            </a:r>
            <a:r>
              <a:rPr lang="en-US" sz="1600" dirty="0" smtClean="0">
                <a:latin typeface="Arial" pitchFamily="34" charset="0"/>
                <a:cs typeface="Arial" pitchFamily="34" charset="0"/>
              </a:rPr>
              <a:t>&gt;50,3,ifelse(</a:t>
            </a:r>
            <a:r>
              <a:rPr lang="en-US" sz="1600" dirty="0" err="1" smtClean="0">
                <a:latin typeface="Arial" pitchFamily="34" charset="0"/>
                <a:cs typeface="Arial" pitchFamily="34" charset="0"/>
              </a:rPr>
              <a:t>cust_data$Age</a:t>
            </a:r>
            <a:r>
              <a:rPr lang="en-US" sz="1600" dirty="0" smtClean="0">
                <a:latin typeface="Arial" pitchFamily="34" charset="0"/>
                <a:cs typeface="Arial" pitchFamily="34" charset="0"/>
              </a:rPr>
              <a:t>&gt;25,2,1)))</a:t>
            </a:r>
          </a:p>
          <a:p>
            <a:r>
              <a:rPr lang="en-US" sz="1600" dirty="0" err="1" smtClean="0">
                <a:latin typeface="Arial" pitchFamily="34" charset="0"/>
                <a:cs typeface="Arial" pitchFamily="34" charset="0"/>
              </a:rPr>
              <a:t>cust_data$GRP_channel</a:t>
            </a:r>
            <a:r>
              <a:rPr lang="en-US" sz="1600" dirty="0" smtClean="0">
                <a:latin typeface="Arial" pitchFamily="34" charset="0"/>
                <a:cs typeface="Arial" pitchFamily="34" charset="0"/>
              </a:rPr>
              <a:t>&lt;-</a:t>
            </a:r>
            <a:r>
              <a:rPr lang="en-US" sz="1600" dirty="0" err="1" smtClean="0">
                <a:latin typeface="Arial" pitchFamily="34" charset="0"/>
                <a:cs typeface="Arial" pitchFamily="34" charset="0"/>
              </a:rPr>
              <a:t>ifelse</a:t>
            </a:r>
            <a:r>
              <a:rPr lang="en-US" sz="1600" dirty="0" smtClean="0">
                <a:latin typeface="Arial" pitchFamily="34" charset="0"/>
                <a:cs typeface="Arial" pitchFamily="34" charset="0"/>
              </a:rPr>
              <a:t>(</a:t>
            </a:r>
            <a:r>
              <a:rPr lang="en-US" sz="1600" dirty="0" err="1" smtClean="0">
                <a:latin typeface="Arial" pitchFamily="34" charset="0"/>
                <a:cs typeface="Arial" pitchFamily="34" charset="0"/>
              </a:rPr>
              <a:t>cust_data$Channel</a:t>
            </a:r>
            <a:r>
              <a:rPr lang="en-US" sz="1600" dirty="0" smtClean="0">
                <a:latin typeface="Arial" pitchFamily="34" charset="0"/>
                <a:cs typeface="Arial" pitchFamily="34" charset="0"/>
              </a:rPr>
              <a:t>=="Direct",1,ifelse(</a:t>
            </a:r>
            <a:r>
              <a:rPr lang="en-US" sz="1600" dirty="0" err="1" smtClean="0">
                <a:latin typeface="Arial" pitchFamily="34" charset="0"/>
                <a:cs typeface="Arial" pitchFamily="34" charset="0"/>
              </a:rPr>
              <a:t>cust_data$Channel</a:t>
            </a:r>
            <a:r>
              <a:rPr lang="en-US" sz="1600" dirty="0" smtClean="0">
                <a:latin typeface="Arial" pitchFamily="34" charset="0"/>
                <a:cs typeface="Arial" pitchFamily="34" charset="0"/>
              </a:rPr>
              <a:t>=="Broker",2,1))</a:t>
            </a:r>
          </a:p>
          <a:p>
            <a:r>
              <a:rPr lang="en-US" sz="1600" dirty="0" err="1" smtClean="0">
                <a:latin typeface="Arial" pitchFamily="34" charset="0"/>
                <a:cs typeface="Arial" pitchFamily="34" charset="0"/>
              </a:rPr>
              <a:t>cust_data$GRP_gender</a:t>
            </a:r>
            <a:r>
              <a:rPr lang="en-US" sz="1600" dirty="0" smtClean="0">
                <a:latin typeface="Arial" pitchFamily="34" charset="0"/>
                <a:cs typeface="Arial" pitchFamily="34" charset="0"/>
              </a:rPr>
              <a:t>&lt;-</a:t>
            </a:r>
            <a:r>
              <a:rPr lang="en-US" sz="1600" dirty="0" err="1" smtClean="0">
                <a:latin typeface="Arial" pitchFamily="34" charset="0"/>
                <a:cs typeface="Arial" pitchFamily="34" charset="0"/>
              </a:rPr>
              <a:t>ifelse</a:t>
            </a:r>
            <a:r>
              <a:rPr lang="en-US" sz="1600" dirty="0" smtClean="0">
                <a:latin typeface="Arial" pitchFamily="34" charset="0"/>
                <a:cs typeface="Arial" pitchFamily="34" charset="0"/>
              </a:rPr>
              <a:t>(</a:t>
            </a:r>
            <a:r>
              <a:rPr lang="en-US" sz="1600" dirty="0" err="1" smtClean="0">
                <a:latin typeface="Arial" pitchFamily="34" charset="0"/>
                <a:cs typeface="Arial" pitchFamily="34" charset="0"/>
              </a:rPr>
              <a:t>cust_data$Gender</a:t>
            </a:r>
            <a:r>
              <a:rPr lang="en-US" sz="1600" dirty="0" smtClean="0">
                <a:latin typeface="Arial" pitchFamily="34" charset="0"/>
                <a:cs typeface="Arial" pitchFamily="34" charset="0"/>
              </a:rPr>
              <a:t>=="Male",1,ifelse(</a:t>
            </a:r>
            <a:r>
              <a:rPr lang="en-US" sz="1600" dirty="0" err="1" smtClean="0">
                <a:latin typeface="Arial" pitchFamily="34" charset="0"/>
                <a:cs typeface="Arial" pitchFamily="34" charset="0"/>
              </a:rPr>
              <a:t>cust_data$Gender</a:t>
            </a:r>
            <a:r>
              <a:rPr lang="en-US" sz="1600" dirty="0" smtClean="0">
                <a:latin typeface="Arial" pitchFamily="34" charset="0"/>
                <a:cs typeface="Arial" pitchFamily="34" charset="0"/>
              </a:rPr>
              <a:t>=="Female",2,1))</a:t>
            </a:r>
          </a:p>
          <a:p>
            <a:r>
              <a:rPr lang="en-US" sz="1600" dirty="0" err="1" smtClean="0">
                <a:latin typeface="Arial" pitchFamily="34" charset="0"/>
                <a:cs typeface="Arial" pitchFamily="34" charset="0"/>
              </a:rPr>
              <a:t>cust_data$GRP_marital_status</a:t>
            </a:r>
            <a:r>
              <a:rPr lang="en-US" sz="1600" dirty="0" smtClean="0">
                <a:latin typeface="Arial" pitchFamily="34" charset="0"/>
                <a:cs typeface="Arial" pitchFamily="34" charset="0"/>
              </a:rPr>
              <a:t>&lt;-</a:t>
            </a:r>
            <a:r>
              <a:rPr lang="en-US" sz="1600" dirty="0" err="1" smtClean="0">
                <a:latin typeface="Arial" pitchFamily="34" charset="0"/>
                <a:cs typeface="Arial" pitchFamily="34" charset="0"/>
              </a:rPr>
              <a:t>ifelse</a:t>
            </a:r>
            <a:r>
              <a:rPr lang="en-US" sz="1600" dirty="0" smtClean="0">
                <a:latin typeface="Arial" pitchFamily="34" charset="0"/>
                <a:cs typeface="Arial" pitchFamily="34" charset="0"/>
              </a:rPr>
              <a:t>(</a:t>
            </a:r>
            <a:r>
              <a:rPr lang="en-US" sz="1600" dirty="0" err="1" smtClean="0">
                <a:latin typeface="Arial" pitchFamily="34" charset="0"/>
                <a:cs typeface="Arial" pitchFamily="34" charset="0"/>
              </a:rPr>
              <a:t>cust_data$Marital_status</a:t>
            </a:r>
            <a:r>
              <a:rPr lang="en-US" sz="1600" dirty="0" smtClean="0">
                <a:latin typeface="Arial" pitchFamily="34" charset="0"/>
                <a:cs typeface="Arial" pitchFamily="34" charset="0"/>
              </a:rPr>
              <a:t>=="Yes",1,ifelse(</a:t>
            </a:r>
            <a:r>
              <a:rPr lang="en-US" sz="1600" dirty="0" err="1" smtClean="0">
                <a:latin typeface="Arial" pitchFamily="34" charset="0"/>
                <a:cs typeface="Arial" pitchFamily="34" charset="0"/>
              </a:rPr>
              <a:t>cust_data$Marital_status</a:t>
            </a:r>
            <a:r>
              <a:rPr lang="en-US" sz="1600" dirty="0" smtClean="0">
                <a:latin typeface="Arial" pitchFamily="34" charset="0"/>
                <a:cs typeface="Arial" pitchFamily="34" charset="0"/>
              </a:rPr>
              <a:t>=="No",2,1))</a:t>
            </a:r>
          </a:p>
          <a:p>
            <a:r>
              <a:rPr lang="en-US" sz="1600" dirty="0" err="1" smtClean="0">
                <a:latin typeface="Arial" pitchFamily="34" charset="0"/>
                <a:cs typeface="Arial" pitchFamily="34" charset="0"/>
              </a:rPr>
              <a:t>cust_data$GRP_FS_code</a:t>
            </a:r>
            <a:r>
              <a:rPr lang="en-US" sz="1600" dirty="0" smtClean="0">
                <a:latin typeface="Arial" pitchFamily="34" charset="0"/>
                <a:cs typeface="Arial" pitchFamily="34" charset="0"/>
              </a:rPr>
              <a:t>&lt;-</a:t>
            </a:r>
            <a:r>
              <a:rPr lang="en-US" sz="1600" dirty="0" err="1" smtClean="0">
                <a:latin typeface="Arial" pitchFamily="34" charset="0"/>
                <a:cs typeface="Arial" pitchFamily="34" charset="0"/>
              </a:rPr>
              <a:t>ifelse</a:t>
            </a:r>
            <a:r>
              <a:rPr lang="en-US" sz="1600" dirty="0" smtClean="0">
                <a:latin typeface="Arial" pitchFamily="34" charset="0"/>
                <a:cs typeface="Arial" pitchFamily="34" charset="0"/>
              </a:rPr>
              <a:t>(</a:t>
            </a:r>
            <a:r>
              <a:rPr lang="en-US" sz="1600" dirty="0" err="1" smtClean="0">
                <a:latin typeface="Arial" pitchFamily="34" charset="0"/>
                <a:cs typeface="Arial" pitchFamily="34" charset="0"/>
              </a:rPr>
              <a:t>cust_data$FS_code</a:t>
            </a:r>
            <a:r>
              <a:rPr lang="en-US" sz="1600" dirty="0" smtClean="0">
                <a:latin typeface="Arial" pitchFamily="34" charset="0"/>
                <a:cs typeface="Arial" pitchFamily="34" charset="0"/>
              </a:rPr>
              <a:t>=="A",1,ifelse(</a:t>
            </a:r>
            <a:r>
              <a:rPr lang="en-US" sz="1600" dirty="0" err="1" smtClean="0">
                <a:latin typeface="Arial" pitchFamily="34" charset="0"/>
                <a:cs typeface="Arial" pitchFamily="34" charset="0"/>
              </a:rPr>
              <a:t>cust_data$FS_code</a:t>
            </a:r>
            <a:r>
              <a:rPr lang="en-US" sz="1600" dirty="0" smtClean="0">
                <a:latin typeface="Arial" pitchFamily="34" charset="0"/>
                <a:cs typeface="Arial" pitchFamily="34" charset="0"/>
              </a:rPr>
              <a:t>=="E",3,2))</a:t>
            </a:r>
          </a:p>
          <a:p>
            <a:r>
              <a:rPr lang="en-US" sz="1600" dirty="0" err="1" smtClean="0">
                <a:latin typeface="Arial" pitchFamily="34" charset="0"/>
                <a:cs typeface="Arial" pitchFamily="34" charset="0"/>
              </a:rPr>
              <a:t>cust_data$GRP_Prosperity_Index</a:t>
            </a:r>
            <a:r>
              <a:rPr lang="en-US" sz="1600" dirty="0" smtClean="0">
                <a:latin typeface="Arial" pitchFamily="34" charset="0"/>
                <a:cs typeface="Arial" pitchFamily="34" charset="0"/>
              </a:rPr>
              <a:t>&lt;-</a:t>
            </a:r>
            <a:r>
              <a:rPr lang="en-US" sz="1600" dirty="0" err="1" smtClean="0">
                <a:latin typeface="Arial" pitchFamily="34" charset="0"/>
                <a:cs typeface="Arial" pitchFamily="34" charset="0"/>
              </a:rPr>
              <a:t>ifelse</a:t>
            </a:r>
            <a:r>
              <a:rPr lang="en-US" sz="1600" dirty="0" smtClean="0">
                <a:latin typeface="Arial" pitchFamily="34" charset="0"/>
                <a:cs typeface="Arial" pitchFamily="34" charset="0"/>
              </a:rPr>
              <a:t>(</a:t>
            </a:r>
            <a:r>
              <a:rPr lang="en-US" sz="1600" dirty="0" err="1" smtClean="0">
                <a:latin typeface="Arial" pitchFamily="34" charset="0"/>
                <a:cs typeface="Arial" pitchFamily="34" charset="0"/>
              </a:rPr>
              <a:t>cust_data$Prosperity_Index</a:t>
            </a:r>
            <a:r>
              <a:rPr lang="en-US" sz="1600" dirty="0" smtClean="0">
                <a:latin typeface="Arial" pitchFamily="34" charset="0"/>
                <a:cs typeface="Arial" pitchFamily="34" charset="0"/>
              </a:rPr>
              <a:t>=="High",1,ifelse(</a:t>
            </a:r>
            <a:r>
              <a:rPr lang="en-US" sz="1600" dirty="0" err="1" smtClean="0">
                <a:latin typeface="Arial" pitchFamily="34" charset="0"/>
                <a:cs typeface="Arial" pitchFamily="34" charset="0"/>
              </a:rPr>
              <a:t>cust_data$Prosperity_Index</a:t>
            </a:r>
            <a:r>
              <a:rPr lang="en-US" sz="1600" dirty="0" smtClean="0">
                <a:latin typeface="Arial" pitchFamily="34" charset="0"/>
                <a:cs typeface="Arial" pitchFamily="34" charset="0"/>
              </a:rPr>
              <a:t>=="Medium",2,2</a:t>
            </a:r>
            <a:r>
              <a:rPr lang="en-US" sz="1600" dirty="0" smtClean="0">
                <a:latin typeface="Arial" pitchFamily="34" charset="0"/>
                <a:cs typeface="Arial" pitchFamily="34" charset="0"/>
              </a:rPr>
              <a:t>))</a:t>
            </a:r>
            <a:endParaRPr lang="en-US" sz="1600" dirty="0" smtClean="0">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5A0614AE-7DA6-4443-9A06-FA7BD7CD666D}" type="slidenum">
              <a:rPr lang="en-US" smtClean="0"/>
              <a:pPr/>
              <a:t>21</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 code for Xsell </a:t>
            </a:r>
            <a:r>
              <a:rPr lang="en-US" dirty="0" smtClean="0"/>
              <a:t>model (</a:t>
            </a:r>
            <a:r>
              <a:rPr lang="en-US" dirty="0" err="1" smtClean="0"/>
              <a:t>Contd</a:t>
            </a:r>
            <a:r>
              <a:rPr lang="en-US" dirty="0" smtClean="0"/>
              <a:t>…)</a:t>
            </a:r>
            <a:endParaRPr lang="en-US" dirty="0"/>
          </a:p>
        </p:txBody>
      </p:sp>
      <p:sp>
        <p:nvSpPr>
          <p:cNvPr id="4" name="Text Placeholder 3"/>
          <p:cNvSpPr>
            <a:spLocks noGrp="1"/>
          </p:cNvSpPr>
          <p:nvPr>
            <p:ph idx="1"/>
          </p:nvPr>
        </p:nvSpPr>
        <p:spPr/>
        <p:txBody>
          <a:bodyPr>
            <a:noAutofit/>
          </a:bodyPr>
          <a:lstStyle/>
          <a:p>
            <a:r>
              <a:rPr lang="en-US" sz="1600" dirty="0" smtClean="0">
                <a:latin typeface="Arial" pitchFamily="34" charset="0"/>
                <a:cs typeface="Arial" pitchFamily="34" charset="0"/>
              </a:rPr>
              <a:t>cust_data$GRP_No.of.prod1&lt;-</a:t>
            </a:r>
            <a:r>
              <a:rPr lang="en-US" sz="1600" dirty="0" err="1" smtClean="0">
                <a:latin typeface="Arial" pitchFamily="34" charset="0"/>
                <a:cs typeface="Arial" pitchFamily="34" charset="0"/>
              </a:rPr>
              <a:t>ifelse</a:t>
            </a:r>
            <a:r>
              <a:rPr lang="en-US" sz="1600" dirty="0" smtClean="0">
                <a:latin typeface="Arial" pitchFamily="34" charset="0"/>
                <a:cs typeface="Arial" pitchFamily="34" charset="0"/>
              </a:rPr>
              <a:t>(cust_data$No.of.prod1&gt;5,1,ifelse(cust_data$No.of.prod1&lt;=5,2,2))</a:t>
            </a:r>
          </a:p>
          <a:p>
            <a:r>
              <a:rPr lang="en-US" sz="1600" dirty="0" smtClean="0">
                <a:latin typeface="Arial" pitchFamily="34" charset="0"/>
                <a:cs typeface="Arial" pitchFamily="34" charset="0"/>
              </a:rPr>
              <a:t>cust_data$GRP_No.of.prod2&lt;-</a:t>
            </a:r>
            <a:r>
              <a:rPr lang="en-US" sz="1600" dirty="0" err="1" smtClean="0">
                <a:latin typeface="Arial" pitchFamily="34" charset="0"/>
                <a:cs typeface="Arial" pitchFamily="34" charset="0"/>
              </a:rPr>
              <a:t>ifelse</a:t>
            </a:r>
            <a:r>
              <a:rPr lang="en-US" sz="1600" dirty="0" smtClean="0">
                <a:latin typeface="Arial" pitchFamily="34" charset="0"/>
                <a:cs typeface="Arial" pitchFamily="34" charset="0"/>
              </a:rPr>
              <a:t>(cust_data$No.of.prod2&gt;5,1,ifelse(cust_data$No.of.prod2 &gt;2,2,1))</a:t>
            </a:r>
          </a:p>
          <a:p>
            <a:r>
              <a:rPr lang="en-US" sz="1600" dirty="0" smtClean="0">
                <a:latin typeface="Arial" pitchFamily="34" charset="0"/>
                <a:cs typeface="Arial" pitchFamily="34" charset="0"/>
              </a:rPr>
              <a:t>cust_data$GRP_MSL_prod1&lt;-</a:t>
            </a:r>
            <a:r>
              <a:rPr lang="en-US" sz="1600" dirty="0" err="1" smtClean="0">
                <a:latin typeface="Arial" pitchFamily="34" charset="0"/>
                <a:cs typeface="Arial" pitchFamily="34" charset="0"/>
              </a:rPr>
              <a:t>ifelse</a:t>
            </a:r>
            <a:r>
              <a:rPr lang="en-US" sz="1600" dirty="0" smtClean="0">
                <a:latin typeface="Arial" pitchFamily="34" charset="0"/>
                <a:cs typeface="Arial" pitchFamily="34" charset="0"/>
              </a:rPr>
              <a:t>(cust_data$MSL_prod1&gt;24,1,ifelse(cust_data$MSL_prod1 &gt;12 ,2,1))</a:t>
            </a: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	</a:t>
            </a:r>
            <a:endParaRPr lang="en-US" sz="1600" dirty="0">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5A0614AE-7DA6-4443-9A06-FA7BD7CD666D}" type="slidenum">
              <a:rPr lang="en-US" smtClean="0"/>
              <a:pPr/>
              <a:t>22</a:t>
            </a:fld>
            <a:endParaRPr lang="en-US" dirty="0"/>
          </a:p>
        </p:txBody>
      </p:sp>
    </p:spTree>
    <p:extLst>
      <p:ext uri="{BB962C8B-B14F-4D97-AF65-F5344CB8AC3E}">
        <p14:creationId xmlns:p14="http://schemas.microsoft.com/office/powerpoint/2010/main" val="2438922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 code for Xsell model</a:t>
            </a:r>
            <a:endParaRPr lang="en-US" dirty="0"/>
          </a:p>
        </p:txBody>
      </p:sp>
      <p:sp>
        <p:nvSpPr>
          <p:cNvPr id="4" name="Text Placeholder 3"/>
          <p:cNvSpPr>
            <a:spLocks noGrp="1"/>
          </p:cNvSpPr>
          <p:nvPr>
            <p:ph idx="1"/>
          </p:nvPr>
        </p:nvSpPr>
        <p:spPr/>
        <p:txBody>
          <a:bodyPr>
            <a:noAutofit/>
          </a:bodyPr>
          <a:lstStyle/>
          <a:p>
            <a:r>
              <a:rPr lang="en-US" sz="1600" b="1" dirty="0" smtClean="0">
                <a:latin typeface="Arial" pitchFamily="34" charset="0"/>
                <a:cs typeface="Arial" pitchFamily="34" charset="0"/>
              </a:rPr>
              <a:t>## sorting the data and generating the sample data</a:t>
            </a:r>
          </a:p>
          <a:p>
            <a:r>
              <a:rPr lang="en-US" sz="1600" dirty="0" err="1" smtClean="0">
                <a:latin typeface="Arial" pitchFamily="34" charset="0"/>
                <a:cs typeface="Arial" pitchFamily="34" charset="0"/>
              </a:rPr>
              <a:t>cust_data</a:t>
            </a:r>
            <a:r>
              <a:rPr lang="en-US" sz="1600" dirty="0" smtClean="0">
                <a:latin typeface="Arial" pitchFamily="34" charset="0"/>
                <a:cs typeface="Arial" pitchFamily="34" charset="0"/>
              </a:rPr>
              <a:t> &lt;- </a:t>
            </a:r>
            <a:r>
              <a:rPr lang="en-US" sz="1600" dirty="0" err="1" smtClean="0">
                <a:latin typeface="Arial" pitchFamily="34" charset="0"/>
                <a:cs typeface="Arial" pitchFamily="34" charset="0"/>
              </a:rPr>
              <a:t>cust_data</a:t>
            </a:r>
            <a:r>
              <a:rPr lang="en-US" sz="1600" dirty="0" smtClean="0">
                <a:latin typeface="Arial" pitchFamily="34" charset="0"/>
                <a:cs typeface="Arial" pitchFamily="34" charset="0"/>
              </a:rPr>
              <a:t>[order(</a:t>
            </a:r>
            <a:r>
              <a:rPr lang="en-US" sz="1600" dirty="0" err="1" smtClean="0">
                <a:latin typeface="Arial" pitchFamily="34" charset="0"/>
                <a:cs typeface="Arial" pitchFamily="34" charset="0"/>
              </a:rPr>
              <a:t>cust_data$Responder,decreasing</a:t>
            </a:r>
            <a:r>
              <a:rPr lang="en-US" sz="1600" dirty="0" smtClean="0">
                <a:latin typeface="Arial" pitchFamily="34" charset="0"/>
                <a:cs typeface="Arial" pitchFamily="34" charset="0"/>
              </a:rPr>
              <a:t> = TRUE),]</a:t>
            </a:r>
          </a:p>
          <a:p>
            <a:r>
              <a:rPr lang="en-US" sz="1600" dirty="0" err="1" smtClean="0">
                <a:latin typeface="Arial" pitchFamily="34" charset="0"/>
                <a:cs typeface="Arial" pitchFamily="34" charset="0"/>
              </a:rPr>
              <a:t>samp</a:t>
            </a:r>
            <a:r>
              <a:rPr lang="en-US" sz="1600" dirty="0" smtClean="0">
                <a:latin typeface="Arial" pitchFamily="34" charset="0"/>
                <a:cs typeface="Arial" pitchFamily="34" charset="0"/>
              </a:rPr>
              <a:t> =strata(</a:t>
            </a:r>
            <a:r>
              <a:rPr lang="en-US" sz="1600" dirty="0" err="1" smtClean="0">
                <a:latin typeface="Arial" pitchFamily="34" charset="0"/>
                <a:cs typeface="Arial" pitchFamily="34" charset="0"/>
              </a:rPr>
              <a:t>cust_data,c</a:t>
            </a:r>
            <a:r>
              <a:rPr lang="en-US" sz="1600" dirty="0" smtClean="0">
                <a:latin typeface="Arial" pitchFamily="34" charset="0"/>
                <a:cs typeface="Arial" pitchFamily="34" charset="0"/>
              </a:rPr>
              <a:t>("Responder"),size=c(213,1922), method="</a:t>
            </a:r>
            <a:r>
              <a:rPr lang="en-US" sz="1600" dirty="0" err="1" smtClean="0">
                <a:latin typeface="Arial" pitchFamily="34" charset="0"/>
                <a:cs typeface="Arial" pitchFamily="34" charset="0"/>
              </a:rPr>
              <a:t>srswor</a:t>
            </a:r>
            <a:r>
              <a:rPr lang="en-US" sz="1600" dirty="0" smtClean="0">
                <a:latin typeface="Arial" pitchFamily="34" charset="0"/>
                <a:cs typeface="Arial" pitchFamily="34" charset="0"/>
              </a:rPr>
              <a:t>")</a:t>
            </a:r>
          </a:p>
          <a:p>
            <a:r>
              <a:rPr lang="en-US" sz="1600" dirty="0" err="1" smtClean="0">
                <a:latin typeface="Arial" pitchFamily="34" charset="0"/>
                <a:cs typeface="Arial" pitchFamily="34" charset="0"/>
              </a:rPr>
              <a:t>samp</a:t>
            </a:r>
            <a:r>
              <a:rPr lang="en-US" sz="1600" dirty="0" smtClean="0">
                <a:latin typeface="Arial" pitchFamily="34" charset="0"/>
                <a:cs typeface="Arial" pitchFamily="34" charset="0"/>
              </a:rPr>
              <a:t>&lt;-</a:t>
            </a:r>
            <a:r>
              <a:rPr lang="en-US" sz="1600" dirty="0" err="1" smtClean="0">
                <a:latin typeface="Arial" pitchFamily="34" charset="0"/>
                <a:cs typeface="Arial" pitchFamily="34" charset="0"/>
              </a:rPr>
              <a:t>getdata</a:t>
            </a:r>
            <a:r>
              <a:rPr lang="en-US" sz="1600" dirty="0" smtClean="0">
                <a:latin typeface="Arial" pitchFamily="34" charset="0"/>
                <a:cs typeface="Arial" pitchFamily="34" charset="0"/>
              </a:rPr>
              <a:t>(</a:t>
            </a:r>
            <a:r>
              <a:rPr lang="en-US" sz="1600" dirty="0" err="1" smtClean="0">
                <a:latin typeface="Arial" pitchFamily="34" charset="0"/>
                <a:cs typeface="Arial" pitchFamily="34" charset="0"/>
              </a:rPr>
              <a:t>cust_data,samp</a:t>
            </a:r>
            <a:r>
              <a:rPr lang="en-US" sz="1600" dirty="0" smtClean="0">
                <a:latin typeface="Arial" pitchFamily="34" charset="0"/>
                <a:cs typeface="Arial" pitchFamily="34" charset="0"/>
              </a:rPr>
              <a:t>) </a:t>
            </a:r>
          </a:p>
          <a:p>
            <a:r>
              <a:rPr lang="en-US" sz="1600" b="1" dirty="0" smtClean="0">
                <a:latin typeface="Arial" pitchFamily="34" charset="0"/>
                <a:cs typeface="Arial" pitchFamily="34" charset="0"/>
              </a:rPr>
              <a:t>### Logistic Equation; Use </a:t>
            </a:r>
            <a:r>
              <a:rPr lang="en-US" sz="1600" b="1" dirty="0" err="1" smtClean="0">
                <a:latin typeface="Arial" pitchFamily="34" charset="0"/>
                <a:cs typeface="Arial" pitchFamily="34" charset="0"/>
              </a:rPr>
              <a:t>samp</a:t>
            </a:r>
            <a:r>
              <a:rPr lang="en-US" sz="1600" b="1" dirty="0" smtClean="0">
                <a:latin typeface="Arial" pitchFamily="34" charset="0"/>
                <a:cs typeface="Arial" pitchFamily="34" charset="0"/>
              </a:rPr>
              <a:t>  data  for generating results </a:t>
            </a:r>
          </a:p>
          <a:p>
            <a:r>
              <a:rPr lang="en-US" sz="1600" dirty="0" smtClean="0">
                <a:latin typeface="Arial" pitchFamily="34" charset="0"/>
                <a:cs typeface="Arial" pitchFamily="34" charset="0"/>
              </a:rPr>
              <a:t>logistic1&lt;- </a:t>
            </a:r>
            <a:r>
              <a:rPr lang="en-US" sz="1600" dirty="0" err="1" smtClean="0">
                <a:latin typeface="Arial" pitchFamily="34" charset="0"/>
                <a:cs typeface="Arial" pitchFamily="34" charset="0"/>
              </a:rPr>
              <a:t>glm</a:t>
            </a:r>
            <a:r>
              <a:rPr lang="en-US" sz="1600" dirty="0" smtClean="0">
                <a:latin typeface="Arial" pitchFamily="34" charset="0"/>
                <a:cs typeface="Arial" pitchFamily="34" charset="0"/>
              </a:rPr>
              <a:t>(Responder ~ </a:t>
            </a:r>
            <a:r>
              <a:rPr lang="en-US" sz="1600" dirty="0" err="1" smtClean="0">
                <a:latin typeface="Arial" pitchFamily="34" charset="0"/>
                <a:cs typeface="Arial" pitchFamily="34" charset="0"/>
              </a:rPr>
              <a:t>GRP_age</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GRP_channel</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GRP_gender</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GRP_marital_status</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GRP_FS_code</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GRP_Prosperity_Index</a:t>
            </a:r>
            <a:r>
              <a:rPr lang="en-US" sz="1600" dirty="0" smtClean="0">
                <a:latin typeface="Arial" pitchFamily="34" charset="0"/>
                <a:cs typeface="Arial" pitchFamily="34" charset="0"/>
              </a:rPr>
              <a:t>+ No.of.prod1+ No.of.prod2+ MSL_prod1 , data=</a:t>
            </a:r>
            <a:r>
              <a:rPr lang="en-US" sz="1600" dirty="0" err="1" smtClean="0">
                <a:latin typeface="Arial" pitchFamily="34" charset="0"/>
                <a:cs typeface="Arial" pitchFamily="34" charset="0"/>
              </a:rPr>
              <a:t>samp</a:t>
            </a:r>
            <a:r>
              <a:rPr lang="en-US" sz="1600" dirty="0" smtClean="0">
                <a:latin typeface="Arial" pitchFamily="34" charset="0"/>
                <a:cs typeface="Arial" pitchFamily="34" charset="0"/>
              </a:rPr>
              <a:t>)</a:t>
            </a:r>
          </a:p>
          <a:p>
            <a:endParaRPr lang="en-US" sz="1600" dirty="0" smtClean="0">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5A0614AE-7DA6-4443-9A06-FA7BD7CD666D}" type="slidenum">
              <a:rPr lang="en-US" smtClean="0"/>
              <a:pPr/>
              <a:t>23</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lstStyle/>
          <a:p>
            <a:r>
              <a:rPr lang="en-US" dirty="0"/>
              <a:t>Predictive modeling is a form of data mining. Data mining is the “analysis of observational datasets to find unforeseen relationships and to summarize the data in ways that are useful to the data owner.” Predictive modeling takes these relationships and uses them to make inferences about the future.</a:t>
            </a:r>
          </a:p>
          <a:p>
            <a:r>
              <a:rPr lang="en-US" dirty="0"/>
              <a:t>There are different types of predictive models (neural network, GLM, Logistic </a:t>
            </a:r>
            <a:r>
              <a:rPr lang="en-US" dirty="0" err="1"/>
              <a:t>etc</a:t>
            </a:r>
            <a:r>
              <a:rPr lang="en-US" dirty="0"/>
              <a:t>). The appropriate model depends on the business scenario and the data. A logistic model is more accurate than any other predictive modeling methods when the dependent variable has binary response. Based on data characteristics, logistic models determine the propensity of response.</a:t>
            </a:r>
          </a:p>
          <a:p>
            <a:r>
              <a:rPr lang="en-US" dirty="0"/>
              <a:t>The dependent variable should be categorical with binary response.</a:t>
            </a:r>
          </a:p>
          <a:p>
            <a:r>
              <a:rPr lang="en-US" dirty="0"/>
              <a:t>Logistic regression can be used only with two types of target variables:</a:t>
            </a:r>
          </a:p>
          <a:p>
            <a:r>
              <a:rPr lang="en-US" dirty="0"/>
              <a:t>1.  A categorical target variable that has exactly two categories (i.e., a binary or dichotomous)</a:t>
            </a:r>
          </a:p>
          <a:p>
            <a:r>
              <a:rPr lang="en-US" dirty="0"/>
              <a:t>2.  A continuous target variable that has values in the range 0.0 to 1.0 representing probability values or proportions.</a:t>
            </a:r>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a:t>
            </a:fld>
            <a:endParaRPr lang="en-US" dirty="0"/>
          </a:p>
        </p:txBody>
      </p:sp>
    </p:spTree>
    <p:extLst>
      <p:ext uri="{BB962C8B-B14F-4D97-AF65-F5344CB8AC3E}">
        <p14:creationId xmlns:p14="http://schemas.microsoft.com/office/powerpoint/2010/main" val="4023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Function:</a:t>
            </a:r>
            <a:endParaRPr lang="en-US" dirty="0"/>
          </a:p>
        </p:txBody>
      </p:sp>
      <p:sp>
        <p:nvSpPr>
          <p:cNvPr id="3" name="Content Placeholder 2"/>
          <p:cNvSpPr>
            <a:spLocks noGrp="1"/>
          </p:cNvSpPr>
          <p:nvPr>
            <p:ph idx="1"/>
          </p:nvPr>
        </p:nvSpPr>
        <p:spPr/>
        <p:txBody>
          <a:bodyPr/>
          <a:lstStyle/>
          <a:p>
            <a:r>
              <a:rPr lang="en-US" dirty="0"/>
              <a:t>The logistic function: f (Z) =</a:t>
            </a:r>
            <a:r>
              <a:rPr lang="en-US" dirty="0" err="1"/>
              <a:t>exp</a:t>
            </a:r>
            <a:r>
              <a:rPr lang="en-US" dirty="0"/>
              <a:t> (Z)/1+exp (Z)</a:t>
            </a:r>
          </a:p>
          <a:p>
            <a:r>
              <a:rPr lang="en-US" dirty="0"/>
              <a:t>Where Z= β0+ β1X1+ β2X2+ β3X3+………+ </a:t>
            </a:r>
            <a:r>
              <a:rPr lang="en-US" dirty="0" smtClean="0"/>
              <a:t>β</a:t>
            </a:r>
            <a:r>
              <a:rPr lang="en-US" dirty="0" err="1" smtClean="0"/>
              <a:t>kXk</a:t>
            </a:r>
            <a:endParaRPr lang="en-US" dirty="0"/>
          </a:p>
          <a:p>
            <a:r>
              <a:rPr lang="en-US" dirty="0"/>
              <a:t>Where β0 is called the "intercept" and β1, β2, β3, and so on, are called the "regression coefficients” of independent variables x1, x2, x3 respectively. </a:t>
            </a:r>
          </a:p>
          <a:p>
            <a:r>
              <a:rPr lang="en-US" dirty="0"/>
              <a:t>For any data model the input data extracted is most important to build a robust model. We should collect the demographic and historical information in the data and do some initial analysis like data audit, exploratory data analysis and bi-</a:t>
            </a:r>
            <a:r>
              <a:rPr lang="en-US" dirty="0" err="1"/>
              <a:t>variate</a:t>
            </a:r>
            <a:r>
              <a:rPr lang="en-US" dirty="0"/>
              <a:t> profiling for better understanding of the data. Next step involves analysis of the relationship in the data. The key objective of analysis is to establish a relation between the dependent and independent variables using a logistic regression. Once the model is built on training data we need to validate that model on validation data and generate scores as the output.</a:t>
            </a:r>
          </a:p>
        </p:txBody>
      </p:sp>
      <p:sp>
        <p:nvSpPr>
          <p:cNvPr id="4" name="Slide Number Placeholder 3"/>
          <p:cNvSpPr>
            <a:spLocks noGrp="1"/>
          </p:cNvSpPr>
          <p:nvPr>
            <p:ph type="sldNum" sz="quarter" idx="12"/>
          </p:nvPr>
        </p:nvSpPr>
        <p:spPr/>
        <p:txBody>
          <a:bodyPr/>
          <a:lstStyle/>
          <a:p>
            <a:fld id="{5A0614AE-7DA6-4443-9A06-FA7BD7CD666D}" type="slidenum">
              <a:rPr lang="en-US" smtClean="0"/>
              <a:pPr/>
              <a:t>3</a:t>
            </a:fld>
            <a:endParaRPr lang="en-US" dirty="0"/>
          </a:p>
        </p:txBody>
      </p:sp>
    </p:spTree>
    <p:extLst>
      <p:ext uri="{BB962C8B-B14F-4D97-AF65-F5344CB8AC3E}">
        <p14:creationId xmlns:p14="http://schemas.microsoft.com/office/powerpoint/2010/main" val="208728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a:t>
            </a:r>
            <a:endParaRPr lang="en-US" dirty="0"/>
          </a:p>
        </p:txBody>
      </p:sp>
      <p:sp>
        <p:nvSpPr>
          <p:cNvPr id="3" name="Content Placeholder 2"/>
          <p:cNvSpPr>
            <a:spLocks noGrp="1"/>
          </p:cNvSpPr>
          <p:nvPr>
            <p:ph idx="1"/>
          </p:nvPr>
        </p:nvSpPr>
        <p:spPr/>
        <p:txBody>
          <a:bodyPr/>
          <a:lstStyle/>
          <a:p>
            <a:r>
              <a:rPr lang="en-US" dirty="0"/>
              <a:t>Pull the relevant variables from the database. This step is called as Data Extraction.</a:t>
            </a:r>
          </a:p>
          <a:p>
            <a:r>
              <a:rPr lang="en-US" dirty="0"/>
              <a:t>The data is extracted by writing the SQL codes. The same is imported to the </a:t>
            </a:r>
            <a:r>
              <a:rPr lang="en-US" dirty="0" smtClean="0"/>
              <a:t>“R” </a:t>
            </a:r>
            <a:r>
              <a:rPr lang="en-US" dirty="0"/>
              <a:t>for further analysis.</a:t>
            </a:r>
          </a:p>
          <a:p>
            <a:pPr lvl="1"/>
            <a:r>
              <a:rPr lang="en-US" dirty="0"/>
              <a:t>See the excel/</a:t>
            </a:r>
            <a:r>
              <a:rPr lang="en-US" dirty="0" err="1"/>
              <a:t>csv</a:t>
            </a:r>
            <a:r>
              <a:rPr lang="en-US" dirty="0"/>
              <a:t> file for data.</a:t>
            </a:r>
          </a:p>
          <a:p>
            <a:r>
              <a:rPr lang="en-US" b="1" dirty="0"/>
              <a:t>Initial Data Analysis:</a:t>
            </a:r>
          </a:p>
          <a:p>
            <a:r>
              <a:rPr lang="en-US" dirty="0"/>
              <a:t>Before Data modeling, we should go through the data for better understanding of the available data and the business problem. Meantime it will helps in identifying missing values and outliers if there in your data.</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4</a:t>
            </a:fld>
            <a:endParaRPr lang="en-US" dirty="0"/>
          </a:p>
        </p:txBody>
      </p:sp>
    </p:spTree>
    <p:extLst>
      <p:ext uri="{BB962C8B-B14F-4D97-AF65-F5344CB8AC3E}">
        <p14:creationId xmlns:p14="http://schemas.microsoft.com/office/powerpoint/2010/main" val="4265971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a:t>P</a:t>
            </a:r>
            <a:r>
              <a:rPr lang="en-US" dirty="0" smtClean="0"/>
              <a:t>reparation Steps:</a:t>
            </a:r>
            <a:endParaRPr lang="en-US" dirty="0"/>
          </a:p>
        </p:txBody>
      </p:sp>
      <p:sp>
        <p:nvSpPr>
          <p:cNvPr id="3" name="Content Placeholder 2"/>
          <p:cNvSpPr>
            <a:spLocks noGrp="1"/>
          </p:cNvSpPr>
          <p:nvPr>
            <p:ph idx="1"/>
          </p:nvPr>
        </p:nvSpPr>
        <p:spPr>
          <a:xfrm>
            <a:off x="495300" y="962025"/>
            <a:ext cx="5448300" cy="5172075"/>
          </a:xfrm>
        </p:spPr>
        <p:txBody>
          <a:bodyPr/>
          <a:lstStyle/>
          <a:p>
            <a:r>
              <a:rPr lang="en-US" dirty="0"/>
              <a:t>The data preparation steps involves following steps:</a:t>
            </a:r>
          </a:p>
          <a:p>
            <a:r>
              <a:rPr lang="en-US" dirty="0"/>
              <a:t>1. Data Audit and EDA</a:t>
            </a:r>
          </a:p>
          <a:p>
            <a:r>
              <a:rPr lang="en-US" dirty="0" smtClean="0"/>
              <a:t>2. </a:t>
            </a:r>
            <a:r>
              <a:rPr lang="en-US" dirty="0"/>
              <a:t>Data Profiling</a:t>
            </a:r>
          </a:p>
          <a:p>
            <a:r>
              <a:rPr lang="en-US" b="1" dirty="0"/>
              <a:t>Data Audit and EDA</a:t>
            </a:r>
            <a:r>
              <a:rPr lang="en-US" dirty="0"/>
              <a:t>: - The data audit report is the initial report that we prepared to understand the data well. This report will consists of descriptive statistics for all the variables in the dataset and also will helps in </a:t>
            </a:r>
            <a:r>
              <a:rPr lang="en-US" dirty="0" smtClean="0"/>
              <a:t>identifying </a:t>
            </a:r>
            <a:r>
              <a:rPr lang="en-US" dirty="0"/>
              <a:t>the missing value and levels of categorical predictive variables. This data Audit report serves as base for assessing the quality of the data we extracted and obtained from the client. Based on this report we can request for additional data which we seems to be important for our analysis and it will also helps in dropping some insignificant variable. Refer the data audit report fields below for better understanding.</a:t>
            </a:r>
          </a:p>
        </p:txBody>
      </p:sp>
      <p:sp>
        <p:nvSpPr>
          <p:cNvPr id="4" name="Slide Number Placeholder 3"/>
          <p:cNvSpPr>
            <a:spLocks noGrp="1"/>
          </p:cNvSpPr>
          <p:nvPr>
            <p:ph type="sldNum" sz="quarter" idx="12"/>
          </p:nvPr>
        </p:nvSpPr>
        <p:spPr/>
        <p:txBody>
          <a:bodyPr/>
          <a:lstStyle/>
          <a:p>
            <a:fld id="{5A0614AE-7DA6-4443-9A06-FA7BD7CD666D}" type="slidenum">
              <a:rPr lang="en-US" smtClean="0"/>
              <a:pPr/>
              <a:t>5</a:t>
            </a:fld>
            <a:endParaRPr lang="en-US" dirty="0"/>
          </a:p>
        </p:txBody>
      </p:sp>
      <p:pic>
        <p:nvPicPr>
          <p:cNvPr id="5" name="Picture 4"/>
          <p:cNvPicPr/>
          <p:nvPr/>
        </p:nvPicPr>
        <p:blipFill>
          <a:blip r:embed="rId2" cstate="print"/>
          <a:srcRect/>
          <a:stretch>
            <a:fillRect/>
          </a:stretch>
        </p:blipFill>
        <p:spPr bwMode="auto">
          <a:xfrm>
            <a:off x="6588443" y="1147172"/>
            <a:ext cx="2655570" cy="4644028"/>
          </a:xfrm>
          <a:prstGeom prst="rect">
            <a:avLst/>
          </a:prstGeom>
          <a:noFill/>
          <a:ln w="9525">
            <a:noFill/>
            <a:miter lim="800000"/>
            <a:headEnd/>
            <a:tailEnd/>
          </a:ln>
        </p:spPr>
      </p:pic>
    </p:spTree>
    <p:extLst>
      <p:ext uri="{BB962C8B-B14F-4D97-AF65-F5344CB8AC3E}">
        <p14:creationId xmlns:p14="http://schemas.microsoft.com/office/powerpoint/2010/main" val="4047002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 Steps:</a:t>
            </a:r>
          </a:p>
        </p:txBody>
      </p:sp>
      <p:sp>
        <p:nvSpPr>
          <p:cNvPr id="3" name="Content Placeholder 2"/>
          <p:cNvSpPr>
            <a:spLocks noGrp="1"/>
          </p:cNvSpPr>
          <p:nvPr>
            <p:ph idx="1"/>
          </p:nvPr>
        </p:nvSpPr>
        <p:spPr/>
        <p:txBody>
          <a:bodyPr/>
          <a:lstStyle/>
          <a:p>
            <a:r>
              <a:rPr lang="en-US" b="1" dirty="0"/>
              <a:t>Data Profiling</a:t>
            </a:r>
            <a:r>
              <a:rPr lang="en-US" dirty="0"/>
              <a:t>:-Bivariate profiling assist in finding the frequency of each categorical variable with respect to the response variable. This would facilitate in binding/ grouping the categories which have same response rate so that the effect of that particular category can be captured in the model. </a:t>
            </a:r>
          </a:p>
          <a:p>
            <a:r>
              <a:rPr lang="en-US" dirty="0"/>
              <a:t>We prepare a report with following fields to further work on it.</a:t>
            </a:r>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6</a:t>
            </a:fld>
            <a:endParaRPr lang="en-US" dirty="0"/>
          </a:p>
        </p:txBody>
      </p:sp>
      <p:pic>
        <p:nvPicPr>
          <p:cNvPr id="6" name="Picture 5"/>
          <p:cNvPicPr/>
          <p:nvPr/>
        </p:nvPicPr>
        <p:blipFill>
          <a:blip r:embed="rId2" cstate="print"/>
          <a:srcRect/>
          <a:stretch>
            <a:fillRect/>
          </a:stretch>
        </p:blipFill>
        <p:spPr bwMode="auto">
          <a:xfrm>
            <a:off x="715620" y="2686050"/>
            <a:ext cx="2256180" cy="1352550"/>
          </a:xfrm>
          <a:prstGeom prst="rect">
            <a:avLst/>
          </a:prstGeom>
          <a:noFill/>
          <a:ln w="9525">
            <a:noFill/>
            <a:miter lim="800000"/>
            <a:headEnd/>
            <a:tailEnd/>
          </a:ln>
        </p:spPr>
      </p:pic>
    </p:spTree>
    <p:extLst>
      <p:ext uri="{BB962C8B-B14F-4D97-AF65-F5344CB8AC3E}">
        <p14:creationId xmlns:p14="http://schemas.microsoft.com/office/powerpoint/2010/main" val="4265806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Treatment</a:t>
            </a:r>
            <a:r>
              <a:rPr lang="en-US" dirty="0" smtClean="0"/>
              <a:t>:</a:t>
            </a:r>
            <a:endParaRPr lang="en-US" dirty="0"/>
          </a:p>
        </p:txBody>
      </p:sp>
      <p:sp>
        <p:nvSpPr>
          <p:cNvPr id="3" name="Content Placeholder 2"/>
          <p:cNvSpPr>
            <a:spLocks noGrp="1"/>
          </p:cNvSpPr>
          <p:nvPr>
            <p:ph idx="1"/>
          </p:nvPr>
        </p:nvSpPr>
        <p:spPr/>
        <p:txBody>
          <a:bodyPr/>
          <a:lstStyle/>
          <a:p>
            <a:r>
              <a:rPr lang="en-US" dirty="0" smtClean="0"/>
              <a:t>The </a:t>
            </a:r>
            <a:r>
              <a:rPr lang="en-US" dirty="0"/>
              <a:t>first stage of any statistical modeling consists of data treatment activities. Approximately 80% of the entire modeling time is consumed by the data treatment techniques. Here we check the hygiene factor of our independent variables and try to make the data as exploitable as possible</a:t>
            </a:r>
            <a:r>
              <a:rPr lang="en-US" dirty="0" smtClean="0"/>
              <a:t>.</a:t>
            </a:r>
            <a:endParaRPr lang="en-US" dirty="0"/>
          </a:p>
          <a:p>
            <a:r>
              <a:rPr lang="en-US" dirty="0"/>
              <a:t>Before going to data treatment one has to find out the correlation between variables means finding the relationship of predictors with the response variable and also to find out the inter correlation among predictors. From this analysis we can exclude some of the predictors which are not important for the model building based on the significant correlation values. The first step of variable reduction happens in this stage and next is on basis of multicollinearity check. The variables selected from this step will undergo for further data treatment like missing value, extreme value treatment and multicollinearity check.</a:t>
            </a:r>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7</a:t>
            </a:fld>
            <a:endParaRPr lang="en-US" dirty="0"/>
          </a:p>
        </p:txBody>
      </p:sp>
    </p:spTree>
    <p:extLst>
      <p:ext uri="{BB962C8B-B14F-4D97-AF65-F5344CB8AC3E}">
        <p14:creationId xmlns:p14="http://schemas.microsoft.com/office/powerpoint/2010/main" val="2093276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 treatment:</a:t>
            </a:r>
          </a:p>
        </p:txBody>
      </p:sp>
      <p:sp>
        <p:nvSpPr>
          <p:cNvPr id="3" name="Content Placeholder 2"/>
          <p:cNvSpPr>
            <a:spLocks noGrp="1"/>
          </p:cNvSpPr>
          <p:nvPr>
            <p:ph idx="1"/>
          </p:nvPr>
        </p:nvSpPr>
        <p:spPr/>
        <p:txBody>
          <a:bodyPr>
            <a:normAutofit fontScale="92500" lnSpcReduction="20000"/>
          </a:bodyPr>
          <a:lstStyle/>
          <a:p>
            <a:r>
              <a:rPr lang="en-US" dirty="0"/>
              <a:t>We should check that the independent variables have sufficient information to establish a significant relation with the dependent variables. </a:t>
            </a:r>
          </a:p>
          <a:p>
            <a:r>
              <a:rPr lang="en-US" dirty="0"/>
              <a:t>Some of the basic rules for Missing value treatment are as below:</a:t>
            </a:r>
          </a:p>
          <a:p>
            <a:r>
              <a:rPr lang="en-US" dirty="0"/>
              <a:t>1. If the independent variables have a large amount of missing value (More than 40%-50%), we drop that independent variable from our analysis, since no relation can be established between that independent variable and the dependent variable in question. </a:t>
            </a:r>
          </a:p>
          <a:p>
            <a:r>
              <a:rPr lang="en-US" dirty="0"/>
              <a:t>2. If the percentage of missing value lies between 10% -40%, we try to establish a separate relation between the dependent and independent variables to understand any hidden pattern. </a:t>
            </a:r>
          </a:p>
          <a:p>
            <a:r>
              <a:rPr lang="en-US" dirty="0"/>
              <a:t>3. If our predictors are categorical variable, then we can make that missing values as one category but we will miss the information since that category will not comes significant in the model so better treat the missing value with those category which has highest frequency among all the categories of a variable.</a:t>
            </a:r>
          </a:p>
          <a:p>
            <a:r>
              <a:rPr lang="en-US" dirty="0"/>
              <a:t>4. For quantitative independent variable, treat the missing values with central tendency like mean, median and mode value of that variable.</a:t>
            </a:r>
          </a:p>
          <a:p>
            <a:r>
              <a:rPr lang="en-US" dirty="0"/>
              <a:t>5. Various other methods like exploration, regression method etc. has also been used to treat the missing values. </a:t>
            </a:r>
          </a:p>
          <a:p>
            <a:r>
              <a:rPr lang="en-US" b="1" dirty="0"/>
              <a:t>Note:</a:t>
            </a:r>
            <a:r>
              <a:rPr lang="en-US" dirty="0"/>
              <a:t> These missing values are represented by dots (‘.’) for numerical variable and blank for categorical variables in the </a:t>
            </a:r>
            <a:r>
              <a:rPr lang="en-US" dirty="0" smtClean="0"/>
              <a:t>SAS Language.</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8</a:t>
            </a:fld>
            <a:endParaRPr lang="en-US" dirty="0"/>
          </a:p>
        </p:txBody>
      </p:sp>
    </p:spTree>
    <p:extLst>
      <p:ext uri="{BB962C8B-B14F-4D97-AF65-F5344CB8AC3E}">
        <p14:creationId xmlns:p14="http://schemas.microsoft.com/office/powerpoint/2010/main" val="1712815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1706</TotalTime>
  <Words>2775</Words>
  <Application>Microsoft Office PowerPoint</Application>
  <PresentationFormat>A4 Paper (210x297 mm)</PresentationFormat>
  <Paragraphs>163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Xsell Regression Model  Propensity to Cross sell –Multi product Insurance Industry Case</vt:lpstr>
      <vt:lpstr>Business Problem:</vt:lpstr>
      <vt:lpstr>Background:</vt:lpstr>
      <vt:lpstr>Logistic Function:</vt:lpstr>
      <vt:lpstr>Workflow:</vt:lpstr>
      <vt:lpstr>Data Preparation Steps:</vt:lpstr>
      <vt:lpstr>Data Preparation Steps:</vt:lpstr>
      <vt:lpstr>Data Treatment:</vt:lpstr>
      <vt:lpstr>Missing value treatment:</vt:lpstr>
      <vt:lpstr>Extreme value treatment: </vt:lpstr>
      <vt:lpstr>Multicollinearity:</vt:lpstr>
      <vt:lpstr>Detection of Multicollinearity:</vt:lpstr>
      <vt:lpstr>Steps in Multicollinearity Check:</vt:lpstr>
      <vt:lpstr>Data Modeling:</vt:lpstr>
      <vt:lpstr>Model Fit Criteria:</vt:lpstr>
      <vt:lpstr>Model Fit Criteria:</vt:lpstr>
      <vt:lpstr>Model Fit Criteria:</vt:lpstr>
      <vt:lpstr>Scorecard:</vt:lpstr>
      <vt:lpstr>R code for Xsell model</vt:lpstr>
      <vt:lpstr>R code for Xsell model</vt:lpstr>
      <vt:lpstr>R code for Xsell model</vt:lpstr>
      <vt:lpstr>R code for Xsell model</vt:lpstr>
      <vt:lpstr>R code for Xsell model (Contd…)</vt:lpstr>
      <vt:lpstr>R code for Xsell model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neevpankaj</cp:lastModifiedBy>
  <cp:revision>321</cp:revision>
  <dcterms:created xsi:type="dcterms:W3CDTF">2012-03-13T16:05:56Z</dcterms:created>
  <dcterms:modified xsi:type="dcterms:W3CDTF">2013-08-28T09:28:59Z</dcterms:modified>
</cp:coreProperties>
</file>