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8"/>
  </p:notesMasterIdLst>
  <p:sldIdLst>
    <p:sldId id="256" r:id="rId2"/>
    <p:sldId id="257" r:id="rId3"/>
    <p:sldId id="260" r:id="rId4"/>
    <p:sldId id="261" r:id="rId5"/>
    <p:sldId id="262" r:id="rId6"/>
    <p:sldId id="258" r:id="rId7"/>
    <p:sldId id="259" r:id="rId8"/>
    <p:sldId id="263" r:id="rId9"/>
    <p:sldId id="264" r:id="rId10"/>
    <p:sldId id="265" r:id="rId11"/>
    <p:sldId id="270" r:id="rId12"/>
    <p:sldId id="267" r:id="rId13"/>
    <p:sldId id="269" r:id="rId14"/>
    <p:sldId id="266"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120" d="100"/>
          <a:sy n="120"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D574C-BF5A-4FA7-80AC-9857289FD4A8}" type="datetimeFigureOut">
              <a:rPr lang="en-US" smtClean="0"/>
              <a:t>9/26/2016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C46E-4928-49AE-B857-5B0468AFC2A2}" type="slidenum">
              <a:rPr lang="en-US" smtClean="0"/>
              <a:t>‹#›</a:t>
            </a:fld>
            <a:endParaRPr lang="en-US"/>
          </a:p>
        </p:txBody>
      </p:sp>
    </p:spTree>
    <p:extLst>
      <p:ext uri="{BB962C8B-B14F-4D97-AF65-F5344CB8AC3E}">
        <p14:creationId xmlns:p14="http://schemas.microsoft.com/office/powerpoint/2010/main" val="370084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9/26/2016</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9/26/2016</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9/26/2016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9/26/2016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9/26/2016</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RSVP-TE</a:t>
            </a:r>
          </a:p>
        </p:txBody>
      </p:sp>
      <p:sp>
        <p:nvSpPr>
          <p:cNvPr id="3" name="Subtitle 2"/>
          <p:cNvSpPr>
            <a:spLocks noGrp="1"/>
          </p:cNvSpPr>
          <p:nvPr>
            <p:ph type="subTitle" idx="1"/>
          </p:nvPr>
        </p:nvSpPr>
        <p:spPr>
          <a:xfrm>
            <a:off x="5998928" y="4586646"/>
            <a:ext cx="2906533" cy="685068"/>
          </a:xfrm>
        </p:spPr>
        <p:txBody>
          <a:bodyPr>
            <a:normAutofit fontScale="77500" lnSpcReduction="20000"/>
          </a:bodyPr>
          <a:lstStyle/>
          <a:p>
            <a:pPr algn="l"/>
            <a:r>
              <a:rPr lang="en-US" dirty="0"/>
              <a:t>             By-</a:t>
            </a:r>
          </a:p>
          <a:p>
            <a:pPr algn="l"/>
            <a:r>
              <a:rPr lang="en-US" dirty="0"/>
              <a:t>	Aditya </a:t>
            </a:r>
            <a:r>
              <a:rPr lang="en-US" dirty="0" err="1"/>
              <a:t>Kusupati</a:t>
            </a:r>
            <a:endParaRPr lang="en-US" dirty="0"/>
          </a:p>
          <a:p>
            <a:pPr algn="l"/>
            <a:r>
              <a:rPr lang="en-US" dirty="0"/>
              <a:t>	Bharat</a:t>
            </a:r>
          </a:p>
          <a:p>
            <a:pPr algn="l"/>
            <a:r>
              <a:rPr lang="en-US" dirty="0"/>
              <a:t>	</a:t>
            </a:r>
            <a:r>
              <a:rPr lang="en-US" dirty="0" err="1"/>
              <a:t>Aniruddha</a:t>
            </a:r>
            <a:r>
              <a:rPr lang="en-US" dirty="0"/>
              <a:t> </a:t>
            </a:r>
            <a:r>
              <a:rPr lang="en-US" dirty="0" err="1"/>
              <a:t>Kushwaha</a:t>
            </a:r>
            <a:endParaRPr lang="en-US" dirty="0"/>
          </a:p>
        </p:txBody>
      </p:sp>
    </p:spTree>
    <p:extLst>
      <p:ext uri="{BB962C8B-B14F-4D97-AF65-F5344CB8AC3E}">
        <p14:creationId xmlns:p14="http://schemas.microsoft.com/office/powerpoint/2010/main" val="264886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i="1" dirty="0"/>
              <a:t>PATH</a:t>
            </a:r>
            <a:r>
              <a:rPr lang="en-US" dirty="0"/>
              <a:t> message was extended to contain </a:t>
            </a:r>
          </a:p>
          <a:p>
            <a:pPr lvl="1"/>
            <a:r>
              <a:rPr lang="en-US" dirty="0"/>
              <a:t>a </a:t>
            </a:r>
            <a:r>
              <a:rPr lang="en-US" i="1" dirty="0"/>
              <a:t>Label-Request object </a:t>
            </a:r>
            <a:r>
              <a:rPr lang="en-US" dirty="0"/>
              <a:t>(LRO) that results in a label being assigned during the RESV</a:t>
            </a:r>
          </a:p>
          <a:p>
            <a:pPr lvl="1"/>
            <a:r>
              <a:rPr lang="en-US" dirty="0"/>
              <a:t>a </a:t>
            </a:r>
            <a:r>
              <a:rPr lang="en-US" i="1" dirty="0"/>
              <a:t>Session-Attribute</a:t>
            </a:r>
            <a:r>
              <a:rPr lang="en-US" dirty="0"/>
              <a:t> object that is used to provide additional requirements for a session, and </a:t>
            </a:r>
          </a:p>
          <a:p>
            <a:pPr lvl="1"/>
            <a:r>
              <a:rPr lang="en-US" dirty="0"/>
              <a:t>an </a:t>
            </a:r>
            <a:r>
              <a:rPr lang="en-US" i="1" dirty="0"/>
              <a:t>Explicit-Route object </a:t>
            </a:r>
            <a:r>
              <a:rPr lang="en-US" dirty="0"/>
              <a:t>(ERO) that specifies the data path traversed by the PATH message.</a:t>
            </a:r>
          </a:p>
          <a:p>
            <a:pPr lvl="1"/>
            <a:endParaRPr lang="en-US" dirty="0"/>
          </a:p>
          <a:p>
            <a:r>
              <a:rPr lang="en-US" dirty="0"/>
              <a:t>The RESV message was modified to include </a:t>
            </a:r>
          </a:p>
          <a:p>
            <a:pPr lvl="1"/>
            <a:r>
              <a:rPr lang="en-US" dirty="0"/>
              <a:t>a </a:t>
            </a:r>
            <a:r>
              <a:rPr lang="en-US" i="1" dirty="0"/>
              <a:t>Label</a:t>
            </a:r>
            <a:r>
              <a:rPr lang="en-US" dirty="0"/>
              <a:t> object that contains the MPLS label and </a:t>
            </a:r>
          </a:p>
          <a:p>
            <a:pPr lvl="1"/>
            <a:r>
              <a:rPr lang="en-US" dirty="0"/>
              <a:t>a </a:t>
            </a:r>
            <a:r>
              <a:rPr lang="en-US" i="1" dirty="0"/>
              <a:t>Record-Route object </a:t>
            </a:r>
            <a:r>
              <a:rPr lang="en-US" dirty="0"/>
              <a:t>(RRO) to record the path taken followed by the RESV message. </a:t>
            </a:r>
          </a:p>
          <a:p>
            <a:endParaRPr lang="en-US" dirty="0"/>
          </a:p>
          <a:p>
            <a:r>
              <a:rPr lang="en-US" dirty="0"/>
              <a:t>The </a:t>
            </a:r>
            <a:r>
              <a:rPr lang="en-US" i="1" dirty="0" err="1"/>
              <a:t>Flowspec</a:t>
            </a:r>
            <a:r>
              <a:rPr lang="en-US" i="1" dirty="0"/>
              <a:t> object </a:t>
            </a:r>
            <a:r>
              <a:rPr lang="en-US" dirty="0"/>
              <a:t>was also modified to set up a reservation on LSPs</a:t>
            </a:r>
          </a:p>
        </p:txBody>
      </p:sp>
      <p:sp>
        <p:nvSpPr>
          <p:cNvPr id="4" name="Title 1"/>
          <p:cNvSpPr>
            <a:spLocks noGrp="1"/>
          </p:cNvSpPr>
          <p:nvPr>
            <p:ph type="title"/>
          </p:nvPr>
        </p:nvSpPr>
        <p:spPr/>
        <p:txBody>
          <a:bodyPr/>
          <a:lstStyle/>
          <a:p>
            <a:r>
              <a:rPr lang="en-US" dirty="0"/>
              <a:t>Modification Over RSVP</a:t>
            </a:r>
          </a:p>
        </p:txBody>
      </p:sp>
    </p:spTree>
    <p:extLst>
      <p:ext uri="{BB962C8B-B14F-4D97-AF65-F5344CB8AC3E}">
        <p14:creationId xmlns:p14="http://schemas.microsoft.com/office/powerpoint/2010/main" val="361686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103120"/>
            <a:ext cx="10058400" cy="1231516"/>
          </a:xfrm>
        </p:spPr>
        <p:txBody>
          <a:bodyPr/>
          <a:lstStyle/>
          <a:p>
            <a:r>
              <a:rPr lang="en-US" dirty="0"/>
              <a:t>Explicit Route Object</a:t>
            </a:r>
          </a:p>
          <a:p>
            <a:pPr lvl="1"/>
            <a:r>
              <a:rPr lang="en-US" dirty="0"/>
              <a:t>The contents of an </a:t>
            </a:r>
            <a:r>
              <a:rPr lang="en-US" i="1" dirty="0"/>
              <a:t>EXPLICIT_ROUTE</a:t>
            </a:r>
            <a:r>
              <a:rPr lang="en-US" dirty="0"/>
              <a:t> object are a series of variable length</a:t>
            </a:r>
          </a:p>
          <a:p>
            <a:pPr lvl="1"/>
            <a:r>
              <a:rPr lang="en-US" dirty="0"/>
              <a:t>data items called </a:t>
            </a:r>
            <a:r>
              <a:rPr lang="en-US" i="1" dirty="0" err="1"/>
              <a:t>subobjects</a:t>
            </a:r>
            <a:r>
              <a:rPr lang="en-US" dirty="0"/>
              <a:t>.</a:t>
            </a:r>
          </a:p>
          <a:p>
            <a:pPr lvl="1"/>
            <a:endParaRPr lang="en-US" dirty="0"/>
          </a:p>
          <a:p>
            <a:pPr lvl="1"/>
            <a:endParaRPr lang="en-US" dirty="0"/>
          </a:p>
          <a:p>
            <a:pPr lvl="1"/>
            <a:endParaRPr lang="en-US" dirty="0"/>
          </a:p>
          <a:p>
            <a:pPr lvl="1"/>
            <a:endParaRPr lang="en-US" dirty="0"/>
          </a:p>
        </p:txBody>
      </p:sp>
      <p:sp>
        <p:nvSpPr>
          <p:cNvPr id="4" name="Rectangle 3"/>
          <p:cNvSpPr/>
          <p:nvPr/>
        </p:nvSpPr>
        <p:spPr>
          <a:xfrm>
            <a:off x="8572832" y="3403684"/>
            <a:ext cx="296451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Subobjects</a:t>
            </a:r>
            <a:r>
              <a:rPr lang="en-US" dirty="0"/>
              <a:t> Content</a:t>
            </a:r>
          </a:p>
        </p:txBody>
      </p:sp>
      <p:sp>
        <p:nvSpPr>
          <p:cNvPr id="6" name="Rectangle 5"/>
          <p:cNvSpPr/>
          <p:nvPr/>
        </p:nvSpPr>
        <p:spPr>
          <a:xfrm>
            <a:off x="7156175" y="3403684"/>
            <a:ext cx="1416657"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sp>
        <p:nvSpPr>
          <p:cNvPr id="7" name="Rectangle 6"/>
          <p:cNvSpPr/>
          <p:nvPr/>
        </p:nvSpPr>
        <p:spPr>
          <a:xfrm>
            <a:off x="5788551" y="3403684"/>
            <a:ext cx="1367624"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8" name="Rectangle 7"/>
          <p:cNvSpPr/>
          <p:nvPr/>
        </p:nvSpPr>
        <p:spPr>
          <a:xfrm>
            <a:off x="5104737" y="3403684"/>
            <a:ext cx="683812"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9" name="Rectangle 8"/>
          <p:cNvSpPr/>
          <p:nvPr/>
        </p:nvSpPr>
        <p:spPr>
          <a:xfrm>
            <a:off x="408167" y="4265873"/>
            <a:ext cx="6096000" cy="2246769"/>
          </a:xfrm>
          <a:prstGeom prst="rect">
            <a:avLst/>
          </a:prstGeom>
        </p:spPr>
        <p:txBody>
          <a:bodyPr>
            <a:spAutoFit/>
          </a:bodyPr>
          <a:lstStyle/>
          <a:p>
            <a:pPr lvl="1"/>
            <a:r>
              <a:rPr lang="en-US" sz="1400" i="1" dirty="0"/>
              <a:t>L</a:t>
            </a:r>
            <a:r>
              <a:rPr lang="en-US" sz="1400" dirty="0"/>
              <a:t> bit -</a:t>
            </a:r>
          </a:p>
          <a:p>
            <a:pPr lvl="1"/>
            <a:r>
              <a:rPr lang="en-US" sz="1400" dirty="0"/>
              <a:t>	0 -&gt; Strict Hop</a:t>
            </a:r>
          </a:p>
          <a:p>
            <a:pPr lvl="1"/>
            <a:r>
              <a:rPr lang="en-US" sz="1400" dirty="0"/>
              <a:t>	1 -&gt; Loose Hop</a:t>
            </a:r>
          </a:p>
          <a:p>
            <a:pPr lvl="1"/>
            <a:endParaRPr lang="en-US" sz="1400" dirty="0"/>
          </a:p>
          <a:p>
            <a:pPr lvl="1"/>
            <a:r>
              <a:rPr lang="en-US" sz="1400" i="1" dirty="0"/>
              <a:t>Type</a:t>
            </a:r>
            <a:r>
              <a:rPr lang="en-US" sz="1400" dirty="0"/>
              <a:t> –</a:t>
            </a:r>
          </a:p>
          <a:p>
            <a:r>
              <a:rPr lang="en-US" sz="1400" dirty="0"/>
              <a:t>		The Type indicates the type of contents of the </a:t>
            </a:r>
            <a:r>
              <a:rPr lang="en-US" sz="1400" dirty="0" err="1"/>
              <a:t>subobject</a:t>
            </a:r>
            <a:r>
              <a:rPr lang="en-US" sz="1400" dirty="0"/>
              <a:t>.</a:t>
            </a:r>
          </a:p>
          <a:p>
            <a:r>
              <a:rPr lang="en-US" sz="1400" dirty="0"/>
              <a:t>		Currently defined values are:</a:t>
            </a:r>
          </a:p>
          <a:p>
            <a:r>
              <a:rPr lang="en-US" sz="1400" dirty="0"/>
              <a:t>			1 -&gt;  IPv4 prefix</a:t>
            </a:r>
          </a:p>
          <a:p>
            <a:r>
              <a:rPr lang="en-US" sz="1400" dirty="0"/>
              <a:t>			2 -&gt;  IPv6 prefix</a:t>
            </a:r>
          </a:p>
          <a:p>
            <a:r>
              <a:rPr lang="en-US" sz="1400" dirty="0"/>
              <a:t>			32 -&gt; Autonomous system number</a:t>
            </a:r>
          </a:p>
        </p:txBody>
      </p:sp>
      <p:sp>
        <p:nvSpPr>
          <p:cNvPr id="10" name="Rectangle 9"/>
          <p:cNvSpPr/>
          <p:nvPr/>
        </p:nvSpPr>
        <p:spPr>
          <a:xfrm>
            <a:off x="6292132" y="4360110"/>
            <a:ext cx="5507604" cy="954107"/>
          </a:xfrm>
          <a:prstGeom prst="rect">
            <a:avLst/>
          </a:prstGeom>
        </p:spPr>
        <p:txBody>
          <a:bodyPr wrap="square">
            <a:spAutoFit/>
          </a:bodyPr>
          <a:lstStyle/>
          <a:p>
            <a:r>
              <a:rPr lang="en-US" sz="1400" i="1" dirty="0"/>
              <a:t>Length -</a:t>
            </a:r>
          </a:p>
          <a:p>
            <a:pPr algn="just"/>
            <a:r>
              <a:rPr lang="en-US" sz="1400" dirty="0"/>
              <a:t>	The Length contains the total length of the </a:t>
            </a:r>
            <a:r>
              <a:rPr lang="en-US" sz="1400" dirty="0" err="1"/>
              <a:t>subobject</a:t>
            </a:r>
            <a:r>
              <a:rPr lang="en-US" sz="1400" dirty="0"/>
              <a:t> in 	bytes, including the L, Type and Length fields. The 	Length MUST be at least 4, and MUST be a multiple of 4</a:t>
            </a:r>
            <a:endParaRPr lang="en-US" sz="2400" dirty="0"/>
          </a:p>
        </p:txBody>
      </p:sp>
      <p:sp>
        <p:nvSpPr>
          <p:cNvPr id="11" name="Right Brace 10"/>
          <p:cNvSpPr/>
          <p:nvPr/>
        </p:nvSpPr>
        <p:spPr>
          <a:xfrm rot="16200000">
            <a:off x="8151606" y="-14383"/>
            <a:ext cx="291158" cy="6480314"/>
          </a:xfrm>
          <a:prstGeom prst="rightBrace">
            <a:avLst>
              <a:gd name="adj1" fmla="val 8333"/>
              <a:gd name="adj2" fmla="val 498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8433021" y="2854313"/>
            <a:ext cx="1622066" cy="369332"/>
          </a:xfrm>
          <a:prstGeom prst="rect">
            <a:avLst/>
          </a:prstGeom>
          <a:noFill/>
        </p:spPr>
        <p:txBody>
          <a:bodyPr wrap="square" rtlCol="0">
            <a:spAutoFit/>
          </a:bodyPr>
          <a:lstStyle/>
          <a:p>
            <a:r>
              <a:rPr lang="en-US" dirty="0" err="1"/>
              <a:t>Subobject</a:t>
            </a:r>
            <a:endParaRPr lang="en-US" dirty="0"/>
          </a:p>
        </p:txBody>
      </p:sp>
      <p:sp>
        <p:nvSpPr>
          <p:cNvPr id="13" name="Title 1"/>
          <p:cNvSpPr>
            <a:spLocks noGrp="1"/>
          </p:cNvSpPr>
          <p:nvPr>
            <p:ph type="title"/>
          </p:nvPr>
        </p:nvSpPr>
        <p:spPr/>
        <p:txBody>
          <a:bodyPr/>
          <a:lstStyle/>
          <a:p>
            <a:r>
              <a:rPr lang="en-US" dirty="0"/>
              <a:t>Modification Over RSVP</a:t>
            </a:r>
          </a:p>
        </p:txBody>
      </p:sp>
    </p:spTree>
    <p:extLst>
      <p:ext uri="{BB962C8B-B14F-4D97-AF65-F5344CB8AC3E}">
        <p14:creationId xmlns:p14="http://schemas.microsoft.com/office/powerpoint/2010/main" val="418960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Creation</a:t>
            </a:r>
          </a:p>
        </p:txBody>
      </p:sp>
      <p:sp>
        <p:nvSpPr>
          <p:cNvPr id="3" name="Content Placeholder 2"/>
          <p:cNvSpPr>
            <a:spLocks noGrp="1"/>
          </p:cNvSpPr>
          <p:nvPr>
            <p:ph idx="1"/>
          </p:nvPr>
        </p:nvSpPr>
        <p:spPr/>
        <p:txBody>
          <a:bodyPr/>
          <a:lstStyle/>
          <a:p>
            <a:r>
              <a:rPr lang="en-US" dirty="0"/>
              <a:t>Creation by exchanging messages</a:t>
            </a:r>
          </a:p>
          <a:p>
            <a:endParaRPr lang="en-US" dirty="0"/>
          </a:p>
          <a:p>
            <a:pPr lvl="1"/>
            <a:r>
              <a:rPr lang="en-US" dirty="0"/>
              <a:t>Two phases to the establishment of an LSP</a:t>
            </a:r>
          </a:p>
          <a:p>
            <a:pPr lvl="2"/>
            <a:r>
              <a:rPr lang="en-US" dirty="0"/>
              <a:t>Phase 1: Sending a Message Path</a:t>
            </a:r>
          </a:p>
          <a:p>
            <a:pPr lvl="2"/>
            <a:r>
              <a:rPr lang="en-US" dirty="0"/>
              <a:t>Phase 2: Sending a </a:t>
            </a:r>
            <a:r>
              <a:rPr lang="en-US" dirty="0" err="1"/>
              <a:t>Resv</a:t>
            </a:r>
            <a:r>
              <a:rPr lang="en-US" dirty="0"/>
              <a:t> message</a:t>
            </a:r>
          </a:p>
          <a:p>
            <a:endParaRPr lang="en-US" dirty="0"/>
          </a:p>
        </p:txBody>
      </p:sp>
      <p:sp>
        <p:nvSpPr>
          <p:cNvPr id="4" name="Line 20"/>
          <p:cNvSpPr>
            <a:spLocks noChangeShapeType="1"/>
          </p:cNvSpPr>
          <p:nvPr/>
        </p:nvSpPr>
        <p:spPr bwMode="auto">
          <a:xfrm>
            <a:off x="4135955" y="5043837"/>
            <a:ext cx="51615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pic>
        <p:nvPicPr>
          <p:cNvPr id="5" name="Picture 16"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83567" y="4846536"/>
            <a:ext cx="751759" cy="440686"/>
          </a:xfrm>
          <a:prstGeom prst="rect">
            <a:avLst/>
          </a:prstGeom>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0"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4846536"/>
            <a:ext cx="751759" cy="4406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904296" y="4781730"/>
            <a:ext cx="751759" cy="440686"/>
          </a:xfrm>
          <a:prstGeom prst="rect">
            <a:avLst/>
          </a:prstGeom>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21"/>
          <p:cNvSpPr txBox="1">
            <a:spLocks noChangeArrowheads="1"/>
          </p:cNvSpPr>
          <p:nvPr/>
        </p:nvSpPr>
        <p:spPr bwMode="auto">
          <a:xfrm>
            <a:off x="3352513" y="5565172"/>
            <a:ext cx="1110357" cy="23192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907" dirty="0">
                <a:latin typeface="Arial" panose="020B0604020202020204" pitchFamily="34" charset="0"/>
                <a:cs typeface="Arial" panose="020B0604020202020204" pitchFamily="34" charset="0"/>
              </a:rPr>
              <a:t>Source</a:t>
            </a:r>
          </a:p>
        </p:txBody>
      </p:sp>
      <p:sp>
        <p:nvSpPr>
          <p:cNvPr id="9" name="Text Box 22"/>
          <p:cNvSpPr txBox="1">
            <a:spLocks noChangeArrowheads="1"/>
          </p:cNvSpPr>
          <p:nvPr/>
        </p:nvSpPr>
        <p:spPr bwMode="auto">
          <a:xfrm>
            <a:off x="8774682" y="5500365"/>
            <a:ext cx="1110356" cy="23192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907" dirty="0">
                <a:latin typeface="Arial" panose="020B0604020202020204" pitchFamily="34" charset="0"/>
                <a:cs typeface="Arial" panose="020B0604020202020204" pitchFamily="34" charset="0"/>
              </a:rPr>
              <a:t>Destination</a:t>
            </a:r>
          </a:p>
        </p:txBody>
      </p:sp>
      <p:grpSp>
        <p:nvGrpSpPr>
          <p:cNvPr id="10" name="Group 34"/>
          <p:cNvGrpSpPr>
            <a:grpSpLocks/>
          </p:cNvGrpSpPr>
          <p:nvPr/>
        </p:nvGrpSpPr>
        <p:grpSpPr bwMode="auto">
          <a:xfrm>
            <a:off x="3417320" y="4390009"/>
            <a:ext cx="1960045" cy="260667"/>
            <a:chOff x="1315" y="2971"/>
            <a:chExt cx="1361" cy="181"/>
          </a:xfrm>
        </p:grpSpPr>
        <p:sp>
          <p:nvSpPr>
            <p:cNvPr id="11" name="Text Box 23"/>
            <p:cNvSpPr txBox="1">
              <a:spLocks noChangeArrowheads="1"/>
            </p:cNvSpPr>
            <p:nvPr/>
          </p:nvSpPr>
          <p:spPr bwMode="auto">
            <a:xfrm>
              <a:off x="1497" y="2971"/>
              <a:ext cx="1179" cy="181"/>
            </a:xfrm>
            <a:prstGeom prst="rect">
              <a:avLst/>
            </a:prstGeom>
            <a:noFill/>
            <a:ln w="9525">
              <a:solidFill>
                <a:srgbClr val="DCF210"/>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fr-FR" altLang="en-US" sz="1089" dirty="0">
                  <a:latin typeface="Arial" panose="020B0604020202020204" pitchFamily="34" charset="0"/>
                  <a:cs typeface="Arial" panose="020B0604020202020204" pitchFamily="34" charset="0"/>
                </a:rPr>
                <a:t>Path ; ER(ABC) ; LSP 1</a:t>
              </a:r>
            </a:p>
          </p:txBody>
        </p:sp>
        <p:sp>
          <p:nvSpPr>
            <p:cNvPr id="12" name="Rectangle 24"/>
            <p:cNvSpPr>
              <a:spLocks noChangeArrowheads="1"/>
            </p:cNvSpPr>
            <p:nvPr/>
          </p:nvSpPr>
          <p:spPr bwMode="auto">
            <a:xfrm>
              <a:off x="1315" y="2971"/>
              <a:ext cx="182" cy="181"/>
            </a:xfrm>
            <a:prstGeom prst="rect">
              <a:avLst/>
            </a:prstGeom>
            <a:solidFill>
              <a:srgbClr val="DCF210"/>
            </a:solidFill>
            <a:ln w="9525">
              <a:solidFill>
                <a:srgbClr val="DCF21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grpSp>
      <p:sp>
        <p:nvSpPr>
          <p:cNvPr id="13" name="Text Box 25"/>
          <p:cNvSpPr txBox="1">
            <a:spLocks noChangeArrowheads="1"/>
          </p:cNvSpPr>
          <p:nvPr/>
        </p:nvSpPr>
        <p:spPr bwMode="auto">
          <a:xfrm>
            <a:off x="3744233" y="5304504"/>
            <a:ext cx="393162" cy="25994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089">
                <a:latin typeface="Arial" panose="020B0604020202020204" pitchFamily="34" charset="0"/>
                <a:cs typeface="Arial" panose="020B0604020202020204" pitchFamily="34" charset="0"/>
              </a:rPr>
              <a:t>A</a:t>
            </a:r>
          </a:p>
        </p:txBody>
      </p:sp>
      <p:sp>
        <p:nvSpPr>
          <p:cNvPr id="14" name="Text Box 26"/>
          <p:cNvSpPr txBox="1">
            <a:spLocks noChangeArrowheads="1"/>
          </p:cNvSpPr>
          <p:nvPr/>
        </p:nvSpPr>
        <p:spPr bwMode="auto">
          <a:xfrm>
            <a:off x="6291862" y="5304504"/>
            <a:ext cx="393161" cy="25994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089" dirty="0">
                <a:latin typeface="Arial" panose="020B0604020202020204" pitchFamily="34" charset="0"/>
                <a:cs typeface="Arial" panose="020B0604020202020204" pitchFamily="34" charset="0"/>
              </a:rPr>
              <a:t>B</a:t>
            </a:r>
          </a:p>
        </p:txBody>
      </p:sp>
      <p:sp>
        <p:nvSpPr>
          <p:cNvPr id="15" name="Text Box 27"/>
          <p:cNvSpPr txBox="1">
            <a:spLocks noChangeArrowheads="1"/>
          </p:cNvSpPr>
          <p:nvPr/>
        </p:nvSpPr>
        <p:spPr bwMode="auto">
          <a:xfrm>
            <a:off x="9166404" y="5239698"/>
            <a:ext cx="393161" cy="25994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089">
                <a:latin typeface="Arial" panose="020B0604020202020204" pitchFamily="34" charset="0"/>
                <a:cs typeface="Arial" panose="020B0604020202020204" pitchFamily="34" charset="0"/>
              </a:rPr>
              <a:t>C</a:t>
            </a:r>
          </a:p>
        </p:txBody>
      </p:sp>
      <p:grpSp>
        <p:nvGrpSpPr>
          <p:cNvPr id="16" name="Group 35"/>
          <p:cNvGrpSpPr>
            <a:grpSpLocks/>
          </p:cNvGrpSpPr>
          <p:nvPr/>
        </p:nvGrpSpPr>
        <p:grpSpPr bwMode="auto">
          <a:xfrm>
            <a:off x="5769086" y="5827279"/>
            <a:ext cx="2549068" cy="262108"/>
            <a:chOff x="4399" y="3969"/>
            <a:chExt cx="1770" cy="182"/>
          </a:xfrm>
        </p:grpSpPr>
        <p:sp>
          <p:nvSpPr>
            <p:cNvPr id="17" name="Text Box 36"/>
            <p:cNvSpPr txBox="1">
              <a:spLocks noChangeArrowheads="1"/>
            </p:cNvSpPr>
            <p:nvPr/>
          </p:nvSpPr>
          <p:spPr bwMode="auto">
            <a:xfrm>
              <a:off x="4581" y="3969"/>
              <a:ext cx="1588" cy="182"/>
            </a:xfrm>
            <a:prstGeom prst="rect">
              <a:avLst/>
            </a:prstGeom>
            <a:noFill/>
            <a:ln w="9525">
              <a:solidFill>
                <a:srgbClr val="3FCE34"/>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fr-FR" altLang="en-US" sz="1089">
                  <a:latin typeface="Arial" panose="020B0604020202020204" pitchFamily="34" charset="0"/>
                  <a:cs typeface="Arial" panose="020B0604020202020204" pitchFamily="34" charset="0"/>
                </a:rPr>
                <a:t>Resv ; ER(CBA) ; LB = 20 ; LSP 1</a:t>
              </a:r>
            </a:p>
          </p:txBody>
        </p:sp>
        <p:sp>
          <p:nvSpPr>
            <p:cNvPr id="18" name="Rectangle 37"/>
            <p:cNvSpPr>
              <a:spLocks noChangeArrowheads="1"/>
            </p:cNvSpPr>
            <p:nvPr/>
          </p:nvSpPr>
          <p:spPr bwMode="auto">
            <a:xfrm>
              <a:off x="4399" y="3969"/>
              <a:ext cx="205" cy="182"/>
            </a:xfrm>
            <a:prstGeom prst="rect">
              <a:avLst/>
            </a:prstGeom>
            <a:solidFill>
              <a:srgbClr val="3FCE34"/>
            </a:solidFill>
            <a:ln w="9525">
              <a:solidFill>
                <a:srgbClr val="3FCE3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grpSp>
      <p:graphicFrame>
        <p:nvGraphicFramePr>
          <p:cNvPr id="19" name="Group 31"/>
          <p:cNvGraphicFramePr>
            <a:graphicFrameLocks noGrp="1"/>
          </p:cNvGraphicFramePr>
          <p:nvPr>
            <p:extLst>
              <p:ext uri="{D42A27DB-BD31-4B8C-83A1-F6EECF244321}">
                <p14:modId xmlns:p14="http://schemas.microsoft.com/office/powerpoint/2010/main" val="3501294727"/>
              </p:ext>
            </p:extLst>
          </p:nvPr>
        </p:nvGraphicFramePr>
        <p:xfrm>
          <a:off x="5769086" y="6219000"/>
          <a:ext cx="1382546" cy="443566"/>
        </p:xfrm>
        <a:graphic>
          <a:graphicData uri="http://schemas.openxmlformats.org/drawingml/2006/table">
            <a:tbl>
              <a:tblPr/>
              <a:tblGrid>
                <a:gridCol w="691273">
                  <a:extLst>
                    <a:ext uri="{9D8B030D-6E8A-4147-A177-3AD203B41FA5}">
                      <a16:colId xmlns:a16="http://schemas.microsoft.com/office/drawing/2014/main" val="3507054858"/>
                    </a:ext>
                  </a:extLst>
                </a:gridCol>
                <a:gridCol w="691273">
                  <a:extLst>
                    <a:ext uri="{9D8B030D-6E8A-4147-A177-3AD203B41FA5}">
                      <a16:colId xmlns:a16="http://schemas.microsoft.com/office/drawing/2014/main" val="2874426272"/>
                    </a:ext>
                  </a:extLst>
                </a:gridCol>
              </a:tblGrid>
              <a:tr h="221783">
                <a:tc>
                  <a:txBody>
                    <a:bodyPr/>
                    <a:lstStyle>
                      <a:lvl1pPr>
                        <a:spcBef>
                          <a:spcPct val="20000"/>
                        </a:spcBef>
                        <a:buClr>
                          <a:srgbClr val="000000"/>
                        </a:buClr>
                        <a:buSzPct val="100000"/>
                        <a:buFont typeface="Times New Roman" panose="02020603050405020304" pitchFamily="18" charset="0"/>
                        <a:buChar char="•"/>
                        <a:defRPr sz="3200">
                          <a:solidFill>
                            <a:srgbClr val="000000"/>
                          </a:solidFill>
                          <a:latin typeface="Times New Roman" panose="02020603050405020304" pitchFamily="18" charset="0"/>
                        </a:defRPr>
                      </a:lvl1pPr>
                      <a:lvl2pPr>
                        <a:spcBef>
                          <a:spcPct val="20000"/>
                        </a:spcBef>
                        <a:buClr>
                          <a:srgbClr val="000000"/>
                        </a:buClr>
                        <a:buSzPct val="100000"/>
                        <a:buFont typeface="Times New Roman" panose="02020603050405020304" pitchFamily="18" charset="0"/>
                        <a:buChar char="–"/>
                        <a:defRPr sz="2800">
                          <a:solidFill>
                            <a:srgbClr val="000000"/>
                          </a:solidFill>
                          <a:latin typeface="Times New Roman" panose="02020603050405020304" pitchFamily="18" charset="0"/>
                        </a:defRPr>
                      </a:lvl2pPr>
                      <a:lvl3pPr>
                        <a:spcBef>
                          <a:spcPct val="20000"/>
                        </a:spcBef>
                        <a:buClr>
                          <a:srgbClr val="000000"/>
                        </a:buClr>
                        <a:buSzPct val="100000"/>
                        <a:buFont typeface="Times New Roman" panose="02020603050405020304" pitchFamily="18" charset="0"/>
                        <a:buChar char="•"/>
                        <a:defRPr sz="2400">
                          <a:solidFill>
                            <a:srgbClr val="000000"/>
                          </a:solidFill>
                          <a:latin typeface="Times New Roman" panose="02020603050405020304" pitchFamily="18" charset="0"/>
                        </a:defRPr>
                      </a:lvl3pPr>
                      <a:lvl4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4pPr>
                      <a:lvl5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5pPr>
                      <a:lvl6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6pPr>
                      <a:lvl7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7pPr>
                      <a:lvl8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8pPr>
                      <a:lvl9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9pPr>
                    </a:lstStyle>
                    <a:p>
                      <a:pPr marL="0" marR="0" lvl="0" indent="0" algn="ctr" defTabSz="914400" rtl="0" eaLnBrk="0" fontAlgn="b" latinLnBrk="0" hangingPunct="0">
                        <a:lnSpc>
                          <a:spcPct val="100000"/>
                        </a:lnSpc>
                        <a:spcBef>
                          <a:spcPct val="20000"/>
                        </a:spcBef>
                        <a:spcAft>
                          <a:spcPct val="0"/>
                        </a:spcAft>
                        <a:buClrTx/>
                        <a:buSzTx/>
                        <a:buFontTx/>
                        <a:buNone/>
                        <a:tabLst/>
                      </a:pPr>
                      <a:r>
                        <a:rPr kumimoji="0" lang="en-GB" altLang="en-US" sz="900" b="1" i="0" u="none" strike="noStrike" cap="none" normalizeH="0" baseline="0">
                          <a:ln>
                            <a:noFill/>
                          </a:ln>
                          <a:solidFill>
                            <a:schemeClr val="tx1"/>
                          </a:solidFill>
                          <a:effectLst/>
                          <a:latin typeface="Times New Roman" panose="02020603050405020304" pitchFamily="18" charset="0"/>
                          <a:cs typeface="Arial" panose="020B0604020202020204" pitchFamily="34" charset="0"/>
                        </a:rPr>
                        <a:t>Src</a:t>
                      </a:r>
                      <a:endParaRPr kumimoji="0" lang="en-GB" altLang="en-US" sz="2200" b="1" i="0" u="none" strike="noStrike" cap="none" normalizeH="0" baseline="0">
                        <a:ln>
                          <a:noFill/>
                        </a:ln>
                        <a:solidFill>
                          <a:schemeClr val="tx1"/>
                        </a:solidFill>
                        <a:effectLst/>
                        <a:latin typeface="Times New Roman" panose="02020603050405020304" pitchFamily="18" charset="0"/>
                      </a:endParaRPr>
                    </a:p>
                  </a:txBody>
                  <a:tcPr marL="82953" marR="82953" marT="41476" marB="414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rgbClr val="000000"/>
                        </a:buClr>
                        <a:buSzPct val="100000"/>
                        <a:buFont typeface="Times New Roman" panose="02020603050405020304" pitchFamily="18" charset="0"/>
                        <a:buChar char="•"/>
                        <a:defRPr sz="3200">
                          <a:solidFill>
                            <a:srgbClr val="000000"/>
                          </a:solidFill>
                          <a:latin typeface="Times New Roman" panose="02020603050405020304" pitchFamily="18" charset="0"/>
                        </a:defRPr>
                      </a:lvl1pPr>
                      <a:lvl2pPr>
                        <a:spcBef>
                          <a:spcPct val="20000"/>
                        </a:spcBef>
                        <a:buClr>
                          <a:srgbClr val="000000"/>
                        </a:buClr>
                        <a:buSzPct val="100000"/>
                        <a:buFont typeface="Times New Roman" panose="02020603050405020304" pitchFamily="18" charset="0"/>
                        <a:buChar char="–"/>
                        <a:defRPr sz="2800">
                          <a:solidFill>
                            <a:srgbClr val="000000"/>
                          </a:solidFill>
                          <a:latin typeface="Times New Roman" panose="02020603050405020304" pitchFamily="18" charset="0"/>
                        </a:defRPr>
                      </a:lvl2pPr>
                      <a:lvl3pPr>
                        <a:spcBef>
                          <a:spcPct val="20000"/>
                        </a:spcBef>
                        <a:buClr>
                          <a:srgbClr val="000000"/>
                        </a:buClr>
                        <a:buSzPct val="100000"/>
                        <a:buFont typeface="Times New Roman" panose="02020603050405020304" pitchFamily="18" charset="0"/>
                        <a:buChar char="•"/>
                        <a:defRPr sz="2400">
                          <a:solidFill>
                            <a:srgbClr val="000000"/>
                          </a:solidFill>
                          <a:latin typeface="Times New Roman" panose="02020603050405020304" pitchFamily="18" charset="0"/>
                        </a:defRPr>
                      </a:lvl3pPr>
                      <a:lvl4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4pPr>
                      <a:lvl5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5pPr>
                      <a:lvl6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6pPr>
                      <a:lvl7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7pPr>
                      <a:lvl8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8pPr>
                      <a:lvl9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9pPr>
                    </a:lstStyle>
                    <a:p>
                      <a:pPr marL="0" marR="0" lvl="0" indent="0" algn="ctr" defTabSz="914400" rtl="0" eaLnBrk="0" fontAlgn="b" latinLnBrk="0" hangingPunct="0">
                        <a:lnSpc>
                          <a:spcPct val="100000"/>
                        </a:lnSpc>
                        <a:spcBef>
                          <a:spcPct val="20000"/>
                        </a:spcBef>
                        <a:spcAft>
                          <a:spcPct val="0"/>
                        </a:spcAft>
                        <a:buClrTx/>
                        <a:buSzTx/>
                        <a:buFontTx/>
                        <a:buNone/>
                        <a:tabLst/>
                      </a:pPr>
                      <a:r>
                        <a:rPr kumimoji="0" lang="en-GB" altLang="en-US" sz="900" b="1" i="0" u="none" strike="noStrike" cap="none" normalizeH="0" baseline="0">
                          <a:ln>
                            <a:noFill/>
                          </a:ln>
                          <a:solidFill>
                            <a:schemeClr val="tx1"/>
                          </a:solidFill>
                          <a:effectLst/>
                          <a:latin typeface="Times New Roman" panose="02020603050405020304" pitchFamily="18" charset="0"/>
                          <a:cs typeface="Arial" panose="020B0604020202020204" pitchFamily="34" charset="0"/>
                        </a:rPr>
                        <a:t>Dst</a:t>
                      </a:r>
                      <a:endParaRPr kumimoji="0" lang="en-GB" altLang="en-US" sz="2200" b="1" i="0" u="none" strike="noStrike" cap="none" normalizeH="0" baseline="0">
                        <a:ln>
                          <a:noFill/>
                        </a:ln>
                        <a:solidFill>
                          <a:schemeClr val="tx1"/>
                        </a:solidFill>
                        <a:effectLst/>
                        <a:latin typeface="Times New Roman" panose="02020603050405020304" pitchFamily="18" charset="0"/>
                      </a:endParaRPr>
                    </a:p>
                  </a:txBody>
                  <a:tcPr marL="82953" marR="82953" marT="41476" marB="414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991552682"/>
                  </a:ext>
                </a:extLst>
              </a:tr>
              <a:tr h="221783">
                <a:tc>
                  <a:txBody>
                    <a:bodyPr/>
                    <a:lstStyle>
                      <a:lvl1pPr>
                        <a:spcBef>
                          <a:spcPct val="20000"/>
                        </a:spcBef>
                        <a:buClr>
                          <a:srgbClr val="000000"/>
                        </a:buClr>
                        <a:buSzPct val="100000"/>
                        <a:buFont typeface="Times New Roman" panose="02020603050405020304" pitchFamily="18" charset="0"/>
                        <a:buChar char="•"/>
                        <a:defRPr sz="3200">
                          <a:solidFill>
                            <a:srgbClr val="000000"/>
                          </a:solidFill>
                          <a:latin typeface="Times New Roman" panose="02020603050405020304" pitchFamily="18" charset="0"/>
                        </a:defRPr>
                      </a:lvl1pPr>
                      <a:lvl2pPr>
                        <a:spcBef>
                          <a:spcPct val="20000"/>
                        </a:spcBef>
                        <a:buClr>
                          <a:srgbClr val="000000"/>
                        </a:buClr>
                        <a:buSzPct val="100000"/>
                        <a:buFont typeface="Times New Roman" panose="02020603050405020304" pitchFamily="18" charset="0"/>
                        <a:buChar char="–"/>
                        <a:defRPr sz="2800">
                          <a:solidFill>
                            <a:srgbClr val="000000"/>
                          </a:solidFill>
                          <a:latin typeface="Times New Roman" panose="02020603050405020304" pitchFamily="18" charset="0"/>
                        </a:defRPr>
                      </a:lvl2pPr>
                      <a:lvl3pPr>
                        <a:spcBef>
                          <a:spcPct val="20000"/>
                        </a:spcBef>
                        <a:buClr>
                          <a:srgbClr val="000000"/>
                        </a:buClr>
                        <a:buSzPct val="100000"/>
                        <a:buFont typeface="Times New Roman" panose="02020603050405020304" pitchFamily="18" charset="0"/>
                        <a:buChar char="•"/>
                        <a:defRPr sz="2400">
                          <a:solidFill>
                            <a:srgbClr val="000000"/>
                          </a:solidFill>
                          <a:latin typeface="Times New Roman" panose="02020603050405020304" pitchFamily="18" charset="0"/>
                        </a:defRPr>
                      </a:lvl3pPr>
                      <a:lvl4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4pPr>
                      <a:lvl5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5pPr>
                      <a:lvl6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6pPr>
                      <a:lvl7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7pPr>
                      <a:lvl8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8pPr>
                      <a:lvl9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9pPr>
                    </a:lstStyle>
                    <a:p>
                      <a:pPr marL="0" marR="0" lvl="0" indent="0" algn="ctr" defTabSz="914400" rtl="0" eaLnBrk="0" fontAlgn="b" latinLnBrk="0" hangingPunct="0">
                        <a:lnSpc>
                          <a:spcPct val="100000"/>
                        </a:lnSpc>
                        <a:spcBef>
                          <a:spcPct val="20000"/>
                        </a:spcBef>
                        <a:spcAft>
                          <a:spcPct val="0"/>
                        </a:spcAft>
                        <a:buClrTx/>
                        <a:buSzTx/>
                        <a:buFontTx/>
                        <a:buNone/>
                        <a:tabLst/>
                      </a:pPr>
                      <a:r>
                        <a:rPr kumimoji="0" lang="en-GB"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endParaRPr kumimoji="0" lang="en-GB" altLang="en-US" sz="2200" b="0" i="0" u="none" strike="noStrike" cap="none" normalizeH="0" baseline="0">
                        <a:ln>
                          <a:noFill/>
                        </a:ln>
                        <a:solidFill>
                          <a:schemeClr val="tx1"/>
                        </a:solidFill>
                        <a:effectLst/>
                        <a:latin typeface="Times New Roman" panose="02020603050405020304" pitchFamily="18" charset="0"/>
                      </a:endParaRPr>
                    </a:p>
                  </a:txBody>
                  <a:tcPr marL="82953" marR="82953" marT="41476" marB="414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00"/>
                        </a:buClr>
                        <a:buSzPct val="100000"/>
                        <a:buFont typeface="Times New Roman" panose="02020603050405020304" pitchFamily="18" charset="0"/>
                        <a:buChar char="•"/>
                        <a:defRPr sz="3200">
                          <a:solidFill>
                            <a:srgbClr val="000000"/>
                          </a:solidFill>
                          <a:latin typeface="Times New Roman" panose="02020603050405020304" pitchFamily="18" charset="0"/>
                        </a:defRPr>
                      </a:lvl1pPr>
                      <a:lvl2pPr>
                        <a:spcBef>
                          <a:spcPct val="20000"/>
                        </a:spcBef>
                        <a:buClr>
                          <a:srgbClr val="000000"/>
                        </a:buClr>
                        <a:buSzPct val="100000"/>
                        <a:buFont typeface="Times New Roman" panose="02020603050405020304" pitchFamily="18" charset="0"/>
                        <a:buChar char="–"/>
                        <a:defRPr sz="2800">
                          <a:solidFill>
                            <a:srgbClr val="000000"/>
                          </a:solidFill>
                          <a:latin typeface="Times New Roman" panose="02020603050405020304" pitchFamily="18" charset="0"/>
                        </a:defRPr>
                      </a:lvl2pPr>
                      <a:lvl3pPr>
                        <a:spcBef>
                          <a:spcPct val="20000"/>
                        </a:spcBef>
                        <a:buClr>
                          <a:srgbClr val="000000"/>
                        </a:buClr>
                        <a:buSzPct val="100000"/>
                        <a:buFont typeface="Times New Roman" panose="02020603050405020304" pitchFamily="18" charset="0"/>
                        <a:buChar char="•"/>
                        <a:defRPr sz="2400">
                          <a:solidFill>
                            <a:srgbClr val="000000"/>
                          </a:solidFill>
                          <a:latin typeface="Times New Roman" panose="02020603050405020304" pitchFamily="18" charset="0"/>
                        </a:defRPr>
                      </a:lvl3pPr>
                      <a:lvl4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4pPr>
                      <a:lvl5pPr>
                        <a:spcBef>
                          <a:spcPct val="20000"/>
                        </a:spcBef>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5pPr>
                      <a:lvl6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6pPr>
                      <a:lvl7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7pPr>
                      <a:lvl8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8pPr>
                      <a:lvl9pPr fontAlgn="base" hangingPunct="0">
                        <a:spcBef>
                          <a:spcPct val="20000"/>
                        </a:spcBef>
                        <a:spcAft>
                          <a:spcPct val="0"/>
                        </a:spcAft>
                        <a:buClr>
                          <a:srgbClr val="000000"/>
                        </a:buClr>
                        <a:buSzPct val="100000"/>
                        <a:buFont typeface="Times New Roman" panose="02020603050405020304" pitchFamily="18" charset="0"/>
                        <a:buChar char="»"/>
                        <a:defRPr sz="2000">
                          <a:solidFill>
                            <a:srgbClr val="000000"/>
                          </a:solidFill>
                          <a:latin typeface="Times New Roman" panose="02020603050405020304" pitchFamily="18" charset="0"/>
                        </a:defRPr>
                      </a:lvl9pPr>
                    </a:lstStyle>
                    <a:p>
                      <a:pPr marL="0" marR="0" lvl="0" indent="0" algn="ctr" defTabSz="914400" rtl="0" eaLnBrk="0" fontAlgn="b" latinLnBrk="0" hangingPunct="0">
                        <a:lnSpc>
                          <a:spcPct val="100000"/>
                        </a:lnSpc>
                        <a:spcBef>
                          <a:spcPct val="20000"/>
                        </a:spcBef>
                        <a:spcAft>
                          <a:spcPct val="0"/>
                        </a:spcAft>
                        <a:buClrTx/>
                        <a:buSzTx/>
                        <a:buFontTx/>
                        <a:buNone/>
                        <a:tabLst/>
                      </a:pPr>
                      <a:r>
                        <a:rPr kumimoji="0" lang="en-GB"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endParaRPr kumimoji="0" lang="en-GB" altLang="en-US" sz="2200" b="0" i="0" u="none" strike="noStrike" cap="none" normalizeH="0" baseline="0">
                        <a:ln>
                          <a:noFill/>
                        </a:ln>
                        <a:solidFill>
                          <a:schemeClr val="tx1"/>
                        </a:solidFill>
                        <a:effectLst/>
                        <a:latin typeface="Times New Roman" panose="02020603050405020304" pitchFamily="18" charset="0"/>
                      </a:endParaRPr>
                    </a:p>
                  </a:txBody>
                  <a:tcPr marL="82953" marR="82953" marT="41476" marB="4147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3310440"/>
                  </a:ext>
                </a:extLst>
              </a:tr>
            </a:tbl>
          </a:graphicData>
        </a:graphic>
      </p:graphicFrame>
      <p:grpSp>
        <p:nvGrpSpPr>
          <p:cNvPr id="20" name="Group 33"/>
          <p:cNvGrpSpPr>
            <a:grpSpLocks/>
          </p:cNvGrpSpPr>
          <p:nvPr/>
        </p:nvGrpSpPr>
        <p:grpSpPr bwMode="auto">
          <a:xfrm>
            <a:off x="7924993" y="5827279"/>
            <a:ext cx="2549068" cy="262108"/>
            <a:chOff x="4399" y="3969"/>
            <a:chExt cx="1770" cy="182"/>
          </a:xfrm>
        </p:grpSpPr>
        <p:sp>
          <p:nvSpPr>
            <p:cNvPr id="21" name="Text Box 31"/>
            <p:cNvSpPr txBox="1">
              <a:spLocks noChangeArrowheads="1"/>
            </p:cNvSpPr>
            <p:nvPr/>
          </p:nvSpPr>
          <p:spPr bwMode="auto">
            <a:xfrm>
              <a:off x="4581" y="3969"/>
              <a:ext cx="1588" cy="182"/>
            </a:xfrm>
            <a:prstGeom prst="rect">
              <a:avLst/>
            </a:prstGeom>
            <a:noFill/>
            <a:ln w="9525">
              <a:solidFill>
                <a:srgbClr val="3FCE34"/>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fr-FR" altLang="en-US" sz="1089">
                  <a:latin typeface="Arial" panose="020B0604020202020204" pitchFamily="34" charset="0"/>
                  <a:cs typeface="Arial" panose="020B0604020202020204" pitchFamily="34" charset="0"/>
                </a:rPr>
                <a:t>Resv ; ER(CBA) ; LB = 10 ; LSP 1</a:t>
              </a:r>
            </a:p>
          </p:txBody>
        </p:sp>
        <p:sp>
          <p:nvSpPr>
            <p:cNvPr id="22" name="Rectangle 32"/>
            <p:cNvSpPr>
              <a:spLocks noChangeArrowheads="1"/>
            </p:cNvSpPr>
            <p:nvPr/>
          </p:nvSpPr>
          <p:spPr bwMode="auto">
            <a:xfrm>
              <a:off x="4399" y="3969"/>
              <a:ext cx="205" cy="182"/>
            </a:xfrm>
            <a:prstGeom prst="rect">
              <a:avLst/>
            </a:prstGeom>
            <a:solidFill>
              <a:srgbClr val="3FCE34"/>
            </a:solidFill>
            <a:ln w="9525">
              <a:solidFill>
                <a:srgbClr val="3FCE3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grpSp>
      <p:pic>
        <p:nvPicPr>
          <p:cNvPr id="23" name="Picture 10"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318" y="3921865"/>
            <a:ext cx="751759" cy="440686"/>
          </a:xfrm>
          <a:prstGeom prst="rect">
            <a:avLst/>
          </a:prstGeom>
          <a:noFill/>
          <a:extLst>
            <a:ext uri="{909E8E84-426E-40DD-AFC4-6F175D3DCCD1}">
              <a14:hiddenFill xmlns:a14="http://schemas.microsoft.com/office/drawing/2010/main">
                <a:solidFill>
                  <a:srgbClr val="FFFFFF"/>
                </a:solidFill>
              </a14:hiddenFill>
            </a:ext>
          </a:extLst>
        </p:spPr>
      </p:pic>
      <p:sp>
        <p:nvSpPr>
          <p:cNvPr id="24" name="Line 20"/>
          <p:cNvSpPr>
            <a:spLocks noChangeShapeType="1"/>
          </p:cNvSpPr>
          <p:nvPr/>
        </p:nvSpPr>
        <p:spPr bwMode="auto">
          <a:xfrm flipV="1">
            <a:off x="4235326" y="4260396"/>
            <a:ext cx="1828992" cy="783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25" name="Line 20"/>
          <p:cNvSpPr>
            <a:spLocks noChangeShapeType="1"/>
          </p:cNvSpPr>
          <p:nvPr/>
        </p:nvSpPr>
        <p:spPr bwMode="auto">
          <a:xfrm flipH="1" flipV="1">
            <a:off x="6816076" y="4241672"/>
            <a:ext cx="2088218" cy="7848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26" name="Text Box 26"/>
          <p:cNvSpPr txBox="1">
            <a:spLocks noChangeArrowheads="1"/>
          </p:cNvSpPr>
          <p:nvPr/>
        </p:nvSpPr>
        <p:spPr bwMode="auto">
          <a:xfrm>
            <a:off x="6487946" y="4324210"/>
            <a:ext cx="393161" cy="25994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089"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13182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25749E-6 -2.92847E-6 L 0.529 -2.92847E-6 " pathEditMode="relative" rAng="0" ptsTypes="AA">
                                      <p:cBhvr>
                                        <p:cTn id="6" dur="2000" fill="hold"/>
                                        <p:tgtEl>
                                          <p:spTgt spid="10"/>
                                        </p:tgtEl>
                                        <p:attrNameLst>
                                          <p:attrName>ppt_x</p:attrName>
                                          <p:attrName>ppt_y</p:attrName>
                                        </p:attrNameLst>
                                      </p:cBhvr>
                                      <p:rCtr x="26442"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35" presetClass="path" presetSubtype="0" accel="50000" decel="50000" fill="hold" nodeType="afterEffect">
                                  <p:stCondLst>
                                    <p:cond delay="0"/>
                                  </p:stCondLst>
                                  <p:childTnLst>
                                    <p:animMotion origin="layout" path="M 0.0 0.0  L -0.25 0.0  E" pathEditMode="relative" ptsTypes="">
                                      <p:cBhvr>
                                        <p:cTn id="13" dur="2000" fill="hold"/>
                                        <p:tgtEl>
                                          <p:spTgt spid="20"/>
                                        </p:tgtEl>
                                        <p:attrNameLst>
                                          <p:attrName>ppt_x</p:attrName>
                                          <p:attrName>ppt_y</p:attrName>
                                        </p:attrNameLst>
                                      </p:cBhvr>
                                    </p:animMotion>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35" presetClass="path" presetSubtype="0" accel="50000" decel="50000" fill="hold" nodeType="afterEffect">
                                  <p:stCondLst>
                                    <p:cond delay="0"/>
                                  </p:stCondLst>
                                  <p:childTnLst>
                                    <p:animMotion origin="layout" path="M 0.0 0.0  L -0.25 0.0  E" pathEditMode="relative" rAng="0" ptsTypes="">
                                      <p:cBhvr>
                                        <p:cTn id="23" dur="2000" fill="hold"/>
                                        <p:tgtEl>
                                          <p:spTgt spid="16"/>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Rerouting</a:t>
            </a:r>
          </a:p>
        </p:txBody>
      </p:sp>
      <p:sp>
        <p:nvSpPr>
          <p:cNvPr id="3" name="Content Placeholder 2"/>
          <p:cNvSpPr>
            <a:spLocks noGrp="1"/>
          </p:cNvSpPr>
          <p:nvPr>
            <p:ph idx="1"/>
          </p:nvPr>
        </p:nvSpPr>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"Make before break" </a:t>
            </a:r>
          </a:p>
          <a:p>
            <a:pPr lvl="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1: Establishment of a new LSP </a:t>
            </a:r>
          </a:p>
          <a:p>
            <a:pPr lvl="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2: Traffic Switch </a:t>
            </a:r>
          </a:p>
          <a:p>
            <a:pPr lvl="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3: Destruction of the old LSP </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Booking type SE: Shared Explicit</a:t>
            </a:r>
            <a:endParaRPr lang="en-GB" altLang="en-US" dirty="0"/>
          </a:p>
          <a:p>
            <a:endParaRPr lang="en-US" dirty="0"/>
          </a:p>
        </p:txBody>
      </p:sp>
      <p:grpSp>
        <p:nvGrpSpPr>
          <p:cNvPr id="30" name="Group 29"/>
          <p:cNvGrpSpPr/>
          <p:nvPr/>
        </p:nvGrpSpPr>
        <p:grpSpPr>
          <a:xfrm>
            <a:off x="6096000" y="1598213"/>
            <a:ext cx="5391233" cy="3727353"/>
            <a:chOff x="1727200" y="2928938"/>
            <a:chExt cx="7273925" cy="4109012"/>
          </a:xfrm>
        </p:grpSpPr>
        <p:sp>
          <p:nvSpPr>
            <p:cNvPr id="4" name="Text Box 1030"/>
            <p:cNvSpPr txBox="1">
              <a:spLocks noChangeArrowheads="1"/>
            </p:cNvSpPr>
            <p:nvPr/>
          </p:nvSpPr>
          <p:spPr bwMode="auto">
            <a:xfrm>
              <a:off x="2484438" y="4657725"/>
              <a:ext cx="433387" cy="2746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200">
                  <a:solidFill>
                    <a:schemeClr val="tx1"/>
                  </a:solidFill>
                  <a:latin typeface="Arial" panose="020B0604020202020204" pitchFamily="34" charset="0"/>
                  <a:cs typeface="Arial" panose="020B0604020202020204" pitchFamily="34" charset="0"/>
                </a:rPr>
                <a:t>A</a:t>
              </a:r>
            </a:p>
          </p:txBody>
        </p:sp>
        <p:sp>
          <p:nvSpPr>
            <p:cNvPr id="5" name="Text Box 1031"/>
            <p:cNvSpPr txBox="1">
              <a:spLocks noChangeArrowheads="1"/>
            </p:cNvSpPr>
            <p:nvPr/>
          </p:nvSpPr>
          <p:spPr bwMode="auto">
            <a:xfrm>
              <a:off x="4572000" y="6097588"/>
              <a:ext cx="433388" cy="2746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200">
                  <a:solidFill>
                    <a:schemeClr val="tx1"/>
                  </a:solidFill>
                  <a:latin typeface="Arial" panose="020B0604020202020204" pitchFamily="34" charset="0"/>
                  <a:cs typeface="Arial" panose="020B0604020202020204" pitchFamily="34" charset="0"/>
                </a:rPr>
                <a:t>B</a:t>
              </a:r>
            </a:p>
          </p:txBody>
        </p:sp>
        <p:sp>
          <p:nvSpPr>
            <p:cNvPr id="6" name="Text Box 1033"/>
            <p:cNvSpPr txBox="1">
              <a:spLocks noChangeArrowheads="1"/>
            </p:cNvSpPr>
            <p:nvPr/>
          </p:nvSpPr>
          <p:spPr bwMode="auto">
            <a:xfrm>
              <a:off x="5867400" y="4586288"/>
              <a:ext cx="433388" cy="2746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200">
                  <a:solidFill>
                    <a:schemeClr val="tx1"/>
                  </a:solidFill>
                  <a:latin typeface="Arial" panose="020B0604020202020204" pitchFamily="34" charset="0"/>
                  <a:cs typeface="Arial" panose="020B0604020202020204" pitchFamily="34" charset="0"/>
                </a:rPr>
                <a:t>C</a:t>
              </a:r>
            </a:p>
          </p:txBody>
        </p:sp>
        <p:sp>
          <p:nvSpPr>
            <p:cNvPr id="7" name="Text Box 1035"/>
            <p:cNvSpPr txBox="1">
              <a:spLocks noChangeArrowheads="1"/>
            </p:cNvSpPr>
            <p:nvPr/>
          </p:nvSpPr>
          <p:spPr bwMode="auto">
            <a:xfrm>
              <a:off x="7812088" y="3433763"/>
              <a:ext cx="433387" cy="2746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200">
                  <a:solidFill>
                    <a:schemeClr val="tx1"/>
                  </a:solidFill>
                  <a:latin typeface="Arial" panose="020B0604020202020204" pitchFamily="34" charset="0"/>
                  <a:cs typeface="Arial" panose="020B0604020202020204" pitchFamily="34" charset="0"/>
                </a:rPr>
                <a:t>D</a:t>
              </a:r>
            </a:p>
          </p:txBody>
        </p:sp>
        <p:sp>
          <p:nvSpPr>
            <p:cNvPr id="8" name="Text Box 1037"/>
            <p:cNvSpPr txBox="1">
              <a:spLocks noChangeArrowheads="1"/>
            </p:cNvSpPr>
            <p:nvPr/>
          </p:nvSpPr>
          <p:spPr bwMode="auto">
            <a:xfrm>
              <a:off x="8459788" y="5737225"/>
              <a:ext cx="433387" cy="2746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1200">
                  <a:solidFill>
                    <a:schemeClr val="tx1"/>
                  </a:solidFill>
                  <a:latin typeface="Arial" panose="020B0604020202020204" pitchFamily="34" charset="0"/>
                  <a:cs typeface="Arial" panose="020B0604020202020204" pitchFamily="34" charset="0"/>
                </a:rPr>
                <a:t>E</a:t>
              </a:r>
            </a:p>
          </p:txBody>
        </p:sp>
        <p:sp>
          <p:nvSpPr>
            <p:cNvPr id="9" name="Line 1038"/>
            <p:cNvSpPr>
              <a:spLocks noChangeShapeType="1"/>
            </p:cNvSpPr>
            <p:nvPr/>
          </p:nvSpPr>
          <p:spPr bwMode="auto">
            <a:xfrm>
              <a:off x="2700338" y="4440238"/>
              <a:ext cx="2016125"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9"/>
            <p:cNvSpPr>
              <a:spLocks noChangeShapeType="1"/>
            </p:cNvSpPr>
            <p:nvPr/>
          </p:nvSpPr>
          <p:spPr bwMode="auto">
            <a:xfrm flipV="1">
              <a:off x="4932363" y="4152900"/>
              <a:ext cx="1152525"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40"/>
            <p:cNvSpPr>
              <a:spLocks noChangeShapeType="1"/>
            </p:cNvSpPr>
            <p:nvPr/>
          </p:nvSpPr>
          <p:spPr bwMode="auto">
            <a:xfrm flipV="1">
              <a:off x="6229350" y="3216275"/>
              <a:ext cx="1655763" cy="1081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41"/>
            <p:cNvSpPr>
              <a:spLocks noChangeShapeType="1"/>
            </p:cNvSpPr>
            <p:nvPr/>
          </p:nvSpPr>
          <p:spPr bwMode="auto">
            <a:xfrm>
              <a:off x="8172450" y="3144838"/>
              <a:ext cx="433388" cy="223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42"/>
            <p:cNvSpPr>
              <a:spLocks noChangeShapeType="1"/>
            </p:cNvSpPr>
            <p:nvPr/>
          </p:nvSpPr>
          <p:spPr bwMode="auto">
            <a:xfrm>
              <a:off x="6156325" y="4297363"/>
              <a:ext cx="252095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 name="Picture 1028"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4152900"/>
              <a:ext cx="8286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29"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5592763"/>
              <a:ext cx="8286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32"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081463"/>
              <a:ext cx="8286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34"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0" y="2928938"/>
              <a:ext cx="8286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36" descr="Schéma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5232400"/>
              <a:ext cx="828675" cy="485775"/>
            </a:xfrm>
            <a:prstGeom prst="rect">
              <a:avLst/>
            </a:prstGeom>
            <a:noFill/>
            <a:extLst>
              <a:ext uri="{909E8E84-426E-40DD-AFC4-6F175D3DCCD1}">
                <a14:hiddenFill xmlns:a14="http://schemas.microsoft.com/office/drawing/2010/main">
                  <a:solidFill>
                    <a:srgbClr val="FFFFFF"/>
                  </a:solidFill>
                </a14:hiddenFill>
              </a:ext>
            </a:extLst>
          </p:spPr>
        </p:pic>
        <p:sp>
          <p:nvSpPr>
            <p:cNvPr id="19" name="Line 1046"/>
            <p:cNvSpPr>
              <a:spLocks noChangeShapeType="1"/>
            </p:cNvSpPr>
            <p:nvPr/>
          </p:nvSpPr>
          <p:spPr bwMode="auto">
            <a:xfrm>
              <a:off x="2844800" y="4729163"/>
              <a:ext cx="1368425" cy="1081087"/>
            </a:xfrm>
            <a:prstGeom prst="line">
              <a:avLst/>
            </a:prstGeom>
            <a:noFill/>
            <a:ln w="38100">
              <a:solidFill>
                <a:srgbClr val="3FCE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047"/>
            <p:cNvSpPr>
              <a:spLocks noChangeShapeType="1"/>
            </p:cNvSpPr>
            <p:nvPr/>
          </p:nvSpPr>
          <p:spPr bwMode="auto">
            <a:xfrm flipV="1">
              <a:off x="5221288" y="4800600"/>
              <a:ext cx="647700" cy="936625"/>
            </a:xfrm>
            <a:prstGeom prst="line">
              <a:avLst/>
            </a:prstGeom>
            <a:noFill/>
            <a:ln w="38100">
              <a:solidFill>
                <a:srgbClr val="3FCE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048"/>
            <p:cNvSpPr>
              <a:spLocks noChangeShapeType="1"/>
            </p:cNvSpPr>
            <p:nvPr/>
          </p:nvSpPr>
          <p:spPr bwMode="auto">
            <a:xfrm flipV="1">
              <a:off x="6661150" y="3576638"/>
              <a:ext cx="1008063" cy="649287"/>
            </a:xfrm>
            <a:prstGeom prst="line">
              <a:avLst/>
            </a:prstGeom>
            <a:noFill/>
            <a:ln w="38100">
              <a:solidFill>
                <a:srgbClr val="3FCE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049"/>
            <p:cNvSpPr>
              <a:spLocks noChangeShapeType="1"/>
            </p:cNvSpPr>
            <p:nvPr/>
          </p:nvSpPr>
          <p:spPr bwMode="auto">
            <a:xfrm>
              <a:off x="8459788" y="3576638"/>
              <a:ext cx="288925" cy="1512887"/>
            </a:xfrm>
            <a:prstGeom prst="line">
              <a:avLst/>
            </a:prstGeom>
            <a:noFill/>
            <a:ln w="38100">
              <a:solidFill>
                <a:srgbClr val="3FCE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050"/>
            <p:cNvSpPr>
              <a:spLocks noChangeShapeType="1"/>
            </p:cNvSpPr>
            <p:nvPr/>
          </p:nvSpPr>
          <p:spPr bwMode="auto">
            <a:xfrm>
              <a:off x="1727200" y="6659563"/>
              <a:ext cx="936625" cy="0"/>
            </a:xfrm>
            <a:prstGeom prst="line">
              <a:avLst/>
            </a:prstGeom>
            <a:noFill/>
            <a:ln w="38100">
              <a:solidFill>
                <a:srgbClr val="3FCE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1052"/>
            <p:cNvSpPr txBox="1">
              <a:spLocks noChangeArrowheads="1"/>
            </p:cNvSpPr>
            <p:nvPr/>
          </p:nvSpPr>
          <p:spPr bwMode="auto">
            <a:xfrm>
              <a:off x="2808288" y="6516688"/>
              <a:ext cx="1271921" cy="3053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en-US" sz="1200" dirty="0">
                  <a:solidFill>
                    <a:schemeClr val="tx1"/>
                  </a:solidFill>
                  <a:latin typeface="Arial" panose="020B0604020202020204" pitchFamily="34" charset="0"/>
                  <a:cs typeface="Arial" panose="020B0604020202020204" pitchFamily="34" charset="0"/>
                </a:rPr>
                <a:t>Tunnel 1</a:t>
              </a:r>
            </a:p>
          </p:txBody>
        </p:sp>
        <p:sp>
          <p:nvSpPr>
            <p:cNvPr id="25" name="Line 1053"/>
            <p:cNvSpPr>
              <a:spLocks noChangeShapeType="1"/>
            </p:cNvSpPr>
            <p:nvPr/>
          </p:nvSpPr>
          <p:spPr bwMode="auto">
            <a:xfrm>
              <a:off x="1727200" y="6875463"/>
              <a:ext cx="93662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1054"/>
            <p:cNvSpPr txBox="1">
              <a:spLocks noChangeArrowheads="1"/>
            </p:cNvSpPr>
            <p:nvPr/>
          </p:nvSpPr>
          <p:spPr bwMode="auto">
            <a:xfrm>
              <a:off x="2808288" y="6732588"/>
              <a:ext cx="1271921" cy="3053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en-US" sz="1200" dirty="0">
                  <a:solidFill>
                    <a:schemeClr val="tx1"/>
                  </a:solidFill>
                  <a:latin typeface="Arial" panose="020B0604020202020204" pitchFamily="34" charset="0"/>
                  <a:cs typeface="Arial" panose="020B0604020202020204" pitchFamily="34" charset="0"/>
                </a:rPr>
                <a:t>Tunnel 2</a:t>
              </a:r>
            </a:p>
          </p:txBody>
        </p:sp>
        <p:sp>
          <p:nvSpPr>
            <p:cNvPr id="27" name="Line 1055"/>
            <p:cNvSpPr>
              <a:spLocks noChangeShapeType="1"/>
            </p:cNvSpPr>
            <p:nvPr/>
          </p:nvSpPr>
          <p:spPr bwMode="auto">
            <a:xfrm>
              <a:off x="2844800" y="4729163"/>
              <a:ext cx="1368425" cy="1081087"/>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056"/>
            <p:cNvSpPr>
              <a:spLocks noChangeShapeType="1"/>
            </p:cNvSpPr>
            <p:nvPr/>
          </p:nvSpPr>
          <p:spPr bwMode="auto">
            <a:xfrm flipV="1">
              <a:off x="5221288" y="4800600"/>
              <a:ext cx="647700" cy="936625"/>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057"/>
            <p:cNvSpPr>
              <a:spLocks noChangeShapeType="1"/>
            </p:cNvSpPr>
            <p:nvPr/>
          </p:nvSpPr>
          <p:spPr bwMode="auto">
            <a:xfrm>
              <a:off x="6372225" y="4657725"/>
              <a:ext cx="1657350" cy="8636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 name="Text Box 1058"/>
          <p:cNvSpPr txBox="1">
            <a:spLocks noChangeArrowheads="1"/>
          </p:cNvSpPr>
          <p:nvPr/>
        </p:nvSpPr>
        <p:spPr bwMode="auto">
          <a:xfrm>
            <a:off x="2748661" y="4186976"/>
            <a:ext cx="3743325" cy="127727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1400" dirty="0">
                <a:solidFill>
                  <a:schemeClr val="tx1"/>
                </a:solidFill>
                <a:latin typeface="Arial" panose="020B0604020202020204" pitchFamily="34" charset="0"/>
                <a:cs typeface="Arial" panose="020B0604020202020204" pitchFamily="34" charset="0"/>
              </a:rPr>
              <a:t>Creation of the second tunnel</a:t>
            </a:r>
          </a:p>
          <a:p>
            <a:pPr lvl="1">
              <a:spcBef>
                <a:spcPct val="50000"/>
              </a:spcBef>
              <a:buFontTx/>
              <a:buChar char="•"/>
            </a:pPr>
            <a:r>
              <a:rPr lang="en-US" altLang="en-US" sz="1400" dirty="0">
                <a:solidFill>
                  <a:schemeClr val="tx1"/>
                </a:solidFill>
                <a:latin typeface="Arial" panose="020B0604020202020204" pitchFamily="34" charset="0"/>
                <a:cs typeface="Arial" panose="020B0604020202020204" pitchFamily="34" charset="0"/>
              </a:rPr>
              <a:t> Identical SESSION</a:t>
            </a:r>
          </a:p>
          <a:p>
            <a:pPr lvl="1">
              <a:spcBef>
                <a:spcPct val="50000"/>
              </a:spcBef>
              <a:buFontTx/>
              <a:buChar char="•"/>
            </a:pPr>
            <a:r>
              <a:rPr lang="en-US" altLang="en-US" sz="1400" dirty="0">
                <a:solidFill>
                  <a:schemeClr val="tx1"/>
                </a:solidFill>
                <a:latin typeface="Arial" panose="020B0604020202020204" pitchFamily="34" charset="0"/>
                <a:cs typeface="Arial" panose="020B0604020202020204" pitchFamily="34" charset="0"/>
              </a:rPr>
              <a:t> ID different LSP</a:t>
            </a:r>
          </a:p>
          <a:p>
            <a:pPr lvl="1">
              <a:spcBef>
                <a:spcPct val="50000"/>
              </a:spcBef>
              <a:buFontTx/>
              <a:buChar char="•"/>
            </a:pPr>
            <a:r>
              <a:rPr lang="en-US" altLang="en-US" sz="1400" dirty="0">
                <a:solidFill>
                  <a:schemeClr val="tx1"/>
                </a:solidFill>
                <a:latin typeface="Arial" panose="020B0604020202020204" pitchFamily="34" charset="0"/>
                <a:cs typeface="Arial" panose="020B0604020202020204" pitchFamily="34" charset="0"/>
              </a:rPr>
              <a:t> Shared Explicit</a:t>
            </a:r>
            <a:endParaRPr lang="fr-FR" alt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18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features</a:t>
            </a:r>
          </a:p>
        </p:txBody>
      </p:sp>
      <p:sp>
        <p:nvSpPr>
          <p:cNvPr id="3" name="Content Placeholder 2"/>
          <p:cNvSpPr>
            <a:spLocks noGrp="1"/>
          </p:cNvSpPr>
          <p:nvPr>
            <p:ph idx="1"/>
          </p:nvPr>
        </p:nvSpPr>
        <p:spPr/>
        <p:txBody>
          <a:bodyPr/>
          <a:lstStyle/>
          <a:p>
            <a:pPr lvl="1"/>
            <a:endParaRPr lang="fr-FR" altLang="en-US" dirty="0"/>
          </a:p>
          <a:p>
            <a:r>
              <a:rPr lang="fr-FR" altLang="en-US" dirty="0" err="1"/>
              <a:t>Detection</a:t>
            </a:r>
            <a:r>
              <a:rPr lang="fr-FR" altLang="en-US" dirty="0"/>
              <a:t> </a:t>
            </a:r>
            <a:r>
              <a:rPr lang="fr-FR" altLang="en-US" dirty="0" err="1"/>
              <a:t>loop</a:t>
            </a:r>
            <a:endParaRPr lang="fr-FR" altLang="en-US" dirty="0"/>
          </a:p>
          <a:p>
            <a:pPr lvl="1"/>
            <a:r>
              <a:rPr lang="fr-FR" altLang="en-US" dirty="0"/>
              <a:t>Uses </a:t>
            </a:r>
            <a:r>
              <a:rPr lang="fr-FR" altLang="en-US" i="1" dirty="0"/>
              <a:t>RRO</a:t>
            </a:r>
          </a:p>
          <a:p>
            <a:r>
              <a:rPr lang="en-US" altLang="en-US" i="1" dirty="0"/>
              <a:t>Detection of the MTU</a:t>
            </a:r>
          </a:p>
          <a:p>
            <a:endParaRPr lang="en-US" dirty="0"/>
          </a:p>
        </p:txBody>
      </p:sp>
    </p:spTree>
    <p:extLst>
      <p:ext uri="{BB962C8B-B14F-4D97-AF65-F5344CB8AC3E}">
        <p14:creationId xmlns:p14="http://schemas.microsoft.com/office/powerpoint/2010/main" val="384351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Comparison RSVP-TE CR-LDP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127276"/>
              </p:ext>
            </p:extLst>
          </p:nvPr>
        </p:nvGraphicFramePr>
        <p:xfrm>
          <a:off x="717881" y="2721147"/>
          <a:ext cx="10147935" cy="2184809"/>
        </p:xfrm>
        <a:graphic>
          <a:graphicData uri="http://schemas.openxmlformats.org/drawingml/2006/table">
            <a:tbl>
              <a:tblPr>
                <a:tableStyleId>{69CF1AB2-1976-4502-BF36-3FF5EA218861}</a:tableStyleId>
              </a:tblPr>
              <a:tblGrid>
                <a:gridCol w="2070735">
                  <a:extLst>
                    <a:ext uri="{9D8B030D-6E8A-4147-A177-3AD203B41FA5}">
                      <a16:colId xmlns:a16="http://schemas.microsoft.com/office/drawing/2014/main" val="3311764539"/>
                    </a:ext>
                  </a:extLst>
                </a:gridCol>
                <a:gridCol w="3813175">
                  <a:extLst>
                    <a:ext uri="{9D8B030D-6E8A-4147-A177-3AD203B41FA5}">
                      <a16:colId xmlns:a16="http://schemas.microsoft.com/office/drawing/2014/main" val="3666321923"/>
                    </a:ext>
                  </a:extLst>
                </a:gridCol>
                <a:gridCol w="4264025">
                  <a:extLst>
                    <a:ext uri="{9D8B030D-6E8A-4147-A177-3AD203B41FA5}">
                      <a16:colId xmlns:a16="http://schemas.microsoft.com/office/drawing/2014/main" val="2538354040"/>
                    </a:ext>
                  </a:extLst>
                </a:gridCol>
              </a:tblGrid>
              <a:tr h="595857">
                <a:tc>
                  <a:txBody>
                    <a:bodyPr/>
                    <a:lstStyle/>
                    <a:p>
                      <a:pPr marL="0" marR="0" algn="just">
                        <a:spcBef>
                          <a:spcPts val="0"/>
                        </a:spcBef>
                        <a:spcAft>
                          <a:spcPts val="0"/>
                        </a:spcAft>
                      </a:pPr>
                      <a:r>
                        <a:rPr lang="fr-FR" sz="1200" b="1">
                          <a:effectLst/>
                        </a:rPr>
                        <a:t> </a:t>
                      </a:r>
                      <a:endParaRPr lang="en-US" sz="1200" b="1">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0"/>
                        </a:spcBef>
                        <a:spcAft>
                          <a:spcPts val="0"/>
                        </a:spcAft>
                      </a:pPr>
                      <a:r>
                        <a:rPr lang="fr-FR" sz="1800">
                          <a:effectLst/>
                        </a:rPr>
                        <a:t>RSVP-TE</a:t>
                      </a:r>
                      <a:endParaRPr lang="en-US" sz="1200" b="1">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ctr">
                        <a:spcBef>
                          <a:spcPts val="0"/>
                        </a:spcBef>
                        <a:spcAft>
                          <a:spcPts val="0"/>
                        </a:spcAft>
                      </a:pPr>
                      <a:r>
                        <a:rPr lang="fr-FR" sz="1800">
                          <a:effectLst/>
                        </a:rPr>
                        <a:t>CR-LDP</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367420958"/>
                  </a:ext>
                </a:extLst>
              </a:tr>
              <a:tr h="397238">
                <a:tc>
                  <a:txBody>
                    <a:bodyPr/>
                    <a:lstStyle/>
                    <a:p>
                      <a:pPr marL="0" marR="0" algn="just">
                        <a:spcBef>
                          <a:spcPts val="0"/>
                        </a:spcBef>
                        <a:spcAft>
                          <a:spcPts val="0"/>
                        </a:spcAft>
                      </a:pPr>
                      <a:r>
                        <a:rPr lang="fr-FR" sz="1200" b="1" dirty="0">
                          <a:effectLst/>
                        </a:rPr>
                        <a:t>Transport layer</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Uses UDP or IP (raw IP) for the distribution of labels.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Uses TCP to distribute labels and UDP to discover the LSR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139248618"/>
                  </a:ext>
                </a:extLst>
              </a:tr>
              <a:tr h="397238">
                <a:tc>
                  <a:txBody>
                    <a:bodyPr/>
                    <a:lstStyle/>
                    <a:p>
                      <a:pPr marL="0" marR="0" algn="just">
                        <a:spcBef>
                          <a:spcPts val="0"/>
                        </a:spcBef>
                        <a:spcAft>
                          <a:spcPts val="0"/>
                        </a:spcAft>
                      </a:pPr>
                      <a:r>
                        <a:rPr lang="fr-FR" sz="1200" b="1" dirty="0">
                          <a:effectLst/>
                        </a:rPr>
                        <a:t>Protocol type</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Soft-state protocol, requiring periodic refresh</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Protocol-state hard.</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242905748"/>
                  </a:ext>
                </a:extLst>
              </a:tr>
              <a:tr h="397238">
                <a:tc>
                  <a:txBody>
                    <a:bodyPr/>
                    <a:lstStyle/>
                    <a:p>
                      <a:pPr marL="0" marR="0" algn="just">
                        <a:spcBef>
                          <a:spcPts val="0"/>
                        </a:spcBef>
                        <a:spcAft>
                          <a:spcPts val="0"/>
                        </a:spcAft>
                      </a:pPr>
                      <a:r>
                        <a:rPr lang="fr-FR" sz="1200" b="1">
                          <a:effectLst/>
                        </a:rPr>
                        <a:t>Notifications</a:t>
                      </a:r>
                      <a:endParaRPr lang="en-US" sz="1200" b="1">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Provides a notification in case of failure.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dirty="0" err="1">
                          <a:effectLst/>
                        </a:rPr>
                        <a:t>Does</a:t>
                      </a:r>
                      <a:r>
                        <a:rPr lang="fr-FR" sz="1200" dirty="0">
                          <a:effectLst/>
                        </a:rPr>
                        <a:t> not </a:t>
                      </a:r>
                      <a:r>
                        <a:rPr lang="fr-FR" sz="1200" dirty="0" err="1">
                          <a:effectLst/>
                        </a:rPr>
                        <a:t>provide</a:t>
                      </a:r>
                      <a:r>
                        <a:rPr lang="fr-FR" sz="1200" dirty="0">
                          <a:effectLst/>
                        </a:rPr>
                        <a:t> notification in case of </a:t>
                      </a:r>
                      <a:r>
                        <a:rPr lang="fr-FR" sz="1200" dirty="0" err="1">
                          <a:effectLst/>
                        </a:rPr>
                        <a:t>failure</a:t>
                      </a:r>
                      <a:r>
                        <a:rPr lang="fr-FR" sz="1200" dirty="0">
                          <a:effectLst/>
                        </a:rPr>
                        <a: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254187976"/>
                  </a:ext>
                </a:extLst>
              </a:tr>
              <a:tr h="397238">
                <a:tc>
                  <a:txBody>
                    <a:bodyPr/>
                    <a:lstStyle/>
                    <a:p>
                      <a:pPr marL="0" marR="0" algn="just">
                        <a:spcBef>
                          <a:spcPts val="0"/>
                        </a:spcBef>
                        <a:spcAft>
                          <a:spcPts val="0"/>
                        </a:spcAft>
                      </a:pPr>
                      <a:r>
                        <a:rPr lang="fr-FR" sz="1200" b="1" dirty="0" err="1">
                          <a:effectLst/>
                        </a:rPr>
                        <a:t>Routing</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a:effectLst/>
                        </a:rPr>
                        <a:t>explicit routing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tc>
                  <a:txBody>
                    <a:bodyPr/>
                    <a:lstStyle/>
                    <a:p>
                      <a:pPr marL="0" marR="0" algn="just">
                        <a:spcBef>
                          <a:spcPts val="0"/>
                        </a:spcBef>
                        <a:spcAft>
                          <a:spcPts val="0"/>
                        </a:spcAft>
                      </a:pPr>
                      <a:r>
                        <a:rPr lang="fr-FR" sz="1200" dirty="0">
                          <a:effectLst/>
                        </a:rPr>
                        <a:t>explicit </a:t>
                      </a:r>
                      <a:r>
                        <a:rPr lang="fr-FR" sz="1200" dirty="0" err="1">
                          <a:effectLst/>
                        </a:rPr>
                        <a:t>routing</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983108854"/>
                  </a:ext>
                </a:extLst>
              </a:tr>
            </a:tbl>
          </a:graphicData>
        </a:graphic>
      </p:graphicFrame>
    </p:spTree>
    <p:extLst>
      <p:ext uri="{BB962C8B-B14F-4D97-AF65-F5344CB8AC3E}">
        <p14:creationId xmlns:p14="http://schemas.microsoft.com/office/powerpoint/2010/main" val="354175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958" y="2574761"/>
            <a:ext cx="4562723" cy="1371600"/>
          </a:xfrm>
        </p:spPr>
        <p:txBody>
          <a:bodyPr/>
          <a:lstStyle/>
          <a:p>
            <a:r>
              <a:rPr lang="en-US" dirty="0"/>
              <a:t>Thank You</a:t>
            </a:r>
          </a:p>
        </p:txBody>
      </p:sp>
    </p:spTree>
    <p:extLst>
      <p:ext uri="{BB962C8B-B14F-4D97-AF65-F5344CB8AC3E}">
        <p14:creationId xmlns:p14="http://schemas.microsoft.com/office/powerpoint/2010/main" val="271565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RSVP overview</a:t>
            </a:r>
          </a:p>
          <a:p>
            <a:r>
              <a:rPr lang="en-US" dirty="0"/>
              <a:t>RSVP-TE </a:t>
            </a:r>
          </a:p>
          <a:p>
            <a:r>
              <a:rPr lang="en-US" dirty="0"/>
              <a:t>Modification Over RSVP</a:t>
            </a:r>
          </a:p>
          <a:p>
            <a:r>
              <a:rPr lang="en-US" dirty="0"/>
              <a:t>Path Creation</a:t>
            </a:r>
          </a:p>
          <a:p>
            <a:r>
              <a:rPr lang="en-US" dirty="0"/>
              <a:t>Rerouting</a:t>
            </a:r>
          </a:p>
          <a:p>
            <a:r>
              <a:rPr lang="en-US" dirty="0"/>
              <a:t>Other Features</a:t>
            </a:r>
          </a:p>
          <a:p>
            <a:r>
              <a:rPr lang="en-GB" altLang="en-US" dirty="0"/>
              <a:t>Comparison RSVP-TE CR-LDP</a:t>
            </a:r>
            <a:endParaRPr lang="en-US" dirty="0"/>
          </a:p>
        </p:txBody>
      </p:sp>
    </p:spTree>
    <p:extLst>
      <p:ext uri="{BB962C8B-B14F-4D97-AF65-F5344CB8AC3E}">
        <p14:creationId xmlns:p14="http://schemas.microsoft.com/office/powerpoint/2010/main" val="332840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 Overview</a:t>
            </a:r>
          </a:p>
        </p:txBody>
      </p:sp>
      <p:sp>
        <p:nvSpPr>
          <p:cNvPr id="3" name="Content Placeholder 2"/>
          <p:cNvSpPr>
            <a:spLocks noGrp="1"/>
          </p:cNvSpPr>
          <p:nvPr>
            <p:ph idx="1"/>
          </p:nvPr>
        </p:nvSpPr>
        <p:spPr/>
        <p:txBody>
          <a:bodyPr/>
          <a:lstStyle/>
          <a:p>
            <a:pPr algn="just"/>
            <a:r>
              <a:rPr lang="en-US" dirty="0"/>
              <a:t>The primary RSVP messages are PATH and RESV messages.</a:t>
            </a:r>
          </a:p>
          <a:p>
            <a:pPr algn="just"/>
            <a:r>
              <a:rPr lang="en-US" dirty="0"/>
              <a:t>Senders send a PATH message from the source to the receiver to specify the reservation requirements of a data flow. </a:t>
            </a:r>
          </a:p>
          <a:p>
            <a:pPr algn="just"/>
            <a:r>
              <a:rPr lang="en-US" dirty="0"/>
              <a:t>Receivers send a RESV message to the sender to reserve resources for the flow. </a:t>
            </a:r>
          </a:p>
          <a:p>
            <a:pPr algn="just"/>
            <a:r>
              <a:rPr lang="en-US" dirty="0"/>
              <a:t>The primary object is the Session object, which identifies the data flow via the destination address, IP protocol ID, and destination port. </a:t>
            </a:r>
          </a:p>
          <a:p>
            <a:pPr algn="just"/>
            <a:r>
              <a:rPr lang="en-US" dirty="0"/>
              <a:t>Other key objects include the Sender-Template and Sender-</a:t>
            </a:r>
            <a:r>
              <a:rPr lang="en-US" dirty="0" err="1"/>
              <a:t>Tspec</a:t>
            </a:r>
            <a:r>
              <a:rPr lang="en-US" dirty="0"/>
              <a:t>, which the switch uses to qualify the sender and traffic specification in the PATH message, and uses in the RESV message to further classify the flow, specify its resource requirements, and designate the reservation style.</a:t>
            </a:r>
          </a:p>
        </p:txBody>
      </p:sp>
    </p:spTree>
    <p:extLst>
      <p:ext uri="{BB962C8B-B14F-4D97-AF65-F5344CB8AC3E}">
        <p14:creationId xmlns:p14="http://schemas.microsoft.com/office/powerpoint/2010/main" val="226346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a:t>
            </a:r>
          </a:p>
        </p:txBody>
      </p:sp>
      <p:sp>
        <p:nvSpPr>
          <p:cNvPr id="3" name="Content Placeholder 2"/>
          <p:cNvSpPr>
            <a:spLocks noGrp="1"/>
          </p:cNvSpPr>
          <p:nvPr>
            <p:ph idx="1"/>
          </p:nvPr>
        </p:nvSpPr>
        <p:spPr>
          <a:xfrm>
            <a:off x="1066799" y="2103120"/>
            <a:ext cx="4411649" cy="3931920"/>
          </a:xfrm>
        </p:spPr>
        <p:txBody>
          <a:bodyPr/>
          <a:lstStyle/>
          <a:p>
            <a:r>
              <a:rPr lang="en-US" dirty="0"/>
              <a:t> Example shows a resource reservation for the {225.1.1.1, UDP, 1001} data</a:t>
            </a:r>
          </a:p>
        </p:txBody>
      </p:sp>
      <p:pic>
        <p:nvPicPr>
          <p:cNvPr id="5" name="Picture 4"/>
          <p:cNvPicPr>
            <a:picLocks noChangeAspect="1"/>
          </p:cNvPicPr>
          <p:nvPr/>
        </p:nvPicPr>
        <p:blipFill rotWithShape="1">
          <a:blip r:embed="rId2"/>
          <a:srcRect l="18848" t="24948" r="54543" b="38144"/>
          <a:stretch/>
        </p:blipFill>
        <p:spPr>
          <a:xfrm>
            <a:off x="4293704" y="3220277"/>
            <a:ext cx="6456459" cy="2943384"/>
          </a:xfrm>
          <a:prstGeom prst="rect">
            <a:avLst/>
          </a:prstGeom>
        </p:spPr>
      </p:pic>
    </p:spTree>
    <p:extLst>
      <p:ext uri="{BB962C8B-B14F-4D97-AF65-F5344CB8AC3E}">
        <p14:creationId xmlns:p14="http://schemas.microsoft.com/office/powerpoint/2010/main" val="310186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a:t>
            </a:r>
          </a:p>
        </p:txBody>
      </p:sp>
      <p:sp>
        <p:nvSpPr>
          <p:cNvPr id="3" name="Content Placeholder 2"/>
          <p:cNvSpPr>
            <a:spLocks noGrp="1"/>
          </p:cNvSpPr>
          <p:nvPr>
            <p:ph idx="1"/>
          </p:nvPr>
        </p:nvSpPr>
        <p:spPr/>
        <p:txBody>
          <a:bodyPr/>
          <a:lstStyle/>
          <a:p>
            <a:r>
              <a:rPr lang="en-US" dirty="0"/>
              <a:t>In addition to the PATH and RESV messages, </a:t>
            </a:r>
          </a:p>
          <a:p>
            <a:endParaRPr lang="en-US" dirty="0"/>
          </a:p>
          <a:p>
            <a:pPr lvl="1"/>
            <a:r>
              <a:rPr lang="en-US" dirty="0"/>
              <a:t>RSVP also specifies support messages </a:t>
            </a:r>
          </a:p>
          <a:p>
            <a:pPr lvl="2"/>
            <a:r>
              <a:rPr lang="en-US" dirty="0"/>
              <a:t>PATH-ERROR, </a:t>
            </a:r>
          </a:p>
          <a:p>
            <a:pPr lvl="2"/>
            <a:r>
              <a:rPr lang="en-US" dirty="0"/>
              <a:t>RESV-ERROR, </a:t>
            </a:r>
          </a:p>
          <a:p>
            <a:pPr lvl="2"/>
            <a:r>
              <a:rPr lang="en-US" dirty="0"/>
              <a:t>PATH-TEAR, </a:t>
            </a:r>
          </a:p>
          <a:p>
            <a:pPr lvl="2"/>
            <a:r>
              <a:rPr lang="en-US" dirty="0"/>
              <a:t>RESV-TEAR, and </a:t>
            </a:r>
          </a:p>
          <a:p>
            <a:pPr lvl="2"/>
            <a:r>
              <a:rPr lang="en-US" dirty="0"/>
              <a:t>RESV-CONFIRM </a:t>
            </a:r>
          </a:p>
          <a:p>
            <a:pPr lvl="2"/>
            <a:endParaRPr lang="en-US" dirty="0"/>
          </a:p>
          <a:p>
            <a:pPr lvl="1"/>
            <a:r>
              <a:rPr lang="en-US" dirty="0"/>
              <a:t>That are used to handle error situations, to tear down existing reservations, and to confirm the setup of an existing reservation.</a:t>
            </a:r>
          </a:p>
        </p:txBody>
      </p:sp>
    </p:spTree>
    <p:extLst>
      <p:ext uri="{BB962C8B-B14F-4D97-AF65-F5344CB8AC3E}">
        <p14:creationId xmlns:p14="http://schemas.microsoft.com/office/powerpoint/2010/main" val="317071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RSVP-TE Overview</a:t>
            </a:r>
          </a:p>
        </p:txBody>
      </p:sp>
      <p:sp>
        <p:nvSpPr>
          <p:cNvPr id="3" name="Content Placeholder 2"/>
          <p:cNvSpPr>
            <a:spLocks noGrp="1"/>
          </p:cNvSpPr>
          <p:nvPr>
            <p:ph idx="1"/>
          </p:nvPr>
        </p:nvSpPr>
        <p:spPr/>
        <p:txBody>
          <a:bodyPr/>
          <a:lstStyle/>
          <a:p>
            <a:r>
              <a:rPr lang="en-US" dirty="0"/>
              <a:t>RSVP is a signaling protocol that reserves resources, such as for IP unicast and multicast flows, and requests quality-of-service (</a:t>
            </a:r>
            <a:r>
              <a:rPr lang="en-US" dirty="0" err="1"/>
              <a:t>QoS</a:t>
            </a:r>
            <a:r>
              <a:rPr lang="en-US" dirty="0"/>
              <a:t>) parameters for applications. </a:t>
            </a:r>
          </a:p>
          <a:p>
            <a:endParaRPr lang="en-US" dirty="0"/>
          </a:p>
          <a:p>
            <a:r>
              <a:rPr lang="en-US" dirty="0"/>
              <a:t>The protocol was extended RSVP TE for MPLS to enable RSVP to set up label switched paths (LSPs) in MPLS networks.</a:t>
            </a:r>
          </a:p>
          <a:p>
            <a:endParaRPr lang="en-US" dirty="0"/>
          </a:p>
          <a:p>
            <a:r>
              <a:rPr lang="en-US" dirty="0"/>
              <a:t>RSVP interacts with TE to support the MPLS TE functionality.</a:t>
            </a:r>
          </a:p>
          <a:p>
            <a:endParaRPr lang="en-US" dirty="0"/>
          </a:p>
        </p:txBody>
      </p:sp>
    </p:spTree>
    <p:extLst>
      <p:ext uri="{BB962C8B-B14F-4D97-AF65-F5344CB8AC3E}">
        <p14:creationId xmlns:p14="http://schemas.microsoft.com/office/powerpoint/2010/main" val="148167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RSVP-TE Overview</a:t>
            </a:r>
          </a:p>
        </p:txBody>
      </p:sp>
      <p:sp>
        <p:nvSpPr>
          <p:cNvPr id="3" name="Content Placeholder 2"/>
          <p:cNvSpPr>
            <a:spLocks noGrp="1"/>
          </p:cNvSpPr>
          <p:nvPr>
            <p:ph idx="1"/>
          </p:nvPr>
        </p:nvSpPr>
        <p:spPr/>
        <p:txBody>
          <a:bodyPr/>
          <a:lstStyle/>
          <a:p>
            <a:r>
              <a:rPr lang="en-US" dirty="0"/>
              <a:t>The TE process contains the following functionalities:</a:t>
            </a:r>
          </a:p>
          <a:p>
            <a:endParaRPr lang="en-US" dirty="0"/>
          </a:p>
          <a:p>
            <a:pPr lvl="1"/>
            <a:r>
              <a:rPr lang="en-US" dirty="0"/>
              <a:t>End-point control, which is associated with establishing and managing TE tunnels at the headend and </a:t>
            </a:r>
            <a:r>
              <a:rPr lang="en-US" dirty="0" err="1"/>
              <a:t>tailend</a:t>
            </a:r>
            <a:r>
              <a:rPr lang="en-US" dirty="0"/>
              <a:t>.</a:t>
            </a:r>
          </a:p>
          <a:p>
            <a:pPr lvl="1"/>
            <a:endParaRPr lang="en-US" dirty="0"/>
          </a:p>
          <a:p>
            <a:pPr lvl="1"/>
            <a:r>
              <a:rPr lang="en-US" dirty="0"/>
              <a:t>Link-management, which manages link resources to do resource-aware routing of TE LSPs and to program MPLS labels.</a:t>
            </a:r>
          </a:p>
          <a:p>
            <a:pPr lvl="1"/>
            <a:endParaRPr lang="en-US" dirty="0"/>
          </a:p>
          <a:p>
            <a:pPr lvl="1"/>
            <a:r>
              <a:rPr lang="en-US" dirty="0"/>
              <a:t>Fast Reroute (FRR), which manages the LSPs that need protection and to assign backup tunnel information to these LSPs.</a:t>
            </a:r>
          </a:p>
        </p:txBody>
      </p:sp>
    </p:spTree>
    <p:extLst>
      <p:ext uri="{BB962C8B-B14F-4D97-AF65-F5344CB8AC3E}">
        <p14:creationId xmlns:p14="http://schemas.microsoft.com/office/powerpoint/2010/main" val="192116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Over RSVP</a:t>
            </a:r>
          </a:p>
        </p:txBody>
      </p:sp>
      <p:sp>
        <p:nvSpPr>
          <p:cNvPr id="3" name="Content Placeholder 2"/>
          <p:cNvSpPr>
            <a:spLocks noGrp="1"/>
          </p:cNvSpPr>
          <p:nvPr>
            <p:ph idx="1"/>
          </p:nvPr>
        </p:nvSpPr>
        <p:spPr/>
        <p:txBody>
          <a:bodyPr/>
          <a:lstStyle/>
          <a:p>
            <a:r>
              <a:rPr lang="en-US" dirty="0"/>
              <a:t>RSVP TE builds on the RSVP core protocol, defines new objects, and modifies existing objects used in the PATH and RESV objects for LSP establishment.</a:t>
            </a:r>
          </a:p>
          <a:p>
            <a:r>
              <a:rPr lang="en-US" dirty="0"/>
              <a:t>The base </a:t>
            </a:r>
            <a:r>
              <a:rPr lang="en-US" i="1" dirty="0"/>
              <a:t>Session</a:t>
            </a:r>
            <a:r>
              <a:rPr lang="en-US" dirty="0"/>
              <a:t> construct for RSVP TE is based on the triplet </a:t>
            </a:r>
          </a:p>
          <a:p>
            <a:pPr lvl="1"/>
            <a:r>
              <a:rPr lang="en-US" dirty="0"/>
              <a:t>{Tunnel Remote Address, Tunnel ID, Extended Tunnel ID}</a:t>
            </a:r>
          </a:p>
          <a:p>
            <a:pPr lvl="1"/>
            <a:endParaRPr lang="en-US" dirty="0"/>
          </a:p>
        </p:txBody>
      </p:sp>
      <p:grpSp>
        <p:nvGrpSpPr>
          <p:cNvPr id="8" name="Group 7"/>
          <p:cNvGrpSpPr/>
          <p:nvPr/>
        </p:nvGrpSpPr>
        <p:grpSpPr>
          <a:xfrm>
            <a:off x="5367130" y="3626321"/>
            <a:ext cx="6482968" cy="1791698"/>
            <a:chOff x="2242268" y="3721210"/>
            <a:chExt cx="6482968" cy="1791698"/>
          </a:xfrm>
        </p:grpSpPr>
        <p:sp>
          <p:nvSpPr>
            <p:cNvPr id="4" name="Rectangle 3"/>
            <p:cNvSpPr/>
            <p:nvPr/>
          </p:nvSpPr>
          <p:spPr>
            <a:xfrm>
              <a:off x="2242268" y="3721210"/>
              <a:ext cx="6480313"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Tunnel Remote Address</a:t>
              </a:r>
            </a:p>
          </p:txBody>
        </p:sp>
        <p:sp>
          <p:nvSpPr>
            <p:cNvPr id="5" name="Rectangle 4"/>
            <p:cNvSpPr/>
            <p:nvPr/>
          </p:nvSpPr>
          <p:spPr>
            <a:xfrm>
              <a:off x="2243596" y="4310932"/>
              <a:ext cx="321100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Reserved</a:t>
              </a:r>
            </a:p>
          </p:txBody>
        </p:sp>
        <p:sp>
          <p:nvSpPr>
            <p:cNvPr id="6" name="Rectangle 5"/>
            <p:cNvSpPr/>
            <p:nvPr/>
          </p:nvSpPr>
          <p:spPr>
            <a:xfrm>
              <a:off x="2244923" y="4916560"/>
              <a:ext cx="6480313"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Tunnel ID</a:t>
              </a:r>
            </a:p>
          </p:txBody>
        </p:sp>
        <p:sp>
          <p:nvSpPr>
            <p:cNvPr id="7" name="Rectangle 6"/>
            <p:cNvSpPr/>
            <p:nvPr/>
          </p:nvSpPr>
          <p:spPr>
            <a:xfrm>
              <a:off x="5465199" y="4312263"/>
              <a:ext cx="3257381"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Tunnel ID</a:t>
              </a:r>
            </a:p>
          </p:txBody>
        </p:sp>
      </p:grpSp>
      <p:sp>
        <p:nvSpPr>
          <p:cNvPr id="9" name="Rectangle 8"/>
          <p:cNvSpPr/>
          <p:nvPr/>
        </p:nvSpPr>
        <p:spPr>
          <a:xfrm>
            <a:off x="1273537" y="4369640"/>
            <a:ext cx="3098358" cy="1938992"/>
          </a:xfrm>
          <a:prstGeom prst="rect">
            <a:avLst/>
          </a:prstGeom>
        </p:spPr>
        <p:txBody>
          <a:bodyPr wrap="square">
            <a:spAutoFit/>
          </a:bodyPr>
          <a:lstStyle/>
          <a:p>
            <a:r>
              <a:rPr lang="en-US" sz="1200" dirty="0">
                <a:solidFill>
                  <a:srgbClr val="0070C0"/>
                </a:solidFill>
              </a:rPr>
              <a:t>Extended Tunnel ID</a:t>
            </a:r>
          </a:p>
          <a:p>
            <a:pPr marL="171450" indent="-171450" algn="just">
              <a:buFont typeface="Arial" panose="020B0604020202020204" pitchFamily="34" charset="0"/>
              <a:buChar char="•"/>
            </a:pPr>
            <a:r>
              <a:rPr lang="en-US" sz="1200" dirty="0">
                <a:solidFill>
                  <a:srgbClr val="0070C0"/>
                </a:solidFill>
              </a:rPr>
              <a:t>A 32-bit identifier used in the SESSION that remains constant over the life of the tunnel. </a:t>
            </a:r>
          </a:p>
          <a:p>
            <a:pPr marL="171450" indent="-171450" algn="just">
              <a:buFont typeface="Arial" panose="020B0604020202020204" pitchFamily="34" charset="0"/>
              <a:buChar char="•"/>
            </a:pPr>
            <a:r>
              <a:rPr lang="en-US" sz="1200" dirty="0">
                <a:solidFill>
                  <a:srgbClr val="0070C0"/>
                </a:solidFill>
              </a:rPr>
              <a:t>Normally set to all zeros.</a:t>
            </a:r>
          </a:p>
          <a:p>
            <a:pPr marL="171450" indent="-171450" algn="just">
              <a:buFont typeface="Arial" panose="020B0604020202020204" pitchFamily="34" charset="0"/>
              <a:buChar char="•"/>
            </a:pPr>
            <a:r>
              <a:rPr lang="en-US" sz="1200" dirty="0">
                <a:solidFill>
                  <a:srgbClr val="0070C0"/>
                </a:solidFill>
              </a:rPr>
              <a:t>Ingress nodes that wish to narrow the scope of a SESSION to the ingress-egress pair may place their IPv4 address here as a globally unique identifier.</a:t>
            </a:r>
          </a:p>
        </p:txBody>
      </p:sp>
    </p:spTree>
    <p:extLst>
      <p:ext uri="{BB962C8B-B14F-4D97-AF65-F5344CB8AC3E}">
        <p14:creationId xmlns:p14="http://schemas.microsoft.com/office/powerpoint/2010/main" val="58793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i="1" dirty="0"/>
              <a:t>Sender Template </a:t>
            </a:r>
            <a:r>
              <a:rPr lang="en-US" dirty="0"/>
              <a:t>object contains the </a:t>
            </a:r>
          </a:p>
          <a:p>
            <a:pPr lvl="1"/>
            <a:r>
              <a:rPr lang="en-US" dirty="0"/>
              <a:t>{IPv4 tunnel sender address, LSP-ID}</a:t>
            </a:r>
          </a:p>
        </p:txBody>
      </p:sp>
      <p:grpSp>
        <p:nvGrpSpPr>
          <p:cNvPr id="9" name="Group 8"/>
          <p:cNvGrpSpPr/>
          <p:nvPr/>
        </p:nvGrpSpPr>
        <p:grpSpPr>
          <a:xfrm>
            <a:off x="1558455" y="3292366"/>
            <a:ext cx="6480313" cy="1187401"/>
            <a:chOff x="5367130" y="3626321"/>
            <a:chExt cx="6480313" cy="1187401"/>
          </a:xfrm>
        </p:grpSpPr>
        <p:sp>
          <p:nvSpPr>
            <p:cNvPr id="5" name="Rectangle 4"/>
            <p:cNvSpPr/>
            <p:nvPr/>
          </p:nvSpPr>
          <p:spPr>
            <a:xfrm>
              <a:off x="5367130" y="3626321"/>
              <a:ext cx="6480313"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Tunnel Sender Address</a:t>
              </a:r>
            </a:p>
          </p:txBody>
        </p:sp>
        <p:sp>
          <p:nvSpPr>
            <p:cNvPr id="6" name="Rectangle 5"/>
            <p:cNvSpPr/>
            <p:nvPr/>
          </p:nvSpPr>
          <p:spPr>
            <a:xfrm>
              <a:off x="5368458" y="4216043"/>
              <a:ext cx="3211000"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Reserved</a:t>
              </a:r>
            </a:p>
          </p:txBody>
        </p:sp>
        <p:sp>
          <p:nvSpPr>
            <p:cNvPr id="8" name="Rectangle 7"/>
            <p:cNvSpPr/>
            <p:nvPr/>
          </p:nvSpPr>
          <p:spPr>
            <a:xfrm>
              <a:off x="8590061" y="4217374"/>
              <a:ext cx="3257381"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LSP ID</a:t>
              </a:r>
            </a:p>
          </p:txBody>
        </p:sp>
      </p:grpSp>
      <p:sp>
        <p:nvSpPr>
          <p:cNvPr id="10" name="Rectangle 9"/>
          <p:cNvSpPr/>
          <p:nvPr/>
        </p:nvSpPr>
        <p:spPr>
          <a:xfrm>
            <a:off x="1717482" y="4813715"/>
            <a:ext cx="6854024" cy="1138773"/>
          </a:xfrm>
          <a:prstGeom prst="rect">
            <a:avLst/>
          </a:prstGeom>
        </p:spPr>
        <p:txBody>
          <a:bodyPr wrap="square">
            <a:spAutoFit/>
          </a:bodyPr>
          <a:lstStyle/>
          <a:p>
            <a:r>
              <a:rPr lang="en-US" b="1" dirty="0">
                <a:solidFill>
                  <a:srgbClr val="0070C0"/>
                </a:solidFill>
                <a:latin typeface="Courier"/>
              </a:rPr>
              <a:t>LSP ID</a:t>
            </a:r>
          </a:p>
          <a:p>
            <a:pPr algn="just"/>
            <a:r>
              <a:rPr lang="en-US" sz="1600" dirty="0">
                <a:solidFill>
                  <a:srgbClr val="0070C0"/>
                </a:solidFill>
              </a:rPr>
              <a:t>A 16-bit identifier used in the </a:t>
            </a:r>
            <a:r>
              <a:rPr lang="en-US" sz="1600" i="1" dirty="0">
                <a:solidFill>
                  <a:srgbClr val="0070C0"/>
                </a:solidFill>
              </a:rPr>
              <a:t>SENDER_TEMPLATE</a:t>
            </a:r>
            <a:r>
              <a:rPr lang="en-US" sz="1600" dirty="0">
                <a:solidFill>
                  <a:srgbClr val="0070C0"/>
                </a:solidFill>
              </a:rPr>
              <a:t> and the </a:t>
            </a:r>
            <a:r>
              <a:rPr lang="en-US" sz="1600" i="1" dirty="0">
                <a:solidFill>
                  <a:srgbClr val="0070C0"/>
                </a:solidFill>
              </a:rPr>
              <a:t>FILTER_SPEC</a:t>
            </a:r>
            <a:r>
              <a:rPr lang="en-US" sz="1600" dirty="0">
                <a:solidFill>
                  <a:srgbClr val="0070C0"/>
                </a:solidFill>
              </a:rPr>
              <a:t> that can be changed to allow a sender to share resources with itself</a:t>
            </a:r>
            <a:r>
              <a:rPr lang="en-US" dirty="0">
                <a:solidFill>
                  <a:srgbClr val="0070C0"/>
                </a:solidFill>
                <a:latin typeface="Courier"/>
              </a:rPr>
              <a:t>.</a:t>
            </a:r>
            <a:endParaRPr lang="en-US" dirty="0">
              <a:solidFill>
                <a:srgbClr val="0070C0"/>
              </a:solidFill>
            </a:endParaRPr>
          </a:p>
        </p:txBody>
      </p:sp>
      <p:sp>
        <p:nvSpPr>
          <p:cNvPr id="11" name="Title 1"/>
          <p:cNvSpPr>
            <a:spLocks noGrp="1"/>
          </p:cNvSpPr>
          <p:nvPr>
            <p:ph type="title"/>
          </p:nvPr>
        </p:nvSpPr>
        <p:spPr/>
        <p:txBody>
          <a:bodyPr/>
          <a:lstStyle/>
          <a:p>
            <a:r>
              <a:rPr lang="en-US" dirty="0"/>
              <a:t>Modification Over RSVP</a:t>
            </a:r>
          </a:p>
        </p:txBody>
      </p:sp>
    </p:spTree>
    <p:extLst>
      <p:ext uri="{BB962C8B-B14F-4D97-AF65-F5344CB8AC3E}">
        <p14:creationId xmlns:p14="http://schemas.microsoft.com/office/powerpoint/2010/main" val="3841049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93</TotalTime>
  <Words>843</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vt:lpstr>
      <vt:lpstr>Garamond</vt:lpstr>
      <vt:lpstr>Times New Roman</vt:lpstr>
      <vt:lpstr>Savon</vt:lpstr>
      <vt:lpstr>RSVP-TE</vt:lpstr>
      <vt:lpstr>Outline</vt:lpstr>
      <vt:lpstr>RSVP Overview</vt:lpstr>
      <vt:lpstr>RSVP</vt:lpstr>
      <vt:lpstr>RSVP</vt:lpstr>
      <vt:lpstr>RSVP-TE Overview</vt:lpstr>
      <vt:lpstr>RSVP-TE Overview</vt:lpstr>
      <vt:lpstr>Modification Over RSVP</vt:lpstr>
      <vt:lpstr>Modification Over RSVP</vt:lpstr>
      <vt:lpstr>Modification Over RSVP</vt:lpstr>
      <vt:lpstr>Modification Over RSVP</vt:lpstr>
      <vt:lpstr>Path Creation</vt:lpstr>
      <vt:lpstr>Rerouting</vt:lpstr>
      <vt:lpstr>Other features</vt:lpstr>
      <vt:lpstr>Comparison RSVP-TE CR-LDP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RSVP-TE</dc:title>
  <dc:creator>Ani</dc:creator>
  <cp:lastModifiedBy>Ani</cp:lastModifiedBy>
  <cp:revision>10</cp:revision>
  <dcterms:created xsi:type="dcterms:W3CDTF">2016-09-26T12:20:00Z</dcterms:created>
  <dcterms:modified xsi:type="dcterms:W3CDTF">2016-09-26T13:53:33Z</dcterms:modified>
</cp:coreProperties>
</file>