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19"/>
  </p:notesMasterIdLst>
  <p:handoutMasterIdLst>
    <p:handoutMasterId r:id="rId20"/>
  </p:handoutMasterIdLst>
  <p:sldIdLst>
    <p:sldId id="1593" r:id="rId4"/>
    <p:sldId id="1605" r:id="rId5"/>
    <p:sldId id="1606" r:id="rId6"/>
    <p:sldId id="1614" r:id="rId7"/>
    <p:sldId id="1611" r:id="rId8"/>
    <p:sldId id="1613" r:id="rId9"/>
    <p:sldId id="1612" r:id="rId10"/>
    <p:sldId id="1615" r:id="rId11"/>
    <p:sldId id="1608" r:id="rId12"/>
    <p:sldId id="1610" r:id="rId13"/>
    <p:sldId id="1603" r:id="rId14"/>
    <p:sldId id="1595" r:id="rId15"/>
    <p:sldId id="1596" r:id="rId16"/>
    <p:sldId id="1607" r:id="rId17"/>
    <p:sldId id="160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5DA4D7-7DF6-DB45-A301-77A2302BB804}">
          <p14:sldIdLst>
            <p14:sldId id="1593"/>
            <p14:sldId id="1605"/>
            <p14:sldId id="1606"/>
            <p14:sldId id="1614"/>
            <p14:sldId id="1611"/>
            <p14:sldId id="1613"/>
            <p14:sldId id="1612"/>
            <p14:sldId id="1615"/>
            <p14:sldId id="1608"/>
            <p14:sldId id="1610"/>
            <p14:sldId id="1603"/>
          </p14:sldIdLst>
        </p14:section>
        <p14:section name="Old Slideyard" id="{D9E62B2A-6160-764F-80E7-90D385023A78}">
          <p14:sldIdLst>
            <p14:sldId id="1595"/>
            <p14:sldId id="1596"/>
            <p14:sldId id="1607"/>
            <p14:sldId id="160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169975-9D66-8157-5D0C-1DF323A9D95C}" v="383" dt="2024-12-05T14:49:21.119"/>
    <p1510:client id="{AA6E89D0-920D-F245-8F80-F6B804C1E9E3}" v="2200" dt="2024-12-05T17:22:46.2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50"/>
  </p:normalViewPr>
  <p:slideViewPr>
    <p:cSldViewPr snapToGrid="0">
      <p:cViewPr>
        <p:scale>
          <a:sx n="125" d="100"/>
          <a:sy n="125" d="100"/>
        </p:scale>
        <p:origin x="1256" y="7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DFAB0-9971-6A47-9738-5249DEA1682A}" type="doc">
      <dgm:prSet loTypeId="urn:microsoft.com/office/officeart/2005/8/layout/funnel1" loCatId="" qsTypeId="urn:microsoft.com/office/officeart/2005/8/quickstyle/simple1" qsCatId="simple" csTypeId="urn:microsoft.com/office/officeart/2005/8/colors/accent1_2" csCatId="accent1" phldr="1"/>
      <dgm:spPr/>
      <dgm:t>
        <a:bodyPr/>
        <a:lstStyle/>
        <a:p>
          <a:endParaRPr lang="en-GB"/>
        </a:p>
      </dgm:t>
    </dgm:pt>
    <dgm:pt modelId="{86809D35-72C2-DA47-9473-C02D4E5F4832}">
      <dgm:prSet phldrT="[Text]"/>
      <dgm:spPr/>
      <dgm:t>
        <a:bodyPr/>
        <a:lstStyle/>
        <a:p>
          <a:r>
            <a:rPr lang="en-GB" err="1"/>
            <a:t>Train.csv</a:t>
          </a:r>
          <a:endParaRPr lang="en-GB"/>
        </a:p>
      </dgm:t>
    </dgm:pt>
    <dgm:pt modelId="{A3A8E3C5-1DF6-1B43-96B2-00940F2E0847}" type="sibTrans" cxnId="{7542473C-C0F1-3143-8534-188BD12B2BA9}">
      <dgm:prSet/>
      <dgm:spPr/>
      <dgm:t>
        <a:bodyPr/>
        <a:lstStyle/>
        <a:p>
          <a:endParaRPr lang="en-GB"/>
        </a:p>
      </dgm:t>
    </dgm:pt>
    <dgm:pt modelId="{674FAD15-CB84-DA4E-8B33-33D0C192842C}" type="parTrans" cxnId="{7542473C-C0F1-3143-8534-188BD12B2BA9}">
      <dgm:prSet/>
      <dgm:spPr/>
      <dgm:t>
        <a:bodyPr/>
        <a:lstStyle/>
        <a:p>
          <a:endParaRPr lang="en-GB"/>
        </a:p>
      </dgm:t>
    </dgm:pt>
    <dgm:pt modelId="{0F969194-DC5D-BE45-AF21-6F9865B8CDDB}">
      <dgm:prSet phldrT="[Text]"/>
      <dgm:spPr/>
      <dgm:t>
        <a:bodyPr/>
        <a:lstStyle/>
        <a:p>
          <a:r>
            <a:rPr lang="en-GB" err="1"/>
            <a:t>Stores.csv</a:t>
          </a:r>
          <a:endParaRPr lang="en-GB"/>
        </a:p>
      </dgm:t>
    </dgm:pt>
    <dgm:pt modelId="{81A9E481-7A0A-F246-BF9D-1E5DF3031E6C}" type="sibTrans" cxnId="{6083A62A-6BE1-4942-9E64-5FDD23A96DBF}">
      <dgm:prSet/>
      <dgm:spPr/>
      <dgm:t>
        <a:bodyPr/>
        <a:lstStyle/>
        <a:p>
          <a:endParaRPr lang="en-GB"/>
        </a:p>
      </dgm:t>
    </dgm:pt>
    <dgm:pt modelId="{9DDFF30A-FBD7-6F4B-B498-255A000B3F62}" type="parTrans" cxnId="{6083A62A-6BE1-4942-9E64-5FDD23A96DBF}">
      <dgm:prSet/>
      <dgm:spPr/>
      <dgm:t>
        <a:bodyPr/>
        <a:lstStyle/>
        <a:p>
          <a:endParaRPr lang="en-GB"/>
        </a:p>
      </dgm:t>
    </dgm:pt>
    <dgm:pt modelId="{EC46A3C0-5AE1-384F-A0A1-58CBE25CF142}">
      <dgm:prSet phldrT="[Text]"/>
      <dgm:spPr/>
      <dgm:t>
        <a:bodyPr/>
        <a:lstStyle/>
        <a:p>
          <a:r>
            <a:rPr lang="en-GB" err="1"/>
            <a:t>Features.csv</a:t>
          </a:r>
          <a:endParaRPr lang="en-GB"/>
        </a:p>
      </dgm:t>
    </dgm:pt>
    <dgm:pt modelId="{0DE2D3B7-8560-7C4F-829C-7B4764C5A77E}" type="sibTrans" cxnId="{F311F116-445A-B54F-98D7-C574F3C93144}">
      <dgm:prSet/>
      <dgm:spPr/>
      <dgm:t>
        <a:bodyPr/>
        <a:lstStyle/>
        <a:p>
          <a:endParaRPr lang="en-GB"/>
        </a:p>
      </dgm:t>
    </dgm:pt>
    <dgm:pt modelId="{B551CDB3-060F-124A-B937-9AB7AF1B3EF6}" type="parTrans" cxnId="{F311F116-445A-B54F-98D7-C574F3C93144}">
      <dgm:prSet/>
      <dgm:spPr/>
      <dgm:t>
        <a:bodyPr/>
        <a:lstStyle/>
        <a:p>
          <a:endParaRPr lang="en-GB"/>
        </a:p>
      </dgm:t>
    </dgm:pt>
    <dgm:pt modelId="{1E6CC9F4-5D21-3D4D-9E9F-7DC7E7A104D3}">
      <dgm:prSet phldrT="[Text]"/>
      <dgm:spPr/>
      <dgm:t>
        <a:bodyPr/>
        <a:lstStyle/>
        <a:p>
          <a:r>
            <a:rPr lang="en-GB"/>
            <a:t>Complete Dataset</a:t>
          </a:r>
        </a:p>
      </dgm:t>
    </dgm:pt>
    <dgm:pt modelId="{614B92F4-04DB-1B45-909F-6E77E56E19F0}" type="sibTrans" cxnId="{19D793C2-58CC-8848-8B1C-C67ACBFA845E}">
      <dgm:prSet/>
      <dgm:spPr/>
      <dgm:t>
        <a:bodyPr/>
        <a:lstStyle/>
        <a:p>
          <a:endParaRPr lang="en-GB"/>
        </a:p>
      </dgm:t>
    </dgm:pt>
    <dgm:pt modelId="{E655B404-BB0E-F745-9D26-8BB6F7E25B51}" type="parTrans" cxnId="{19D793C2-58CC-8848-8B1C-C67ACBFA845E}">
      <dgm:prSet/>
      <dgm:spPr/>
      <dgm:t>
        <a:bodyPr/>
        <a:lstStyle/>
        <a:p>
          <a:endParaRPr lang="en-GB"/>
        </a:p>
      </dgm:t>
    </dgm:pt>
    <dgm:pt modelId="{F33BFD37-B476-DE44-A3BC-6CDB049E6293}" type="pres">
      <dgm:prSet presAssocID="{003DFAB0-9971-6A47-9738-5249DEA1682A}" presName="Name0" presStyleCnt="0">
        <dgm:presLayoutVars>
          <dgm:chMax val="4"/>
          <dgm:resizeHandles val="exact"/>
        </dgm:presLayoutVars>
      </dgm:prSet>
      <dgm:spPr/>
    </dgm:pt>
    <dgm:pt modelId="{3F22BD47-2B29-3247-A255-64F6EE70089E}" type="pres">
      <dgm:prSet presAssocID="{003DFAB0-9971-6A47-9738-5249DEA1682A}" presName="ellipse" presStyleLbl="trBgShp" presStyleIdx="0" presStyleCnt="1"/>
      <dgm:spPr/>
    </dgm:pt>
    <dgm:pt modelId="{A5C9554B-A59B-1A41-A178-ADF1A7DB00C8}" type="pres">
      <dgm:prSet presAssocID="{003DFAB0-9971-6A47-9738-5249DEA1682A}" presName="arrow1" presStyleLbl="fgShp" presStyleIdx="0" presStyleCnt="1"/>
      <dgm:spPr/>
    </dgm:pt>
    <dgm:pt modelId="{CD565827-47E2-C343-84E8-96A61B5DC466}" type="pres">
      <dgm:prSet presAssocID="{003DFAB0-9971-6A47-9738-5249DEA1682A}" presName="rectangle" presStyleLbl="revTx" presStyleIdx="0" presStyleCnt="1">
        <dgm:presLayoutVars>
          <dgm:bulletEnabled val="1"/>
        </dgm:presLayoutVars>
      </dgm:prSet>
      <dgm:spPr/>
    </dgm:pt>
    <dgm:pt modelId="{E56C7B1C-22C7-C249-AD05-6BD6D57200AB}" type="pres">
      <dgm:prSet presAssocID="{0F969194-DC5D-BE45-AF21-6F9865B8CDDB}" presName="item1" presStyleLbl="node1" presStyleIdx="0" presStyleCnt="3">
        <dgm:presLayoutVars>
          <dgm:bulletEnabled val="1"/>
        </dgm:presLayoutVars>
      </dgm:prSet>
      <dgm:spPr/>
    </dgm:pt>
    <dgm:pt modelId="{05E6EC9E-3A16-8F49-8A59-BE875F82E87A}" type="pres">
      <dgm:prSet presAssocID="{EC46A3C0-5AE1-384F-A0A1-58CBE25CF142}" presName="item2" presStyleLbl="node1" presStyleIdx="1" presStyleCnt="3">
        <dgm:presLayoutVars>
          <dgm:bulletEnabled val="1"/>
        </dgm:presLayoutVars>
      </dgm:prSet>
      <dgm:spPr/>
    </dgm:pt>
    <dgm:pt modelId="{F088E33F-2BEE-9D47-9090-AFC8DC8F06B3}" type="pres">
      <dgm:prSet presAssocID="{1E6CC9F4-5D21-3D4D-9E9F-7DC7E7A104D3}" presName="item3" presStyleLbl="node1" presStyleIdx="2" presStyleCnt="3">
        <dgm:presLayoutVars>
          <dgm:bulletEnabled val="1"/>
        </dgm:presLayoutVars>
      </dgm:prSet>
      <dgm:spPr/>
    </dgm:pt>
    <dgm:pt modelId="{7772C648-353F-8B4E-BC9C-FB700466F0F4}" type="pres">
      <dgm:prSet presAssocID="{003DFAB0-9971-6A47-9738-5249DEA1682A}" presName="funnel" presStyleLbl="trAlignAcc1" presStyleIdx="0" presStyleCnt="1"/>
      <dgm:spPr/>
    </dgm:pt>
  </dgm:ptLst>
  <dgm:cxnLst>
    <dgm:cxn modelId="{F311F116-445A-B54F-98D7-C574F3C93144}" srcId="{003DFAB0-9971-6A47-9738-5249DEA1682A}" destId="{EC46A3C0-5AE1-384F-A0A1-58CBE25CF142}" srcOrd="2" destOrd="0" parTransId="{B551CDB3-060F-124A-B937-9AB7AF1B3EF6}" sibTransId="{0DE2D3B7-8560-7C4F-829C-7B4764C5A77E}"/>
    <dgm:cxn modelId="{DCABF418-CAB6-AF4F-9FAC-54340DA82AAF}" type="presOf" srcId="{EC46A3C0-5AE1-384F-A0A1-58CBE25CF142}" destId="{E56C7B1C-22C7-C249-AD05-6BD6D57200AB}" srcOrd="0" destOrd="0" presId="urn:microsoft.com/office/officeart/2005/8/layout/funnel1"/>
    <dgm:cxn modelId="{6083A62A-6BE1-4942-9E64-5FDD23A96DBF}" srcId="{003DFAB0-9971-6A47-9738-5249DEA1682A}" destId="{0F969194-DC5D-BE45-AF21-6F9865B8CDDB}" srcOrd="1" destOrd="0" parTransId="{9DDFF30A-FBD7-6F4B-B498-255A000B3F62}" sibTransId="{81A9E481-7A0A-F246-BF9D-1E5DF3031E6C}"/>
    <dgm:cxn modelId="{7542473C-C0F1-3143-8534-188BD12B2BA9}" srcId="{003DFAB0-9971-6A47-9738-5249DEA1682A}" destId="{86809D35-72C2-DA47-9473-C02D4E5F4832}" srcOrd="0" destOrd="0" parTransId="{674FAD15-CB84-DA4E-8B33-33D0C192842C}" sibTransId="{A3A8E3C5-1DF6-1B43-96B2-00940F2E0847}"/>
    <dgm:cxn modelId="{08CD3192-3D1E-204A-8721-C4F021806577}" type="presOf" srcId="{1E6CC9F4-5D21-3D4D-9E9F-7DC7E7A104D3}" destId="{CD565827-47E2-C343-84E8-96A61B5DC466}" srcOrd="0" destOrd="0" presId="urn:microsoft.com/office/officeart/2005/8/layout/funnel1"/>
    <dgm:cxn modelId="{689C01BA-338C-8547-BD43-DB9324D5B90E}" type="presOf" srcId="{0F969194-DC5D-BE45-AF21-6F9865B8CDDB}" destId="{05E6EC9E-3A16-8F49-8A59-BE875F82E87A}" srcOrd="0" destOrd="0" presId="urn:microsoft.com/office/officeart/2005/8/layout/funnel1"/>
    <dgm:cxn modelId="{19D793C2-58CC-8848-8B1C-C67ACBFA845E}" srcId="{003DFAB0-9971-6A47-9738-5249DEA1682A}" destId="{1E6CC9F4-5D21-3D4D-9E9F-7DC7E7A104D3}" srcOrd="3" destOrd="0" parTransId="{E655B404-BB0E-F745-9D26-8BB6F7E25B51}" sibTransId="{614B92F4-04DB-1B45-909F-6E77E56E19F0}"/>
    <dgm:cxn modelId="{249CD4C4-C8E7-DC41-8FE2-6828B30651B0}" type="presOf" srcId="{86809D35-72C2-DA47-9473-C02D4E5F4832}" destId="{F088E33F-2BEE-9D47-9090-AFC8DC8F06B3}" srcOrd="0" destOrd="0" presId="urn:microsoft.com/office/officeart/2005/8/layout/funnel1"/>
    <dgm:cxn modelId="{F260DDF1-D627-9040-A633-9BBEDAF0DC6E}" type="presOf" srcId="{003DFAB0-9971-6A47-9738-5249DEA1682A}" destId="{F33BFD37-B476-DE44-A3BC-6CDB049E6293}" srcOrd="0" destOrd="0" presId="urn:microsoft.com/office/officeart/2005/8/layout/funnel1"/>
    <dgm:cxn modelId="{4E560E2F-F433-D042-99F4-05B6356E6D54}" type="presParOf" srcId="{F33BFD37-B476-DE44-A3BC-6CDB049E6293}" destId="{3F22BD47-2B29-3247-A255-64F6EE70089E}" srcOrd="0" destOrd="0" presId="urn:microsoft.com/office/officeart/2005/8/layout/funnel1"/>
    <dgm:cxn modelId="{B522434D-833E-B54B-A011-5E5793ECCBFE}" type="presParOf" srcId="{F33BFD37-B476-DE44-A3BC-6CDB049E6293}" destId="{A5C9554B-A59B-1A41-A178-ADF1A7DB00C8}" srcOrd="1" destOrd="0" presId="urn:microsoft.com/office/officeart/2005/8/layout/funnel1"/>
    <dgm:cxn modelId="{18E929B7-CE2A-6D46-A518-A7F813C05933}" type="presParOf" srcId="{F33BFD37-B476-DE44-A3BC-6CDB049E6293}" destId="{CD565827-47E2-C343-84E8-96A61B5DC466}" srcOrd="2" destOrd="0" presId="urn:microsoft.com/office/officeart/2005/8/layout/funnel1"/>
    <dgm:cxn modelId="{48368691-2229-1846-8146-F8FEE2308CF2}" type="presParOf" srcId="{F33BFD37-B476-DE44-A3BC-6CDB049E6293}" destId="{E56C7B1C-22C7-C249-AD05-6BD6D57200AB}" srcOrd="3" destOrd="0" presId="urn:microsoft.com/office/officeart/2005/8/layout/funnel1"/>
    <dgm:cxn modelId="{7F3D15F9-657F-B74C-A59E-4569F8D088A1}" type="presParOf" srcId="{F33BFD37-B476-DE44-A3BC-6CDB049E6293}" destId="{05E6EC9E-3A16-8F49-8A59-BE875F82E87A}" srcOrd="4" destOrd="0" presId="urn:microsoft.com/office/officeart/2005/8/layout/funnel1"/>
    <dgm:cxn modelId="{05D3E40F-191E-2A4B-B77F-6BAF39491795}" type="presParOf" srcId="{F33BFD37-B476-DE44-A3BC-6CDB049E6293}" destId="{F088E33F-2BEE-9D47-9090-AFC8DC8F06B3}" srcOrd="5" destOrd="0" presId="urn:microsoft.com/office/officeart/2005/8/layout/funnel1"/>
    <dgm:cxn modelId="{BBEFC8BF-98C7-8943-B8A4-9C1C1970DD06}" type="presParOf" srcId="{F33BFD37-B476-DE44-A3BC-6CDB049E6293}" destId="{7772C648-353F-8B4E-BC9C-FB700466F0F4}"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5AE0E-20EB-EF43-B10E-2086B1B4A777}" type="doc">
      <dgm:prSet loTypeId="urn:microsoft.com/office/officeart/2005/8/layout/process1" loCatId="" qsTypeId="urn:microsoft.com/office/officeart/2005/8/quickstyle/simple1" qsCatId="simple" csTypeId="urn:microsoft.com/office/officeart/2005/8/colors/accent1_2" csCatId="accent1" phldr="1"/>
      <dgm:spPr/>
    </dgm:pt>
    <dgm:pt modelId="{480F46A9-4A7E-0041-84F4-8A2B8D2410D2}">
      <dgm:prSet phldrT="[Text]"/>
      <dgm:spPr/>
      <dgm:t>
        <a:bodyPr/>
        <a:lstStyle/>
        <a:p>
          <a:r>
            <a:rPr lang="en-GB"/>
            <a:t>Imputing</a:t>
          </a:r>
        </a:p>
      </dgm:t>
    </dgm:pt>
    <dgm:pt modelId="{940749A4-50D8-D047-86C7-20D35D10F6F8}" type="parTrans" cxnId="{846F0CC4-C906-E445-BEB6-8F454BA976D7}">
      <dgm:prSet/>
      <dgm:spPr/>
      <dgm:t>
        <a:bodyPr/>
        <a:lstStyle/>
        <a:p>
          <a:endParaRPr lang="en-GB"/>
        </a:p>
      </dgm:t>
    </dgm:pt>
    <dgm:pt modelId="{E3782ED2-AA3A-E947-BBA9-452B2FBF555F}" type="sibTrans" cxnId="{846F0CC4-C906-E445-BEB6-8F454BA976D7}">
      <dgm:prSet/>
      <dgm:spPr/>
      <dgm:t>
        <a:bodyPr/>
        <a:lstStyle/>
        <a:p>
          <a:endParaRPr lang="en-GB"/>
        </a:p>
      </dgm:t>
    </dgm:pt>
    <dgm:pt modelId="{C886C437-A29A-FC4D-9170-54388B3B67C7}">
      <dgm:prSet phldrT="[Text]"/>
      <dgm:spPr/>
      <dgm:t>
        <a:bodyPr/>
        <a:lstStyle/>
        <a:p>
          <a:r>
            <a:rPr lang="en-GB"/>
            <a:t>Checking correlation</a:t>
          </a:r>
        </a:p>
      </dgm:t>
    </dgm:pt>
    <dgm:pt modelId="{AC47CE14-B7CC-DB48-9C5F-4E2B103B047A}" type="parTrans" cxnId="{0499BDA7-4C6B-0640-9E80-257A737A871C}">
      <dgm:prSet/>
      <dgm:spPr/>
      <dgm:t>
        <a:bodyPr/>
        <a:lstStyle/>
        <a:p>
          <a:endParaRPr lang="en-GB"/>
        </a:p>
      </dgm:t>
    </dgm:pt>
    <dgm:pt modelId="{24BC8862-F6ED-7440-B999-114D4311CF4D}" type="sibTrans" cxnId="{0499BDA7-4C6B-0640-9E80-257A737A871C}">
      <dgm:prSet/>
      <dgm:spPr/>
      <dgm:t>
        <a:bodyPr/>
        <a:lstStyle/>
        <a:p>
          <a:endParaRPr lang="en-GB"/>
        </a:p>
      </dgm:t>
    </dgm:pt>
    <dgm:pt modelId="{082D5595-ADEE-3C4A-9D83-D498DDFFFBDA}">
      <dgm:prSet phldrT="[Text]"/>
      <dgm:spPr/>
      <dgm:t>
        <a:bodyPr/>
        <a:lstStyle/>
        <a:p>
          <a:r>
            <a:rPr lang="en-GB"/>
            <a:t>Checking Data Skewness</a:t>
          </a:r>
        </a:p>
      </dgm:t>
    </dgm:pt>
    <dgm:pt modelId="{35347E31-F24F-1943-AD4C-05437C348856}" type="parTrans" cxnId="{14E3AB98-D5E0-064F-93A3-FB41AEE3D1E7}">
      <dgm:prSet/>
      <dgm:spPr/>
      <dgm:t>
        <a:bodyPr/>
        <a:lstStyle/>
        <a:p>
          <a:endParaRPr lang="en-GB"/>
        </a:p>
      </dgm:t>
    </dgm:pt>
    <dgm:pt modelId="{15A9B0C6-EA90-484A-B996-884EB626A1A8}" type="sibTrans" cxnId="{14E3AB98-D5E0-064F-93A3-FB41AEE3D1E7}">
      <dgm:prSet/>
      <dgm:spPr/>
      <dgm:t>
        <a:bodyPr/>
        <a:lstStyle/>
        <a:p>
          <a:endParaRPr lang="en-GB"/>
        </a:p>
      </dgm:t>
    </dgm:pt>
    <dgm:pt modelId="{7E0FBA10-E031-6B49-B144-922897BAF03F}" type="pres">
      <dgm:prSet presAssocID="{2675AE0E-20EB-EF43-B10E-2086B1B4A777}" presName="Name0" presStyleCnt="0">
        <dgm:presLayoutVars>
          <dgm:dir/>
          <dgm:resizeHandles val="exact"/>
        </dgm:presLayoutVars>
      </dgm:prSet>
      <dgm:spPr/>
    </dgm:pt>
    <dgm:pt modelId="{A66CA3D6-A676-A447-BDE4-95EE41726355}" type="pres">
      <dgm:prSet presAssocID="{480F46A9-4A7E-0041-84F4-8A2B8D2410D2}" presName="node" presStyleLbl="node1" presStyleIdx="0" presStyleCnt="3">
        <dgm:presLayoutVars>
          <dgm:bulletEnabled val="1"/>
        </dgm:presLayoutVars>
      </dgm:prSet>
      <dgm:spPr/>
    </dgm:pt>
    <dgm:pt modelId="{843D5CFD-54B1-D44D-BBBF-7827CE6B0DAF}" type="pres">
      <dgm:prSet presAssocID="{E3782ED2-AA3A-E947-BBA9-452B2FBF555F}" presName="sibTrans" presStyleLbl="sibTrans2D1" presStyleIdx="0" presStyleCnt="2"/>
      <dgm:spPr/>
    </dgm:pt>
    <dgm:pt modelId="{0291412A-0E34-EF46-AB70-1F372E967871}" type="pres">
      <dgm:prSet presAssocID="{E3782ED2-AA3A-E947-BBA9-452B2FBF555F}" presName="connectorText" presStyleLbl="sibTrans2D1" presStyleIdx="0" presStyleCnt="2"/>
      <dgm:spPr/>
    </dgm:pt>
    <dgm:pt modelId="{479C7037-A571-6442-B408-E4E1E4315556}" type="pres">
      <dgm:prSet presAssocID="{C886C437-A29A-FC4D-9170-54388B3B67C7}" presName="node" presStyleLbl="node1" presStyleIdx="1" presStyleCnt="3">
        <dgm:presLayoutVars>
          <dgm:bulletEnabled val="1"/>
        </dgm:presLayoutVars>
      </dgm:prSet>
      <dgm:spPr/>
    </dgm:pt>
    <dgm:pt modelId="{52E5B1F2-5278-1845-83DE-3AD8D1F84C2E}" type="pres">
      <dgm:prSet presAssocID="{24BC8862-F6ED-7440-B999-114D4311CF4D}" presName="sibTrans" presStyleLbl="sibTrans2D1" presStyleIdx="1" presStyleCnt="2"/>
      <dgm:spPr/>
    </dgm:pt>
    <dgm:pt modelId="{40B3EDB3-4FD2-314E-83DD-B3EFE5D528D8}" type="pres">
      <dgm:prSet presAssocID="{24BC8862-F6ED-7440-B999-114D4311CF4D}" presName="connectorText" presStyleLbl="sibTrans2D1" presStyleIdx="1" presStyleCnt="2"/>
      <dgm:spPr/>
    </dgm:pt>
    <dgm:pt modelId="{DDFCC10F-2CAE-EC4E-A256-78FC07A827EE}" type="pres">
      <dgm:prSet presAssocID="{082D5595-ADEE-3C4A-9D83-D498DDFFFBDA}" presName="node" presStyleLbl="node1" presStyleIdx="2" presStyleCnt="3">
        <dgm:presLayoutVars>
          <dgm:bulletEnabled val="1"/>
        </dgm:presLayoutVars>
      </dgm:prSet>
      <dgm:spPr/>
    </dgm:pt>
  </dgm:ptLst>
  <dgm:cxnLst>
    <dgm:cxn modelId="{67F85F16-C949-BB4E-8C40-E5C80E0C1289}" type="presOf" srcId="{24BC8862-F6ED-7440-B999-114D4311CF4D}" destId="{40B3EDB3-4FD2-314E-83DD-B3EFE5D528D8}" srcOrd="1" destOrd="0" presId="urn:microsoft.com/office/officeart/2005/8/layout/process1"/>
    <dgm:cxn modelId="{46077D17-AB8F-EA44-8356-3B32924B77F2}" type="presOf" srcId="{480F46A9-4A7E-0041-84F4-8A2B8D2410D2}" destId="{A66CA3D6-A676-A447-BDE4-95EE41726355}" srcOrd="0" destOrd="0" presId="urn:microsoft.com/office/officeart/2005/8/layout/process1"/>
    <dgm:cxn modelId="{AE801019-3DCF-6748-B687-E698182373B7}" type="presOf" srcId="{2675AE0E-20EB-EF43-B10E-2086B1B4A777}" destId="{7E0FBA10-E031-6B49-B144-922897BAF03F}" srcOrd="0" destOrd="0" presId="urn:microsoft.com/office/officeart/2005/8/layout/process1"/>
    <dgm:cxn modelId="{C633A165-2CC0-B246-948F-D386C61680BC}" type="presOf" srcId="{E3782ED2-AA3A-E947-BBA9-452B2FBF555F}" destId="{843D5CFD-54B1-D44D-BBBF-7827CE6B0DAF}" srcOrd="0" destOrd="0" presId="urn:microsoft.com/office/officeart/2005/8/layout/process1"/>
    <dgm:cxn modelId="{DBEC3997-A93E-574A-805B-E2B6E56AA17A}" type="presOf" srcId="{C886C437-A29A-FC4D-9170-54388B3B67C7}" destId="{479C7037-A571-6442-B408-E4E1E4315556}" srcOrd="0" destOrd="0" presId="urn:microsoft.com/office/officeart/2005/8/layout/process1"/>
    <dgm:cxn modelId="{14E3AB98-D5E0-064F-93A3-FB41AEE3D1E7}" srcId="{2675AE0E-20EB-EF43-B10E-2086B1B4A777}" destId="{082D5595-ADEE-3C4A-9D83-D498DDFFFBDA}" srcOrd="2" destOrd="0" parTransId="{35347E31-F24F-1943-AD4C-05437C348856}" sibTransId="{15A9B0C6-EA90-484A-B996-884EB626A1A8}"/>
    <dgm:cxn modelId="{0499BDA7-4C6B-0640-9E80-257A737A871C}" srcId="{2675AE0E-20EB-EF43-B10E-2086B1B4A777}" destId="{C886C437-A29A-FC4D-9170-54388B3B67C7}" srcOrd="1" destOrd="0" parTransId="{AC47CE14-B7CC-DB48-9C5F-4E2B103B047A}" sibTransId="{24BC8862-F6ED-7440-B999-114D4311CF4D}"/>
    <dgm:cxn modelId="{C13B54B6-4ACB-754C-B5D3-5ED2F74B3259}" type="presOf" srcId="{E3782ED2-AA3A-E947-BBA9-452B2FBF555F}" destId="{0291412A-0E34-EF46-AB70-1F372E967871}" srcOrd="1" destOrd="0" presId="urn:microsoft.com/office/officeart/2005/8/layout/process1"/>
    <dgm:cxn modelId="{846F0CC4-C906-E445-BEB6-8F454BA976D7}" srcId="{2675AE0E-20EB-EF43-B10E-2086B1B4A777}" destId="{480F46A9-4A7E-0041-84F4-8A2B8D2410D2}" srcOrd="0" destOrd="0" parTransId="{940749A4-50D8-D047-86C7-20D35D10F6F8}" sibTransId="{E3782ED2-AA3A-E947-BBA9-452B2FBF555F}"/>
    <dgm:cxn modelId="{87FE26D4-CAB9-764E-9EBF-A8F96F2E3BCE}" type="presOf" srcId="{24BC8862-F6ED-7440-B999-114D4311CF4D}" destId="{52E5B1F2-5278-1845-83DE-3AD8D1F84C2E}" srcOrd="0" destOrd="0" presId="urn:microsoft.com/office/officeart/2005/8/layout/process1"/>
    <dgm:cxn modelId="{DA2FEEE4-D89B-A54F-BEDE-C88E527444FC}" type="presOf" srcId="{082D5595-ADEE-3C4A-9D83-D498DDFFFBDA}" destId="{DDFCC10F-2CAE-EC4E-A256-78FC07A827EE}" srcOrd="0" destOrd="0" presId="urn:microsoft.com/office/officeart/2005/8/layout/process1"/>
    <dgm:cxn modelId="{63E07883-5A89-0348-A47E-83ADCF336D2E}" type="presParOf" srcId="{7E0FBA10-E031-6B49-B144-922897BAF03F}" destId="{A66CA3D6-A676-A447-BDE4-95EE41726355}" srcOrd="0" destOrd="0" presId="urn:microsoft.com/office/officeart/2005/8/layout/process1"/>
    <dgm:cxn modelId="{ED72206A-6D7B-4148-8E03-F2BCDD60CA42}" type="presParOf" srcId="{7E0FBA10-E031-6B49-B144-922897BAF03F}" destId="{843D5CFD-54B1-D44D-BBBF-7827CE6B0DAF}" srcOrd="1" destOrd="0" presId="urn:microsoft.com/office/officeart/2005/8/layout/process1"/>
    <dgm:cxn modelId="{856C272A-A92D-7C4A-BF22-5E51F06EEE13}" type="presParOf" srcId="{843D5CFD-54B1-D44D-BBBF-7827CE6B0DAF}" destId="{0291412A-0E34-EF46-AB70-1F372E967871}" srcOrd="0" destOrd="0" presId="urn:microsoft.com/office/officeart/2005/8/layout/process1"/>
    <dgm:cxn modelId="{95DD267D-FE92-8D43-AEAF-55C9B8F42C3F}" type="presParOf" srcId="{7E0FBA10-E031-6B49-B144-922897BAF03F}" destId="{479C7037-A571-6442-B408-E4E1E4315556}" srcOrd="2" destOrd="0" presId="urn:microsoft.com/office/officeart/2005/8/layout/process1"/>
    <dgm:cxn modelId="{46C73079-BDAB-CA4B-BA95-A48E257B05C0}" type="presParOf" srcId="{7E0FBA10-E031-6B49-B144-922897BAF03F}" destId="{52E5B1F2-5278-1845-83DE-3AD8D1F84C2E}" srcOrd="3" destOrd="0" presId="urn:microsoft.com/office/officeart/2005/8/layout/process1"/>
    <dgm:cxn modelId="{27F4ADCA-81A9-B748-8DEF-393F717BF3FB}" type="presParOf" srcId="{52E5B1F2-5278-1845-83DE-3AD8D1F84C2E}" destId="{40B3EDB3-4FD2-314E-83DD-B3EFE5D528D8}" srcOrd="0" destOrd="0" presId="urn:microsoft.com/office/officeart/2005/8/layout/process1"/>
    <dgm:cxn modelId="{42ED5A75-C731-6547-B1E3-E8A860679B08}" type="presParOf" srcId="{7E0FBA10-E031-6B49-B144-922897BAF03F}" destId="{DDFCC10F-2CAE-EC4E-A256-78FC07A827EE}"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7D3E05-BD11-6145-B274-82506BD540DF}" type="doc">
      <dgm:prSet loTypeId="urn:microsoft.com/office/officeart/2005/8/layout/chevron1" loCatId="" qsTypeId="urn:microsoft.com/office/officeart/2005/8/quickstyle/simple1" qsCatId="simple" csTypeId="urn:microsoft.com/office/officeart/2005/8/colors/accent1_2" csCatId="accent1" phldr="1"/>
      <dgm:spPr/>
    </dgm:pt>
    <dgm:pt modelId="{8AA71C3C-8654-1642-8BBE-6D18633C9C99}">
      <dgm:prSet phldrT="[Text]"/>
      <dgm:spPr/>
      <dgm:t>
        <a:bodyPr/>
        <a:lstStyle/>
        <a:p>
          <a:r>
            <a:rPr lang="en-GB"/>
            <a:t>Data Collection</a:t>
          </a:r>
        </a:p>
      </dgm:t>
    </dgm:pt>
    <dgm:pt modelId="{AAB8D2F6-141D-B342-B252-6E07082477D2}" type="parTrans" cxnId="{5F0C0A66-C393-D940-B4D5-E0FC8A6ED474}">
      <dgm:prSet/>
      <dgm:spPr/>
      <dgm:t>
        <a:bodyPr/>
        <a:lstStyle/>
        <a:p>
          <a:endParaRPr lang="en-GB"/>
        </a:p>
      </dgm:t>
    </dgm:pt>
    <dgm:pt modelId="{266812FA-59AC-7344-B10B-710C740C7678}" type="sibTrans" cxnId="{5F0C0A66-C393-D940-B4D5-E0FC8A6ED474}">
      <dgm:prSet/>
      <dgm:spPr/>
      <dgm:t>
        <a:bodyPr/>
        <a:lstStyle/>
        <a:p>
          <a:endParaRPr lang="en-GB"/>
        </a:p>
      </dgm:t>
    </dgm:pt>
    <dgm:pt modelId="{2A7B3F6D-0B23-2741-ADBC-6EB04331942A}">
      <dgm:prSet phldrT="[Text]"/>
      <dgm:spPr/>
      <dgm:t>
        <a:bodyPr/>
        <a:lstStyle/>
        <a:p>
          <a:r>
            <a:rPr lang="en-GB"/>
            <a:t>Model Building</a:t>
          </a:r>
        </a:p>
      </dgm:t>
    </dgm:pt>
    <dgm:pt modelId="{B9C5489C-74ED-0B49-AA1F-A097D3D9DB7E}" type="parTrans" cxnId="{7C3D094F-7FA4-1A45-AA3F-23B0A9497F43}">
      <dgm:prSet/>
      <dgm:spPr/>
      <dgm:t>
        <a:bodyPr/>
        <a:lstStyle/>
        <a:p>
          <a:endParaRPr lang="en-GB"/>
        </a:p>
      </dgm:t>
    </dgm:pt>
    <dgm:pt modelId="{43FF653B-8E6F-8E4F-A4EB-BAC9509195EB}" type="sibTrans" cxnId="{7C3D094F-7FA4-1A45-AA3F-23B0A9497F43}">
      <dgm:prSet/>
      <dgm:spPr/>
      <dgm:t>
        <a:bodyPr/>
        <a:lstStyle/>
        <a:p>
          <a:endParaRPr lang="en-GB"/>
        </a:p>
      </dgm:t>
    </dgm:pt>
    <dgm:pt modelId="{8D5CBDE3-BCBC-B047-90DC-DE95E6DE59B2}">
      <dgm:prSet/>
      <dgm:spPr/>
      <dgm:t>
        <a:bodyPr/>
        <a:lstStyle/>
        <a:p>
          <a:r>
            <a:rPr lang="en-GB"/>
            <a:t>Data Preprocessing</a:t>
          </a:r>
        </a:p>
      </dgm:t>
    </dgm:pt>
    <dgm:pt modelId="{0E3240CE-0885-A443-ABB7-B0FE38D447FA}" type="parTrans" cxnId="{58E13667-4451-2945-A135-F0A3EAE0BE78}">
      <dgm:prSet/>
      <dgm:spPr/>
      <dgm:t>
        <a:bodyPr/>
        <a:lstStyle/>
        <a:p>
          <a:endParaRPr lang="en-GB"/>
        </a:p>
      </dgm:t>
    </dgm:pt>
    <dgm:pt modelId="{692BEBEB-3D58-7443-9894-CBEF84FB72B6}" type="sibTrans" cxnId="{58E13667-4451-2945-A135-F0A3EAE0BE78}">
      <dgm:prSet/>
      <dgm:spPr/>
      <dgm:t>
        <a:bodyPr/>
        <a:lstStyle/>
        <a:p>
          <a:endParaRPr lang="en-GB"/>
        </a:p>
      </dgm:t>
    </dgm:pt>
    <dgm:pt modelId="{65E247E9-F2C7-B34F-8AF2-560B0724F6B9}">
      <dgm:prSet/>
      <dgm:spPr/>
      <dgm:t>
        <a:bodyPr/>
        <a:lstStyle/>
        <a:p>
          <a:r>
            <a:rPr lang="en-GB"/>
            <a:t>Model Evaluation</a:t>
          </a:r>
        </a:p>
      </dgm:t>
    </dgm:pt>
    <dgm:pt modelId="{A1A4BDF7-8BDC-9348-96CE-7CA4B33FE235}" type="parTrans" cxnId="{87B93BEC-5A4C-7549-A482-1138DB7EBAC0}">
      <dgm:prSet/>
      <dgm:spPr/>
      <dgm:t>
        <a:bodyPr/>
        <a:lstStyle/>
        <a:p>
          <a:endParaRPr lang="en-GB"/>
        </a:p>
      </dgm:t>
    </dgm:pt>
    <dgm:pt modelId="{663EAF8D-E4D7-704E-A64E-73A6459EBEF3}" type="sibTrans" cxnId="{87B93BEC-5A4C-7549-A482-1138DB7EBAC0}">
      <dgm:prSet/>
      <dgm:spPr/>
      <dgm:t>
        <a:bodyPr/>
        <a:lstStyle/>
        <a:p>
          <a:endParaRPr lang="en-GB"/>
        </a:p>
      </dgm:t>
    </dgm:pt>
    <dgm:pt modelId="{7CB0BF47-6BFF-474C-A4E0-6A7DF43A191C}" type="pres">
      <dgm:prSet presAssocID="{BC7D3E05-BD11-6145-B274-82506BD540DF}" presName="Name0" presStyleCnt="0">
        <dgm:presLayoutVars>
          <dgm:dir/>
          <dgm:animLvl val="lvl"/>
          <dgm:resizeHandles val="exact"/>
        </dgm:presLayoutVars>
      </dgm:prSet>
      <dgm:spPr/>
    </dgm:pt>
    <dgm:pt modelId="{B3469301-FEC1-444D-A752-DE1CEC37E3AD}" type="pres">
      <dgm:prSet presAssocID="{8AA71C3C-8654-1642-8BBE-6D18633C9C99}" presName="parTxOnly" presStyleLbl="node1" presStyleIdx="0" presStyleCnt="4">
        <dgm:presLayoutVars>
          <dgm:chMax val="0"/>
          <dgm:chPref val="0"/>
          <dgm:bulletEnabled val="1"/>
        </dgm:presLayoutVars>
      </dgm:prSet>
      <dgm:spPr/>
    </dgm:pt>
    <dgm:pt modelId="{CC384B17-C4AC-0D4C-BA38-57DD0DFB2F86}" type="pres">
      <dgm:prSet presAssocID="{266812FA-59AC-7344-B10B-710C740C7678}" presName="parTxOnlySpace" presStyleCnt="0"/>
      <dgm:spPr/>
    </dgm:pt>
    <dgm:pt modelId="{FF0B4C54-8380-B548-A869-CF0F852F9BF9}" type="pres">
      <dgm:prSet presAssocID="{8D5CBDE3-BCBC-B047-90DC-DE95E6DE59B2}" presName="parTxOnly" presStyleLbl="node1" presStyleIdx="1" presStyleCnt="4">
        <dgm:presLayoutVars>
          <dgm:chMax val="0"/>
          <dgm:chPref val="0"/>
          <dgm:bulletEnabled val="1"/>
        </dgm:presLayoutVars>
      </dgm:prSet>
      <dgm:spPr/>
    </dgm:pt>
    <dgm:pt modelId="{454CCA52-D47D-FE4C-99E7-57650001EAF6}" type="pres">
      <dgm:prSet presAssocID="{692BEBEB-3D58-7443-9894-CBEF84FB72B6}" presName="parTxOnlySpace" presStyleCnt="0"/>
      <dgm:spPr/>
    </dgm:pt>
    <dgm:pt modelId="{E5D72B99-6764-774B-8E1F-A024A64F5341}" type="pres">
      <dgm:prSet presAssocID="{2A7B3F6D-0B23-2741-ADBC-6EB04331942A}" presName="parTxOnly" presStyleLbl="node1" presStyleIdx="2" presStyleCnt="4">
        <dgm:presLayoutVars>
          <dgm:chMax val="0"/>
          <dgm:chPref val="0"/>
          <dgm:bulletEnabled val="1"/>
        </dgm:presLayoutVars>
      </dgm:prSet>
      <dgm:spPr/>
    </dgm:pt>
    <dgm:pt modelId="{4E0C5A48-6F7E-8F43-BC39-0DB08F8BB892}" type="pres">
      <dgm:prSet presAssocID="{43FF653B-8E6F-8E4F-A4EB-BAC9509195EB}" presName="parTxOnlySpace" presStyleCnt="0"/>
      <dgm:spPr/>
    </dgm:pt>
    <dgm:pt modelId="{0F13B12E-BC82-BC41-AD84-8FF55B3DC606}" type="pres">
      <dgm:prSet presAssocID="{65E247E9-F2C7-B34F-8AF2-560B0724F6B9}" presName="parTxOnly" presStyleLbl="node1" presStyleIdx="3" presStyleCnt="4">
        <dgm:presLayoutVars>
          <dgm:chMax val="0"/>
          <dgm:chPref val="0"/>
          <dgm:bulletEnabled val="1"/>
        </dgm:presLayoutVars>
      </dgm:prSet>
      <dgm:spPr/>
    </dgm:pt>
  </dgm:ptLst>
  <dgm:cxnLst>
    <dgm:cxn modelId="{07170C15-429B-1643-B71F-CEE2A2F6BB77}" type="presOf" srcId="{BC7D3E05-BD11-6145-B274-82506BD540DF}" destId="{7CB0BF47-6BFF-474C-A4E0-6A7DF43A191C}" srcOrd="0" destOrd="0" presId="urn:microsoft.com/office/officeart/2005/8/layout/chevron1"/>
    <dgm:cxn modelId="{4703602B-E8D4-4440-8E26-5583C936C317}" type="presOf" srcId="{8D5CBDE3-BCBC-B047-90DC-DE95E6DE59B2}" destId="{FF0B4C54-8380-B548-A869-CF0F852F9BF9}" srcOrd="0" destOrd="0" presId="urn:microsoft.com/office/officeart/2005/8/layout/chevron1"/>
    <dgm:cxn modelId="{7C3D094F-7FA4-1A45-AA3F-23B0A9497F43}" srcId="{BC7D3E05-BD11-6145-B274-82506BD540DF}" destId="{2A7B3F6D-0B23-2741-ADBC-6EB04331942A}" srcOrd="2" destOrd="0" parTransId="{B9C5489C-74ED-0B49-AA1F-A097D3D9DB7E}" sibTransId="{43FF653B-8E6F-8E4F-A4EB-BAC9509195EB}"/>
    <dgm:cxn modelId="{5F0C0A66-C393-D940-B4D5-E0FC8A6ED474}" srcId="{BC7D3E05-BD11-6145-B274-82506BD540DF}" destId="{8AA71C3C-8654-1642-8BBE-6D18633C9C99}" srcOrd="0" destOrd="0" parTransId="{AAB8D2F6-141D-B342-B252-6E07082477D2}" sibTransId="{266812FA-59AC-7344-B10B-710C740C7678}"/>
    <dgm:cxn modelId="{58E13667-4451-2945-A135-F0A3EAE0BE78}" srcId="{BC7D3E05-BD11-6145-B274-82506BD540DF}" destId="{8D5CBDE3-BCBC-B047-90DC-DE95E6DE59B2}" srcOrd="1" destOrd="0" parTransId="{0E3240CE-0885-A443-ABB7-B0FE38D447FA}" sibTransId="{692BEBEB-3D58-7443-9894-CBEF84FB72B6}"/>
    <dgm:cxn modelId="{F623ACD1-E438-8A45-A6B0-84615C9ACDA0}" type="presOf" srcId="{65E247E9-F2C7-B34F-8AF2-560B0724F6B9}" destId="{0F13B12E-BC82-BC41-AD84-8FF55B3DC606}" srcOrd="0" destOrd="0" presId="urn:microsoft.com/office/officeart/2005/8/layout/chevron1"/>
    <dgm:cxn modelId="{34F88BE3-9951-A549-B0EB-7D1CB1E468CA}" type="presOf" srcId="{2A7B3F6D-0B23-2741-ADBC-6EB04331942A}" destId="{E5D72B99-6764-774B-8E1F-A024A64F5341}" srcOrd="0" destOrd="0" presId="urn:microsoft.com/office/officeart/2005/8/layout/chevron1"/>
    <dgm:cxn modelId="{87B93BEC-5A4C-7549-A482-1138DB7EBAC0}" srcId="{BC7D3E05-BD11-6145-B274-82506BD540DF}" destId="{65E247E9-F2C7-B34F-8AF2-560B0724F6B9}" srcOrd="3" destOrd="0" parTransId="{A1A4BDF7-8BDC-9348-96CE-7CA4B33FE235}" sibTransId="{663EAF8D-E4D7-704E-A64E-73A6459EBEF3}"/>
    <dgm:cxn modelId="{D8C393EE-ABE4-4849-B194-74B52920E4A9}" type="presOf" srcId="{8AA71C3C-8654-1642-8BBE-6D18633C9C99}" destId="{B3469301-FEC1-444D-A752-DE1CEC37E3AD}" srcOrd="0" destOrd="0" presId="urn:microsoft.com/office/officeart/2005/8/layout/chevron1"/>
    <dgm:cxn modelId="{0469A60F-3A12-1047-8851-6900A4A8753F}" type="presParOf" srcId="{7CB0BF47-6BFF-474C-A4E0-6A7DF43A191C}" destId="{B3469301-FEC1-444D-A752-DE1CEC37E3AD}" srcOrd="0" destOrd="0" presId="urn:microsoft.com/office/officeart/2005/8/layout/chevron1"/>
    <dgm:cxn modelId="{166BE95D-C39D-5947-9C71-BA6B1816D6FF}" type="presParOf" srcId="{7CB0BF47-6BFF-474C-A4E0-6A7DF43A191C}" destId="{CC384B17-C4AC-0D4C-BA38-57DD0DFB2F86}" srcOrd="1" destOrd="0" presId="urn:microsoft.com/office/officeart/2005/8/layout/chevron1"/>
    <dgm:cxn modelId="{EB515C0E-4ABE-524E-9F22-0F87940D0ED9}" type="presParOf" srcId="{7CB0BF47-6BFF-474C-A4E0-6A7DF43A191C}" destId="{FF0B4C54-8380-B548-A869-CF0F852F9BF9}" srcOrd="2" destOrd="0" presId="urn:microsoft.com/office/officeart/2005/8/layout/chevron1"/>
    <dgm:cxn modelId="{F30A0F09-2738-014A-874F-ECB68CDCB8B3}" type="presParOf" srcId="{7CB0BF47-6BFF-474C-A4E0-6A7DF43A191C}" destId="{454CCA52-D47D-FE4C-99E7-57650001EAF6}" srcOrd="3" destOrd="0" presId="urn:microsoft.com/office/officeart/2005/8/layout/chevron1"/>
    <dgm:cxn modelId="{B0013397-A227-F940-A513-1CD0DC2BFC3E}" type="presParOf" srcId="{7CB0BF47-6BFF-474C-A4E0-6A7DF43A191C}" destId="{E5D72B99-6764-774B-8E1F-A024A64F5341}" srcOrd="4" destOrd="0" presId="urn:microsoft.com/office/officeart/2005/8/layout/chevron1"/>
    <dgm:cxn modelId="{E3FC3064-0562-774E-B227-03BF0AFB1DE3}" type="presParOf" srcId="{7CB0BF47-6BFF-474C-A4E0-6A7DF43A191C}" destId="{4E0C5A48-6F7E-8F43-BC39-0DB08F8BB892}" srcOrd="5" destOrd="0" presId="urn:microsoft.com/office/officeart/2005/8/layout/chevron1"/>
    <dgm:cxn modelId="{F0EE7941-698A-3C46-B360-FCE0517CF9CB}" type="presParOf" srcId="{7CB0BF47-6BFF-474C-A4E0-6A7DF43A191C}" destId="{0F13B12E-BC82-BC41-AD84-8FF55B3DC60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2BD47-2B29-3247-A255-64F6EE70089E}">
      <dsp:nvSpPr>
        <dsp:cNvPr id="0" name=""/>
        <dsp:cNvSpPr/>
      </dsp:nvSpPr>
      <dsp:spPr>
        <a:xfrm>
          <a:off x="977826" y="131004"/>
          <a:ext cx="2599932" cy="90292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9554B-A59B-1A41-A178-ADF1A7DB00C8}">
      <dsp:nvSpPr>
        <dsp:cNvPr id="0" name=""/>
        <dsp:cNvSpPr/>
      </dsp:nvSpPr>
      <dsp:spPr>
        <a:xfrm>
          <a:off x="2029892" y="2341954"/>
          <a:ext cx="503862" cy="322472"/>
        </a:xfrm>
        <a:prstGeom prst="down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65827-47E2-C343-84E8-96A61B5DC466}">
      <dsp:nvSpPr>
        <dsp:cNvPr id="0" name=""/>
        <dsp:cNvSpPr/>
      </dsp:nvSpPr>
      <dsp:spPr>
        <a:xfrm>
          <a:off x="1072552" y="2599932"/>
          <a:ext cx="2418541" cy="604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a:t>Complete Dataset</a:t>
          </a:r>
        </a:p>
      </dsp:txBody>
      <dsp:txXfrm>
        <a:off x="1072552" y="2599932"/>
        <a:ext cx="2418541" cy="604635"/>
      </dsp:txXfrm>
    </dsp:sp>
    <dsp:sp modelId="{E56C7B1C-22C7-C249-AD05-6BD6D57200AB}">
      <dsp:nvSpPr>
        <dsp:cNvPr id="0" name=""/>
        <dsp:cNvSpPr/>
      </dsp:nvSpPr>
      <dsp:spPr>
        <a:xfrm>
          <a:off x="1923073" y="1103661"/>
          <a:ext cx="906953" cy="9069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err="1"/>
            <a:t>Features.csv</a:t>
          </a:r>
          <a:endParaRPr lang="en-GB" sz="900" kern="1200"/>
        </a:p>
      </dsp:txBody>
      <dsp:txXfrm>
        <a:off x="2055893" y="1236481"/>
        <a:ext cx="641313" cy="641313"/>
      </dsp:txXfrm>
    </dsp:sp>
    <dsp:sp modelId="{05E6EC9E-3A16-8F49-8A59-BE875F82E87A}">
      <dsp:nvSpPr>
        <dsp:cNvPr id="0" name=""/>
        <dsp:cNvSpPr/>
      </dsp:nvSpPr>
      <dsp:spPr>
        <a:xfrm>
          <a:off x="1274097" y="423244"/>
          <a:ext cx="906953" cy="9069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err="1"/>
            <a:t>Stores.csv</a:t>
          </a:r>
          <a:endParaRPr lang="en-GB" sz="900" kern="1200"/>
        </a:p>
      </dsp:txBody>
      <dsp:txXfrm>
        <a:off x="1406917" y="556064"/>
        <a:ext cx="641313" cy="641313"/>
      </dsp:txXfrm>
    </dsp:sp>
    <dsp:sp modelId="{F088E33F-2BEE-9D47-9090-AFC8DC8F06B3}">
      <dsp:nvSpPr>
        <dsp:cNvPr id="0" name=""/>
        <dsp:cNvSpPr/>
      </dsp:nvSpPr>
      <dsp:spPr>
        <a:xfrm>
          <a:off x="2201205" y="203963"/>
          <a:ext cx="906953" cy="90695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err="1"/>
            <a:t>Train.csv</a:t>
          </a:r>
          <a:endParaRPr lang="en-GB" sz="900" kern="1200"/>
        </a:p>
      </dsp:txBody>
      <dsp:txXfrm>
        <a:off x="2334025" y="336783"/>
        <a:ext cx="641313" cy="641313"/>
      </dsp:txXfrm>
    </dsp:sp>
    <dsp:sp modelId="{7772C648-353F-8B4E-BC9C-FB700466F0F4}">
      <dsp:nvSpPr>
        <dsp:cNvPr id="0" name=""/>
        <dsp:cNvSpPr/>
      </dsp:nvSpPr>
      <dsp:spPr>
        <a:xfrm>
          <a:off x="871007" y="20154"/>
          <a:ext cx="2821631" cy="2257305"/>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CA3D6-A676-A447-BDE4-95EE41726355}">
      <dsp:nvSpPr>
        <dsp:cNvPr id="0" name=""/>
        <dsp:cNvSpPr/>
      </dsp:nvSpPr>
      <dsp:spPr>
        <a:xfrm>
          <a:off x="5714" y="748018"/>
          <a:ext cx="1708149" cy="10248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Imputing</a:t>
          </a:r>
        </a:p>
      </dsp:txBody>
      <dsp:txXfrm>
        <a:off x="35732" y="778036"/>
        <a:ext cx="1648113" cy="964853"/>
      </dsp:txXfrm>
    </dsp:sp>
    <dsp:sp modelId="{843D5CFD-54B1-D44D-BBBF-7827CE6B0DAF}">
      <dsp:nvSpPr>
        <dsp:cNvPr id="0" name=""/>
        <dsp:cNvSpPr/>
      </dsp:nvSpPr>
      <dsp:spPr>
        <a:xfrm>
          <a:off x="1884679" y="1048652"/>
          <a:ext cx="362127" cy="423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884679" y="1133376"/>
        <a:ext cx="253489" cy="254173"/>
      </dsp:txXfrm>
    </dsp:sp>
    <dsp:sp modelId="{479C7037-A571-6442-B408-E4E1E4315556}">
      <dsp:nvSpPr>
        <dsp:cNvPr id="0" name=""/>
        <dsp:cNvSpPr/>
      </dsp:nvSpPr>
      <dsp:spPr>
        <a:xfrm>
          <a:off x="2397124" y="748018"/>
          <a:ext cx="1708149" cy="10248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Checking correlation</a:t>
          </a:r>
        </a:p>
      </dsp:txBody>
      <dsp:txXfrm>
        <a:off x="2427142" y="778036"/>
        <a:ext cx="1648113" cy="964853"/>
      </dsp:txXfrm>
    </dsp:sp>
    <dsp:sp modelId="{52E5B1F2-5278-1845-83DE-3AD8D1F84C2E}">
      <dsp:nvSpPr>
        <dsp:cNvPr id="0" name=""/>
        <dsp:cNvSpPr/>
      </dsp:nvSpPr>
      <dsp:spPr>
        <a:xfrm>
          <a:off x="4276089" y="1048652"/>
          <a:ext cx="362127" cy="423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276089" y="1133376"/>
        <a:ext cx="253489" cy="254173"/>
      </dsp:txXfrm>
    </dsp:sp>
    <dsp:sp modelId="{DDFCC10F-2CAE-EC4E-A256-78FC07A827EE}">
      <dsp:nvSpPr>
        <dsp:cNvPr id="0" name=""/>
        <dsp:cNvSpPr/>
      </dsp:nvSpPr>
      <dsp:spPr>
        <a:xfrm>
          <a:off x="4788534" y="748018"/>
          <a:ext cx="1708149" cy="102488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Checking Data Skewness</a:t>
          </a:r>
        </a:p>
      </dsp:txBody>
      <dsp:txXfrm>
        <a:off x="4818552" y="778036"/>
        <a:ext cx="1648113" cy="964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69301-FEC1-444D-A752-DE1CEC37E3AD}">
      <dsp:nvSpPr>
        <dsp:cNvPr id="0" name=""/>
        <dsp:cNvSpPr/>
      </dsp:nvSpPr>
      <dsp:spPr>
        <a:xfrm>
          <a:off x="3011" y="746480"/>
          <a:ext cx="1753203" cy="70128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kern="1200"/>
            <a:t>Data Collection</a:t>
          </a:r>
        </a:p>
      </dsp:txBody>
      <dsp:txXfrm>
        <a:off x="353652" y="746480"/>
        <a:ext cx="1051922" cy="701281"/>
      </dsp:txXfrm>
    </dsp:sp>
    <dsp:sp modelId="{FF0B4C54-8380-B548-A869-CF0F852F9BF9}">
      <dsp:nvSpPr>
        <dsp:cNvPr id="0" name=""/>
        <dsp:cNvSpPr/>
      </dsp:nvSpPr>
      <dsp:spPr>
        <a:xfrm>
          <a:off x="1580894" y="746480"/>
          <a:ext cx="1753203" cy="70128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kern="1200"/>
            <a:t>Data Preprocessing</a:t>
          </a:r>
        </a:p>
      </dsp:txBody>
      <dsp:txXfrm>
        <a:off x="1931535" y="746480"/>
        <a:ext cx="1051922" cy="701281"/>
      </dsp:txXfrm>
    </dsp:sp>
    <dsp:sp modelId="{E5D72B99-6764-774B-8E1F-A024A64F5341}">
      <dsp:nvSpPr>
        <dsp:cNvPr id="0" name=""/>
        <dsp:cNvSpPr/>
      </dsp:nvSpPr>
      <dsp:spPr>
        <a:xfrm>
          <a:off x="3158777" y="746480"/>
          <a:ext cx="1753203" cy="70128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kern="1200"/>
            <a:t>Model Building</a:t>
          </a:r>
        </a:p>
      </dsp:txBody>
      <dsp:txXfrm>
        <a:off x="3509418" y="746480"/>
        <a:ext cx="1051922" cy="701281"/>
      </dsp:txXfrm>
    </dsp:sp>
    <dsp:sp modelId="{0F13B12E-BC82-BC41-AD84-8FF55B3DC606}">
      <dsp:nvSpPr>
        <dsp:cNvPr id="0" name=""/>
        <dsp:cNvSpPr/>
      </dsp:nvSpPr>
      <dsp:spPr>
        <a:xfrm>
          <a:off x="4736660" y="746480"/>
          <a:ext cx="1753203" cy="701281"/>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GB" sz="1300" kern="1200"/>
            <a:t>Model Evaluation</a:t>
          </a:r>
        </a:p>
      </dsp:txBody>
      <dsp:txXfrm>
        <a:off x="5087301" y="746480"/>
        <a:ext cx="1051922" cy="701281"/>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5/12/24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5/12/24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05AAD-6B18-955C-4AD7-457A97B31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CF7CB-ED80-4003-E914-58424B392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8052A-F84E-AA65-6686-E54A1F3CB0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3C53A3-2C95-950B-5C26-4CE3025F3128}"/>
              </a:ext>
            </a:extLst>
          </p:cNvPr>
          <p:cNvSpPr>
            <a:spLocks noGrp="1"/>
          </p:cNvSpPr>
          <p:nvPr>
            <p:ph type="sldNum" sz="quarter" idx="5"/>
          </p:nvPr>
        </p:nvSpPr>
        <p:spPr/>
        <p:txBody>
          <a:bodyPr/>
          <a:lstStyle/>
          <a:p>
            <a:fld id="{61D1C9C6-E11A-4277-9787-7297B88DF7E0}" type="slidenum">
              <a:rPr lang="en-SG" smtClean="0"/>
              <a:t>4</a:t>
            </a:fld>
            <a:endParaRPr lang="en-SG"/>
          </a:p>
        </p:txBody>
      </p:sp>
    </p:spTree>
    <p:extLst>
      <p:ext uri="{BB962C8B-B14F-4D97-AF65-F5344CB8AC3E}">
        <p14:creationId xmlns:p14="http://schemas.microsoft.com/office/powerpoint/2010/main" val="196824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Entire slide empty</a:t>
            </a:r>
          </a:p>
        </p:txBody>
      </p:sp>
      <p:sp>
        <p:nvSpPr>
          <p:cNvPr id="4" name="Slide Number Placeholder 3"/>
          <p:cNvSpPr>
            <a:spLocks noGrp="1"/>
          </p:cNvSpPr>
          <p:nvPr>
            <p:ph type="sldNum" sz="quarter" idx="5"/>
          </p:nvPr>
        </p:nvSpPr>
        <p:spPr/>
        <p:txBody>
          <a:bodyPr/>
          <a:lstStyle/>
          <a:p>
            <a:fld id="{61D1C9C6-E11A-4277-9787-7297B88DF7E0}" type="slidenum">
              <a:rPr lang="en-SG" smtClean="0"/>
              <a:t>12</a:t>
            </a:fld>
            <a:endParaRPr lang="en-SG"/>
          </a:p>
        </p:txBody>
      </p:sp>
    </p:spTree>
    <p:extLst>
      <p:ext uri="{BB962C8B-B14F-4D97-AF65-F5344CB8AC3E}">
        <p14:creationId xmlns:p14="http://schemas.microsoft.com/office/powerpoint/2010/main" val="156333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Resources necessary</a:t>
            </a:r>
          </a:p>
        </p:txBody>
      </p:sp>
      <p:sp>
        <p:nvSpPr>
          <p:cNvPr id="4" name="Slide Number Placeholder 3"/>
          <p:cNvSpPr>
            <a:spLocks noGrp="1"/>
          </p:cNvSpPr>
          <p:nvPr>
            <p:ph type="sldNum" sz="quarter" idx="5"/>
          </p:nvPr>
        </p:nvSpPr>
        <p:spPr/>
        <p:txBody>
          <a:bodyPr/>
          <a:lstStyle/>
          <a:p>
            <a:fld id="{61D1C9C6-E11A-4277-9787-7297B88DF7E0}" type="slidenum">
              <a:rPr lang="en-SG" smtClean="0"/>
              <a:t>13</a:t>
            </a:fld>
            <a:endParaRPr lang="en-SG"/>
          </a:p>
        </p:txBody>
      </p:sp>
    </p:spTree>
    <p:extLst>
      <p:ext uri="{BB962C8B-B14F-4D97-AF65-F5344CB8AC3E}">
        <p14:creationId xmlns:p14="http://schemas.microsoft.com/office/powerpoint/2010/main" val="865373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D1C9C6-E11A-4277-9787-7297B88DF7E0}" type="slidenum">
              <a:rPr lang="en-SG" smtClean="0"/>
              <a:t>15</a:t>
            </a:fld>
            <a:endParaRPr lang="en-SG"/>
          </a:p>
        </p:txBody>
      </p:sp>
    </p:spTree>
    <p:extLst>
      <p:ext uri="{BB962C8B-B14F-4D97-AF65-F5344CB8AC3E}">
        <p14:creationId xmlns:p14="http://schemas.microsoft.com/office/powerpoint/2010/main" val="204247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2"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6"/>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
        <p:nvSpPr>
          <p:cNvPr id="7" name="TextBox 6">
            <a:extLst>
              <a:ext uri="{FF2B5EF4-FFF2-40B4-BE49-F238E27FC236}">
                <a16:creationId xmlns:a16="http://schemas.microsoft.com/office/drawing/2014/main" id="{C770C063-59C6-8F88-8412-CFDD76D71E5C}"/>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aditya-mukhopadhyay-b09a98152/"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competitions/walmart-recruiting-store-sales-forecasting/dat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hyperlink" Target="https://www.kaggle.com/datasets/zinedineziddan/salesforecasting"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zinedineziddan/salesforecasting"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a:bodyPr>
          <a:lstStyle/>
          <a:p>
            <a:pPr>
              <a:lnSpc>
                <a:spcPct val="125000"/>
              </a:lnSpc>
              <a:spcBef>
                <a:spcPts val="1200"/>
              </a:spcBef>
              <a:spcAft>
                <a:spcPts val="1800"/>
              </a:spcAft>
            </a:pPr>
            <a:r>
              <a:rPr lang="en-SG" sz="2800" i="1">
                <a:latin typeface="Graphik Bold" panose="020B0803030202060203" pitchFamily="34" charset="0"/>
              </a:rPr>
              <a:t>DA 204o: </a:t>
            </a:r>
            <a:r>
              <a:rPr lang="en-SG" sz="2800" b="1">
                <a:latin typeface="Graphik Bold" panose="020B0803030202060203" pitchFamily="34" charset="0"/>
              </a:rPr>
              <a:t>Data Science in Practice </a:t>
            </a:r>
            <a:br>
              <a:rPr lang="en-SG" sz="2800" b="1">
                <a:latin typeface="Graphik Bold" panose="020B0803030202060203" pitchFamily="34" charset="0"/>
              </a:rPr>
            </a:br>
            <a:r>
              <a:rPr lang="en-US" sz="2800" i="1">
                <a:latin typeface="Graphik Regular" panose="020B0503030202060203" pitchFamily="34" charset="0"/>
              </a:rPr>
              <a:t>Course Project Final Presentation</a:t>
            </a:r>
            <a:br>
              <a:rPr lang="en-US" sz="2800" i="1">
                <a:latin typeface="Graphik Regular" panose="020B0503030202060203" pitchFamily="34" charset="0"/>
              </a:rPr>
            </a:br>
            <a:br>
              <a:rPr lang="en-US" sz="2400" i="1">
                <a:latin typeface="Graphik Regular" panose="020B0503030202060203" pitchFamily="34" charset="0"/>
              </a:rPr>
            </a:br>
            <a:r>
              <a:rPr lang="en-US" sz="3600" i="1">
                <a:latin typeface="Graphik Bold" panose="020B0803030202060203" pitchFamily="34" charset="0"/>
              </a:rPr>
              <a:t>Store Sales Forecasting</a:t>
            </a:r>
            <a:endParaRPr lang="en-SG" sz="3600" b="1">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8"/>
            <a:ext cx="8184836" cy="2056879"/>
          </a:xfrm>
        </p:spPr>
        <p:txBody>
          <a:bodyPr>
            <a:normAutofit/>
          </a:bodyPr>
          <a:lstStyle/>
          <a:p>
            <a:pPr>
              <a:spcBef>
                <a:spcPts val="0"/>
              </a:spcBef>
            </a:pPr>
            <a:r>
              <a:rPr lang="en-SG" b="1" spc="10">
                <a:latin typeface="Graphik Semibold" panose="020B0703030202060203" pitchFamily="34" charset="0"/>
              </a:rPr>
              <a:t>Aditya Mukhopadhyay, </a:t>
            </a:r>
            <a:r>
              <a:rPr lang="en-SG" spc="10">
                <a:latin typeface="Graphik Regular" panose="020B0503030202060203" pitchFamily="34" charset="0"/>
              </a:rPr>
              <a:t>IISC, </a:t>
            </a:r>
            <a:r>
              <a:rPr lang="en-SG" spc="10" err="1">
                <a:latin typeface="Graphik Regular" panose="020B0503030202060203" pitchFamily="34" charset="0"/>
              </a:rPr>
              <a:t>adityam@iisc.ac.in</a:t>
            </a:r>
            <a:endParaRPr lang="en-SG" b="1" spc="10">
              <a:latin typeface="Graphik Semibold" panose="020B0703030202060203" pitchFamily="34" charset="0"/>
            </a:endParaRPr>
          </a:p>
          <a:p>
            <a:pPr>
              <a:spcBef>
                <a:spcPts val="0"/>
              </a:spcBef>
            </a:pPr>
            <a:r>
              <a:rPr lang="en-SG" b="1" spc="10">
                <a:latin typeface="Graphik Semibold" panose="020B0703030202060203" pitchFamily="34" charset="0"/>
              </a:rPr>
              <a:t>Ankit Kumar, </a:t>
            </a:r>
            <a:r>
              <a:rPr lang="en-SG" spc="10">
                <a:latin typeface="Graphik Semibold" panose="020B0703030202060203" pitchFamily="34" charset="0"/>
              </a:rPr>
              <a:t>IISC</a:t>
            </a:r>
            <a:r>
              <a:rPr lang="en-SG" spc="10">
                <a:latin typeface="Graphik Regular" panose="020B0503030202060203" pitchFamily="34" charset="0"/>
              </a:rPr>
              <a:t>, ankitkumar18@iisc.ac.in</a:t>
            </a:r>
          </a:p>
          <a:p>
            <a:pPr>
              <a:spcBef>
                <a:spcPts val="0"/>
              </a:spcBef>
            </a:pPr>
            <a:r>
              <a:rPr lang="en-SG" b="1" spc="10">
                <a:latin typeface="Graphik Semibold" panose="020B0703030202060203" pitchFamily="34" charset="0"/>
              </a:rPr>
              <a:t>Sanjay Kumar, </a:t>
            </a:r>
            <a:r>
              <a:rPr lang="en-SG" spc="10">
                <a:latin typeface="Graphik Regular" panose="020B0503030202060203" pitchFamily="34" charset="0"/>
              </a:rPr>
              <a:t>IISC, </a:t>
            </a:r>
            <a:r>
              <a:rPr lang="en-SG" spc="10" err="1">
                <a:latin typeface="Graphik Regular" panose="020B0503030202060203" pitchFamily="34" charset="0"/>
              </a:rPr>
              <a:t>ksanjay@iisc.ac.in</a:t>
            </a:r>
            <a:endParaRPr lang="en-SG" b="1" spc="10">
              <a:latin typeface="Graphik Semibold" panose="020B07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2DF5C-9C46-6C4E-C017-281AB57B17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233253F-9F74-85CE-D80D-35C586A373EC}"/>
              </a:ext>
            </a:extLst>
          </p:cNvPr>
          <p:cNvSpPr>
            <a:spLocks noGrp="1"/>
          </p:cNvSpPr>
          <p:nvPr>
            <p:ph type="title"/>
          </p:nvPr>
        </p:nvSpPr>
        <p:spPr/>
        <p:txBody>
          <a:bodyPr>
            <a:normAutofit/>
          </a:bodyPr>
          <a:lstStyle/>
          <a:p>
            <a:r>
              <a:rPr lang="en-US" sz="2800" b="1">
                <a:solidFill>
                  <a:schemeClr val="bg1"/>
                </a:solidFill>
              </a:rPr>
              <a:t>Role and Responsibilities</a:t>
            </a:r>
            <a:endParaRPr lang="en-SG" sz="2800">
              <a:solidFill>
                <a:schemeClr val="bg1"/>
              </a:solidFill>
            </a:endParaRPr>
          </a:p>
        </p:txBody>
      </p:sp>
      <p:sp>
        <p:nvSpPr>
          <p:cNvPr id="6" name="Footer Placeholder 5">
            <a:extLst>
              <a:ext uri="{FF2B5EF4-FFF2-40B4-BE49-F238E27FC236}">
                <a16:creationId xmlns:a16="http://schemas.microsoft.com/office/drawing/2014/main" id="{8744F657-51F2-BE4D-8880-D9D80FEBF0AC}"/>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44A1F42E-DD98-A62B-59AE-8C859C90BADB}"/>
              </a:ext>
            </a:extLst>
          </p:cNvPr>
          <p:cNvSpPr>
            <a:spLocks noGrp="1"/>
          </p:cNvSpPr>
          <p:nvPr>
            <p:ph type="sldNum" sz="quarter" idx="12"/>
          </p:nvPr>
        </p:nvSpPr>
        <p:spPr/>
        <p:txBody>
          <a:bodyPr/>
          <a:lstStyle/>
          <a:p>
            <a:fld id="{BF1758FF-0BF1-4103-A89A-38EC40E85429}" type="slidenum">
              <a:rPr lang="en-SG" smtClean="0"/>
              <a:t>10</a:t>
            </a:fld>
            <a:endParaRPr lang="en-SG"/>
          </a:p>
        </p:txBody>
      </p:sp>
      <p:sp>
        <p:nvSpPr>
          <p:cNvPr id="13" name="TextBox 12">
            <a:extLst>
              <a:ext uri="{FF2B5EF4-FFF2-40B4-BE49-F238E27FC236}">
                <a16:creationId xmlns:a16="http://schemas.microsoft.com/office/drawing/2014/main" id="{A1D8FB2E-33B9-402F-0AD1-FD13BE0DCC32}"/>
              </a:ext>
            </a:extLst>
          </p:cNvPr>
          <p:cNvSpPr txBox="1"/>
          <p:nvPr/>
        </p:nvSpPr>
        <p:spPr>
          <a:xfrm>
            <a:off x="7456254" y="4435427"/>
            <a:ext cx="2157026" cy="369332"/>
          </a:xfrm>
          <a:prstGeom prst="rect">
            <a:avLst/>
          </a:prstGeom>
          <a:noFill/>
        </p:spPr>
        <p:txBody>
          <a:bodyPr wrap="square" lIns="91440" tIns="45720" rIns="91440" bIns="45720" rtlCol="0" anchor="t">
            <a:spAutoFit/>
          </a:bodyPr>
          <a:lstStyle/>
          <a:p>
            <a:r>
              <a:rPr lang="en-US">
                <a:solidFill>
                  <a:schemeClr val="accent1">
                    <a:lumMod val="50000"/>
                  </a:schemeClr>
                </a:solidFill>
                <a:cs typeface="Calibri"/>
                <a:hlinkClick r:id="rId2">
                  <a:extLst>
                    <a:ext uri="{A12FA001-AC4F-418D-AE19-62706E023703}">
                      <ahyp:hlinkClr xmlns:ahyp="http://schemas.microsoft.com/office/drawing/2018/hyperlinkcolor" val="tx"/>
                    </a:ext>
                  </a:extLst>
                </a:hlinkClick>
              </a:rPr>
              <a:t>Sanjay Kumar </a:t>
            </a:r>
            <a:endParaRPr lang="en-US">
              <a:solidFill>
                <a:schemeClr val="accent1">
                  <a:lumMod val="50000"/>
                </a:schemeClr>
              </a:solidFill>
            </a:endParaRPr>
          </a:p>
        </p:txBody>
      </p:sp>
      <p:sp>
        <p:nvSpPr>
          <p:cNvPr id="14" name="TextBox 13">
            <a:extLst>
              <a:ext uri="{FF2B5EF4-FFF2-40B4-BE49-F238E27FC236}">
                <a16:creationId xmlns:a16="http://schemas.microsoft.com/office/drawing/2014/main" id="{2E669AB1-A12C-EC47-968D-C7CCED2CE09F}"/>
              </a:ext>
            </a:extLst>
          </p:cNvPr>
          <p:cNvSpPr txBox="1"/>
          <p:nvPr/>
        </p:nvSpPr>
        <p:spPr>
          <a:xfrm>
            <a:off x="4897837" y="4461552"/>
            <a:ext cx="1543072" cy="369332"/>
          </a:xfrm>
          <a:prstGeom prst="rect">
            <a:avLst/>
          </a:prstGeom>
          <a:noFill/>
        </p:spPr>
        <p:txBody>
          <a:bodyPr wrap="square" lIns="91440" tIns="45720" rIns="91440" bIns="45720" rtlCol="0" anchor="t">
            <a:spAutoFit/>
          </a:bodyPr>
          <a:lstStyle/>
          <a:p>
            <a:r>
              <a:rPr lang="en-US">
                <a:solidFill>
                  <a:schemeClr val="accent1">
                    <a:lumMod val="50000"/>
                  </a:schemeClr>
                </a:solidFill>
                <a:cs typeface="Calibri"/>
                <a:hlinkClick r:id="rId2">
                  <a:extLst>
                    <a:ext uri="{A12FA001-AC4F-418D-AE19-62706E023703}">
                      <ahyp:hlinkClr xmlns:ahyp="http://schemas.microsoft.com/office/drawing/2018/hyperlinkcolor" val="tx"/>
                    </a:ext>
                  </a:extLst>
                </a:hlinkClick>
              </a:rPr>
              <a:t>Ankit Kumar </a:t>
            </a:r>
            <a:endParaRPr lang="en-US">
              <a:solidFill>
                <a:schemeClr val="accent1">
                  <a:lumMod val="50000"/>
                </a:schemeClr>
              </a:solidFill>
              <a:cs typeface="Calibri"/>
            </a:endParaRPr>
          </a:p>
        </p:txBody>
      </p:sp>
      <p:sp>
        <p:nvSpPr>
          <p:cNvPr id="15" name="TextBox 14">
            <a:extLst>
              <a:ext uri="{FF2B5EF4-FFF2-40B4-BE49-F238E27FC236}">
                <a16:creationId xmlns:a16="http://schemas.microsoft.com/office/drawing/2014/main" id="{CD486426-823E-2C0B-0204-F3110C0738EB}"/>
              </a:ext>
            </a:extLst>
          </p:cNvPr>
          <p:cNvSpPr txBox="1"/>
          <p:nvPr/>
        </p:nvSpPr>
        <p:spPr>
          <a:xfrm>
            <a:off x="9718582" y="4470261"/>
            <a:ext cx="2322786" cy="369332"/>
          </a:xfrm>
          <a:prstGeom prst="rect">
            <a:avLst/>
          </a:prstGeom>
          <a:noFill/>
        </p:spPr>
        <p:txBody>
          <a:bodyPr wrap="square" rtlCol="0">
            <a:spAutoFit/>
          </a:bodyPr>
          <a:lstStyle/>
          <a:p>
            <a:r>
              <a:rPr lang="en-US">
                <a:solidFill>
                  <a:schemeClr val="accent1">
                    <a:lumMod val="50000"/>
                  </a:schemeClr>
                </a:solidFill>
                <a:hlinkClick r:id="rId2">
                  <a:extLst>
                    <a:ext uri="{A12FA001-AC4F-418D-AE19-62706E023703}">
                      <ahyp:hlinkClr xmlns:ahyp="http://schemas.microsoft.com/office/drawing/2018/hyperlinkcolor" val="tx"/>
                    </a:ext>
                  </a:extLst>
                </a:hlinkClick>
              </a:rPr>
              <a:t>Aditya Mukhopadhyay</a:t>
            </a:r>
            <a:endParaRPr lang="en-US">
              <a:solidFill>
                <a:schemeClr val="accent1">
                  <a:lumMod val="50000"/>
                </a:schemeClr>
              </a:solidFill>
            </a:endParaRPr>
          </a:p>
        </p:txBody>
      </p:sp>
      <p:sp>
        <p:nvSpPr>
          <p:cNvPr id="18" name="Rounded Rectangle 17">
            <a:extLst>
              <a:ext uri="{FF2B5EF4-FFF2-40B4-BE49-F238E27FC236}">
                <a16:creationId xmlns:a16="http://schemas.microsoft.com/office/drawing/2014/main" id="{F32267CF-90C7-092A-D334-4A36EF7BBAC4}"/>
              </a:ext>
            </a:extLst>
          </p:cNvPr>
          <p:cNvSpPr/>
          <p:nvPr/>
        </p:nvSpPr>
        <p:spPr>
          <a:xfrm>
            <a:off x="4195948" y="707766"/>
            <a:ext cx="2520000" cy="37303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IN" sz="1200" b="0" i="0">
              <a:solidFill>
                <a:schemeClr val="tx1"/>
              </a:solidFill>
              <a:effectLst/>
              <a:latin typeface="CiscoSans"/>
            </a:endParaRPr>
          </a:p>
        </p:txBody>
      </p:sp>
      <p:sp>
        <p:nvSpPr>
          <p:cNvPr id="19" name="Rounded Rectangle 18">
            <a:extLst>
              <a:ext uri="{FF2B5EF4-FFF2-40B4-BE49-F238E27FC236}">
                <a16:creationId xmlns:a16="http://schemas.microsoft.com/office/drawing/2014/main" id="{DE03834B-62EE-51EB-92EB-87D91529A295}"/>
              </a:ext>
            </a:extLst>
          </p:cNvPr>
          <p:cNvSpPr/>
          <p:nvPr/>
        </p:nvSpPr>
        <p:spPr>
          <a:xfrm>
            <a:off x="6907961" y="692169"/>
            <a:ext cx="2520000" cy="37303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2BB1EE5-8B2A-BA51-D58E-14C6449AC27D}"/>
              </a:ext>
            </a:extLst>
          </p:cNvPr>
          <p:cNvSpPr/>
          <p:nvPr/>
        </p:nvSpPr>
        <p:spPr>
          <a:xfrm>
            <a:off x="9619975" y="692727"/>
            <a:ext cx="2520000" cy="37303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BEA212-79AB-567E-99A4-B445C06352D9}"/>
              </a:ext>
            </a:extLst>
          </p:cNvPr>
          <p:cNvSpPr txBox="1"/>
          <p:nvPr/>
        </p:nvSpPr>
        <p:spPr>
          <a:xfrm>
            <a:off x="4191593" y="978571"/>
            <a:ext cx="2528708" cy="3631763"/>
          </a:xfrm>
          <a:prstGeom prst="rect">
            <a:avLst/>
          </a:prstGeom>
          <a:noFill/>
        </p:spPr>
        <p:txBody>
          <a:bodyPr wrap="square" lIns="91440" tIns="45720" rIns="91440" bIns="45720" rtlCol="0" anchor="t">
            <a:spAutoFit/>
          </a:bodyPr>
          <a:lstStyle/>
          <a:p>
            <a:pPr marL="171450" indent="-171450" algn="ctr">
              <a:buClr>
                <a:schemeClr val="accent2"/>
              </a:buClr>
              <a:buFont typeface="Courier New"/>
              <a:buChar char="o"/>
            </a:pPr>
            <a:r>
              <a:rPr lang="en-IN" sz="1150" b="1"/>
              <a:t>Data Collection:</a:t>
            </a:r>
            <a:endParaRPr lang="en-IN" sz="1150">
              <a:ea typeface="Calibri" panose="020F0502020204030204"/>
              <a:cs typeface="Calibri"/>
            </a:endParaRPr>
          </a:p>
          <a:p>
            <a:pPr algn="ctr"/>
            <a:r>
              <a:rPr lang="en-IN" sz="1150" b="0" i="0">
                <a:effectLst/>
                <a:ea typeface="+mn-lt"/>
                <a:cs typeface="+mn-lt"/>
              </a:rPr>
              <a:t>Collect historical sales data, promotional information, holiday schedules, and external </a:t>
            </a:r>
            <a:r>
              <a:rPr lang="en-IN" sz="1150">
                <a:ea typeface="+mn-lt"/>
                <a:cs typeface="+mn-lt"/>
              </a:rPr>
              <a:t>factors like weather or economic </a:t>
            </a:r>
            <a:r>
              <a:rPr lang="en-IN" sz="1150" b="0" i="0">
                <a:effectLst/>
                <a:ea typeface="+mn-lt"/>
                <a:cs typeface="+mn-lt"/>
              </a:rPr>
              <a:t>data.</a:t>
            </a:r>
            <a:endParaRPr lang="en-IN" sz="1150">
              <a:ea typeface="+mn-lt"/>
              <a:cs typeface="+mn-lt"/>
            </a:endParaRPr>
          </a:p>
          <a:p>
            <a:pPr marL="171450" indent="-171450" algn="ctr">
              <a:buClr>
                <a:schemeClr val="accent2"/>
              </a:buClr>
              <a:buFont typeface="Courier New"/>
              <a:buChar char="o"/>
            </a:pPr>
            <a:r>
              <a:rPr lang="en-IN" sz="1150" b="1"/>
              <a:t>Data Cleaning:</a:t>
            </a:r>
            <a:endParaRPr lang="en-IN" sz="1150">
              <a:ea typeface="Calibri" panose="020F0502020204030204"/>
              <a:cs typeface="Calibri"/>
            </a:endParaRPr>
          </a:p>
          <a:p>
            <a:pPr algn="ctr">
              <a:buClr>
                <a:schemeClr val="accent2"/>
              </a:buClr>
            </a:pPr>
            <a:r>
              <a:rPr lang="en-IN" sz="1150">
                <a:ea typeface="+mn-lt"/>
                <a:cs typeface="+mn-lt"/>
              </a:rPr>
              <a:t>Handle </a:t>
            </a:r>
            <a:r>
              <a:rPr lang="en-IN" sz="1150" b="0" i="0">
                <a:effectLst/>
                <a:ea typeface="+mn-lt"/>
                <a:cs typeface="+mn-lt"/>
              </a:rPr>
              <a:t>missing values, </a:t>
            </a:r>
            <a:r>
              <a:rPr lang="en-IN" sz="1150">
                <a:ea typeface="+mn-lt"/>
                <a:cs typeface="+mn-lt"/>
              </a:rPr>
              <a:t>detect </a:t>
            </a:r>
            <a:r>
              <a:rPr lang="en-IN" sz="1150" b="0" i="0">
                <a:effectLst/>
                <a:ea typeface="+mn-lt"/>
                <a:cs typeface="+mn-lt"/>
              </a:rPr>
              <a:t>outliers, and </a:t>
            </a:r>
            <a:r>
              <a:rPr lang="en-IN" sz="1150">
                <a:ea typeface="+mn-lt"/>
                <a:cs typeface="+mn-lt"/>
              </a:rPr>
              <a:t>resolve data </a:t>
            </a:r>
            <a:r>
              <a:rPr lang="en-IN" sz="1150" b="0" i="0">
                <a:effectLst/>
                <a:ea typeface="+mn-lt"/>
                <a:cs typeface="+mn-lt"/>
              </a:rPr>
              <a:t>inconsistencies</a:t>
            </a:r>
            <a:r>
              <a:rPr lang="en-IN" sz="1150">
                <a:ea typeface="+mn-lt"/>
                <a:cs typeface="+mn-lt"/>
              </a:rPr>
              <a:t> to ensure a clean dataset.</a:t>
            </a:r>
            <a:endParaRPr lang="en-IN" sz="1150"/>
          </a:p>
          <a:p>
            <a:pPr marL="171450" indent="-171450" algn="ctr">
              <a:buClr>
                <a:schemeClr val="accent2"/>
              </a:buClr>
              <a:buFont typeface="Courier New"/>
              <a:buChar char="o"/>
            </a:pPr>
            <a:r>
              <a:rPr lang="en-IN" sz="1150" b="1"/>
              <a:t>Feature Engineering:</a:t>
            </a:r>
            <a:endParaRPr lang="en-IN" sz="1150">
              <a:ea typeface="Calibri" panose="020F0502020204030204"/>
              <a:cs typeface="Calibri"/>
            </a:endParaRPr>
          </a:p>
          <a:p>
            <a:pPr algn="ctr">
              <a:buClr>
                <a:schemeClr val="accent2"/>
              </a:buClr>
            </a:pPr>
            <a:r>
              <a:rPr lang="en-IN" sz="1150">
                <a:ea typeface="+mn-lt"/>
                <a:cs typeface="+mn-lt"/>
              </a:rPr>
              <a:t>Create new features such as lagged sales, rolling averages, and holiday impact flags to enhance model performance</a:t>
            </a:r>
            <a:r>
              <a:rPr lang="en-IN" sz="1150" b="0" i="0">
                <a:effectLst/>
                <a:ea typeface="+mn-lt"/>
                <a:cs typeface="+mn-lt"/>
              </a:rPr>
              <a:t>.</a:t>
            </a:r>
            <a:endParaRPr lang="en-IN" sz="1150">
              <a:ea typeface="+mn-lt"/>
              <a:cs typeface="+mn-lt"/>
            </a:endParaRPr>
          </a:p>
          <a:p>
            <a:pPr marL="171450" indent="-171450" algn="ctr">
              <a:buClr>
                <a:schemeClr val="accent2"/>
              </a:buClr>
              <a:buFont typeface="Courier New"/>
              <a:buChar char="o"/>
            </a:pPr>
            <a:r>
              <a:rPr lang="en-IN" sz="1150" b="1"/>
              <a:t>Exploratory Data Analysis (EDA):</a:t>
            </a:r>
            <a:endParaRPr lang="en-IN" sz="1150">
              <a:ea typeface="Calibri" panose="020F0502020204030204"/>
              <a:cs typeface="Calibri"/>
            </a:endParaRPr>
          </a:p>
          <a:p>
            <a:pPr algn="ctr">
              <a:buClr>
                <a:schemeClr val="accent2"/>
              </a:buClr>
            </a:pPr>
            <a:r>
              <a:rPr lang="en-IN" sz="1150" err="1">
                <a:ea typeface="+mn-lt"/>
                <a:cs typeface="+mn-lt"/>
              </a:rPr>
              <a:t>Analyze</a:t>
            </a:r>
            <a:r>
              <a:rPr lang="en-IN" sz="1150">
                <a:ea typeface="+mn-lt"/>
                <a:cs typeface="+mn-lt"/>
              </a:rPr>
              <a:t> </a:t>
            </a:r>
            <a:r>
              <a:rPr lang="en-IN" sz="1150" b="0" i="0">
                <a:effectLst/>
                <a:ea typeface="+mn-lt"/>
                <a:cs typeface="+mn-lt"/>
              </a:rPr>
              <a:t>patterns</a:t>
            </a:r>
            <a:r>
              <a:rPr lang="en-IN" sz="1150">
                <a:ea typeface="+mn-lt"/>
                <a:cs typeface="+mn-lt"/>
              </a:rPr>
              <a:t>, trends,</a:t>
            </a:r>
            <a:r>
              <a:rPr lang="en-IN" sz="1150" b="0" i="0">
                <a:effectLst/>
                <a:ea typeface="+mn-lt"/>
                <a:cs typeface="+mn-lt"/>
              </a:rPr>
              <a:t> and </a:t>
            </a:r>
            <a:r>
              <a:rPr lang="en-IN" sz="1150">
                <a:ea typeface="+mn-lt"/>
                <a:cs typeface="+mn-lt"/>
              </a:rPr>
              <a:t>correlations </a:t>
            </a:r>
            <a:r>
              <a:rPr lang="en-IN" sz="1150" b="0" i="0">
                <a:effectLst/>
                <a:ea typeface="+mn-lt"/>
                <a:cs typeface="+mn-lt"/>
              </a:rPr>
              <a:t>in the data</a:t>
            </a:r>
            <a:r>
              <a:rPr lang="en-IN" sz="1150">
                <a:ea typeface="+mn-lt"/>
                <a:cs typeface="+mn-lt"/>
              </a:rPr>
              <a:t> to gain insights and inform model selection</a:t>
            </a:r>
            <a:r>
              <a:rPr lang="en-IN" sz="1150" b="0" i="0">
                <a:effectLst/>
                <a:ea typeface="+mn-lt"/>
                <a:cs typeface="+mn-lt"/>
              </a:rPr>
              <a:t>.</a:t>
            </a:r>
            <a:endParaRPr lang="en-IN" sz="1150">
              <a:ea typeface="+mn-lt"/>
              <a:cs typeface="+mn-lt"/>
            </a:endParaRPr>
          </a:p>
          <a:p>
            <a:pPr algn="ctr">
              <a:buClr>
                <a:schemeClr val="accent2"/>
              </a:buClr>
            </a:pPr>
            <a:endParaRPr lang="en-IN" sz="1150" b="1" i="0">
              <a:effectLst/>
              <a:ea typeface="Calibri" panose="020F0502020204030204"/>
              <a:cs typeface="Calibri"/>
            </a:endParaRPr>
          </a:p>
          <a:p>
            <a:pPr algn="ctr">
              <a:buClr>
                <a:schemeClr val="accent2"/>
              </a:buClr>
            </a:pPr>
            <a:endParaRPr lang="en-US" sz="1150">
              <a:cs typeface="Calibri"/>
            </a:endParaRPr>
          </a:p>
        </p:txBody>
      </p:sp>
      <p:sp>
        <p:nvSpPr>
          <p:cNvPr id="23" name="TextBox 22">
            <a:extLst>
              <a:ext uri="{FF2B5EF4-FFF2-40B4-BE49-F238E27FC236}">
                <a16:creationId xmlns:a16="http://schemas.microsoft.com/office/drawing/2014/main" id="{192742F3-EDBF-A7F1-7183-E8D7845B9B3B}"/>
              </a:ext>
            </a:extLst>
          </p:cNvPr>
          <p:cNvSpPr txBox="1"/>
          <p:nvPr/>
        </p:nvSpPr>
        <p:spPr>
          <a:xfrm>
            <a:off x="6907960" y="1079208"/>
            <a:ext cx="2519999" cy="2492990"/>
          </a:xfrm>
          <a:prstGeom prst="rect">
            <a:avLst/>
          </a:prstGeom>
          <a:noFill/>
        </p:spPr>
        <p:txBody>
          <a:bodyPr wrap="square" lIns="91440" tIns="45720" rIns="91440" bIns="45720" rtlCol="0" anchor="t">
            <a:spAutoFit/>
          </a:bodyPr>
          <a:lstStyle/>
          <a:p>
            <a:pPr marL="171450" indent="-171450" algn="ctr">
              <a:buClr>
                <a:schemeClr val="accent2"/>
              </a:buClr>
              <a:buFont typeface="Courier New" panose="02070309020205020404" pitchFamily="49" charset="0"/>
              <a:buChar char="o"/>
            </a:pPr>
            <a:r>
              <a:rPr lang="en-IN" sz="1200" b="1" i="0">
                <a:effectLst/>
              </a:rPr>
              <a:t>Feature Engineering:</a:t>
            </a:r>
            <a:endParaRPr lang="en-IN" sz="1200"/>
          </a:p>
          <a:p>
            <a:pPr algn="ctr">
              <a:buClr>
                <a:schemeClr val="accent2"/>
              </a:buClr>
            </a:pPr>
            <a:r>
              <a:rPr lang="en-IN" sz="1200" b="0" i="0">
                <a:effectLst/>
              </a:rPr>
              <a:t>Engineer new features that capture the dynamics of sales, such as lagged sales, moving averages, and holiday indicators.</a:t>
            </a:r>
            <a:br>
              <a:rPr lang="en-IN" sz="1200" b="0" i="0">
                <a:effectLst/>
              </a:rPr>
            </a:br>
            <a:endParaRPr lang="en-IN" sz="1200" b="0" i="0">
              <a:effectLst/>
            </a:endParaRPr>
          </a:p>
          <a:p>
            <a:pPr marL="171450" indent="-171450" algn="ctr">
              <a:buClr>
                <a:schemeClr val="accent2"/>
              </a:buClr>
              <a:buFont typeface="Courier New" panose="02070309020205020404" pitchFamily="49" charset="0"/>
              <a:buChar char="o"/>
            </a:pPr>
            <a:r>
              <a:rPr lang="en-IN" sz="1200" b="1" i="0">
                <a:effectLst/>
              </a:rPr>
              <a:t>Model Research and Selection:</a:t>
            </a:r>
            <a:endParaRPr lang="en-IN" sz="1200"/>
          </a:p>
          <a:p>
            <a:pPr algn="ctr">
              <a:buClr>
                <a:schemeClr val="accent2"/>
              </a:buClr>
            </a:pPr>
            <a:r>
              <a:rPr lang="en-IN" sz="1200" b="0" i="0">
                <a:effectLst/>
              </a:rPr>
              <a:t>Research and select appropriate machine learning and time series models for sales forecasting.</a:t>
            </a:r>
            <a:br>
              <a:rPr lang="en-IN" sz="1200" b="0" i="0">
                <a:effectLst/>
              </a:rPr>
            </a:br>
            <a:endParaRPr lang="en-IN" sz="1200" b="0" i="0">
              <a:effectLst/>
            </a:endParaRPr>
          </a:p>
          <a:p>
            <a:pPr marL="171450" indent="-171450" algn="ctr">
              <a:buClr>
                <a:schemeClr val="accent2"/>
              </a:buClr>
              <a:buFont typeface="Courier New" panose="02070309020205020404" pitchFamily="49" charset="0"/>
              <a:buChar char="o"/>
            </a:pPr>
            <a:r>
              <a:rPr lang="en-IN" sz="1200" b="1" i="0">
                <a:effectLst/>
              </a:rPr>
              <a:t>Model Development:</a:t>
            </a:r>
            <a:endParaRPr lang="en-IN" sz="1200"/>
          </a:p>
          <a:p>
            <a:pPr algn="ctr">
              <a:buClr>
                <a:schemeClr val="accent2"/>
              </a:buClr>
            </a:pPr>
            <a:r>
              <a:rPr lang="en-IN" sz="1200" b="0" i="0">
                <a:effectLst/>
              </a:rPr>
              <a:t>Develop and train </a:t>
            </a:r>
            <a:r>
              <a:rPr lang="en-IN" sz="1200"/>
              <a:t> models</a:t>
            </a:r>
            <a:endParaRPr lang="en-IN" sz="1200" b="0" i="0">
              <a:effectLst/>
            </a:endParaRPr>
          </a:p>
        </p:txBody>
      </p:sp>
      <p:sp>
        <p:nvSpPr>
          <p:cNvPr id="24" name="TextBox 23">
            <a:extLst>
              <a:ext uri="{FF2B5EF4-FFF2-40B4-BE49-F238E27FC236}">
                <a16:creationId xmlns:a16="http://schemas.microsoft.com/office/drawing/2014/main" id="{CCCCF0EF-6D21-786E-71D1-AAD4FA4026FD}"/>
              </a:ext>
            </a:extLst>
          </p:cNvPr>
          <p:cNvSpPr txBox="1"/>
          <p:nvPr/>
        </p:nvSpPr>
        <p:spPr>
          <a:xfrm>
            <a:off x="9615277" y="894542"/>
            <a:ext cx="2519999" cy="2677656"/>
          </a:xfrm>
          <a:prstGeom prst="rect">
            <a:avLst/>
          </a:prstGeom>
          <a:noFill/>
        </p:spPr>
        <p:txBody>
          <a:bodyPr wrap="square" lIns="91440" tIns="45720" rIns="91440" bIns="45720" rtlCol="0" anchor="t">
            <a:spAutoFit/>
          </a:bodyPr>
          <a:lstStyle/>
          <a:p>
            <a:pPr marL="171450" indent="-171450" algn="ctr">
              <a:buClr>
                <a:schemeClr val="accent2"/>
              </a:buClr>
              <a:buFont typeface="Courier New" panose="02070309020205020404" pitchFamily="49" charset="0"/>
              <a:buChar char="o"/>
            </a:pPr>
            <a:endParaRPr lang="en-IN" sz="1200" b="1" dirty="0"/>
          </a:p>
          <a:p>
            <a:pPr algn="ctr">
              <a:buClr>
                <a:schemeClr val="accent2"/>
              </a:buClr>
            </a:pPr>
            <a:endParaRPr lang="en-IN" sz="1200" b="0" i="0" dirty="0">
              <a:effectLst/>
            </a:endParaRPr>
          </a:p>
          <a:p>
            <a:pPr algn="ctr">
              <a:buClr>
                <a:schemeClr val="accent2"/>
              </a:buClr>
            </a:pPr>
            <a:endParaRPr lang="en-IN" sz="1200" b="0" i="0" dirty="0">
              <a:effectLst/>
            </a:endParaRPr>
          </a:p>
          <a:p>
            <a:pPr marL="171450" indent="-171450" algn="ctr">
              <a:buClr>
                <a:schemeClr val="accent2"/>
              </a:buClr>
              <a:buFont typeface="Courier New" panose="02070309020205020404" pitchFamily="49" charset="0"/>
              <a:buChar char="o"/>
            </a:pPr>
            <a:r>
              <a:rPr lang="en-IN" sz="1200" b="1" i="0" dirty="0">
                <a:effectLst/>
              </a:rPr>
              <a:t>Model </a:t>
            </a:r>
            <a:r>
              <a:rPr lang="en-IN" sz="1200" b="1" dirty="0"/>
              <a:t>Development, </a:t>
            </a:r>
            <a:r>
              <a:rPr lang="en-IN" sz="1200" b="1" i="0" dirty="0">
                <a:effectLst/>
              </a:rPr>
              <a:t>Optimization and Evaluation:</a:t>
            </a:r>
            <a:endParaRPr lang="en-IN" sz="1200" dirty="0"/>
          </a:p>
          <a:p>
            <a:pPr algn="ctr">
              <a:buClr>
                <a:schemeClr val="accent2"/>
              </a:buClr>
            </a:pPr>
            <a:r>
              <a:rPr lang="en-IN" sz="1200" b="0" i="0" dirty="0">
                <a:effectLst/>
              </a:rPr>
              <a:t>Perform cross-validation and hyperparameter tuning to optimize model performance and prevent overfitting.</a:t>
            </a:r>
            <a:br>
              <a:rPr lang="en-IN" sz="1200" b="0" i="0" dirty="0">
                <a:effectLst/>
              </a:rPr>
            </a:br>
            <a:endParaRPr lang="en-IN" sz="1200" b="0" i="0" dirty="0">
              <a:effectLst/>
            </a:endParaRPr>
          </a:p>
          <a:p>
            <a:pPr marL="171450" indent="-171450" algn="ctr">
              <a:buClr>
                <a:schemeClr val="accent2"/>
              </a:buClr>
              <a:buFont typeface="Courier New" panose="02070309020205020404" pitchFamily="49" charset="0"/>
              <a:buChar char="o"/>
            </a:pPr>
            <a:r>
              <a:rPr lang="en-IN" sz="1200" b="1" i="0" dirty="0">
                <a:effectLst/>
              </a:rPr>
              <a:t>Evaluate model performance:</a:t>
            </a:r>
          </a:p>
          <a:p>
            <a:pPr algn="ctr">
              <a:buClr>
                <a:schemeClr val="accent2"/>
              </a:buClr>
            </a:pPr>
            <a:r>
              <a:rPr lang="en-IN" sz="1200" dirty="0"/>
              <a:t>U</a:t>
            </a:r>
            <a:r>
              <a:rPr lang="en-IN" sz="1200" b="0" i="0" dirty="0">
                <a:effectLst/>
              </a:rPr>
              <a:t>sing metrics like Mean Squared Error (MSE), and Root Mean Squared Error (RMSE).</a:t>
            </a:r>
          </a:p>
        </p:txBody>
      </p:sp>
    </p:spTree>
    <p:extLst>
      <p:ext uri="{BB962C8B-B14F-4D97-AF65-F5344CB8AC3E}">
        <p14:creationId xmlns:p14="http://schemas.microsoft.com/office/powerpoint/2010/main" val="205534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1347312047"/>
              </p:ext>
            </p:extLst>
          </p:nvPr>
        </p:nvGraphicFramePr>
        <p:xfrm>
          <a:off x="80682" y="71719"/>
          <a:ext cx="12003744" cy="6512754"/>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152144">
                <a:tc rowSpan="2" gridSpan="3">
                  <a:txBody>
                    <a:bodyPr/>
                    <a:lstStyle/>
                    <a:p>
                      <a:pPr algn="l"/>
                      <a:r>
                        <a:rPr lang="en-US" sz="700" b="1">
                          <a:solidFill>
                            <a:schemeClr val="tx1"/>
                          </a:solidFill>
                          <a:latin typeface="Arial"/>
                          <a:cs typeface="Arial"/>
                        </a:rPr>
                        <a:t>Data Science Canvas</a:t>
                      </a:r>
                      <a:endParaRPr lang="en-SG" sz="700" b="1">
                        <a:solidFill>
                          <a:schemeClr val="tx1"/>
                        </a:solidFill>
                        <a:latin typeface="Arial"/>
                        <a:cs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700" b="1">
                          <a:solidFill>
                            <a:schemeClr val="tx1"/>
                          </a:solidFill>
                          <a:latin typeface="Arial"/>
                          <a:cs typeface="Arial"/>
                        </a:rPr>
                        <a:t>Project:</a:t>
                      </a:r>
                      <a:endParaRPr lang="en-SG" sz="700" b="1">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700">
                          <a:solidFill>
                            <a:schemeClr val="tx1"/>
                          </a:solidFill>
                          <a:latin typeface="Arial"/>
                          <a:cs typeface="Arial"/>
                        </a:rPr>
                        <a:t>Store Sales Forecasting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152144">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700" b="1">
                          <a:solidFill>
                            <a:schemeClr val="tx1"/>
                          </a:solidFill>
                          <a:latin typeface="Arial"/>
                          <a:cs typeface="Arial"/>
                        </a:rPr>
                        <a:t>Team:</a:t>
                      </a:r>
                      <a:endParaRPr lang="en-SG" sz="700" b="1">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700">
                          <a:solidFill>
                            <a:schemeClr val="tx1"/>
                          </a:solidFill>
                          <a:latin typeface="Arial"/>
                          <a:cs typeface="Arial"/>
                        </a:rPr>
                        <a:t>Ankit Kumar, Sanjay Kumar, Aditya Mukhopadhyay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167358">
                <a:tc gridSpan="4">
                  <a:txBody>
                    <a:bodyPr/>
                    <a:lstStyle/>
                    <a:p>
                      <a:pPr algn="ctr"/>
                      <a:r>
                        <a:rPr lang="en-US" sz="700" b="1">
                          <a:latin typeface="Arial"/>
                          <a:cs typeface="Arial"/>
                        </a:rPr>
                        <a:t>Problem Statement</a:t>
                      </a:r>
                      <a:endParaRPr lang="en-SG" sz="700" b="1">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700" b="1">
                          <a:latin typeface="Arial"/>
                          <a:cs typeface="Arial"/>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700" b="1">
                          <a:latin typeface="Arial"/>
                          <a:cs typeface="Arial"/>
                        </a:rPr>
                        <a:t>Data Collection &amp; Preparation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449515">
                <a:tc>
                  <a:txBody>
                    <a:bodyPr/>
                    <a:lstStyle/>
                    <a:p>
                      <a:r>
                        <a:rPr lang="en-US" sz="700" b="1">
                          <a:latin typeface="Arial"/>
                          <a:cs typeface="Arial"/>
                        </a:rPr>
                        <a:t>Business Case &amp; Value Added</a:t>
                      </a:r>
                    </a:p>
                    <a:p>
                      <a:r>
                        <a:rPr lang="en-US" sz="700">
                          <a:latin typeface="Arial"/>
                          <a:cs typeface="Arial"/>
                        </a:rPr>
                        <a:t>Which business case should be  analyzed and what added value  does it generate?</a:t>
                      </a:r>
                    </a:p>
                    <a:p>
                      <a:endParaRPr lang="en-US" sz="700">
                        <a:latin typeface="Arial" panose="020B0604020202020204" pitchFamily="34" charset="0"/>
                        <a:cs typeface="Arial" panose="020B0604020202020204" pitchFamily="34" charset="0"/>
                      </a:endParaRPr>
                    </a:p>
                    <a:p>
                      <a:r>
                        <a:rPr lang="en-US" sz="700">
                          <a:latin typeface="Arial"/>
                          <a:cs typeface="Arial"/>
                        </a:rPr>
                        <a:t>-  Predicting Store Sales Data</a:t>
                      </a:r>
                    </a:p>
                    <a:p>
                      <a:endParaRPr lang="en-US" sz="700">
                        <a:latin typeface="Arial" panose="020B0604020202020204" pitchFamily="34" charset="0"/>
                        <a:cs typeface="Arial" panose="020B0604020202020204" pitchFamily="34" charset="0"/>
                      </a:endParaRPr>
                    </a:p>
                    <a:p>
                      <a:r>
                        <a:rPr lang="en-US" sz="700">
                          <a:latin typeface="Arial"/>
                          <a:cs typeface="Arial"/>
                        </a:rPr>
                        <a:t>- Improves Sales Prediction and Helps in optimizing workforce utilization and reducing product loss</a:t>
                      </a:r>
                    </a:p>
                    <a:p>
                      <a:endParaRPr lang="en-SG" sz="70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700" b="1" dirty="0">
                          <a:latin typeface="Arial"/>
                          <a:cs typeface="Arial"/>
                        </a:rPr>
                        <a:t>Model Selection</a:t>
                      </a:r>
                    </a:p>
                    <a:p>
                      <a:r>
                        <a:rPr lang="en-US" sz="700" dirty="0">
                          <a:latin typeface="Arial"/>
                          <a:cs typeface="Arial"/>
                        </a:rPr>
                        <a:t>Which analysis methods can be  considered on the basis of the  specific data landscape and the  business case?</a:t>
                      </a:r>
                    </a:p>
                    <a:p>
                      <a:endParaRPr lang="en-SG" sz="700" dirty="0">
                        <a:latin typeface="Arial" panose="020B0604020202020204" pitchFamily="34" charset="0"/>
                        <a:cs typeface="Arial" panose="020B0604020202020204" pitchFamily="34" charset="0"/>
                      </a:endParaRPr>
                    </a:p>
                    <a:p>
                      <a:r>
                        <a:rPr lang="en-SG" sz="700" dirty="0">
                          <a:latin typeface="Arial"/>
                          <a:cs typeface="Arial"/>
                        </a:rPr>
                        <a:t>- Random Forest </a:t>
                      </a:r>
                    </a:p>
                    <a:p>
                      <a:pPr marL="7938" indent="-7938">
                        <a:buFontTx/>
                        <a:buChar char="-"/>
                        <a:tabLst/>
                      </a:pPr>
                      <a:r>
                        <a:rPr lang="en-SG" sz="700" dirty="0">
                          <a:latin typeface="Arial"/>
                          <a:cs typeface="Arial"/>
                        </a:rPr>
                        <a:t> Decision Tree</a:t>
                      </a:r>
                    </a:p>
                    <a:p>
                      <a:pPr marL="7938" indent="-7938">
                        <a:buFontTx/>
                        <a:buChar char="-"/>
                        <a:tabLst/>
                      </a:pPr>
                      <a:r>
                        <a:rPr lang="en-SG" sz="700" dirty="0">
                          <a:latin typeface="Arial"/>
                          <a:cs typeface="Arial"/>
                        </a:rPr>
                        <a:t> Random Search</a:t>
                      </a:r>
                    </a:p>
                    <a:p>
                      <a:pPr marL="7938" lvl="0" indent="-7938">
                        <a:buFont typeface="Calibri"/>
                        <a:buChar char="-"/>
                        <a:tabLst/>
                      </a:pPr>
                      <a:r>
                        <a:rPr lang="en-SG" sz="700" dirty="0">
                          <a:latin typeface="Arial"/>
                          <a:cs typeface="Arial"/>
                        </a:rPr>
                        <a:t> LSTM</a:t>
                      </a:r>
                    </a:p>
                    <a:p>
                      <a:pPr marL="7938" lvl="0" indent="-7938">
                        <a:buFont typeface="Calibri"/>
                        <a:buChar char="-"/>
                        <a:tabLst/>
                      </a:pPr>
                      <a:r>
                        <a:rPr lang="en-SG" sz="700" b="0" i="0" u="none" strike="noStrike" noProof="0" dirty="0">
                          <a:latin typeface="Arial"/>
                        </a:rPr>
                        <a:t> </a:t>
                      </a:r>
                      <a:r>
                        <a:rPr lang="en-SG" sz="700" b="0" i="0" u="none" strike="noStrike" noProof="0" dirty="0" err="1">
                          <a:latin typeface="Arial"/>
                        </a:rPr>
                        <a:t>Autogluon</a:t>
                      </a:r>
                      <a:endParaRPr lang="en-SG" sz="700" b="0" i="0" u="none" strike="noStrike" noProof="0"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a:cs typeface="Arial"/>
                        </a:rPr>
                        <a:t>Model Requirements</a:t>
                      </a:r>
                    </a:p>
                    <a:p>
                      <a:r>
                        <a:rPr lang="en-US" sz="700" dirty="0">
                          <a:latin typeface="Arial"/>
                          <a:cs typeface="Arial"/>
                        </a:rPr>
                        <a:t>Which model requirements must be  complied with in order to obtain a  valid model?</a:t>
                      </a:r>
                    </a:p>
                    <a:p>
                      <a:endParaRPr lang="en-SG" sz="700" dirty="0">
                        <a:latin typeface="Arial" panose="020B0604020202020204" pitchFamily="34" charset="0"/>
                        <a:cs typeface="Arial" panose="020B0604020202020204" pitchFamily="34" charset="0"/>
                      </a:endParaRPr>
                    </a:p>
                    <a:p>
                      <a:r>
                        <a:rPr lang="en-SG" sz="700" dirty="0">
                          <a:latin typeface="Arial" panose="020B0604020202020204" pitchFamily="34" charset="0"/>
                          <a:cs typeface="Arial" panose="020B0604020202020204" pitchFamily="34" charset="0"/>
                        </a:rPr>
                        <a:t>No model requirements. We have structured the code in order such that if interpreted sequentially would result in proper training and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700" b="1" dirty="0">
                          <a:latin typeface="Arial"/>
                          <a:cs typeface="Arial"/>
                        </a:rPr>
                        <a:t>Skills</a:t>
                      </a:r>
                    </a:p>
                    <a:p>
                      <a:r>
                        <a:rPr lang="en-US" sz="700" dirty="0">
                          <a:latin typeface="Arial"/>
                          <a:cs typeface="Arial"/>
                        </a:rPr>
                        <a:t>What skills are needed to provide  the data and model development?</a:t>
                      </a:r>
                    </a:p>
                    <a:p>
                      <a:pPr lvl="0">
                        <a:buNone/>
                      </a:pPr>
                      <a:endParaRPr lang="en-US" sz="700" dirty="0">
                        <a:latin typeface="Arial"/>
                        <a:cs typeface="Arial"/>
                      </a:endParaRPr>
                    </a:p>
                    <a:p>
                      <a:pPr lvl="0" algn="l">
                        <a:lnSpc>
                          <a:spcPct val="100000"/>
                        </a:lnSpc>
                        <a:spcBef>
                          <a:spcPts val="0"/>
                        </a:spcBef>
                        <a:spcAft>
                          <a:spcPts val="0"/>
                        </a:spcAft>
                        <a:buNone/>
                      </a:pPr>
                      <a:r>
                        <a:rPr lang="en-US" sz="700" b="0" i="0" u="none" strike="noStrike" noProof="0" dirty="0"/>
                        <a:t>The skills needed for data and model development include proficiency in pandas, </a:t>
                      </a:r>
                      <a:r>
                        <a:rPr lang="en-US" sz="700" b="0" i="0" u="none" strike="noStrike" noProof="0" dirty="0" err="1"/>
                        <a:t>numpy</a:t>
                      </a:r>
                      <a:r>
                        <a:rPr lang="en-US" sz="700" b="0" i="0" u="none" strike="noStrike" noProof="0" dirty="0"/>
                        <a:t>, and ETL for data handling, seaborn and matplotlib for exploratory data analysis (EDA), linear regression, LSTM, and </a:t>
                      </a:r>
                      <a:r>
                        <a:rPr lang="en-US" sz="700" b="0" i="0" u="none" strike="noStrike" noProof="0" dirty="0" err="1"/>
                        <a:t>AutoGluon</a:t>
                      </a:r>
                      <a:r>
                        <a:rPr lang="en-US" sz="700" b="0" i="0" u="none" strike="noStrike" noProof="0" dirty="0"/>
                        <a:t> for model development, and the use of metrics like RMSE for model evaluation.</a:t>
                      </a:r>
                      <a:endParaRPr lang="en-US" sz="700" b="0" dirty="0"/>
                    </a:p>
                    <a:p>
                      <a:pPr lvl="0">
                        <a:buNone/>
                      </a:pPr>
                      <a:endParaRPr lang="en-US" sz="700" dirty="0">
                        <a:latin typeface="Arial"/>
                        <a:cs typeface="Arial"/>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700" b="1" dirty="0">
                          <a:latin typeface="Arial"/>
                          <a:cs typeface="Arial"/>
                        </a:rPr>
                        <a:t>Model Evaluation</a:t>
                      </a:r>
                    </a:p>
                    <a:p>
                      <a:r>
                        <a:rPr lang="en-US" sz="700" dirty="0">
                          <a:latin typeface="Arial"/>
                          <a:cs typeface="Arial"/>
                        </a:rPr>
                        <a:t>Which indicators require quality  control and validation and how  should they be interpreted? Is  real-time monitoring necessary?</a:t>
                      </a:r>
                    </a:p>
                    <a:p>
                      <a:pPr lvl="0">
                        <a:buNone/>
                      </a:pPr>
                      <a:endParaRPr lang="en-US" sz="700" dirty="0">
                        <a:latin typeface="Arial"/>
                        <a:cs typeface="Arial"/>
                      </a:endParaRPr>
                    </a:p>
                    <a:p>
                      <a:pPr marL="0" lvl="0" indent="0" algn="l">
                        <a:lnSpc>
                          <a:spcPct val="100000"/>
                        </a:lnSpc>
                        <a:spcBef>
                          <a:spcPts val="0"/>
                        </a:spcBef>
                        <a:spcAft>
                          <a:spcPts val="0"/>
                        </a:spcAft>
                        <a:buNone/>
                      </a:pPr>
                      <a:r>
                        <a:rPr lang="en-SG" sz="700" b="1" i="0" u="none" strike="noStrike" noProof="0" dirty="0">
                          <a:solidFill>
                            <a:srgbClr val="000000"/>
                          </a:solidFill>
                          <a:latin typeface="Calibri"/>
                        </a:rPr>
                        <a:t>Performance Metrics</a:t>
                      </a:r>
                      <a:r>
                        <a:rPr lang="en-SG" sz="700" b="0" i="0" u="none" strike="noStrike" noProof="0" dirty="0">
                          <a:solidFill>
                            <a:srgbClr val="000000"/>
                          </a:solidFill>
                          <a:latin typeface="Calibri"/>
                        </a:rPr>
                        <a:t>: Precision, recall, F1-score, and RMSE for validation.</a:t>
                      </a:r>
                    </a:p>
                    <a:p>
                      <a:pPr lvl="0" indent="0" algn="l">
                        <a:lnSpc>
                          <a:spcPct val="100000"/>
                        </a:lnSpc>
                        <a:spcBef>
                          <a:spcPts val="0"/>
                        </a:spcBef>
                        <a:spcAft>
                          <a:spcPts val="0"/>
                        </a:spcAft>
                        <a:buNone/>
                      </a:pPr>
                      <a:r>
                        <a:rPr lang="en-SG" sz="700" b="1" i="0" u="none" strike="noStrike" noProof="0" dirty="0">
                          <a:solidFill>
                            <a:srgbClr val="000000"/>
                          </a:solidFill>
                          <a:latin typeface="Calibri"/>
                        </a:rPr>
                        <a:t>Realtime Monitoring Necessary</a:t>
                      </a:r>
                      <a:r>
                        <a:rPr lang="en-SG" sz="700" b="0" i="0" u="none" strike="noStrike" noProof="0" dirty="0">
                          <a:solidFill>
                            <a:srgbClr val="000000"/>
                          </a:solidFill>
                          <a:latin typeface="Calibri"/>
                        </a:rPr>
                        <a:t>:</a:t>
                      </a:r>
                    </a:p>
                    <a:p>
                      <a:pPr marL="285750" lvl="0" indent="-285750" algn="l">
                        <a:lnSpc>
                          <a:spcPct val="100000"/>
                        </a:lnSpc>
                        <a:spcBef>
                          <a:spcPts val="0"/>
                        </a:spcBef>
                        <a:spcAft>
                          <a:spcPts val="0"/>
                        </a:spcAft>
                        <a:buClr>
                          <a:srgbClr val="000000"/>
                        </a:buClr>
                        <a:buFont typeface="Calibri,Sans-Serif"/>
                        <a:buChar char="-"/>
                      </a:pPr>
                      <a:r>
                        <a:rPr lang="en-SG" sz="700" b="0" i="0" u="none" strike="noStrike" noProof="0" dirty="0">
                          <a:solidFill>
                            <a:srgbClr val="000000"/>
                          </a:solidFill>
                          <a:latin typeface="Calibri"/>
                        </a:rPr>
                        <a:t>Monitor for data drift, latency, and prediction quality using tools like </a:t>
                      </a:r>
                      <a:r>
                        <a:rPr lang="en-SG" sz="700" b="0" i="0" u="none" strike="noStrike" noProof="0" dirty="0" err="1">
                          <a:solidFill>
                            <a:srgbClr val="000000"/>
                          </a:solidFill>
                          <a:latin typeface="Calibri"/>
                        </a:rPr>
                        <a:t>MLflow</a:t>
                      </a:r>
                      <a:r>
                        <a:rPr lang="en-SG" sz="700" b="0" i="0" u="none" strike="noStrike" noProof="0" dirty="0">
                          <a:solidFill>
                            <a:srgbClr val="000000"/>
                          </a:solidFill>
                          <a:latin typeface="Calibri"/>
                        </a:rPr>
                        <a:t>.</a:t>
                      </a:r>
                    </a:p>
                    <a:p>
                      <a:pPr lvl="0">
                        <a:buNone/>
                      </a:pPr>
                      <a:endParaRPr lang="en-SG" sz="700" b="0" i="0" u="none" strike="noStrike" noProof="0" dirty="0">
                        <a:solidFill>
                          <a:srgbClr val="000000"/>
                        </a:solidFill>
                        <a:latin typeface="Arial"/>
                      </a:endParaRPr>
                    </a:p>
                    <a:p>
                      <a:pPr lvl="0">
                        <a:buNone/>
                      </a:pPr>
                      <a:endParaRPr lang="en-US" sz="700" dirty="0">
                        <a:latin typeface="Arial"/>
                        <a:cs typeface="Arial"/>
                      </a:endParaRPr>
                    </a:p>
                    <a:p>
                      <a:endParaRPr lang="en-SG" sz="700" dirty="0">
                        <a:latin typeface="Arial" panose="020B0604020202020204" pitchFamily="34" charset="0"/>
                        <a:cs typeface="Arial" panose="020B0604020202020204" pitchFamily="34" charset="0"/>
                      </a:endParaRPr>
                    </a:p>
                    <a:p>
                      <a:endParaRPr lang="en-SG" sz="7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700" b="1">
                          <a:latin typeface="Arial"/>
                          <a:cs typeface="Arial"/>
                        </a:rPr>
                        <a:t>Data Storytelling</a:t>
                      </a:r>
                    </a:p>
                    <a:p>
                      <a:r>
                        <a:rPr lang="en-US" sz="700">
                          <a:latin typeface="Arial"/>
                          <a:cs typeface="Arial"/>
                        </a:rPr>
                        <a:t>What requirements does the target  group have for the presentation of  the results and how do I effectively  communicate this data?</a:t>
                      </a:r>
                    </a:p>
                    <a:p>
                      <a:pPr lvl="0">
                        <a:buNone/>
                      </a:pPr>
                      <a:endParaRPr lang="en-US" sz="700">
                        <a:latin typeface="Arial"/>
                        <a:cs typeface="Arial"/>
                      </a:endParaRPr>
                    </a:p>
                    <a:p>
                      <a:pPr lvl="0" algn="l">
                        <a:lnSpc>
                          <a:spcPct val="100000"/>
                        </a:lnSpc>
                        <a:spcBef>
                          <a:spcPts val="0"/>
                        </a:spcBef>
                        <a:spcAft>
                          <a:spcPts val="0"/>
                        </a:spcAft>
                        <a:buNone/>
                      </a:pPr>
                      <a:r>
                        <a:rPr lang="en-US" sz="700" b="1">
                          <a:latin typeface="Arial"/>
                        </a:rPr>
                        <a:t>Target Group Requirements</a:t>
                      </a:r>
                    </a:p>
                    <a:p>
                      <a:pPr marL="171450" lvl="0" indent="-171450" algn="l">
                        <a:lnSpc>
                          <a:spcPct val="100000"/>
                        </a:lnSpc>
                        <a:spcBef>
                          <a:spcPts val="0"/>
                        </a:spcBef>
                        <a:spcAft>
                          <a:spcPts val="0"/>
                        </a:spcAft>
                        <a:buFont typeface="Calibri"/>
                        <a:buChar char="-"/>
                      </a:pPr>
                      <a:r>
                        <a:rPr lang="en-US" sz="700" b="1" i="0" u="none" strike="noStrike" noProof="0"/>
                        <a:t>Clarity</a:t>
                      </a:r>
                      <a:r>
                        <a:rPr lang="en-US" sz="700" b="0" i="0" u="none" strike="noStrike" noProof="0"/>
                        <a:t>: Simple visuals and concise insights.</a:t>
                      </a:r>
                      <a:endParaRPr lang="en-US" sz="700"/>
                    </a:p>
                    <a:p>
                      <a:pPr marL="171450" lvl="0" indent="-171450" algn="l">
                        <a:lnSpc>
                          <a:spcPct val="100000"/>
                        </a:lnSpc>
                        <a:spcBef>
                          <a:spcPts val="0"/>
                        </a:spcBef>
                        <a:spcAft>
                          <a:spcPts val="0"/>
                        </a:spcAft>
                        <a:buFont typeface="Calibri"/>
                        <a:buChar char="-"/>
                      </a:pPr>
                      <a:r>
                        <a:rPr lang="en-US" sz="700" b="1" i="0" u="none" strike="noStrike" noProof="0"/>
                        <a:t>Relevance</a:t>
                      </a:r>
                      <a:r>
                        <a:rPr lang="en-US" sz="700" b="0" i="0" u="none" strike="noStrike" noProof="0"/>
                        <a:t>: Tailor data to their goals or challenges.</a:t>
                      </a:r>
                      <a:endParaRPr lang="en-US" sz="700"/>
                    </a:p>
                    <a:p>
                      <a:pPr marL="171450" lvl="0" indent="-171450" algn="l">
                        <a:lnSpc>
                          <a:spcPct val="100000"/>
                        </a:lnSpc>
                        <a:spcBef>
                          <a:spcPts val="0"/>
                        </a:spcBef>
                        <a:spcAft>
                          <a:spcPts val="0"/>
                        </a:spcAft>
                        <a:buFont typeface="Calibri"/>
                        <a:buChar char="-"/>
                      </a:pPr>
                      <a:r>
                        <a:rPr lang="en-US" sz="700" b="1" i="0" u="none" strike="noStrike" noProof="0"/>
                        <a:t>Actionability</a:t>
                      </a:r>
                      <a:r>
                        <a:rPr lang="en-US" sz="700" b="0" i="0" u="none" strike="noStrike" noProof="0"/>
                        <a:t>: Highlight actionable recommendations.</a:t>
                      </a:r>
                      <a:endParaRPr lang="en-US" sz="700"/>
                    </a:p>
                    <a:p>
                      <a:pPr lvl="0" indent="0" algn="l">
                        <a:lnSpc>
                          <a:spcPct val="100000"/>
                        </a:lnSpc>
                        <a:spcBef>
                          <a:spcPts val="0"/>
                        </a:spcBef>
                        <a:spcAft>
                          <a:spcPts val="0"/>
                        </a:spcAft>
                        <a:buNone/>
                      </a:pPr>
                      <a:r>
                        <a:rPr lang="en-US" sz="700" b="1">
                          <a:latin typeface="Arial"/>
                        </a:rPr>
                        <a:t>Effective Communication</a:t>
                      </a:r>
                    </a:p>
                    <a:p>
                      <a:pPr marL="171450" lvl="0" indent="-171450" algn="l">
                        <a:lnSpc>
                          <a:spcPct val="100000"/>
                        </a:lnSpc>
                        <a:spcBef>
                          <a:spcPts val="0"/>
                        </a:spcBef>
                        <a:spcAft>
                          <a:spcPts val="0"/>
                        </a:spcAft>
                        <a:buFont typeface="Calibri"/>
                        <a:buChar char="-"/>
                      </a:pPr>
                      <a:r>
                        <a:rPr lang="en-US" sz="700" b="0" i="0" u="none" strike="noStrike" noProof="0"/>
                        <a:t>Use clear charts (e.g., bar, line, heatmaps).</a:t>
                      </a:r>
                      <a:endParaRPr lang="en-US" sz="700"/>
                    </a:p>
                    <a:p>
                      <a:pPr marL="171450" lvl="0" indent="-171450" algn="l">
                        <a:lnSpc>
                          <a:spcPct val="100000"/>
                        </a:lnSpc>
                        <a:spcBef>
                          <a:spcPts val="0"/>
                        </a:spcBef>
                        <a:spcAft>
                          <a:spcPts val="0"/>
                        </a:spcAft>
                        <a:buFont typeface="Calibri"/>
                        <a:buChar char="-"/>
                      </a:pPr>
                      <a:r>
                        <a:rPr lang="en-US" sz="700" b="0" i="0" u="none" strike="noStrike" noProof="0"/>
                        <a:t>Focus on key takeaways; avoid jargon.</a:t>
                      </a:r>
                      <a:endParaRPr lang="en-US" sz="700"/>
                    </a:p>
                    <a:p>
                      <a:pPr marL="171450" lvl="0" indent="-171450" algn="l">
                        <a:lnSpc>
                          <a:spcPct val="100000"/>
                        </a:lnSpc>
                        <a:spcBef>
                          <a:spcPts val="0"/>
                        </a:spcBef>
                        <a:spcAft>
                          <a:spcPts val="0"/>
                        </a:spcAft>
                        <a:buFont typeface="Calibri"/>
                        <a:buChar char="-"/>
                      </a:pPr>
                      <a:r>
                        <a:rPr lang="en-US" sz="700" b="0" i="0" u="none" strike="noStrike" noProof="0"/>
                        <a:t>Tell a story: Problem → Insight → Solution</a:t>
                      </a:r>
                      <a:endParaRPr lang="en-US" sz="700"/>
                    </a:p>
                    <a:p>
                      <a:pPr lvl="0">
                        <a:buNone/>
                      </a:pPr>
                      <a:endParaRPr lang="en-US" sz="700">
                        <a:latin typeface="Arial"/>
                        <a:cs typeface="Arial"/>
                      </a:endParaRPr>
                    </a:p>
                    <a:p>
                      <a:endParaRPr lang="en-SG" sz="700">
                        <a:latin typeface="Arial" panose="020B0604020202020204" pitchFamily="34" charset="0"/>
                        <a:cs typeface="Arial" panose="020B0604020202020204" pitchFamily="34" charset="0"/>
                      </a:endParaRPr>
                    </a:p>
                    <a:p>
                      <a:endParaRPr lang="en-SG"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a:cs typeface="Arial"/>
                        </a:rPr>
                        <a:t>Data Selection &amp; Cleansing</a:t>
                      </a:r>
                    </a:p>
                    <a:p>
                      <a:r>
                        <a:rPr lang="en-US" sz="700" dirty="0">
                          <a:latin typeface="Arial"/>
                          <a:cs typeface="Arial"/>
                        </a:rPr>
                        <a:t>Which of the available data is  relevant? Do the data have to  be cleaned up?</a:t>
                      </a:r>
                    </a:p>
                    <a:p>
                      <a:r>
                        <a:rPr lang="en-US" sz="700" dirty="0">
                          <a:latin typeface="Arial"/>
                          <a:cs typeface="Arial"/>
                        </a:rPr>
                        <a:t>Available data is sparse but provides relevant information required for prediction but not enough for forecasting. The data has discrepancies and has been cleaned up in our EDA process.</a:t>
                      </a:r>
                    </a:p>
                    <a:p>
                      <a:endParaRPr lang="en-SG" sz="7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a:cs typeface="Arial"/>
                        </a:rPr>
                        <a:t>Data Collection</a:t>
                      </a:r>
                    </a:p>
                    <a:p>
                      <a:r>
                        <a:rPr lang="en-US" sz="700" dirty="0">
                          <a:latin typeface="Arial"/>
                          <a:cs typeface="Arial"/>
                        </a:rPr>
                        <a:t>How and with which methods  should additionally required data  be collected? What properties has  this data to fulfil?</a:t>
                      </a:r>
                    </a:p>
                    <a:p>
                      <a:pPr lvl="0">
                        <a:buNone/>
                      </a:pPr>
                      <a:endParaRPr lang="en-US" sz="700" dirty="0">
                        <a:latin typeface="Arial"/>
                        <a:cs typeface="Arial"/>
                      </a:endParaRPr>
                    </a:p>
                    <a:p>
                      <a:pPr lvl="0" algn="l">
                        <a:lnSpc>
                          <a:spcPct val="100000"/>
                        </a:lnSpc>
                        <a:spcBef>
                          <a:spcPts val="0"/>
                        </a:spcBef>
                        <a:spcAft>
                          <a:spcPts val="0"/>
                        </a:spcAft>
                        <a:buNone/>
                      </a:pPr>
                      <a:r>
                        <a:rPr lang="en-US" sz="700" b="1" dirty="0"/>
                        <a:t>Methods</a:t>
                      </a:r>
                      <a:r>
                        <a:rPr lang="en-US" sz="700" dirty="0"/>
                        <a:t>:</a:t>
                      </a:r>
                    </a:p>
                    <a:p>
                      <a:pPr marL="171450" lvl="0" indent="-171450" algn="l">
                        <a:lnSpc>
                          <a:spcPct val="100000"/>
                        </a:lnSpc>
                        <a:spcBef>
                          <a:spcPts val="0"/>
                        </a:spcBef>
                        <a:spcAft>
                          <a:spcPts val="0"/>
                        </a:spcAft>
                        <a:buFont typeface="Calibri"/>
                        <a:buChar char="-"/>
                      </a:pPr>
                      <a:r>
                        <a:rPr lang="en-US" sz="700" b="1" i="0" u="none" strike="noStrike" noProof="0" dirty="0"/>
                        <a:t>Track</a:t>
                      </a:r>
                      <a:r>
                        <a:rPr lang="en-US" sz="700" b="0" i="0" u="none" strike="noStrike" noProof="0" dirty="0"/>
                        <a:t>: Foot traffic (IoT), competitor prices (web scraping), weather &amp; economic data (APIs), holidays/events (scraping), inventory data (system integration).</a:t>
                      </a:r>
                      <a:endParaRPr lang="en-US" sz="700" dirty="0"/>
                    </a:p>
                    <a:p>
                      <a:pPr lvl="0" indent="0" algn="l">
                        <a:lnSpc>
                          <a:spcPct val="100000"/>
                        </a:lnSpc>
                        <a:spcBef>
                          <a:spcPts val="0"/>
                        </a:spcBef>
                        <a:spcAft>
                          <a:spcPts val="0"/>
                        </a:spcAft>
                        <a:buNone/>
                      </a:pPr>
                      <a:r>
                        <a:rPr lang="en-US" sz="700" b="1" dirty="0"/>
                        <a:t>Properties</a:t>
                      </a:r>
                      <a:r>
                        <a:rPr lang="en-US" sz="700" dirty="0"/>
                        <a:t>:</a:t>
                      </a:r>
                    </a:p>
                    <a:p>
                      <a:pPr marL="285750" lvl="0" indent="-285750" algn="l">
                        <a:lnSpc>
                          <a:spcPct val="100000"/>
                        </a:lnSpc>
                        <a:spcBef>
                          <a:spcPts val="0"/>
                        </a:spcBef>
                        <a:spcAft>
                          <a:spcPts val="0"/>
                        </a:spcAft>
                        <a:buFont typeface="Calibri"/>
                        <a:buChar char="-"/>
                      </a:pPr>
                      <a:r>
                        <a:rPr lang="en-US" sz="700" b="1" i="0" u="none" strike="noStrike" noProof="0" dirty="0"/>
                        <a:t>Relevant</a:t>
                      </a:r>
                      <a:r>
                        <a:rPr lang="en-US" sz="700" b="0" i="0" u="none" strike="noStrike" noProof="0" dirty="0"/>
                        <a:t> to sales, </a:t>
                      </a:r>
                      <a:r>
                        <a:rPr lang="en-US" sz="700" b="1" i="0" u="none" strike="noStrike" noProof="0" dirty="0"/>
                        <a:t>accurate</a:t>
                      </a:r>
                      <a:r>
                        <a:rPr lang="en-US" sz="700" b="0" i="0" u="none" strike="noStrike" noProof="0" dirty="0"/>
                        <a:t> (error-free), </a:t>
                      </a:r>
                      <a:r>
                        <a:rPr lang="en-US" sz="700" b="1" i="0" u="none" strike="noStrike" noProof="0" dirty="0"/>
                        <a:t>timely</a:t>
                      </a:r>
                      <a:r>
                        <a:rPr lang="en-US" sz="700" b="0" i="0" u="none" strike="noStrike" noProof="0" dirty="0"/>
                        <a:t> (updated regularly), </a:t>
                      </a:r>
                      <a:r>
                        <a:rPr lang="en-US" sz="700" b="1" i="0" u="none" strike="noStrike" noProof="0" dirty="0"/>
                        <a:t>granular</a:t>
                      </a:r>
                      <a:r>
                        <a:rPr lang="en-US" sz="700" b="0" i="0" u="none" strike="noStrike" noProof="0" dirty="0"/>
                        <a:t> (store-level), </a:t>
                      </a:r>
                      <a:r>
                        <a:rPr lang="en-US" sz="700" b="1" i="0" u="none" strike="noStrike" noProof="0" dirty="0"/>
                        <a:t>complete</a:t>
                      </a:r>
                      <a:r>
                        <a:rPr lang="en-US" sz="700" b="0" i="0" u="none" strike="noStrike" noProof="0" dirty="0"/>
                        <a:t> (minimal missing data), </a:t>
                      </a:r>
                      <a:r>
                        <a:rPr lang="en-US" sz="700" b="1" i="0" u="none" strike="noStrike" noProof="0" dirty="0"/>
                        <a:t>scalable</a:t>
                      </a:r>
                      <a:r>
                        <a:rPr lang="en-US" sz="700" b="0" i="0" u="none" strike="noStrike" noProof="0" dirty="0"/>
                        <a:t> for growth.</a:t>
                      </a:r>
                      <a:endParaRPr lang="en-US" sz="700" dirty="0"/>
                    </a:p>
                    <a:p>
                      <a:pPr lvl="0">
                        <a:buNone/>
                      </a:pPr>
                      <a:endParaRPr lang="en-US" sz="700" dirty="0">
                        <a:latin typeface="Arial"/>
                        <a:cs typeface="Arial"/>
                      </a:endParaRPr>
                    </a:p>
                    <a:p>
                      <a:endParaRPr lang="en-SG" sz="7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3468879">
                <a:tc>
                  <a:txBody>
                    <a:bodyPr/>
                    <a:lstStyle/>
                    <a:p>
                      <a:r>
                        <a:rPr lang="en-US" sz="700" b="1" dirty="0">
                          <a:latin typeface="Arial"/>
                          <a:cs typeface="Arial"/>
                        </a:rPr>
                        <a:t>Data Landscape</a:t>
                      </a:r>
                    </a:p>
                    <a:p>
                      <a:r>
                        <a:rPr lang="en-US" sz="700" dirty="0">
                          <a:latin typeface="Arial"/>
                          <a:cs typeface="Arial"/>
                        </a:rPr>
                        <a:t>Which data is required for this and  which is already available? Which  additional data has to be collected?</a:t>
                      </a:r>
                    </a:p>
                    <a:p>
                      <a:endParaRPr lang="en-SG" sz="700" dirty="0">
                        <a:latin typeface="Arial" panose="020B0604020202020204" pitchFamily="34" charset="0"/>
                        <a:cs typeface="Arial" panose="020B0604020202020204" pitchFamily="34" charset="0"/>
                      </a:endParaRPr>
                    </a:p>
                    <a:p>
                      <a:r>
                        <a:rPr lang="en-SG" sz="700" dirty="0">
                          <a:latin typeface="Arial" panose="020B0604020202020204" pitchFamily="34" charset="0"/>
                          <a:cs typeface="Arial" panose="020B0604020202020204" pitchFamily="34" charset="0"/>
                        </a:rPr>
                        <a:t>The data has been collected from </a:t>
                      </a:r>
                      <a:r>
                        <a:rPr lang="en-SG" sz="700" dirty="0">
                          <a:latin typeface="Arial" panose="020B0604020202020204" pitchFamily="34" charset="0"/>
                          <a:cs typeface="Arial" panose="020B0604020202020204" pitchFamily="34" charset="0"/>
                          <a:hlinkClick r:id="rId2"/>
                        </a:rPr>
                        <a:t>Kaggle</a:t>
                      </a:r>
                      <a:r>
                        <a:rPr lang="en-SG" sz="700" dirty="0">
                          <a:latin typeface="Arial" panose="020B0604020202020204" pitchFamily="34" charset="0"/>
                          <a:cs typeface="Arial" panose="020B0604020202020204" pitchFamily="34" charset="0"/>
                        </a:rPr>
                        <a:t>.</a:t>
                      </a:r>
                    </a:p>
                    <a:p>
                      <a:r>
                        <a:rPr lang="en-SG" sz="700" dirty="0">
                          <a:latin typeface="Arial" panose="020B0604020202020204" pitchFamily="34" charset="0"/>
                          <a:cs typeface="Arial" panose="020B0604020202020204" pitchFamily="34" charset="0"/>
                        </a:rPr>
                        <a:t>The data we found had a cumulative 40days of unique data which resulted in inaccuracies. We avoided usage of synthetic data creation to fill in gaps to keep the project close to real world accurate. Additional data that can be collected is a timeseries data over a year to get seasonal trends and help in better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700" b="1" dirty="0">
                          <a:latin typeface="Arial"/>
                          <a:cs typeface="Arial"/>
                        </a:rPr>
                        <a:t>Software &amp; Libraries</a:t>
                      </a:r>
                    </a:p>
                    <a:p>
                      <a:r>
                        <a:rPr lang="en-US" sz="700" dirty="0">
                          <a:latin typeface="Arial"/>
                          <a:cs typeface="Arial"/>
                        </a:rPr>
                        <a:t>Which software should be used? Is  there already a standard solution?  Which libraries are used?</a:t>
                      </a:r>
                    </a:p>
                    <a:p>
                      <a:endParaRPr lang="en-SG" sz="700" dirty="0">
                        <a:latin typeface="Arial" panose="020B0604020202020204" pitchFamily="34" charset="0"/>
                        <a:cs typeface="Arial" panose="020B0604020202020204" pitchFamily="34" charset="0"/>
                      </a:endParaRPr>
                    </a:p>
                    <a:p>
                      <a:r>
                        <a:rPr lang="en-SG" sz="700" dirty="0">
                          <a:latin typeface="Arial"/>
                          <a:cs typeface="Arial"/>
                        </a:rPr>
                        <a:t>Python</a:t>
                      </a:r>
                    </a:p>
                    <a:p>
                      <a:pPr marL="171450" indent="-171450">
                        <a:buFontTx/>
                        <a:buChar char="-"/>
                      </a:pPr>
                      <a:r>
                        <a:rPr lang="en-SG" sz="700" dirty="0" err="1">
                          <a:latin typeface="Arial" panose="020B0604020202020204" pitchFamily="34" charset="0"/>
                          <a:cs typeface="Arial" panose="020B0604020202020204" pitchFamily="34" charset="0"/>
                        </a:rPr>
                        <a:t>Scikitlearn</a:t>
                      </a:r>
                      <a:endParaRPr lang="en-SG" sz="700" dirty="0">
                        <a:latin typeface="Arial" panose="020B0604020202020204" pitchFamily="34" charset="0"/>
                        <a:cs typeface="Arial" panose="020B0604020202020204" pitchFamily="34" charset="0"/>
                      </a:endParaRPr>
                    </a:p>
                    <a:p>
                      <a:pPr marL="171450" indent="-171450">
                        <a:buFontTx/>
                        <a:buChar char="-"/>
                      </a:pPr>
                      <a:r>
                        <a:rPr lang="en-SG" sz="700" dirty="0">
                          <a:latin typeface="Arial"/>
                          <a:cs typeface="Arial"/>
                        </a:rPr>
                        <a:t>Pandas</a:t>
                      </a:r>
                    </a:p>
                    <a:p>
                      <a:pPr marL="171450" indent="-171450">
                        <a:buFontTx/>
                        <a:buChar char="-"/>
                      </a:pPr>
                      <a:r>
                        <a:rPr lang="en-SG" sz="700" dirty="0">
                          <a:latin typeface="Arial"/>
                          <a:cs typeface="Arial"/>
                        </a:rPr>
                        <a:t>Matplotlib</a:t>
                      </a:r>
                    </a:p>
                    <a:p>
                      <a:pPr marL="171450" indent="-171450">
                        <a:buFontTx/>
                        <a:buChar char="-"/>
                      </a:pPr>
                      <a:r>
                        <a:rPr lang="en-SG" sz="700" dirty="0" err="1">
                          <a:latin typeface="Arial" panose="020B0604020202020204" pitchFamily="34" charset="0"/>
                          <a:cs typeface="Arial" panose="020B0604020202020204" pitchFamily="34" charset="0"/>
                        </a:rPr>
                        <a:t>Numpy</a:t>
                      </a:r>
                      <a:endParaRPr lang="en-SG" sz="700" dirty="0">
                        <a:latin typeface="Arial" panose="020B0604020202020204" pitchFamily="34" charset="0"/>
                        <a:cs typeface="Arial" panose="020B0604020202020204" pitchFamily="34" charset="0"/>
                      </a:endParaRPr>
                    </a:p>
                    <a:p>
                      <a:pPr marL="171450" indent="-171450">
                        <a:buFontTx/>
                        <a:buChar char="-"/>
                      </a:pPr>
                      <a:r>
                        <a:rPr lang="en-SG" sz="700" dirty="0" err="1">
                          <a:latin typeface="Arial" panose="020B0604020202020204" pitchFamily="34" charset="0"/>
                          <a:cs typeface="Arial" panose="020B0604020202020204" pitchFamily="34" charset="0"/>
                        </a:rPr>
                        <a:t>Tensorflow</a:t>
                      </a:r>
                      <a:endParaRPr lang="en-SG" sz="700" dirty="0">
                        <a:latin typeface="Arial" panose="020B0604020202020204" pitchFamily="34" charset="0"/>
                        <a:cs typeface="Arial" panose="020B0604020202020204" pitchFamily="34" charset="0"/>
                      </a:endParaRPr>
                    </a:p>
                    <a:p>
                      <a:pPr marL="171450" indent="-171450">
                        <a:buFontTx/>
                        <a:buChar char="-"/>
                      </a:pPr>
                      <a:r>
                        <a:rPr lang="en-SG" sz="700" dirty="0" err="1">
                          <a:latin typeface="Arial" panose="020B0604020202020204" pitchFamily="34" charset="0"/>
                          <a:cs typeface="Arial" panose="020B0604020202020204" pitchFamily="34" charset="0"/>
                        </a:rPr>
                        <a:t>Joblib</a:t>
                      </a:r>
                      <a:endParaRPr lang="en-SG" sz="700" dirty="0">
                        <a:latin typeface="Arial" panose="020B0604020202020204" pitchFamily="34" charset="0"/>
                        <a:cs typeface="Arial" panose="020B0604020202020204" pitchFamily="34" charset="0"/>
                      </a:endParaRPr>
                    </a:p>
                    <a:p>
                      <a:pPr marL="171450" indent="-171450">
                        <a:buFontTx/>
                        <a:buChar char="-"/>
                      </a:pPr>
                      <a:endParaRPr lang="en-SG" sz="7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700" b="1" dirty="0">
                          <a:latin typeface="Arial"/>
                          <a:cs typeface="Arial"/>
                        </a:rPr>
                        <a:t>Data Integration</a:t>
                      </a:r>
                    </a:p>
                    <a:p>
                      <a:r>
                        <a:rPr lang="en-US" sz="700" dirty="0">
                          <a:latin typeface="Arial"/>
                          <a:cs typeface="Arial"/>
                        </a:rPr>
                        <a:t>In which system should the data  from different sources be migrated?</a:t>
                      </a:r>
                    </a:p>
                    <a:p>
                      <a:endParaRPr lang="en-US" sz="700" dirty="0">
                        <a:latin typeface="Arial"/>
                        <a:cs typeface="Arial"/>
                      </a:endParaRPr>
                    </a:p>
                    <a:p>
                      <a:r>
                        <a:rPr lang="en-SG" sz="700" dirty="0">
                          <a:latin typeface="Arial" panose="020B0604020202020204" pitchFamily="34" charset="0"/>
                          <a:cs typeface="Arial" panose="020B0604020202020204" pitchFamily="34" charset="0"/>
                        </a:rPr>
                        <a:t>All data collected should be added to dataset folder based on which the EDA system will merge and work on the data</a:t>
                      </a:r>
                      <a:endParaRPr lang="en-US" sz="700" dirty="0">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1" dirty="0">
                          <a:latin typeface="Arial"/>
                          <a:cs typeface="Arial"/>
                        </a:rPr>
                        <a:t>Explorative Data Analysis</a:t>
                      </a:r>
                      <a:endParaRPr lang="en-US" sz="700" dirty="0">
                        <a:latin typeface="Arial"/>
                        <a:cs typeface="Arial"/>
                      </a:endParaRPr>
                    </a:p>
                    <a:p>
                      <a:pPr lvl="0" algn="l">
                        <a:lnSpc>
                          <a:spcPct val="100000"/>
                        </a:lnSpc>
                        <a:spcBef>
                          <a:spcPts val="0"/>
                        </a:spcBef>
                        <a:spcAft>
                          <a:spcPts val="0"/>
                        </a:spcAft>
                        <a:buNone/>
                      </a:pPr>
                      <a:r>
                        <a:rPr lang="en-US" sz="700" b="1" dirty="0">
                          <a:latin typeface="Arial"/>
                        </a:rPr>
                        <a:t>Outliers/Structures:</a:t>
                      </a:r>
                    </a:p>
                    <a:p>
                      <a:pPr marL="171450" lvl="0" indent="-171450" algn="l">
                        <a:lnSpc>
                          <a:spcPct val="100000"/>
                        </a:lnSpc>
                        <a:spcBef>
                          <a:spcPts val="0"/>
                        </a:spcBef>
                        <a:spcAft>
                          <a:spcPts val="0"/>
                        </a:spcAft>
                        <a:buFont typeface="Calibri"/>
                        <a:buChar char="-"/>
                      </a:pPr>
                      <a:r>
                        <a:rPr lang="en-US" sz="700" b="1" i="0" u="none" strike="noStrike" noProof="0" dirty="0">
                          <a:latin typeface="Arial"/>
                        </a:rPr>
                        <a:t>Outliers</a:t>
                      </a:r>
                      <a:r>
                        <a:rPr lang="en-US" sz="700" b="0" i="0" u="none" strike="noStrike" noProof="0" dirty="0">
                          <a:latin typeface="Arial"/>
                        </a:rPr>
                        <a:t>: Extreme values in </a:t>
                      </a:r>
                      <a:r>
                        <a:rPr lang="en-US" sz="700" b="0" i="0" u="none" strike="noStrike" noProof="0" dirty="0" err="1">
                          <a:latin typeface="Arial"/>
                        </a:rPr>
                        <a:t>Weekly_Sales</a:t>
                      </a:r>
                      <a:r>
                        <a:rPr lang="en-US" sz="700" b="0" i="0" u="none" strike="noStrike" noProof="0" dirty="0">
                          <a:latin typeface="Arial"/>
                        </a:rPr>
                        <a:t>, Temperature, </a:t>
                      </a:r>
                      <a:r>
                        <a:rPr lang="en-US" sz="700" b="0" i="0" u="none" strike="noStrike" noProof="0" dirty="0" err="1">
                          <a:latin typeface="Arial"/>
                        </a:rPr>
                        <a:t>Fuel_Price</a:t>
                      </a:r>
                      <a:r>
                        <a:rPr lang="en-US" sz="700" b="0" i="0" u="none" strike="noStrike" noProof="0" dirty="0">
                          <a:latin typeface="Arial"/>
                        </a:rPr>
                        <a:t>, MarkDown1-5.</a:t>
                      </a:r>
                      <a:endParaRPr lang="en-US" sz="700" dirty="0">
                        <a:latin typeface="Arial"/>
                      </a:endParaRPr>
                    </a:p>
                    <a:p>
                      <a:pPr marL="171450" lvl="0" indent="-171450" algn="l">
                        <a:lnSpc>
                          <a:spcPct val="100000"/>
                        </a:lnSpc>
                        <a:spcBef>
                          <a:spcPts val="0"/>
                        </a:spcBef>
                        <a:spcAft>
                          <a:spcPts val="0"/>
                        </a:spcAft>
                        <a:buFont typeface="Calibri"/>
                        <a:buChar char="-"/>
                      </a:pPr>
                      <a:r>
                        <a:rPr lang="en-US" sz="700" b="1" i="0" u="none" strike="noStrike" noProof="0" dirty="0">
                          <a:latin typeface="Arial"/>
                        </a:rPr>
                        <a:t>Structures</a:t>
                      </a:r>
                      <a:r>
                        <a:rPr lang="en-US" sz="700" b="0" i="0" u="none" strike="noStrike" noProof="0" dirty="0">
                          <a:latin typeface="Arial"/>
                        </a:rPr>
                        <a:t>: Seasonality, store types, economic factors, holidays.</a:t>
                      </a:r>
                      <a:endParaRPr lang="en-US" sz="700" dirty="0">
                        <a:latin typeface="Arial"/>
                      </a:endParaRPr>
                    </a:p>
                    <a:p>
                      <a:pPr lvl="0" indent="0" algn="l">
                        <a:lnSpc>
                          <a:spcPct val="100000"/>
                        </a:lnSpc>
                        <a:spcBef>
                          <a:spcPts val="0"/>
                        </a:spcBef>
                        <a:spcAft>
                          <a:spcPts val="0"/>
                        </a:spcAft>
                        <a:buNone/>
                      </a:pPr>
                      <a:r>
                        <a:rPr lang="en-US" sz="700" b="1" dirty="0">
                          <a:latin typeface="Arial"/>
                        </a:rPr>
                        <a:t>Key Figures</a:t>
                      </a:r>
                      <a:r>
                        <a:rPr lang="en-US" sz="700" dirty="0">
                          <a:latin typeface="Arial"/>
                        </a:rPr>
                        <a:t>:</a:t>
                      </a:r>
                    </a:p>
                    <a:p>
                      <a:pPr marL="285750" lvl="0" indent="-285750" algn="l">
                        <a:lnSpc>
                          <a:spcPct val="100000"/>
                        </a:lnSpc>
                        <a:spcBef>
                          <a:spcPts val="0"/>
                        </a:spcBef>
                        <a:spcAft>
                          <a:spcPts val="0"/>
                        </a:spcAft>
                        <a:buFont typeface="Calibri"/>
                        <a:buChar char="-"/>
                      </a:pPr>
                      <a:r>
                        <a:rPr lang="en-US" sz="700" b="1" i="0" u="none" strike="noStrike" noProof="0" dirty="0">
                          <a:latin typeface="Arial"/>
                        </a:rPr>
                        <a:t>Summary Stats</a:t>
                      </a:r>
                      <a:r>
                        <a:rPr lang="en-US" sz="700" b="0" i="0" u="none" strike="noStrike" noProof="0" dirty="0">
                          <a:latin typeface="Arial"/>
                        </a:rPr>
                        <a:t>: Mean, median, mode, and standard deviation.</a:t>
                      </a:r>
                      <a:endParaRPr lang="en-US" sz="700" dirty="0">
                        <a:latin typeface="Arial"/>
                      </a:endParaRPr>
                    </a:p>
                    <a:p>
                      <a:pPr marL="285750" lvl="0" indent="-285750" algn="l">
                        <a:lnSpc>
                          <a:spcPct val="100000"/>
                        </a:lnSpc>
                        <a:spcBef>
                          <a:spcPts val="0"/>
                        </a:spcBef>
                        <a:spcAft>
                          <a:spcPts val="0"/>
                        </a:spcAft>
                        <a:buFont typeface="Calibri"/>
                        <a:buChar char="-"/>
                      </a:pPr>
                      <a:r>
                        <a:rPr lang="en-US" sz="700" b="1" i="0" u="none" strike="noStrike" noProof="0" dirty="0">
                          <a:latin typeface="Arial"/>
                        </a:rPr>
                        <a:t>Missing Data</a:t>
                      </a:r>
                      <a:r>
                        <a:rPr lang="en-US" sz="700" b="0" i="0" u="none" strike="noStrike" noProof="0" dirty="0">
                          <a:latin typeface="Arial"/>
                        </a:rPr>
                        <a:t>: Count and percentage of missing values.</a:t>
                      </a:r>
                      <a:endParaRPr lang="en-US" sz="700" dirty="0">
                        <a:latin typeface="Arial"/>
                      </a:endParaRPr>
                    </a:p>
                    <a:p>
                      <a:pPr marL="285750" lvl="0" indent="-285750" algn="l">
                        <a:lnSpc>
                          <a:spcPct val="100000"/>
                        </a:lnSpc>
                        <a:spcBef>
                          <a:spcPts val="0"/>
                        </a:spcBef>
                        <a:spcAft>
                          <a:spcPts val="0"/>
                        </a:spcAft>
                        <a:buFont typeface="Calibri"/>
                        <a:buChar char="-"/>
                      </a:pPr>
                      <a:r>
                        <a:rPr lang="en-US" sz="700" b="1" i="0" u="none" strike="noStrike" noProof="0" dirty="0">
                          <a:latin typeface="Arial"/>
                        </a:rPr>
                        <a:t>Distribution</a:t>
                      </a:r>
                      <a:r>
                        <a:rPr lang="en-US" sz="700" b="0" i="0" u="none" strike="noStrike" noProof="0" dirty="0">
                          <a:latin typeface="Arial"/>
                        </a:rPr>
                        <a:t>: Histograms and boxplots for </a:t>
                      </a:r>
                      <a:r>
                        <a:rPr lang="en-US" sz="700" b="0" i="0" u="none" strike="noStrike" noProof="0" dirty="0" err="1">
                          <a:latin typeface="Arial"/>
                        </a:rPr>
                        <a:t>Weekly_Sales</a:t>
                      </a:r>
                      <a:r>
                        <a:rPr lang="en-US" sz="700" b="0" i="0" u="none" strike="noStrike" noProof="0" dirty="0">
                          <a:latin typeface="Arial"/>
                        </a:rPr>
                        <a:t> and other variables.</a:t>
                      </a:r>
                      <a:endParaRPr lang="en-US" sz="700" dirty="0">
                        <a:latin typeface="Arial"/>
                      </a:endParaRPr>
                    </a:p>
                    <a:p>
                      <a:pPr marL="285750" lvl="0" indent="-285750" algn="l">
                        <a:lnSpc>
                          <a:spcPct val="100000"/>
                        </a:lnSpc>
                        <a:spcBef>
                          <a:spcPts val="0"/>
                        </a:spcBef>
                        <a:spcAft>
                          <a:spcPts val="0"/>
                        </a:spcAft>
                        <a:buFont typeface="Calibri"/>
                        <a:buChar char="-"/>
                      </a:pPr>
                      <a:r>
                        <a:rPr lang="en-US" sz="700" b="1" i="0" u="none" strike="noStrike" noProof="0" dirty="0">
                          <a:latin typeface="Arial"/>
                        </a:rPr>
                        <a:t>Correlation</a:t>
                      </a:r>
                      <a:r>
                        <a:rPr lang="en-US" sz="700" b="0" i="0" u="none" strike="noStrike" noProof="0" dirty="0">
                          <a:latin typeface="Arial"/>
                        </a:rPr>
                        <a:t>: Heatmap for sales vs external factors.</a:t>
                      </a:r>
                      <a:endParaRPr lang="en-US" sz="700" dirty="0">
                        <a:latin typeface="Arial"/>
                      </a:endParaRPr>
                    </a:p>
                    <a:p>
                      <a:pPr marL="285750" lvl="0" indent="-285750" algn="l">
                        <a:lnSpc>
                          <a:spcPct val="100000"/>
                        </a:lnSpc>
                        <a:spcBef>
                          <a:spcPts val="0"/>
                        </a:spcBef>
                        <a:spcAft>
                          <a:spcPts val="0"/>
                        </a:spcAft>
                        <a:buFont typeface="Calibri"/>
                        <a:buChar char="-"/>
                      </a:pPr>
                      <a:r>
                        <a:rPr lang="en-US" sz="700" b="1" i="0" u="none" strike="noStrike" noProof="0" dirty="0">
                          <a:latin typeface="Arial"/>
                        </a:rPr>
                        <a:t>Outliers</a:t>
                      </a:r>
                      <a:r>
                        <a:rPr lang="en-US" sz="700" b="0" i="0" u="none" strike="noStrike" noProof="0" dirty="0">
                          <a:latin typeface="Arial"/>
                        </a:rPr>
                        <a:t>: Z-Score or IQR detection.</a:t>
                      </a:r>
                      <a:endParaRPr lang="en-US" sz="700"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Tree>
    <p:extLst>
      <p:ext uri="{BB962C8B-B14F-4D97-AF65-F5344CB8AC3E}">
        <p14:creationId xmlns:p14="http://schemas.microsoft.com/office/powerpoint/2010/main" val="7376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8D2EA3-8FE9-9C4D-4C62-D7121186DA25}"/>
              </a:ext>
            </a:extLst>
          </p:cNvPr>
          <p:cNvSpPr txBox="1"/>
          <p:nvPr/>
        </p:nvSpPr>
        <p:spPr>
          <a:xfrm>
            <a:off x="4301067" y="-15968"/>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3200" b="1">
                <a:solidFill>
                  <a:schemeClr val="bg1"/>
                </a:solidFill>
              </a:rPr>
              <a:t>Proposed Methodology</a:t>
            </a:r>
            <a:endParaRPr lang="en-SG" sz="3200">
              <a:solidFill>
                <a:schemeClr val="bg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12</a:t>
            </a:fld>
            <a:endParaRPr lang="en-SG"/>
          </a:p>
        </p:txBody>
      </p:sp>
      <p:sp>
        <p:nvSpPr>
          <p:cNvPr id="2" name="Text Placeholder 9">
            <a:extLst>
              <a:ext uri="{FF2B5EF4-FFF2-40B4-BE49-F238E27FC236}">
                <a16:creationId xmlns:a16="http://schemas.microsoft.com/office/drawing/2014/main" id="{C4D9391A-9CD5-7079-7F0F-BC53E1983EDC}"/>
              </a:ext>
            </a:extLst>
          </p:cNvPr>
          <p:cNvSpPr>
            <a:spLocks noGrp="1"/>
          </p:cNvSpPr>
          <p:nvPr>
            <p:ph type="body" sz="half" idx="2"/>
          </p:nvPr>
        </p:nvSpPr>
        <p:spPr>
          <a:xfrm>
            <a:off x="457201" y="2926080"/>
            <a:ext cx="3200400" cy="3379124"/>
          </a:xfrm>
        </p:spPr>
        <p:txBody>
          <a:bodyPr>
            <a:normAutofit/>
          </a:bodyPr>
          <a:lstStyle/>
          <a:p>
            <a:pPr marL="342900" indent="-342900">
              <a:buClr>
                <a:schemeClr val="bg1"/>
              </a:buClr>
              <a:buFont typeface="+mj-lt"/>
              <a:buAutoNum type="arabicPeriod"/>
            </a:pPr>
            <a:r>
              <a:rPr lang="en-SG" sz="2000">
                <a:solidFill>
                  <a:schemeClr val="accent2">
                    <a:lumMod val="20000"/>
                    <a:lumOff val="80000"/>
                  </a:schemeClr>
                </a:solidFill>
                <a:latin typeface="+mj-lt"/>
              </a:rPr>
              <a:t>Methods/ Models to Use</a:t>
            </a:r>
          </a:p>
          <a:p>
            <a:pPr marL="342900" indent="-342900">
              <a:buClr>
                <a:schemeClr val="bg1"/>
              </a:buClr>
              <a:buFont typeface="+mj-lt"/>
              <a:buAutoNum type="arabicPeriod"/>
            </a:pPr>
            <a:r>
              <a:rPr lang="en-SG" sz="2000">
                <a:solidFill>
                  <a:schemeClr val="accent2">
                    <a:lumMod val="20000"/>
                    <a:lumOff val="80000"/>
                  </a:schemeClr>
                </a:solidFill>
                <a:latin typeface="+mj-lt"/>
              </a:rPr>
              <a:t>Technologies to Use</a:t>
            </a:r>
          </a:p>
        </p:txBody>
      </p:sp>
      <p:sp>
        <p:nvSpPr>
          <p:cNvPr id="3" name="Rectangle 2">
            <a:extLst>
              <a:ext uri="{FF2B5EF4-FFF2-40B4-BE49-F238E27FC236}">
                <a16:creationId xmlns:a16="http://schemas.microsoft.com/office/drawing/2014/main" id="{523F48B2-C902-2355-832D-ECCEFF88D22E}"/>
              </a:ext>
            </a:extLst>
          </p:cNvPr>
          <p:cNvSpPr/>
          <p:nvPr/>
        </p:nvSpPr>
        <p:spPr>
          <a:xfrm>
            <a:off x="4712154" y="158207"/>
            <a:ext cx="6954610" cy="276787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FE6D95D2-DFB3-57CF-325B-F3742E9F5608}"/>
              </a:ext>
            </a:extLst>
          </p:cNvPr>
          <p:cNvSpPr>
            <a:spLocks noGrp="1"/>
          </p:cNvSpPr>
          <p:nvPr>
            <p:ph idx="1"/>
          </p:nvPr>
        </p:nvSpPr>
        <p:spPr>
          <a:xfrm>
            <a:off x="4800600" y="158207"/>
            <a:ext cx="6576181" cy="2078807"/>
          </a:xfrm>
        </p:spPr>
        <p:txBody>
          <a:bodyPr vert="horz" lIns="0" tIns="45720" rIns="0" bIns="45720" rtlCol="0" anchor="t">
            <a:noAutofit/>
          </a:bodyPr>
          <a:lstStyle/>
          <a:p>
            <a:pPr marL="486410" lvl="1">
              <a:buFont typeface="Courier New" panose="020B0604020202020204" pitchFamily="34" charset="0"/>
              <a:buChar char="o"/>
            </a:pPr>
            <a:r>
              <a:rPr lang="en-IN" sz="1400" err="1">
                <a:solidFill>
                  <a:schemeClr val="tx1"/>
                </a:solidFill>
                <a:latin typeface="+mn-lt"/>
              </a:rPr>
              <a:t>Decsion</a:t>
            </a:r>
            <a:r>
              <a:rPr lang="en-IN" sz="1400">
                <a:solidFill>
                  <a:schemeClr val="tx1"/>
                </a:solidFill>
                <a:latin typeface="+mn-lt"/>
              </a:rPr>
              <a:t> Tree Regressor</a:t>
            </a:r>
          </a:p>
          <a:p>
            <a:pPr marL="486410" lvl="1">
              <a:buFont typeface="Courier New" panose="020B0604020202020204" pitchFamily="34" charset="0"/>
              <a:buChar char="o"/>
            </a:pPr>
            <a:r>
              <a:rPr lang="en-IN" sz="1400">
                <a:solidFill>
                  <a:schemeClr val="tx1"/>
                </a:solidFill>
                <a:latin typeface="+mn-lt"/>
              </a:rPr>
              <a:t>Random Forest Regressor</a:t>
            </a:r>
          </a:p>
          <a:p>
            <a:pPr marL="486410" lvl="1">
              <a:buFont typeface="Courier New" panose="020B0604020202020204" pitchFamily="34" charset="0"/>
              <a:buChar char="o"/>
            </a:pPr>
            <a:r>
              <a:rPr lang="en-IN" sz="1400">
                <a:solidFill>
                  <a:schemeClr val="tx1"/>
                </a:solidFill>
                <a:latin typeface="+mn-lt"/>
              </a:rPr>
              <a:t>Gradient Boosting Regressor</a:t>
            </a:r>
          </a:p>
          <a:p>
            <a:pPr marL="486410" lvl="1">
              <a:buFont typeface="Courier New" panose="020B0604020202020204" pitchFamily="34" charset="0"/>
              <a:buChar char="o"/>
            </a:pPr>
            <a:r>
              <a:rPr lang="en-IN" sz="1400" err="1">
                <a:solidFill>
                  <a:schemeClr val="tx1"/>
                </a:solidFill>
                <a:latin typeface="+mn-lt"/>
              </a:rPr>
              <a:t>XGBoost</a:t>
            </a:r>
            <a:endParaRPr lang="en-IN" sz="1400">
              <a:solidFill>
                <a:schemeClr val="tx1"/>
              </a:solidFill>
              <a:latin typeface="+mn-lt"/>
            </a:endParaRPr>
          </a:p>
          <a:p>
            <a:pPr marL="486410" lvl="1">
              <a:buFont typeface="Courier New" panose="020B0604020202020204" pitchFamily="34" charset="0"/>
              <a:buChar char="o"/>
            </a:pPr>
            <a:r>
              <a:rPr lang="en-IN" sz="1400" err="1">
                <a:solidFill>
                  <a:schemeClr val="tx1"/>
                </a:solidFill>
                <a:latin typeface="+mn-lt"/>
              </a:rPr>
              <a:t>CatBoost</a:t>
            </a:r>
            <a:endParaRPr lang="en-IN" sz="1400">
              <a:solidFill>
                <a:schemeClr val="tx1"/>
              </a:solidFill>
              <a:latin typeface="+mn-lt"/>
            </a:endParaRPr>
          </a:p>
          <a:p>
            <a:pPr marL="486410" lvl="1">
              <a:buFont typeface="Courier New" panose="020B0604020202020204" pitchFamily="34" charset="0"/>
              <a:buChar char="o"/>
            </a:pPr>
            <a:r>
              <a:rPr lang="en-IN" sz="1400">
                <a:solidFill>
                  <a:schemeClr val="tx1"/>
                </a:solidFill>
                <a:latin typeface="+mn-lt"/>
              </a:rPr>
              <a:t>Voting Regressor</a:t>
            </a:r>
          </a:p>
          <a:p>
            <a:pPr marL="486410" lvl="1">
              <a:buFont typeface="Courier New" panose="020B0604020202020204" pitchFamily="34" charset="0"/>
              <a:buChar char="o"/>
            </a:pPr>
            <a:r>
              <a:rPr lang="en-IN" sz="1400">
                <a:solidFill>
                  <a:schemeClr val="tx1"/>
                </a:solidFill>
                <a:latin typeface="+mn-lt"/>
              </a:rPr>
              <a:t>Stacking Regressor</a:t>
            </a:r>
          </a:p>
          <a:p>
            <a:pPr marL="486410" lvl="1">
              <a:buFont typeface="Courier New" panose="020B0604020202020204" pitchFamily="34" charset="0"/>
              <a:buChar char="o"/>
            </a:pPr>
            <a:endParaRPr lang="en-IN" sz="1400">
              <a:solidFill>
                <a:schemeClr val="tx1"/>
              </a:solidFill>
              <a:latin typeface="+mn-lt"/>
            </a:endParaRPr>
          </a:p>
        </p:txBody>
      </p:sp>
      <p:sp>
        <p:nvSpPr>
          <p:cNvPr id="12" name="Rectangle 11">
            <a:extLst>
              <a:ext uri="{FF2B5EF4-FFF2-40B4-BE49-F238E27FC236}">
                <a16:creationId xmlns:a16="http://schemas.microsoft.com/office/drawing/2014/main" id="{F5B147BC-0653-114D-3A35-7029D5314BF4}"/>
              </a:ext>
            </a:extLst>
          </p:cNvPr>
          <p:cNvSpPr/>
          <p:nvPr/>
        </p:nvSpPr>
        <p:spPr>
          <a:xfrm>
            <a:off x="4800600" y="3386283"/>
            <a:ext cx="6954610" cy="310017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marL="285750" indent="-285750" algn="ctr">
              <a:buFont typeface="Arial"/>
              <a:buChar char="•"/>
            </a:pPr>
            <a:endParaRPr lang="en-US">
              <a:ea typeface="Calibri" panose="020F0502020204030204"/>
              <a:cs typeface="Calibri" panose="020F0502020204030204"/>
            </a:endParaRPr>
          </a:p>
        </p:txBody>
      </p:sp>
      <p:sp>
        <p:nvSpPr>
          <p:cNvPr id="13" name="Content Placeholder 2">
            <a:extLst>
              <a:ext uri="{FF2B5EF4-FFF2-40B4-BE49-F238E27FC236}">
                <a16:creationId xmlns:a16="http://schemas.microsoft.com/office/drawing/2014/main" id="{3C4070A5-777F-7B98-747A-E65E9F15CF8A}"/>
              </a:ext>
            </a:extLst>
          </p:cNvPr>
          <p:cNvSpPr txBox="1">
            <a:spLocks/>
          </p:cNvSpPr>
          <p:nvPr/>
        </p:nvSpPr>
        <p:spPr>
          <a:xfrm>
            <a:off x="4934090" y="3386283"/>
            <a:ext cx="6642867" cy="3142893"/>
          </a:xfrm>
          <a:prstGeom prst="rect">
            <a:avLst/>
          </a:prstGeom>
        </p:spPr>
        <p:txBody>
          <a:bodyPr vert="horz" lIns="0" tIns="45720" rIns="0" bIns="45720" rtlCol="0">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86410" lvl="1" algn="r">
              <a:buFont typeface="Arial"/>
              <a:buChar char="•"/>
            </a:pPr>
            <a:r>
              <a:rPr lang="en-US" sz="1400" b="1">
                <a:solidFill>
                  <a:schemeClr val="tx1"/>
                </a:solidFill>
                <a:latin typeface="+mn-lt"/>
                <a:ea typeface="Calibri" panose="020F0502020204030204"/>
                <a:cs typeface="Arial"/>
              </a:rPr>
              <a:t>pandas</a:t>
            </a:r>
            <a:r>
              <a:rPr lang="en-US" sz="1400">
                <a:solidFill>
                  <a:schemeClr val="tx1"/>
                </a:solidFill>
                <a:latin typeface="+mn-lt"/>
                <a:ea typeface="Calibri" panose="020F0502020204030204"/>
                <a:cs typeface="Arial"/>
              </a:rPr>
              <a:t>: For data manipulation and preprocessing.</a:t>
            </a:r>
            <a:endParaRPr lang="en-US" sz="1400">
              <a:latin typeface="+mn-lt"/>
              <a:ea typeface="Calibri" panose="020F0502020204030204"/>
              <a:cs typeface="Arial"/>
            </a:endParaRPr>
          </a:p>
          <a:p>
            <a:pPr marL="486410" lvl="1" algn="r">
              <a:buFont typeface="Arial"/>
              <a:buChar char="•"/>
            </a:pPr>
            <a:r>
              <a:rPr lang="en-US" sz="1400" b="1">
                <a:solidFill>
                  <a:schemeClr val="tx1"/>
                </a:solidFill>
                <a:latin typeface="+mn-lt"/>
                <a:ea typeface="Calibri" panose="020F0502020204030204"/>
                <a:cs typeface="Arial"/>
              </a:rPr>
              <a:t>NumPy</a:t>
            </a:r>
            <a:r>
              <a:rPr lang="en-US" sz="1400">
                <a:solidFill>
                  <a:schemeClr val="tx1"/>
                </a:solidFill>
                <a:latin typeface="+mn-lt"/>
                <a:ea typeface="Calibri" panose="020F0502020204030204"/>
                <a:cs typeface="Arial"/>
              </a:rPr>
              <a:t>: For numerical computing.</a:t>
            </a:r>
            <a:endParaRPr lang="en-US" sz="1400">
              <a:latin typeface="+mn-lt"/>
              <a:ea typeface="Calibri" panose="020F0502020204030204"/>
              <a:cs typeface="Arial"/>
            </a:endParaRPr>
          </a:p>
          <a:p>
            <a:pPr marL="486410" lvl="1" algn="r">
              <a:buFont typeface="Arial"/>
              <a:buChar char="•"/>
            </a:pPr>
            <a:r>
              <a:rPr lang="en-US" sz="1400" b="1">
                <a:solidFill>
                  <a:schemeClr val="tx1"/>
                </a:solidFill>
                <a:latin typeface="+mn-lt"/>
                <a:ea typeface="Calibri" panose="020F0502020204030204"/>
                <a:cs typeface="Arial"/>
              </a:rPr>
              <a:t>scikit-learn</a:t>
            </a:r>
            <a:r>
              <a:rPr lang="en-US" sz="1400">
                <a:solidFill>
                  <a:schemeClr val="tx1"/>
                </a:solidFill>
                <a:latin typeface="+mn-lt"/>
                <a:ea typeface="Calibri" panose="020F0502020204030204"/>
                <a:cs typeface="Arial"/>
              </a:rPr>
              <a:t>: For machine learning algorithms, preprocessing, and evaluation metrics.</a:t>
            </a:r>
            <a:endParaRPr lang="en-US" sz="1400">
              <a:latin typeface="+mn-lt"/>
              <a:ea typeface="Calibri" panose="020F0502020204030204"/>
              <a:cs typeface="Arial"/>
            </a:endParaRPr>
          </a:p>
          <a:p>
            <a:pPr marL="486410" lvl="1" algn="r">
              <a:buFont typeface="Arial"/>
              <a:buChar char="•"/>
            </a:pPr>
            <a:r>
              <a:rPr lang="en-US" sz="1400" b="1">
                <a:solidFill>
                  <a:schemeClr val="tx1"/>
                </a:solidFill>
                <a:latin typeface="+mn-lt"/>
                <a:ea typeface="Calibri" panose="020F0502020204030204"/>
                <a:cs typeface="Arial"/>
              </a:rPr>
              <a:t>Matplotlib</a:t>
            </a:r>
            <a:r>
              <a:rPr lang="en-US" sz="1400">
                <a:solidFill>
                  <a:schemeClr val="tx1"/>
                </a:solidFill>
                <a:latin typeface="+mn-lt"/>
                <a:ea typeface="Calibri" panose="020F0502020204030204"/>
                <a:cs typeface="Arial"/>
              </a:rPr>
              <a:t> and </a:t>
            </a:r>
            <a:r>
              <a:rPr lang="en-US" sz="1400" b="1">
                <a:solidFill>
                  <a:schemeClr val="tx1"/>
                </a:solidFill>
                <a:latin typeface="+mn-lt"/>
                <a:ea typeface="Calibri" panose="020F0502020204030204"/>
                <a:cs typeface="Arial"/>
              </a:rPr>
              <a:t>Seaborn</a:t>
            </a:r>
            <a:r>
              <a:rPr lang="en-US" sz="1400">
                <a:solidFill>
                  <a:schemeClr val="tx1"/>
                </a:solidFill>
                <a:latin typeface="+mn-lt"/>
                <a:ea typeface="Calibri" panose="020F0502020204030204"/>
                <a:cs typeface="Arial"/>
              </a:rPr>
              <a:t>: For data visualization.</a:t>
            </a:r>
            <a:endParaRPr lang="en-US" sz="1400">
              <a:latin typeface="+mn-lt"/>
              <a:ea typeface="Calibri" panose="020F0502020204030204"/>
              <a:cs typeface="Arial"/>
            </a:endParaRPr>
          </a:p>
          <a:p>
            <a:pPr marL="486410" lvl="1" algn="r">
              <a:buFont typeface="Arial"/>
              <a:buChar char="•"/>
            </a:pPr>
            <a:r>
              <a:rPr lang="en-US" sz="1400" b="1" err="1">
                <a:solidFill>
                  <a:schemeClr val="tx1"/>
                </a:solidFill>
                <a:latin typeface="+mn-lt"/>
                <a:ea typeface="Calibri" panose="020F0502020204030204"/>
                <a:cs typeface="Arial"/>
              </a:rPr>
              <a:t>XGBoost</a:t>
            </a:r>
            <a:r>
              <a:rPr lang="en-US" sz="1400" b="1">
                <a:solidFill>
                  <a:schemeClr val="tx1"/>
                </a:solidFill>
                <a:latin typeface="+mn-lt"/>
                <a:ea typeface="Calibri" panose="020F0502020204030204"/>
                <a:cs typeface="Arial"/>
              </a:rPr>
              <a:t>, </a:t>
            </a:r>
            <a:r>
              <a:rPr lang="en-US" sz="1400" b="1" err="1">
                <a:solidFill>
                  <a:schemeClr val="tx1"/>
                </a:solidFill>
                <a:latin typeface="+mn-lt"/>
                <a:ea typeface="Calibri" panose="020F0502020204030204"/>
                <a:cs typeface="Arial"/>
              </a:rPr>
              <a:t>LightGBM</a:t>
            </a:r>
            <a:r>
              <a:rPr lang="en-US" sz="1400" b="1">
                <a:solidFill>
                  <a:schemeClr val="tx1"/>
                </a:solidFill>
                <a:latin typeface="+mn-lt"/>
                <a:ea typeface="Calibri" panose="020F0502020204030204"/>
                <a:cs typeface="Arial"/>
              </a:rPr>
              <a:t>, and </a:t>
            </a:r>
            <a:r>
              <a:rPr lang="en-US" sz="1400" b="1" err="1">
                <a:solidFill>
                  <a:schemeClr val="tx1"/>
                </a:solidFill>
                <a:latin typeface="+mn-lt"/>
                <a:ea typeface="Calibri" panose="020F0502020204030204"/>
                <a:cs typeface="Arial"/>
              </a:rPr>
              <a:t>CatBoost</a:t>
            </a:r>
            <a:r>
              <a:rPr lang="en-US" sz="1400">
                <a:solidFill>
                  <a:schemeClr val="tx1"/>
                </a:solidFill>
                <a:latin typeface="+mn-lt"/>
                <a:ea typeface="Calibri" panose="020F0502020204030204"/>
                <a:cs typeface="Arial"/>
              </a:rPr>
              <a:t>: For boosting algorithms.</a:t>
            </a:r>
            <a:endParaRPr lang="en-US" sz="1400">
              <a:solidFill>
                <a:schemeClr val="tx1"/>
              </a:solidFill>
              <a:latin typeface="+mn-lt"/>
            </a:endParaRPr>
          </a:p>
          <a:p>
            <a:pPr marL="486410" lvl="1" algn="r">
              <a:buFont typeface="Arial"/>
              <a:buChar char="•"/>
            </a:pPr>
            <a:r>
              <a:rPr lang="en-US" sz="1400" b="1">
                <a:solidFill>
                  <a:schemeClr val="tx1"/>
                </a:solidFill>
                <a:latin typeface="+mn-lt"/>
                <a:ea typeface="Calibri" panose="020F0502020204030204"/>
                <a:cs typeface="Arial"/>
              </a:rPr>
              <a:t>PCA:</a:t>
            </a:r>
            <a:r>
              <a:rPr lang="en-US" sz="1400">
                <a:solidFill>
                  <a:schemeClr val="tx1"/>
                </a:solidFill>
                <a:latin typeface="+mn-lt"/>
                <a:ea typeface="Calibri" panose="020F0502020204030204"/>
                <a:cs typeface="Arial"/>
              </a:rPr>
              <a:t> for reducing the feature space</a:t>
            </a:r>
          </a:p>
        </p:txBody>
      </p:sp>
      <p:sp>
        <p:nvSpPr>
          <p:cNvPr id="15" name="TextBox 14">
            <a:extLst>
              <a:ext uri="{FF2B5EF4-FFF2-40B4-BE49-F238E27FC236}">
                <a16:creationId xmlns:a16="http://schemas.microsoft.com/office/drawing/2014/main" id="{3F0810C2-E751-C295-6302-4F187D3C6062}"/>
              </a:ext>
            </a:extLst>
          </p:cNvPr>
          <p:cNvSpPr txBox="1"/>
          <p:nvPr/>
        </p:nvSpPr>
        <p:spPr>
          <a:xfrm>
            <a:off x="11846577" y="2690115"/>
            <a:ext cx="499533" cy="584775"/>
          </a:xfrm>
          <a:prstGeom prst="rect">
            <a:avLst/>
          </a:prstGeom>
          <a:noFill/>
        </p:spPr>
        <p:txBody>
          <a:bodyPr wrap="square" rtlCol="0">
            <a:spAutoFit/>
          </a:bodyPr>
          <a:lstStyle/>
          <a:p>
            <a:r>
              <a:rPr lang="en-US" sz="3200">
                <a:latin typeface="Aptos Mono" panose="020B0009020202020204" pitchFamily="49" charset="0"/>
              </a:rPr>
              <a:t>2</a:t>
            </a:r>
            <a:endParaRPr lang="en-US">
              <a:latin typeface="Aptos Mono" panose="020B0009020202020204" pitchFamily="49" charset="0"/>
            </a:endParaRPr>
          </a:p>
        </p:txBody>
      </p:sp>
    </p:spTree>
    <p:extLst>
      <p:ext uri="{BB962C8B-B14F-4D97-AF65-F5344CB8AC3E}">
        <p14:creationId xmlns:p14="http://schemas.microsoft.com/office/powerpoint/2010/main" val="42187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0" presetClass="path" presetSubtype="0" accel="50000" decel="50000" fill="hold" grpId="0" nodeType="withEffect">
                                  <p:stCondLst>
                                    <p:cond delay="0"/>
                                  </p:stCondLst>
                                  <p:childTnLst>
                                    <p:animMotion origin="layout" path="M 0.0819 0.10601 L -3.33333E-6 3.7037E-6 " pathEditMode="relative" rAng="0" ptsTypes="AA">
                                      <p:cBhvr>
                                        <p:cTn id="9" dur="1000" fill="hold"/>
                                        <p:tgtEl>
                                          <p:spTgt spid="5"/>
                                        </p:tgtEl>
                                        <p:attrNameLst>
                                          <p:attrName>ppt_x</p:attrName>
                                          <p:attrName>ppt_y</p:attrName>
                                        </p:attrNameLst>
                                      </p:cBhvr>
                                      <p:rCtr x="-4102" y="-5301"/>
                                    </p:animMotion>
                                  </p:childTnLst>
                                </p:cTn>
                              </p:par>
                              <p:par>
                                <p:cTn id="10" presetID="9" presetClass="entr" presetSubtype="0" fill="hold" grpId="1"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0" presetClass="path" presetSubtype="0" accel="50000" decel="50000" fill="hold" grpId="0" nodeType="withEffect">
                                  <p:stCondLst>
                                    <p:cond delay="0"/>
                                  </p:stCondLst>
                                  <p:childTnLst>
                                    <p:animMotion origin="layout" path="M -0.08698 0.12385 L -0.02422 0.0426 " pathEditMode="relative" rAng="0" ptsTypes="AA">
                                      <p:cBhvr>
                                        <p:cTn id="14" dur="1000" fill="hold"/>
                                        <p:tgtEl>
                                          <p:spTgt spid="15"/>
                                        </p:tgtEl>
                                        <p:attrNameLst>
                                          <p:attrName>ppt_x</p:attrName>
                                          <p:attrName>ppt_y</p:attrName>
                                        </p:attrNameLst>
                                      </p:cBhvr>
                                      <p:rCtr x="3138" y="-4074"/>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dissolve">
                                      <p:cBhvr>
                                        <p:cTn id="25" dur="500"/>
                                        <p:tgtEl>
                                          <p:spTgt spid="4">
                                            <p:txEl>
                                              <p:pRg st="1" end="1"/>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dissolve">
                                      <p:cBhvr>
                                        <p:cTn id="28" dur="500"/>
                                        <p:tgtEl>
                                          <p:spTgt spid="4">
                                            <p:txEl>
                                              <p:pRg st="2" end="2"/>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dissolve">
                                      <p:cBhvr>
                                        <p:cTn id="31" dur="500"/>
                                        <p:tgtEl>
                                          <p:spTgt spid="4">
                                            <p:txEl>
                                              <p:pRg st="3" end="3"/>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dissolve">
                                      <p:cBhvr>
                                        <p:cTn id="34" dur="500"/>
                                        <p:tgtEl>
                                          <p:spTgt spid="4">
                                            <p:txEl>
                                              <p:pRg st="4" end="4"/>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dissolve">
                                      <p:cBhvr>
                                        <p:cTn id="4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uild="p"/>
      <p:bldP spid="13" grpId="0"/>
      <p:bldP spid="15" grpId="0"/>
      <p:bldP spid="1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65177C-2E41-571E-82CC-9BAD4F2CBAE4}"/>
              </a:ext>
            </a:extLst>
          </p:cNvPr>
          <p:cNvSpPr txBox="1"/>
          <p:nvPr/>
        </p:nvSpPr>
        <p:spPr>
          <a:xfrm>
            <a:off x="4301067" y="437053"/>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5" name="TextBox 4">
            <a:extLst>
              <a:ext uri="{FF2B5EF4-FFF2-40B4-BE49-F238E27FC236}">
                <a16:creationId xmlns:a16="http://schemas.microsoft.com/office/drawing/2014/main" id="{4EDCA383-EAFE-DA62-EF75-C82C085C83E3}"/>
              </a:ext>
            </a:extLst>
          </p:cNvPr>
          <p:cNvSpPr txBox="1"/>
          <p:nvPr/>
        </p:nvSpPr>
        <p:spPr>
          <a:xfrm>
            <a:off x="4301067" y="3429000"/>
            <a:ext cx="999066" cy="584775"/>
          </a:xfrm>
          <a:prstGeom prst="rect">
            <a:avLst/>
          </a:prstGeom>
          <a:noFill/>
        </p:spPr>
        <p:txBody>
          <a:bodyPr wrap="square" rtlCol="0">
            <a:spAutoFit/>
          </a:bodyPr>
          <a:lstStyle/>
          <a:p>
            <a:r>
              <a:rPr lang="en-US" sz="3200">
                <a:latin typeface="Aptos Mono" panose="020B0009020202020204" pitchFamily="49" charset="0"/>
              </a:rPr>
              <a:t>2</a:t>
            </a:r>
            <a:endParaRPr lang="en-US">
              <a:latin typeface="Aptos Mono" panose="020B0009020202020204" pitchFamily="49" charset="0"/>
            </a:endParaRPr>
          </a:p>
        </p:txBody>
      </p:sp>
      <p:sp>
        <p:nvSpPr>
          <p:cNvPr id="8" name="Title 7">
            <a:extLst>
              <a:ext uri="{FF2B5EF4-FFF2-40B4-BE49-F238E27FC236}">
                <a16:creationId xmlns:a16="http://schemas.microsoft.com/office/drawing/2014/main" id="{2D62B7CA-2E81-3E7A-4178-D85ECE58B860}"/>
              </a:ext>
            </a:extLst>
          </p:cNvPr>
          <p:cNvSpPr>
            <a:spLocks noGrp="1"/>
          </p:cNvSpPr>
          <p:nvPr>
            <p:ph type="title"/>
          </p:nvPr>
        </p:nvSpPr>
        <p:spPr/>
        <p:txBody>
          <a:bodyPr>
            <a:normAutofit/>
          </a:bodyPr>
          <a:lstStyle/>
          <a:p>
            <a:r>
              <a:rPr lang="en-US" sz="2800" b="1">
                <a:solidFill>
                  <a:schemeClr val="bg1"/>
                </a:solidFill>
              </a:rPr>
              <a:t>Implementation Plan</a:t>
            </a:r>
            <a:endParaRPr lang="en-SG" sz="2800">
              <a:solidFill>
                <a:schemeClr val="bg1"/>
              </a:solidFill>
            </a:endParaRPr>
          </a:p>
        </p:txBody>
      </p:sp>
      <p:graphicFrame>
        <p:nvGraphicFramePr>
          <p:cNvPr id="3" name="Content Placeholder 2">
            <a:extLst>
              <a:ext uri="{FF2B5EF4-FFF2-40B4-BE49-F238E27FC236}">
                <a16:creationId xmlns:a16="http://schemas.microsoft.com/office/drawing/2014/main" id="{B28F1DC9-1ACF-5C56-BFB3-29DCECAEA74F}"/>
              </a:ext>
            </a:extLst>
          </p:cNvPr>
          <p:cNvGraphicFramePr>
            <a:graphicFrameLocks noGrp="1"/>
          </p:cNvGraphicFramePr>
          <p:nvPr>
            <p:ph idx="1"/>
            <p:extLst>
              <p:ext uri="{D42A27DB-BD31-4B8C-83A1-F6EECF244321}">
                <p14:modId xmlns:p14="http://schemas.microsoft.com/office/powerpoint/2010/main" val="1833648321"/>
              </p:ext>
            </p:extLst>
          </p:nvPr>
        </p:nvGraphicFramePr>
        <p:xfrm>
          <a:off x="4904509" y="527858"/>
          <a:ext cx="6492875" cy="2194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9">
            <a:extLst>
              <a:ext uri="{FF2B5EF4-FFF2-40B4-BE49-F238E27FC236}">
                <a16:creationId xmlns:a16="http://schemas.microsoft.com/office/drawing/2014/main" id="{C4941895-0DF6-DC46-DD3B-8411C4EDBFD7}"/>
              </a:ext>
            </a:extLst>
          </p:cNvPr>
          <p:cNvSpPr>
            <a:spLocks noGrp="1"/>
          </p:cNvSpPr>
          <p:nvPr>
            <p:ph type="body" sz="half" idx="2"/>
          </p:nvPr>
        </p:nvSpPr>
        <p:spPr/>
        <p:txBody>
          <a:bodyPr>
            <a:normAutofit/>
          </a:bodyPr>
          <a:lstStyle/>
          <a:p>
            <a:pPr marL="342900" indent="-342900">
              <a:buClr>
                <a:schemeClr val="bg1"/>
              </a:buClr>
              <a:buFont typeface="+mj-lt"/>
              <a:buAutoNum type="arabicPeriod"/>
            </a:pPr>
            <a:r>
              <a:rPr lang="en-SG" sz="2000">
                <a:solidFill>
                  <a:schemeClr val="accent2">
                    <a:lumMod val="20000"/>
                    <a:lumOff val="80000"/>
                  </a:schemeClr>
                </a:solidFill>
                <a:latin typeface="+mj-lt"/>
              </a:rPr>
              <a:t>Project Phases</a:t>
            </a:r>
          </a:p>
          <a:p>
            <a:pPr marL="342900" indent="-342900">
              <a:buClr>
                <a:schemeClr val="bg1"/>
              </a:buClr>
              <a:buFont typeface="+mj-lt"/>
              <a:buAutoNum type="arabicPeriod"/>
            </a:pPr>
            <a:r>
              <a:rPr lang="en-SG" sz="2000">
                <a:solidFill>
                  <a:schemeClr val="accent2">
                    <a:lumMod val="20000"/>
                    <a:lumOff val="80000"/>
                  </a:schemeClr>
                </a:solidFill>
                <a:latin typeface="+mj-lt"/>
              </a:rPr>
              <a:t>Resources</a:t>
            </a: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13</a:t>
            </a:fld>
            <a:endParaRPr lang="en-SG"/>
          </a:p>
        </p:txBody>
      </p:sp>
      <p:sp>
        <p:nvSpPr>
          <p:cNvPr id="2" name="Content Placeholder 8">
            <a:extLst>
              <a:ext uri="{FF2B5EF4-FFF2-40B4-BE49-F238E27FC236}">
                <a16:creationId xmlns:a16="http://schemas.microsoft.com/office/drawing/2014/main" id="{3F8105E0-F0D4-5659-78D7-5CB267148D21}"/>
              </a:ext>
            </a:extLst>
          </p:cNvPr>
          <p:cNvSpPr txBox="1">
            <a:spLocks/>
          </p:cNvSpPr>
          <p:nvPr/>
        </p:nvSpPr>
        <p:spPr>
          <a:xfrm>
            <a:off x="4800602" y="3626230"/>
            <a:ext cx="6496594" cy="2680556"/>
          </a:xfrm>
          <a:prstGeom prst="rect">
            <a:avLst/>
          </a:prstGeom>
        </p:spPr>
        <p:txBody>
          <a:bodyPr vert="horz" lIns="0" tIns="45720" rIns="0" bIns="45720" rtlCol="0" anchor="t">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86410" lvl="1"/>
            <a:r>
              <a:rPr lang="en-US" sz="1400" b="1">
                <a:solidFill>
                  <a:schemeClr val="tx1"/>
                </a:solidFill>
                <a:latin typeface="+mn-lt"/>
                <a:ea typeface="Calibri Light"/>
                <a:cs typeface="Calibri Light"/>
              </a:rPr>
              <a:t>Software &amp; Tools</a:t>
            </a:r>
            <a:r>
              <a:rPr lang="en-US" sz="1400">
                <a:solidFill>
                  <a:schemeClr val="tx1"/>
                </a:solidFill>
                <a:latin typeface="+mn-lt"/>
                <a:ea typeface="Calibri Light"/>
                <a:cs typeface="Calibri Light"/>
              </a:rPr>
              <a:t>: Python (Language) and </a:t>
            </a:r>
            <a:r>
              <a:rPr lang="en-US" sz="1400" err="1">
                <a:solidFill>
                  <a:schemeClr val="tx1"/>
                </a:solidFill>
                <a:latin typeface="+mn-lt"/>
                <a:ea typeface="Calibri Light"/>
                <a:cs typeface="Calibri Light"/>
              </a:rPr>
              <a:t>Jupyter</a:t>
            </a:r>
            <a:r>
              <a:rPr lang="en-US" sz="1400">
                <a:solidFill>
                  <a:schemeClr val="tx1"/>
                </a:solidFill>
                <a:latin typeface="+mn-lt"/>
                <a:ea typeface="Calibri Light"/>
                <a:cs typeface="Calibri Light"/>
              </a:rPr>
              <a:t> Notebook / </a:t>
            </a:r>
            <a:r>
              <a:rPr lang="en-US" sz="1400" err="1">
                <a:solidFill>
                  <a:schemeClr val="tx1"/>
                </a:solidFill>
                <a:latin typeface="+mn-lt"/>
                <a:ea typeface="Calibri Light"/>
                <a:cs typeface="Calibri Light"/>
              </a:rPr>
              <a:t>VSCode</a:t>
            </a:r>
            <a:r>
              <a:rPr lang="en-US" sz="1400">
                <a:solidFill>
                  <a:schemeClr val="tx1"/>
                </a:solidFill>
                <a:latin typeface="+mn-lt"/>
                <a:ea typeface="Calibri Light"/>
                <a:cs typeface="Calibri Light"/>
              </a:rPr>
              <a:t> (Development Environment)</a:t>
            </a:r>
          </a:p>
          <a:p>
            <a:pPr marL="486410" lvl="1"/>
            <a:r>
              <a:rPr lang="en-US" sz="1400" b="1">
                <a:solidFill>
                  <a:schemeClr val="tx1"/>
                </a:solidFill>
                <a:latin typeface="+mn-lt"/>
                <a:ea typeface="Calibri Light"/>
                <a:cs typeface="Calibri Light"/>
              </a:rPr>
              <a:t>Libraries</a:t>
            </a:r>
            <a:r>
              <a:rPr lang="en-US" sz="1400">
                <a:solidFill>
                  <a:schemeClr val="tx1"/>
                </a:solidFill>
                <a:latin typeface="+mn-lt"/>
                <a:ea typeface="Calibri Light"/>
                <a:cs typeface="Calibri Light"/>
              </a:rPr>
              <a:t>:</a:t>
            </a:r>
          </a:p>
          <a:p>
            <a:pPr marL="669290" lvl="2">
              <a:buFont typeface="Wingdings" panose="020B0604020202020204" pitchFamily="34" charset="0"/>
              <a:buChar char="§"/>
            </a:pPr>
            <a:r>
              <a:rPr lang="en-US">
                <a:solidFill>
                  <a:schemeClr val="tx1"/>
                </a:solidFill>
                <a:latin typeface="+mn-lt"/>
                <a:ea typeface="Calibri Light"/>
                <a:cs typeface="Calibri Light"/>
              </a:rPr>
              <a:t>pandas, </a:t>
            </a:r>
            <a:r>
              <a:rPr lang="en-US" err="1">
                <a:solidFill>
                  <a:schemeClr val="tx1"/>
                </a:solidFill>
                <a:latin typeface="+mn-lt"/>
                <a:ea typeface="Calibri Light"/>
                <a:cs typeface="Calibri Light"/>
              </a:rPr>
              <a:t>numpy</a:t>
            </a:r>
            <a:r>
              <a:rPr lang="en-US">
                <a:solidFill>
                  <a:schemeClr val="tx1"/>
                </a:solidFill>
                <a:latin typeface="+mn-lt"/>
                <a:ea typeface="Calibri Light"/>
                <a:cs typeface="Calibri Light"/>
              </a:rPr>
              <a:t> (Data Manipulation)</a:t>
            </a:r>
          </a:p>
          <a:p>
            <a:pPr marL="669290" lvl="2">
              <a:buFont typeface="Wingdings" panose="020B0604020202020204" pitchFamily="34" charset="0"/>
              <a:buChar char="§"/>
            </a:pPr>
            <a:r>
              <a:rPr lang="en-US">
                <a:solidFill>
                  <a:schemeClr val="tx1"/>
                </a:solidFill>
                <a:latin typeface="+mn-lt"/>
                <a:ea typeface="Calibri Light"/>
                <a:cs typeface="Calibri Light"/>
              </a:rPr>
              <a:t>matplotlib, seaborn (Visualization)</a:t>
            </a:r>
          </a:p>
          <a:p>
            <a:pPr marL="669290" lvl="2">
              <a:buFont typeface="Wingdings" panose="020B0604020202020204" pitchFamily="34" charset="0"/>
              <a:buChar char="§"/>
            </a:pPr>
            <a:r>
              <a:rPr lang="en-US">
                <a:solidFill>
                  <a:schemeClr val="tx1"/>
                </a:solidFill>
                <a:latin typeface="+mn-lt"/>
                <a:ea typeface="Calibri Light"/>
                <a:cs typeface="Calibri Light"/>
              </a:rPr>
              <a:t>scikit-learn, </a:t>
            </a:r>
            <a:r>
              <a:rPr lang="en-US" err="1">
                <a:solidFill>
                  <a:schemeClr val="tx1"/>
                </a:solidFill>
                <a:latin typeface="+mn-lt"/>
                <a:ea typeface="Calibri Light"/>
                <a:cs typeface="Calibri Light"/>
              </a:rPr>
              <a:t>xgboost</a:t>
            </a:r>
            <a:r>
              <a:rPr lang="en-US">
                <a:solidFill>
                  <a:schemeClr val="tx1"/>
                </a:solidFill>
                <a:latin typeface="+mn-lt"/>
                <a:ea typeface="Calibri Light"/>
                <a:cs typeface="Calibri Light"/>
              </a:rPr>
              <a:t>, </a:t>
            </a:r>
            <a:r>
              <a:rPr lang="en-US" err="1">
                <a:solidFill>
                  <a:schemeClr val="tx1"/>
                </a:solidFill>
                <a:latin typeface="+mn-lt"/>
                <a:ea typeface="Calibri Light"/>
                <a:cs typeface="Calibri Light"/>
              </a:rPr>
              <a:t>lightgbm</a:t>
            </a:r>
            <a:r>
              <a:rPr lang="en-US">
                <a:solidFill>
                  <a:schemeClr val="tx1"/>
                </a:solidFill>
                <a:latin typeface="+mn-lt"/>
                <a:ea typeface="Calibri Light"/>
                <a:cs typeface="Calibri Light"/>
              </a:rPr>
              <a:t>, </a:t>
            </a:r>
            <a:r>
              <a:rPr lang="en-US" err="1">
                <a:solidFill>
                  <a:schemeClr val="tx1"/>
                </a:solidFill>
                <a:latin typeface="+mn-lt"/>
                <a:ea typeface="Calibri Light"/>
                <a:cs typeface="Calibri Light"/>
              </a:rPr>
              <a:t>catboost</a:t>
            </a:r>
            <a:r>
              <a:rPr lang="en-US">
                <a:solidFill>
                  <a:schemeClr val="tx1"/>
                </a:solidFill>
                <a:latin typeface="+mn-lt"/>
                <a:ea typeface="Calibri Light"/>
                <a:cs typeface="Calibri Light"/>
              </a:rPr>
              <a:t> (Machine Learning &amp; Modeling)</a:t>
            </a:r>
          </a:p>
          <a:p>
            <a:pPr marL="669290" lvl="2">
              <a:buFont typeface="Wingdings" panose="020B0604020202020204" pitchFamily="34" charset="0"/>
              <a:buChar char="§"/>
            </a:pPr>
            <a:r>
              <a:rPr lang="en-US">
                <a:solidFill>
                  <a:schemeClr val="tx1"/>
                </a:solidFill>
                <a:latin typeface="+mn-lt"/>
                <a:ea typeface="Calibri Light"/>
                <a:cs typeface="Calibri Light"/>
              </a:rPr>
              <a:t>PCA (Dimensionality Reduction)</a:t>
            </a:r>
          </a:p>
          <a:p>
            <a:pPr marL="486410" lvl="1"/>
            <a:r>
              <a:rPr lang="en-US" sz="1400" b="1">
                <a:solidFill>
                  <a:schemeClr val="tx1"/>
                </a:solidFill>
                <a:latin typeface="+mn-lt"/>
                <a:ea typeface="Calibri Light"/>
                <a:cs typeface="Calibri Light"/>
              </a:rPr>
              <a:t>Hardware: </a:t>
            </a:r>
            <a:r>
              <a:rPr lang="en-US" sz="1400">
                <a:solidFill>
                  <a:schemeClr val="tx1"/>
                </a:solidFill>
                <a:latin typeface="+mn-lt"/>
                <a:ea typeface="Calibri Light"/>
                <a:cs typeface="Calibri Light"/>
              </a:rPr>
              <a:t>Local Machine</a:t>
            </a:r>
          </a:p>
          <a:p>
            <a:pPr marL="486410" lvl="1"/>
            <a:r>
              <a:rPr lang="en-US" sz="1400" b="1">
                <a:solidFill>
                  <a:schemeClr val="tx1"/>
                </a:solidFill>
                <a:latin typeface="+mn-lt"/>
                <a:ea typeface="Calibri Light"/>
                <a:cs typeface="Calibri Light"/>
              </a:rPr>
              <a:t>Data:</a:t>
            </a:r>
            <a:r>
              <a:rPr lang="en-US" sz="1400">
                <a:solidFill>
                  <a:schemeClr val="tx1"/>
                </a:solidFill>
                <a:latin typeface="+mn-lt"/>
                <a:ea typeface="Calibri Light"/>
                <a:cs typeface="Calibri Light"/>
              </a:rPr>
              <a:t> </a:t>
            </a:r>
            <a:r>
              <a:rPr lang="en-IN" sz="1400">
                <a:solidFill>
                  <a:schemeClr val="tx1"/>
                </a:solidFill>
                <a:latin typeface="+mn-lt"/>
                <a:hlinkClick r:id="rId8"/>
              </a:rPr>
              <a:t>Walmart Sales Dataset</a:t>
            </a:r>
            <a:r>
              <a:rPr lang="en-IN" sz="1400">
                <a:solidFill>
                  <a:schemeClr val="tx1"/>
                </a:solidFill>
                <a:latin typeface="+mn-lt"/>
              </a:rPr>
              <a:t> </a:t>
            </a:r>
            <a:r>
              <a:rPr lang="en-US" sz="1400">
                <a:solidFill>
                  <a:schemeClr val="tx1"/>
                </a:solidFill>
                <a:latin typeface="+mn-lt"/>
                <a:ea typeface="Calibri Light"/>
                <a:cs typeface="Calibri Light"/>
              </a:rPr>
              <a:t>(Primary Dataset from Kaggle)</a:t>
            </a:r>
          </a:p>
        </p:txBody>
      </p:sp>
    </p:spTree>
    <p:extLst>
      <p:ext uri="{BB962C8B-B14F-4D97-AF65-F5344CB8AC3E}">
        <p14:creationId xmlns:p14="http://schemas.microsoft.com/office/powerpoint/2010/main" val="58708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0" presetClass="path" presetSubtype="0" accel="50000" decel="50000" fill="hold" grpId="0" nodeType="withEffect">
                                  <p:stCondLst>
                                    <p:cond delay="0"/>
                                  </p:stCondLst>
                                  <p:childTnLst>
                                    <p:animMotion origin="layout" path="M 0.0819 0.10601 L -3.33333E-6 3.7037E-6 " pathEditMode="relative" rAng="0" ptsTypes="AA">
                                      <p:cBhvr>
                                        <p:cTn id="9" dur="1000" fill="hold"/>
                                        <p:tgtEl>
                                          <p:spTgt spid="4"/>
                                        </p:tgtEl>
                                        <p:attrNameLst>
                                          <p:attrName>ppt_x</p:attrName>
                                          <p:attrName>ppt_y</p:attrName>
                                        </p:attrNameLst>
                                      </p:cBhvr>
                                      <p:rCtr x="-4102" y="-5301"/>
                                    </p:animMotion>
                                  </p:childTnLst>
                                </p:cTn>
                              </p:par>
                              <p:par>
                                <p:cTn id="10" presetID="9" presetClass="entr"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0" presetClass="path" presetSubtype="0" accel="50000" decel="50000" fill="hold" grpId="0" nodeType="withEffect">
                                  <p:stCondLst>
                                    <p:cond delay="0"/>
                                  </p:stCondLst>
                                  <p:childTnLst>
                                    <p:animMotion origin="layout" path="M 0.0819 0.10601 L -3.33333E-6 3.7037E-6 " pathEditMode="relative" rAng="0" ptsTypes="AA">
                                      <p:cBhvr>
                                        <p:cTn id="14" dur="1000" fill="hold"/>
                                        <p:tgtEl>
                                          <p:spTgt spid="5"/>
                                        </p:tgtEl>
                                        <p:attrNameLst>
                                          <p:attrName>ppt_x</p:attrName>
                                          <p:attrName>ppt_y</p:attrName>
                                        </p:attrNameLst>
                                      </p:cBhvr>
                                      <p:rCtr x="-4102" y="-5301"/>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Graphic spid="3" grpId="0">
        <p:bldAsOne/>
      </p:bldGraphic>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1154E-FB0A-0B81-7E18-71F7EBA725F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763B5D9-EF6B-2EEF-E223-C756A750BC71}"/>
              </a:ext>
            </a:extLst>
          </p:cNvPr>
          <p:cNvSpPr>
            <a:spLocks noGrp="1"/>
          </p:cNvSpPr>
          <p:nvPr>
            <p:ph type="title"/>
          </p:nvPr>
        </p:nvSpPr>
        <p:spPr/>
        <p:txBody>
          <a:bodyPr>
            <a:normAutofit/>
          </a:bodyPr>
          <a:lstStyle/>
          <a:p>
            <a:r>
              <a:rPr lang="en-US" sz="2800" b="1">
                <a:solidFill>
                  <a:schemeClr val="bg1"/>
                </a:solidFill>
              </a:rPr>
              <a:t>Implementation Plan</a:t>
            </a:r>
            <a:endParaRPr lang="en-SG" sz="2800">
              <a:solidFill>
                <a:schemeClr val="bg1"/>
              </a:solidFill>
            </a:endParaRPr>
          </a:p>
        </p:txBody>
      </p:sp>
      <p:sp>
        <p:nvSpPr>
          <p:cNvPr id="10" name="Text Placeholder 9">
            <a:extLst>
              <a:ext uri="{FF2B5EF4-FFF2-40B4-BE49-F238E27FC236}">
                <a16:creationId xmlns:a16="http://schemas.microsoft.com/office/drawing/2014/main" id="{EC454489-9947-0BD9-F03D-237AB1D3A22E}"/>
              </a:ext>
            </a:extLst>
          </p:cNvPr>
          <p:cNvSpPr>
            <a:spLocks noGrp="1"/>
          </p:cNvSpPr>
          <p:nvPr>
            <p:ph type="body" sz="half" idx="2"/>
          </p:nvPr>
        </p:nvSpPr>
        <p:spPr/>
        <p:txBody>
          <a:bodyPr>
            <a:normAutofit/>
          </a:bodyPr>
          <a:lstStyle/>
          <a:p>
            <a:pPr>
              <a:buClr>
                <a:schemeClr val="bg1"/>
              </a:buClr>
            </a:pPr>
            <a:r>
              <a:rPr lang="en-SG" sz="2000">
                <a:solidFill>
                  <a:schemeClr val="accent2">
                    <a:lumMod val="20000"/>
                    <a:lumOff val="80000"/>
                  </a:schemeClr>
                </a:solidFill>
                <a:latin typeface="+mj-lt"/>
              </a:rPr>
              <a:t>Timeline And Milestones</a:t>
            </a:r>
          </a:p>
        </p:txBody>
      </p:sp>
      <p:sp>
        <p:nvSpPr>
          <p:cNvPr id="6" name="Footer Placeholder 5">
            <a:extLst>
              <a:ext uri="{FF2B5EF4-FFF2-40B4-BE49-F238E27FC236}">
                <a16:creationId xmlns:a16="http://schemas.microsoft.com/office/drawing/2014/main" id="{C06DA1A5-BC6A-6509-CD21-249D07998778}"/>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D7D1B305-24BC-98A1-19CA-24CB1EB9C1C2}"/>
              </a:ext>
            </a:extLst>
          </p:cNvPr>
          <p:cNvSpPr>
            <a:spLocks noGrp="1"/>
          </p:cNvSpPr>
          <p:nvPr>
            <p:ph type="sldNum" sz="quarter" idx="12"/>
          </p:nvPr>
        </p:nvSpPr>
        <p:spPr/>
        <p:txBody>
          <a:bodyPr/>
          <a:lstStyle/>
          <a:p>
            <a:fld id="{BF1758FF-0BF1-4103-A89A-38EC40E85429}" type="slidenum">
              <a:rPr lang="en-SG" smtClean="0"/>
              <a:t>14</a:t>
            </a:fld>
            <a:endParaRPr lang="en-SG"/>
          </a:p>
        </p:txBody>
      </p:sp>
      <p:grpSp>
        <p:nvGrpSpPr>
          <p:cNvPr id="17" name="Group 16">
            <a:extLst>
              <a:ext uri="{FF2B5EF4-FFF2-40B4-BE49-F238E27FC236}">
                <a16:creationId xmlns:a16="http://schemas.microsoft.com/office/drawing/2014/main" id="{0A9F096C-AB63-E66C-26CA-29C50DD6B99D}"/>
              </a:ext>
            </a:extLst>
          </p:cNvPr>
          <p:cNvGrpSpPr/>
          <p:nvPr/>
        </p:nvGrpSpPr>
        <p:grpSpPr>
          <a:xfrm>
            <a:off x="4591905" y="2107342"/>
            <a:ext cx="7277053" cy="3386101"/>
            <a:chOff x="4270414" y="1698171"/>
            <a:chExt cx="7277053" cy="2109536"/>
          </a:xfrm>
        </p:grpSpPr>
        <p:cxnSp>
          <p:nvCxnSpPr>
            <p:cNvPr id="3" name="Straight Connector 2">
              <a:extLst>
                <a:ext uri="{FF2B5EF4-FFF2-40B4-BE49-F238E27FC236}">
                  <a16:creationId xmlns:a16="http://schemas.microsoft.com/office/drawing/2014/main" id="{EF5BAD60-3FF8-24F1-F419-80EC7BE702A8}"/>
                </a:ext>
              </a:extLst>
            </p:cNvPr>
            <p:cNvCxnSpPr>
              <a:cxnSpLocks/>
            </p:cNvCxnSpPr>
            <p:nvPr/>
          </p:nvCxnSpPr>
          <p:spPr>
            <a:xfrm>
              <a:off x="4800600" y="1698171"/>
              <a:ext cx="6213021"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22E65511-7D33-BF5A-AF97-9E9C0799EEC2}"/>
                </a:ext>
              </a:extLst>
            </p:cNvPr>
            <p:cNvSpPr/>
            <p:nvPr/>
          </p:nvSpPr>
          <p:spPr>
            <a:xfrm rot="5400000">
              <a:off x="10478692" y="1683351"/>
              <a:ext cx="1053951" cy="1083598"/>
            </a:xfrm>
            <a:prstGeom prst="arc">
              <a:avLst>
                <a:gd name="adj1" fmla="val 10823473"/>
                <a:gd name="adj2" fmla="val 31976"/>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D62D5CB-4191-34AE-06D5-C1EA5B7625A6}"/>
                </a:ext>
              </a:extLst>
            </p:cNvPr>
            <p:cNvCxnSpPr>
              <a:cxnSpLocks/>
            </p:cNvCxnSpPr>
            <p:nvPr/>
          </p:nvCxnSpPr>
          <p:spPr>
            <a:xfrm>
              <a:off x="4800600" y="2752126"/>
              <a:ext cx="6213021"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20274133-0B67-3328-8BB4-C07EACF25FEE}"/>
                </a:ext>
              </a:extLst>
            </p:cNvPr>
            <p:cNvSpPr/>
            <p:nvPr/>
          </p:nvSpPr>
          <p:spPr>
            <a:xfrm rot="16200000">
              <a:off x="4285237" y="2738932"/>
              <a:ext cx="1053951" cy="1083598"/>
            </a:xfrm>
            <a:prstGeom prst="arc">
              <a:avLst>
                <a:gd name="adj1" fmla="val 10823473"/>
                <a:gd name="adj2" fmla="val 21574056"/>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D44200B-0C3C-B868-3E23-110F86AD530B}"/>
                </a:ext>
              </a:extLst>
            </p:cNvPr>
            <p:cNvCxnSpPr>
              <a:cxnSpLocks/>
            </p:cNvCxnSpPr>
            <p:nvPr/>
          </p:nvCxnSpPr>
          <p:spPr>
            <a:xfrm flipV="1">
              <a:off x="4800600" y="3806077"/>
              <a:ext cx="6443985" cy="1630"/>
            </a:xfrm>
            <a:prstGeom prst="line">
              <a:avLst/>
            </a:prstGeom>
            <a:ln w="4445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7A6EBDD-95A1-E6E8-7811-CD0104E0C8B6}"/>
              </a:ext>
            </a:extLst>
          </p:cNvPr>
          <p:cNvGrpSpPr/>
          <p:nvPr/>
        </p:nvGrpSpPr>
        <p:grpSpPr>
          <a:xfrm>
            <a:off x="5049998" y="741277"/>
            <a:ext cx="2133567" cy="1366065"/>
            <a:chOff x="5029216" y="169772"/>
            <a:chExt cx="2133567" cy="1366065"/>
          </a:xfrm>
        </p:grpSpPr>
        <p:cxnSp>
          <p:nvCxnSpPr>
            <p:cNvPr id="24" name="Straight Connector 23">
              <a:extLst>
                <a:ext uri="{FF2B5EF4-FFF2-40B4-BE49-F238E27FC236}">
                  <a16:creationId xmlns:a16="http://schemas.microsoft.com/office/drawing/2014/main" id="{AD720375-B4DE-251F-0058-3B4581E91C28}"/>
                </a:ext>
              </a:extLst>
            </p:cNvPr>
            <p:cNvCxnSpPr>
              <a:cxnSpLocks/>
            </p:cNvCxnSpPr>
            <p:nvPr/>
          </p:nvCxnSpPr>
          <p:spPr>
            <a:xfrm flipV="1">
              <a:off x="6096000"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C9F4592-E011-7CF0-F549-DBE0E2334168}"/>
                </a:ext>
              </a:extLst>
            </p:cNvPr>
            <p:cNvSpPr/>
            <p:nvPr/>
          </p:nvSpPr>
          <p:spPr>
            <a:xfrm>
              <a:off x="5029216"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1</a:t>
              </a:r>
            </a:p>
            <a:p>
              <a:pPr algn="ctr"/>
              <a:r>
                <a:rPr lang="en-US" sz="1400">
                  <a:solidFill>
                    <a:schemeClr val="bg1"/>
                  </a:solidFill>
                </a:rPr>
                <a:t>Data Collection</a:t>
              </a:r>
            </a:p>
          </p:txBody>
        </p:sp>
      </p:grpSp>
      <p:grpSp>
        <p:nvGrpSpPr>
          <p:cNvPr id="29" name="Group 28">
            <a:extLst>
              <a:ext uri="{FF2B5EF4-FFF2-40B4-BE49-F238E27FC236}">
                <a16:creationId xmlns:a16="http://schemas.microsoft.com/office/drawing/2014/main" id="{2D40E0E6-1FE7-9EE4-101E-D5FC6563533E}"/>
              </a:ext>
            </a:extLst>
          </p:cNvPr>
          <p:cNvGrpSpPr/>
          <p:nvPr/>
        </p:nvGrpSpPr>
        <p:grpSpPr>
          <a:xfrm>
            <a:off x="8821854" y="741277"/>
            <a:ext cx="2133567" cy="1366065"/>
            <a:chOff x="8229567" y="169772"/>
            <a:chExt cx="2133567" cy="1366065"/>
          </a:xfrm>
        </p:grpSpPr>
        <p:cxnSp>
          <p:nvCxnSpPr>
            <p:cNvPr id="27" name="Straight Connector 26">
              <a:extLst>
                <a:ext uri="{FF2B5EF4-FFF2-40B4-BE49-F238E27FC236}">
                  <a16:creationId xmlns:a16="http://schemas.microsoft.com/office/drawing/2014/main" id="{01148CB9-E5CE-0B4E-2843-02DCFCE200B5}"/>
                </a:ext>
              </a:extLst>
            </p:cNvPr>
            <p:cNvCxnSpPr>
              <a:cxnSpLocks/>
            </p:cNvCxnSpPr>
            <p:nvPr/>
          </p:nvCxnSpPr>
          <p:spPr>
            <a:xfrm flipV="1">
              <a:off x="9296351"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6312EA4-9E7E-5EBE-BF9F-409AB91F4465}"/>
                </a:ext>
              </a:extLst>
            </p:cNvPr>
            <p:cNvSpPr/>
            <p:nvPr/>
          </p:nvSpPr>
          <p:spPr>
            <a:xfrm>
              <a:off x="8229567"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2</a:t>
              </a:r>
            </a:p>
            <a:p>
              <a:pPr algn="ctr"/>
              <a:r>
                <a:rPr lang="en-US" sz="1400">
                  <a:solidFill>
                    <a:schemeClr val="bg1"/>
                  </a:solidFill>
                </a:rPr>
                <a:t>Data Preprocessing</a:t>
              </a:r>
            </a:p>
          </p:txBody>
        </p:sp>
      </p:grpSp>
      <p:grpSp>
        <p:nvGrpSpPr>
          <p:cNvPr id="31" name="Group 30">
            <a:extLst>
              <a:ext uri="{FF2B5EF4-FFF2-40B4-BE49-F238E27FC236}">
                <a16:creationId xmlns:a16="http://schemas.microsoft.com/office/drawing/2014/main" id="{103DEBC2-2996-7169-341E-0E9E854B9F2C}"/>
              </a:ext>
            </a:extLst>
          </p:cNvPr>
          <p:cNvGrpSpPr/>
          <p:nvPr/>
        </p:nvGrpSpPr>
        <p:grpSpPr>
          <a:xfrm>
            <a:off x="5055682" y="2428069"/>
            <a:ext cx="2133567" cy="1366065"/>
            <a:chOff x="8229567" y="169772"/>
            <a:chExt cx="2133567" cy="1366065"/>
          </a:xfrm>
        </p:grpSpPr>
        <p:cxnSp>
          <p:nvCxnSpPr>
            <p:cNvPr id="32" name="Straight Connector 31">
              <a:extLst>
                <a:ext uri="{FF2B5EF4-FFF2-40B4-BE49-F238E27FC236}">
                  <a16:creationId xmlns:a16="http://schemas.microsoft.com/office/drawing/2014/main" id="{EB2EB65F-48AC-D039-37AB-39D0E0E47CC7}"/>
                </a:ext>
              </a:extLst>
            </p:cNvPr>
            <p:cNvCxnSpPr>
              <a:cxnSpLocks/>
            </p:cNvCxnSpPr>
            <p:nvPr/>
          </p:nvCxnSpPr>
          <p:spPr>
            <a:xfrm flipV="1">
              <a:off x="9296351"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2BD19AC-8D8A-DAD6-3F15-E6400816999D}"/>
                </a:ext>
              </a:extLst>
            </p:cNvPr>
            <p:cNvSpPr/>
            <p:nvPr/>
          </p:nvSpPr>
          <p:spPr>
            <a:xfrm>
              <a:off x="8229567"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4</a:t>
              </a:r>
            </a:p>
            <a:p>
              <a:pPr algn="ctr"/>
              <a:r>
                <a:rPr lang="en-US" sz="1400">
                  <a:solidFill>
                    <a:schemeClr val="bg1"/>
                  </a:solidFill>
                </a:rPr>
                <a:t>Model Implementation</a:t>
              </a:r>
            </a:p>
          </p:txBody>
        </p:sp>
      </p:grpSp>
      <p:grpSp>
        <p:nvGrpSpPr>
          <p:cNvPr id="34" name="Group 33">
            <a:extLst>
              <a:ext uri="{FF2B5EF4-FFF2-40B4-BE49-F238E27FC236}">
                <a16:creationId xmlns:a16="http://schemas.microsoft.com/office/drawing/2014/main" id="{5996F2AD-B9F7-6AF8-FE37-F56D59818453}"/>
              </a:ext>
            </a:extLst>
          </p:cNvPr>
          <p:cNvGrpSpPr/>
          <p:nvPr/>
        </p:nvGrpSpPr>
        <p:grpSpPr>
          <a:xfrm>
            <a:off x="8821853" y="2435638"/>
            <a:ext cx="2133567" cy="1366065"/>
            <a:chOff x="8229567" y="169772"/>
            <a:chExt cx="2133567" cy="1366065"/>
          </a:xfrm>
        </p:grpSpPr>
        <p:cxnSp>
          <p:nvCxnSpPr>
            <p:cNvPr id="35" name="Straight Connector 34">
              <a:extLst>
                <a:ext uri="{FF2B5EF4-FFF2-40B4-BE49-F238E27FC236}">
                  <a16:creationId xmlns:a16="http://schemas.microsoft.com/office/drawing/2014/main" id="{B4389B42-1AE6-3CF2-3767-A347BC674F54}"/>
                </a:ext>
              </a:extLst>
            </p:cNvPr>
            <p:cNvCxnSpPr>
              <a:cxnSpLocks/>
            </p:cNvCxnSpPr>
            <p:nvPr/>
          </p:nvCxnSpPr>
          <p:spPr>
            <a:xfrm flipV="1">
              <a:off x="9296351"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71E2D4F-72CE-C61D-44D7-6E51DAF369AB}"/>
                </a:ext>
              </a:extLst>
            </p:cNvPr>
            <p:cNvSpPr/>
            <p:nvPr/>
          </p:nvSpPr>
          <p:spPr>
            <a:xfrm>
              <a:off x="8229567"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3</a:t>
              </a:r>
            </a:p>
            <a:p>
              <a:pPr algn="ctr"/>
              <a:r>
                <a:rPr lang="en-US" sz="1400">
                  <a:solidFill>
                    <a:schemeClr val="bg1"/>
                  </a:solidFill>
                </a:rPr>
                <a:t>Model Selection</a:t>
              </a:r>
            </a:p>
          </p:txBody>
        </p:sp>
      </p:grpSp>
      <p:grpSp>
        <p:nvGrpSpPr>
          <p:cNvPr id="37" name="Group 36">
            <a:extLst>
              <a:ext uri="{FF2B5EF4-FFF2-40B4-BE49-F238E27FC236}">
                <a16:creationId xmlns:a16="http://schemas.microsoft.com/office/drawing/2014/main" id="{1DDE3BC7-32C0-DF28-A033-A3327E61BDC1}"/>
              </a:ext>
            </a:extLst>
          </p:cNvPr>
          <p:cNvGrpSpPr/>
          <p:nvPr/>
        </p:nvGrpSpPr>
        <p:grpSpPr>
          <a:xfrm>
            <a:off x="5049998" y="4120471"/>
            <a:ext cx="2133567" cy="1366065"/>
            <a:chOff x="8229567" y="169772"/>
            <a:chExt cx="2133567" cy="1366065"/>
          </a:xfrm>
        </p:grpSpPr>
        <p:cxnSp>
          <p:nvCxnSpPr>
            <p:cNvPr id="38" name="Straight Connector 37">
              <a:extLst>
                <a:ext uri="{FF2B5EF4-FFF2-40B4-BE49-F238E27FC236}">
                  <a16:creationId xmlns:a16="http://schemas.microsoft.com/office/drawing/2014/main" id="{925D97F9-F71F-F0F8-ACC4-14B30CECAAE5}"/>
                </a:ext>
              </a:extLst>
            </p:cNvPr>
            <p:cNvCxnSpPr>
              <a:cxnSpLocks/>
            </p:cNvCxnSpPr>
            <p:nvPr/>
          </p:nvCxnSpPr>
          <p:spPr>
            <a:xfrm flipV="1">
              <a:off x="9296351"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36FD94A-2865-A7CF-0740-D50BD44734CF}"/>
                </a:ext>
              </a:extLst>
            </p:cNvPr>
            <p:cNvSpPr/>
            <p:nvPr/>
          </p:nvSpPr>
          <p:spPr>
            <a:xfrm>
              <a:off x="8229567"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5</a:t>
              </a:r>
            </a:p>
            <a:p>
              <a:pPr algn="ctr"/>
              <a:r>
                <a:rPr lang="en-US" sz="1400">
                  <a:solidFill>
                    <a:schemeClr val="bg1"/>
                  </a:solidFill>
                </a:rPr>
                <a:t>Model Implementation</a:t>
              </a:r>
            </a:p>
          </p:txBody>
        </p:sp>
      </p:grpSp>
      <p:grpSp>
        <p:nvGrpSpPr>
          <p:cNvPr id="40" name="Group 39">
            <a:extLst>
              <a:ext uri="{FF2B5EF4-FFF2-40B4-BE49-F238E27FC236}">
                <a16:creationId xmlns:a16="http://schemas.microsoft.com/office/drawing/2014/main" id="{2C0D5FAF-6AF1-ACE7-0112-43FF87CB1023}"/>
              </a:ext>
            </a:extLst>
          </p:cNvPr>
          <p:cNvGrpSpPr/>
          <p:nvPr/>
        </p:nvGrpSpPr>
        <p:grpSpPr>
          <a:xfrm>
            <a:off x="8800187" y="4117565"/>
            <a:ext cx="2133567" cy="1366065"/>
            <a:chOff x="8229567" y="169772"/>
            <a:chExt cx="2133567" cy="1366065"/>
          </a:xfrm>
        </p:grpSpPr>
        <p:cxnSp>
          <p:nvCxnSpPr>
            <p:cNvPr id="41" name="Straight Connector 40">
              <a:extLst>
                <a:ext uri="{FF2B5EF4-FFF2-40B4-BE49-F238E27FC236}">
                  <a16:creationId xmlns:a16="http://schemas.microsoft.com/office/drawing/2014/main" id="{8EF16706-1A4D-5B69-3EA2-B05B860C0397}"/>
                </a:ext>
              </a:extLst>
            </p:cNvPr>
            <p:cNvCxnSpPr>
              <a:cxnSpLocks/>
            </p:cNvCxnSpPr>
            <p:nvPr/>
          </p:nvCxnSpPr>
          <p:spPr>
            <a:xfrm flipV="1">
              <a:off x="9296351" y="1007390"/>
              <a:ext cx="0" cy="528447"/>
            </a:xfrm>
            <a:prstGeom prst="line">
              <a:avLst/>
            </a:prstGeom>
            <a:ln cap="rnd">
              <a:solidFill>
                <a:srgbClr val="002060"/>
              </a:solidFill>
              <a:headEnd type="ova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8F431F0-0F7B-ABE3-A84B-DD4E8D24000A}"/>
                </a:ext>
              </a:extLst>
            </p:cNvPr>
            <p:cNvSpPr/>
            <p:nvPr/>
          </p:nvSpPr>
          <p:spPr>
            <a:xfrm>
              <a:off x="8229567" y="169772"/>
              <a:ext cx="2133567" cy="849174"/>
            </a:xfrm>
            <a:prstGeom prst="rect">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a:solidFill>
                    <a:schemeClr val="bg1"/>
                  </a:solidFill>
                </a:rPr>
                <a:t>WEEK 6</a:t>
              </a:r>
            </a:p>
            <a:p>
              <a:pPr algn="ctr"/>
              <a:r>
                <a:rPr lang="en-US" sz="1400">
                  <a:solidFill>
                    <a:schemeClr val="bg1"/>
                  </a:solidFill>
                </a:rPr>
                <a:t>Model Evaluation</a:t>
              </a:r>
            </a:p>
          </p:txBody>
        </p:sp>
      </p:grpSp>
    </p:spTree>
    <p:extLst>
      <p:ext uri="{BB962C8B-B14F-4D97-AF65-F5344CB8AC3E}">
        <p14:creationId xmlns:p14="http://schemas.microsoft.com/office/powerpoint/2010/main" val="36382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B253E-544A-AA34-7EF4-BE815209CA91}"/>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D90950E-900A-F67A-EC33-1151F5127E71}"/>
              </a:ext>
            </a:extLst>
          </p:cNvPr>
          <p:cNvSpPr txBox="1"/>
          <p:nvPr/>
        </p:nvSpPr>
        <p:spPr>
          <a:xfrm>
            <a:off x="4290181" y="-5083"/>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17" name="TextBox 16">
            <a:extLst>
              <a:ext uri="{FF2B5EF4-FFF2-40B4-BE49-F238E27FC236}">
                <a16:creationId xmlns:a16="http://schemas.microsoft.com/office/drawing/2014/main" id="{C94B6726-55B2-AB3D-DE8B-C3283D45E47C}"/>
              </a:ext>
            </a:extLst>
          </p:cNvPr>
          <p:cNvSpPr txBox="1"/>
          <p:nvPr/>
        </p:nvSpPr>
        <p:spPr>
          <a:xfrm>
            <a:off x="11877399" y="2690115"/>
            <a:ext cx="499533" cy="584775"/>
          </a:xfrm>
          <a:prstGeom prst="rect">
            <a:avLst/>
          </a:prstGeom>
          <a:noFill/>
        </p:spPr>
        <p:txBody>
          <a:bodyPr wrap="square" rtlCol="0">
            <a:spAutoFit/>
          </a:bodyPr>
          <a:lstStyle/>
          <a:p>
            <a:r>
              <a:rPr lang="en-US" sz="3200">
                <a:latin typeface="Aptos Mono" panose="020B0009020202020204" pitchFamily="49" charset="0"/>
              </a:rPr>
              <a:t>2</a:t>
            </a:r>
            <a:endParaRPr lang="en-US">
              <a:latin typeface="Aptos Mono" panose="020B0009020202020204" pitchFamily="49" charset="0"/>
            </a:endParaRPr>
          </a:p>
        </p:txBody>
      </p:sp>
      <p:sp>
        <p:nvSpPr>
          <p:cNvPr id="8" name="Title 7">
            <a:extLst>
              <a:ext uri="{FF2B5EF4-FFF2-40B4-BE49-F238E27FC236}">
                <a16:creationId xmlns:a16="http://schemas.microsoft.com/office/drawing/2014/main" id="{32E5DD34-A208-B939-3EC7-12940BC92B0C}"/>
              </a:ext>
            </a:extLst>
          </p:cNvPr>
          <p:cNvSpPr>
            <a:spLocks noGrp="1"/>
          </p:cNvSpPr>
          <p:nvPr>
            <p:ph type="title"/>
          </p:nvPr>
        </p:nvSpPr>
        <p:spPr/>
        <p:txBody>
          <a:bodyPr>
            <a:normAutofit/>
          </a:bodyPr>
          <a:lstStyle/>
          <a:p>
            <a:r>
              <a:rPr lang="en-US" sz="2800" b="1">
                <a:solidFill>
                  <a:schemeClr val="bg1"/>
                </a:solidFill>
              </a:rPr>
              <a:t>Expected Outcome</a:t>
            </a:r>
            <a:endParaRPr lang="en-SG" sz="2800">
              <a:solidFill>
                <a:schemeClr val="bg1"/>
              </a:solidFill>
            </a:endParaRPr>
          </a:p>
        </p:txBody>
      </p:sp>
      <p:sp>
        <p:nvSpPr>
          <p:cNvPr id="6" name="Footer Placeholder 5">
            <a:extLst>
              <a:ext uri="{FF2B5EF4-FFF2-40B4-BE49-F238E27FC236}">
                <a16:creationId xmlns:a16="http://schemas.microsoft.com/office/drawing/2014/main" id="{A1375432-C232-A0F8-0953-1B431012C808}"/>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6D95F336-3ABD-6F30-7886-BD0A8640C5AE}"/>
              </a:ext>
            </a:extLst>
          </p:cNvPr>
          <p:cNvSpPr>
            <a:spLocks noGrp="1"/>
          </p:cNvSpPr>
          <p:nvPr>
            <p:ph type="sldNum" sz="quarter" idx="12"/>
          </p:nvPr>
        </p:nvSpPr>
        <p:spPr/>
        <p:txBody>
          <a:bodyPr/>
          <a:lstStyle/>
          <a:p>
            <a:fld id="{BF1758FF-0BF1-4103-A89A-38EC40E85429}" type="slidenum">
              <a:rPr lang="en-SG" smtClean="0"/>
              <a:t>15</a:t>
            </a:fld>
            <a:endParaRPr lang="en-SG"/>
          </a:p>
        </p:txBody>
      </p:sp>
      <p:sp>
        <p:nvSpPr>
          <p:cNvPr id="2" name="Text Placeholder 9">
            <a:extLst>
              <a:ext uri="{FF2B5EF4-FFF2-40B4-BE49-F238E27FC236}">
                <a16:creationId xmlns:a16="http://schemas.microsoft.com/office/drawing/2014/main" id="{D2D596C8-D7D7-D6C3-0F42-93E56E4BD535}"/>
              </a:ext>
            </a:extLst>
          </p:cNvPr>
          <p:cNvSpPr>
            <a:spLocks noGrp="1"/>
          </p:cNvSpPr>
          <p:nvPr>
            <p:ph type="body" sz="half" idx="2"/>
          </p:nvPr>
        </p:nvSpPr>
        <p:spPr>
          <a:xfrm>
            <a:off x="457201" y="2926080"/>
            <a:ext cx="3200400" cy="3379124"/>
          </a:xfrm>
        </p:spPr>
        <p:txBody>
          <a:bodyPr>
            <a:normAutofit/>
          </a:bodyPr>
          <a:lstStyle/>
          <a:p>
            <a:pPr marL="457200" indent="-457200">
              <a:buClr>
                <a:schemeClr val="bg1"/>
              </a:buClr>
              <a:buFont typeface="+mj-lt"/>
              <a:buAutoNum type="arabicPeriod"/>
            </a:pPr>
            <a:r>
              <a:rPr lang="en-SG" sz="2000">
                <a:solidFill>
                  <a:schemeClr val="accent2">
                    <a:lumMod val="20000"/>
                    <a:lumOff val="80000"/>
                  </a:schemeClr>
                </a:solidFill>
                <a:latin typeface="+mj-lt"/>
              </a:rPr>
              <a:t>Expectations</a:t>
            </a:r>
          </a:p>
          <a:p>
            <a:pPr marL="457200" indent="-457200">
              <a:buClr>
                <a:schemeClr val="bg1"/>
              </a:buClr>
              <a:buFont typeface="+mj-lt"/>
              <a:buAutoNum type="arabicPeriod"/>
            </a:pPr>
            <a:r>
              <a:rPr lang="en-SG" sz="2000">
                <a:solidFill>
                  <a:schemeClr val="accent2">
                    <a:lumMod val="20000"/>
                    <a:lumOff val="80000"/>
                  </a:schemeClr>
                </a:solidFill>
                <a:latin typeface="+mj-lt"/>
              </a:rPr>
              <a:t>Measuring Success</a:t>
            </a:r>
          </a:p>
        </p:txBody>
      </p:sp>
      <p:sp>
        <p:nvSpPr>
          <p:cNvPr id="5" name="Rectangle 4">
            <a:extLst>
              <a:ext uri="{FF2B5EF4-FFF2-40B4-BE49-F238E27FC236}">
                <a16:creationId xmlns:a16="http://schemas.microsoft.com/office/drawing/2014/main" id="{35BDF880-A8F3-D345-AE9A-01F07F2E70BD}"/>
              </a:ext>
            </a:extLst>
          </p:cNvPr>
          <p:cNvSpPr/>
          <p:nvPr/>
        </p:nvSpPr>
        <p:spPr>
          <a:xfrm>
            <a:off x="4712154" y="158207"/>
            <a:ext cx="6954610" cy="327079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AB874ADB-3F60-B721-F058-9566C03BD0C8}"/>
              </a:ext>
            </a:extLst>
          </p:cNvPr>
          <p:cNvSpPr>
            <a:spLocks noGrp="1"/>
          </p:cNvSpPr>
          <p:nvPr>
            <p:ph idx="1"/>
          </p:nvPr>
        </p:nvSpPr>
        <p:spPr>
          <a:xfrm>
            <a:off x="4800600" y="288834"/>
            <a:ext cx="6576181" cy="2791823"/>
          </a:xfrm>
        </p:spPr>
        <p:txBody>
          <a:bodyPr>
            <a:noAutofit/>
          </a:bodyPr>
          <a:lstStyle/>
          <a:p>
            <a:pPr algn="l">
              <a:buFont typeface="Arial" panose="020B0604020202020204" pitchFamily="34" charset="0"/>
              <a:buChar char="•"/>
            </a:pPr>
            <a:r>
              <a:rPr lang="en-IN" sz="1200" b="1" i="0">
                <a:solidFill>
                  <a:schemeClr val="tx1"/>
                </a:solidFill>
                <a:effectLst/>
                <a:latin typeface="CiscoSans"/>
              </a:rPr>
              <a:t>Accurate Weekly Sales Forecasts:</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100" b="0" i="0">
                <a:solidFill>
                  <a:schemeClr val="tx1"/>
                </a:solidFill>
                <a:effectLst/>
                <a:latin typeface="CiscoSans"/>
              </a:rPr>
              <a:t>Develop highly accurate models for predicting weekly sales.</a:t>
            </a:r>
          </a:p>
          <a:p>
            <a:pPr algn="l">
              <a:buFont typeface="Arial" panose="020B0604020202020204" pitchFamily="34" charset="0"/>
              <a:buChar char="•"/>
            </a:pPr>
            <a:r>
              <a:rPr lang="en-IN" sz="1200" b="1" i="0">
                <a:solidFill>
                  <a:schemeClr val="tx1"/>
                </a:solidFill>
                <a:effectLst/>
                <a:latin typeface="CiscoSans"/>
              </a:rPr>
              <a:t>Improved Inventory Management:</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100" b="0" i="0">
                <a:solidFill>
                  <a:schemeClr val="tx1"/>
                </a:solidFill>
                <a:effectLst/>
                <a:latin typeface="CiscoSans"/>
              </a:rPr>
              <a:t>Optimize stock levels to reduce overstocking and stockouts.</a:t>
            </a:r>
          </a:p>
          <a:p>
            <a:pPr algn="l">
              <a:buFont typeface="Arial" panose="020B0604020202020204" pitchFamily="34" charset="0"/>
              <a:buChar char="•"/>
            </a:pPr>
            <a:r>
              <a:rPr lang="en-IN" sz="1200" b="1" i="0">
                <a:solidFill>
                  <a:schemeClr val="tx1"/>
                </a:solidFill>
                <a:effectLst/>
                <a:latin typeface="CiscoSans"/>
              </a:rPr>
              <a:t>Enhanced Operational Planning:</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100" b="0" i="0">
                <a:solidFill>
                  <a:schemeClr val="tx1"/>
                </a:solidFill>
                <a:effectLst/>
                <a:latin typeface="CiscoSans"/>
              </a:rPr>
              <a:t>Provide insights for effective workforce planning and resource allocation.</a:t>
            </a:r>
          </a:p>
          <a:p>
            <a:pPr algn="l">
              <a:buFont typeface="Arial" panose="020B0604020202020204" pitchFamily="34" charset="0"/>
              <a:buChar char="•"/>
            </a:pPr>
            <a:r>
              <a:rPr lang="en-IN" sz="1200" b="1" i="0">
                <a:solidFill>
                  <a:schemeClr val="tx1"/>
                </a:solidFill>
                <a:effectLst/>
                <a:latin typeface="CiscoSans"/>
              </a:rPr>
              <a:t>Increased Customer Satisfaction:</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100" b="0" i="0">
                <a:solidFill>
                  <a:schemeClr val="tx1"/>
                </a:solidFill>
                <a:effectLst/>
                <a:latin typeface="CiscoSans"/>
              </a:rPr>
              <a:t>Ensure product availability, especially during peak periods.</a:t>
            </a:r>
          </a:p>
          <a:p>
            <a:pPr algn="l">
              <a:buFont typeface="Arial" panose="020B0604020202020204" pitchFamily="34" charset="0"/>
              <a:buChar char="•"/>
            </a:pPr>
            <a:r>
              <a:rPr lang="en-IN" sz="1200" b="1" i="0">
                <a:solidFill>
                  <a:schemeClr val="tx1"/>
                </a:solidFill>
                <a:effectLst/>
                <a:latin typeface="CiscoSans"/>
              </a:rPr>
              <a:t>Data-Driven Decision Making:</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100" b="0" i="0">
                <a:solidFill>
                  <a:schemeClr val="tx1"/>
                </a:solidFill>
                <a:effectLst/>
                <a:latin typeface="CiscoSans"/>
              </a:rPr>
              <a:t>Equip stakeholders with reliable forecasts for strategic planning and marketing.</a:t>
            </a:r>
          </a:p>
        </p:txBody>
      </p:sp>
      <p:sp>
        <p:nvSpPr>
          <p:cNvPr id="15" name="Rectangle 14">
            <a:extLst>
              <a:ext uri="{FF2B5EF4-FFF2-40B4-BE49-F238E27FC236}">
                <a16:creationId xmlns:a16="http://schemas.microsoft.com/office/drawing/2014/main" id="{D3B41FCB-BF94-F5FE-3193-F059D6EF3E68}"/>
              </a:ext>
            </a:extLst>
          </p:cNvPr>
          <p:cNvSpPr/>
          <p:nvPr/>
        </p:nvSpPr>
        <p:spPr>
          <a:xfrm>
            <a:off x="4712154" y="3167744"/>
            <a:ext cx="6954610" cy="327079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CB1C4EAB-3B23-8279-E81B-F9AB029870EE}"/>
              </a:ext>
            </a:extLst>
          </p:cNvPr>
          <p:cNvSpPr txBox="1">
            <a:spLocks/>
          </p:cNvSpPr>
          <p:nvPr/>
        </p:nvSpPr>
        <p:spPr>
          <a:xfrm>
            <a:off x="4800600" y="3298371"/>
            <a:ext cx="6866164" cy="3006833"/>
          </a:xfrm>
          <a:prstGeom prst="rect">
            <a:avLst/>
          </a:prstGeom>
        </p:spPr>
        <p:txBody>
          <a:bodyPr vert="horz" lIns="0" tIns="45720" rIns="0" bIns="45720" rtlCol="0">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buFont typeface="Arial" panose="020B0604020202020204" pitchFamily="34" charset="0"/>
              <a:buChar char="•"/>
            </a:pPr>
            <a:r>
              <a:rPr lang="en-IN" sz="1200" b="1" i="0">
                <a:solidFill>
                  <a:schemeClr val="tx1"/>
                </a:solidFill>
                <a:effectLst/>
                <a:latin typeface="CiscoSans"/>
              </a:rPr>
              <a:t>Forecast Accuracy:</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100" b="0" i="0">
                <a:solidFill>
                  <a:schemeClr val="tx1"/>
                </a:solidFill>
                <a:effectLst/>
                <a:latin typeface="CiscoSans"/>
              </a:rPr>
              <a:t>Evaluate using MAE, MSE, RMSE, and benchmark against baseline models.</a:t>
            </a:r>
          </a:p>
          <a:p>
            <a:pPr algn="r">
              <a:buFont typeface="Arial" panose="020B0604020202020204" pitchFamily="34" charset="0"/>
              <a:buChar char="•"/>
            </a:pPr>
            <a:r>
              <a:rPr lang="en-IN" sz="1200" b="1" i="0">
                <a:solidFill>
                  <a:schemeClr val="tx1"/>
                </a:solidFill>
                <a:effectLst/>
                <a:latin typeface="CiscoSans"/>
              </a:rPr>
              <a:t>Inventory Metrics:</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100" b="0" i="0">
                <a:solidFill>
                  <a:schemeClr val="tx1"/>
                </a:solidFill>
                <a:effectLst/>
                <a:latin typeface="CiscoSans"/>
              </a:rPr>
              <a:t>Monitor reductions in overstocking, stockouts, and improvements in turnover rate.</a:t>
            </a:r>
          </a:p>
          <a:p>
            <a:pPr algn="r">
              <a:buFont typeface="Arial" panose="020B0604020202020204" pitchFamily="34" charset="0"/>
              <a:buChar char="•"/>
            </a:pPr>
            <a:r>
              <a:rPr lang="en-IN" sz="1200" b="1" i="0">
                <a:solidFill>
                  <a:schemeClr val="tx1"/>
                </a:solidFill>
                <a:effectLst/>
                <a:latin typeface="CiscoSans"/>
              </a:rPr>
              <a:t>Operational Efficiency:</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100" b="0" i="0">
                <a:solidFill>
                  <a:schemeClr val="tx1"/>
                </a:solidFill>
                <a:effectLst/>
                <a:latin typeface="CiscoSans"/>
              </a:rPr>
              <a:t>Assess staffing alignment with forecasts and resource allocation effectiveness.</a:t>
            </a:r>
          </a:p>
          <a:p>
            <a:pPr algn="r">
              <a:buFont typeface="Arial" panose="020B0604020202020204" pitchFamily="34" charset="0"/>
              <a:buChar char="•"/>
            </a:pPr>
            <a:r>
              <a:rPr lang="en-IN" sz="1200" b="1" i="0">
                <a:solidFill>
                  <a:schemeClr val="tx1"/>
                </a:solidFill>
                <a:effectLst/>
                <a:latin typeface="CiscoSans"/>
              </a:rPr>
              <a:t>Customer Satisfaction:</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100" b="0" i="0" err="1">
                <a:solidFill>
                  <a:schemeClr val="tx1"/>
                </a:solidFill>
                <a:effectLst/>
                <a:latin typeface="CiscoSans"/>
              </a:rPr>
              <a:t>Analyze</a:t>
            </a:r>
            <a:r>
              <a:rPr lang="en-IN" sz="1100" b="0" i="0">
                <a:solidFill>
                  <a:schemeClr val="tx1"/>
                </a:solidFill>
                <a:effectLst/>
                <a:latin typeface="CiscoSans"/>
              </a:rPr>
              <a:t> customer feedback, satisfaction scores, and sales performance during peak periods.</a:t>
            </a:r>
          </a:p>
          <a:p>
            <a:pPr algn="r">
              <a:buFont typeface="Arial" panose="020B0604020202020204" pitchFamily="34" charset="0"/>
              <a:buChar char="•"/>
            </a:pPr>
            <a:r>
              <a:rPr lang="en-IN" sz="1200" b="1" i="0">
                <a:solidFill>
                  <a:schemeClr val="tx1"/>
                </a:solidFill>
                <a:effectLst/>
                <a:latin typeface="CiscoSans"/>
              </a:rPr>
              <a:t>Business Impact:</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100" b="0" i="0">
                <a:solidFill>
                  <a:schemeClr val="tx1"/>
                </a:solidFill>
                <a:effectLst/>
                <a:latin typeface="CiscoSans"/>
              </a:rPr>
              <a:t>Calculate cost savings from optimized inventory and measure revenue growth from better stock availability.</a:t>
            </a:r>
          </a:p>
        </p:txBody>
      </p:sp>
    </p:spTree>
    <p:extLst>
      <p:ext uri="{BB962C8B-B14F-4D97-AF65-F5344CB8AC3E}">
        <p14:creationId xmlns:p14="http://schemas.microsoft.com/office/powerpoint/2010/main" val="284250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0" presetClass="path" presetSubtype="0" accel="50000" decel="50000" fill="hold" grpId="0" nodeType="withEffect">
                                  <p:stCondLst>
                                    <p:cond delay="0"/>
                                  </p:stCondLst>
                                  <p:childTnLst>
                                    <p:animMotion origin="layout" path="M 0.0819 0.10601 L -3.33333E-6 3.7037E-6 " pathEditMode="relative" rAng="0" ptsTypes="AA">
                                      <p:cBhvr>
                                        <p:cTn id="9" dur="1000" fill="hold"/>
                                        <p:tgtEl>
                                          <p:spTgt spid="12"/>
                                        </p:tgtEl>
                                        <p:attrNameLst>
                                          <p:attrName>ppt_x</p:attrName>
                                          <p:attrName>ppt_y</p:attrName>
                                        </p:attrNameLst>
                                      </p:cBhvr>
                                      <p:rCtr x="-4102" y="-5301"/>
                                    </p:animMotion>
                                  </p:childTnLst>
                                </p:cTn>
                              </p:par>
                              <p:par>
                                <p:cTn id="10" presetID="9" presetClass="entr" presetSubtype="0" fill="hold" grpId="1"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0" presetClass="path" presetSubtype="0" accel="50000" decel="50000" fill="hold" grpId="0" nodeType="withEffect">
                                  <p:stCondLst>
                                    <p:cond delay="0"/>
                                  </p:stCondLst>
                                  <p:childTnLst>
                                    <p:animMotion origin="layout" path="M -0.08698 0.12385 L -0.02422 0.0426 " pathEditMode="relative" rAng="0" ptsTypes="AA">
                                      <p:cBhvr>
                                        <p:cTn id="14" dur="1000" fill="hold"/>
                                        <p:tgtEl>
                                          <p:spTgt spid="17"/>
                                        </p:tgtEl>
                                        <p:attrNameLst>
                                          <p:attrName>ppt_x</p:attrName>
                                          <p:attrName>ppt_y</p:attrName>
                                        </p:attrNameLst>
                                      </p:cBhvr>
                                      <p:rCtr x="3138" y="-4074"/>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dissolve">
                                      <p:cBhvr>
                                        <p:cTn id="19" dur="500"/>
                                        <p:tgtEl>
                                          <p:spTgt spid="11">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dissolve">
                                      <p:cBhvr>
                                        <p:cTn id="22" dur="500"/>
                                        <p:tgtEl>
                                          <p:spTgt spid="11">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dissolve">
                                      <p:cBhvr>
                                        <p:cTn id="28" dur="500"/>
                                        <p:tgtEl>
                                          <p:spTgt spid="11">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dissolve">
                                      <p:cBhvr>
                                        <p:cTn id="31" dur="500"/>
                                        <p:tgtEl>
                                          <p:spTgt spid="11">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xEl>
                                              <p:pRg st="5" end="5"/>
                                            </p:txEl>
                                          </p:spTgt>
                                        </p:tgtEl>
                                        <p:attrNameLst>
                                          <p:attrName>style.visibility</p:attrName>
                                        </p:attrNameLst>
                                      </p:cBhvr>
                                      <p:to>
                                        <p:strVal val="visible"/>
                                      </p:to>
                                    </p:set>
                                    <p:animEffect transition="in" filter="dissolve">
                                      <p:cBhvr>
                                        <p:cTn id="34" dur="500"/>
                                        <p:tgtEl>
                                          <p:spTgt spid="11">
                                            <p:txEl>
                                              <p:pRg st="5" end="5"/>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Effect transition="in" filter="dissolve">
                                      <p:cBhvr>
                                        <p:cTn id="37" dur="500"/>
                                        <p:tgtEl>
                                          <p:spTgt spid="11">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dissolve">
                                      <p:cBhvr>
                                        <p:cTn id="40" dur="500"/>
                                        <p:tgtEl>
                                          <p:spTgt spid="11">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animEffect transition="in" filter="dissolve">
                                      <p:cBhvr>
                                        <p:cTn id="43" dur="500"/>
                                        <p:tgtEl>
                                          <p:spTgt spid="11">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
                                            <p:txEl>
                                              <p:pRg st="9" end="9"/>
                                            </p:txEl>
                                          </p:spTgt>
                                        </p:tgtEl>
                                        <p:attrNameLst>
                                          <p:attrName>style.visibility</p:attrName>
                                        </p:attrNameLst>
                                      </p:cBhvr>
                                      <p:to>
                                        <p:strVal val="visible"/>
                                      </p:to>
                                    </p:set>
                                    <p:animEffect transition="in" filter="dissolve">
                                      <p:cBhvr>
                                        <p:cTn id="46" dur="500"/>
                                        <p:tgtEl>
                                          <p:spTgt spid="11">
                                            <p:txEl>
                                              <p:pRg st="9" end="9"/>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7" grpId="0"/>
      <p:bldP spid="17" grpId="1"/>
      <p:bldP spid="11" grpId="0" uiExpand="1" build="p"/>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5FBD-AF47-7FA2-BA8E-60D2452C567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AD23825-A046-AF60-43ED-E1858222CB45}"/>
              </a:ext>
            </a:extLst>
          </p:cNvPr>
          <p:cNvSpPr>
            <a:spLocks noGrp="1"/>
          </p:cNvSpPr>
          <p:nvPr>
            <p:ph type="title"/>
          </p:nvPr>
        </p:nvSpPr>
        <p:spPr/>
        <p:txBody>
          <a:bodyPr>
            <a:normAutofit/>
          </a:bodyPr>
          <a:lstStyle/>
          <a:p>
            <a:r>
              <a:rPr lang="en-US" sz="3200" b="1">
                <a:solidFill>
                  <a:schemeClr val="bg1"/>
                </a:solidFill>
              </a:rPr>
              <a:t>Problem Definition</a:t>
            </a:r>
            <a:endParaRPr lang="en-SG" sz="3200">
              <a:solidFill>
                <a:schemeClr val="bg1"/>
              </a:solidFill>
            </a:endParaRPr>
          </a:p>
        </p:txBody>
      </p:sp>
      <p:sp>
        <p:nvSpPr>
          <p:cNvPr id="9" name="Content Placeholder 8">
            <a:extLst>
              <a:ext uri="{FF2B5EF4-FFF2-40B4-BE49-F238E27FC236}">
                <a16:creationId xmlns:a16="http://schemas.microsoft.com/office/drawing/2014/main" id="{B2DFD898-6F80-F77C-236D-732CBEE339FA}"/>
              </a:ext>
            </a:extLst>
          </p:cNvPr>
          <p:cNvSpPr>
            <a:spLocks noGrp="1"/>
          </p:cNvSpPr>
          <p:nvPr>
            <p:ph idx="1"/>
          </p:nvPr>
        </p:nvSpPr>
        <p:spPr/>
        <p:txBody>
          <a:bodyPr>
            <a:normAutofit/>
          </a:bodyPr>
          <a:lstStyle/>
          <a:p>
            <a:pPr algn="l">
              <a:buFont typeface="Arial" panose="020B0604020202020204" pitchFamily="34" charset="0"/>
              <a:buChar char="•"/>
            </a:pPr>
            <a:r>
              <a:rPr lang="en-IN" sz="1600" b="1" i="0" dirty="0">
                <a:solidFill>
                  <a:schemeClr val="tx1"/>
                </a:solidFill>
                <a:effectLst/>
                <a:latin typeface="+mn-lt"/>
              </a:rPr>
              <a:t>Walmart's Scale and Challenges:</a:t>
            </a:r>
            <a:endParaRPr lang="en-IN" sz="1600" b="0" i="0" dirty="0">
              <a:solidFill>
                <a:schemeClr val="tx1"/>
              </a:solidFill>
              <a:effectLst/>
              <a:latin typeface="+mn-lt"/>
            </a:endParaRPr>
          </a:p>
          <a:p>
            <a:pPr marL="742950" lvl="1" indent="-285750" algn="l">
              <a:buFont typeface="Arial" panose="020B0604020202020204" pitchFamily="34" charset="0"/>
              <a:buChar char="•"/>
            </a:pPr>
            <a:r>
              <a:rPr lang="en-IN" sz="1600" b="0" i="0" dirty="0">
                <a:solidFill>
                  <a:schemeClr val="tx1"/>
                </a:solidFill>
                <a:effectLst/>
                <a:latin typeface="+mn-lt"/>
              </a:rPr>
              <a:t>One of the largest global retail chains</a:t>
            </a:r>
          </a:p>
          <a:p>
            <a:pPr marL="742950" lvl="1" indent="-285750" algn="l">
              <a:buFont typeface="Arial" panose="020B0604020202020204" pitchFamily="34" charset="0"/>
              <a:buChar char="•"/>
            </a:pPr>
            <a:r>
              <a:rPr lang="en-IN" sz="1600" b="0" i="0" dirty="0">
                <a:solidFill>
                  <a:schemeClr val="tx1"/>
                </a:solidFill>
                <a:effectLst/>
                <a:latin typeface="+mn-lt"/>
              </a:rPr>
              <a:t>Faces challenges in managing inventory, operations, and customer demand</a:t>
            </a:r>
            <a:br>
              <a:rPr lang="en-IN" sz="1600" b="0" i="0" dirty="0">
                <a:solidFill>
                  <a:schemeClr val="tx1"/>
                </a:solidFill>
                <a:effectLst/>
                <a:latin typeface="+mn-lt"/>
              </a:rPr>
            </a:br>
            <a:br>
              <a:rPr lang="en-IN" sz="1600" b="0" i="0" dirty="0">
                <a:solidFill>
                  <a:schemeClr val="tx1"/>
                </a:solidFill>
                <a:effectLst/>
                <a:latin typeface="+mn-lt"/>
              </a:rPr>
            </a:br>
            <a:endParaRPr lang="en-IN" sz="1600" b="0" i="0" dirty="0">
              <a:solidFill>
                <a:schemeClr val="tx1"/>
              </a:solidFill>
              <a:effectLst/>
              <a:latin typeface="+mn-lt"/>
            </a:endParaRPr>
          </a:p>
          <a:p>
            <a:pPr algn="l">
              <a:buFont typeface="Arial" panose="020B0604020202020204" pitchFamily="34" charset="0"/>
              <a:buChar char="•"/>
            </a:pPr>
            <a:r>
              <a:rPr lang="en-IN" sz="1600" b="1" i="0" dirty="0">
                <a:solidFill>
                  <a:schemeClr val="tx1"/>
                </a:solidFill>
                <a:effectLst/>
                <a:latin typeface="+mn-lt"/>
              </a:rPr>
              <a:t>Dynamic Retail Industry:</a:t>
            </a:r>
            <a:endParaRPr lang="en-IN" sz="1600" b="0" i="0" dirty="0">
              <a:solidFill>
                <a:schemeClr val="tx1"/>
              </a:solidFill>
              <a:effectLst/>
              <a:latin typeface="+mn-lt"/>
            </a:endParaRPr>
          </a:p>
          <a:p>
            <a:pPr marL="742950" lvl="1" indent="-285750" algn="l">
              <a:buFont typeface="Arial" panose="020B0604020202020204" pitchFamily="34" charset="0"/>
              <a:buChar char="•"/>
            </a:pPr>
            <a:r>
              <a:rPr lang="en-IN" sz="1600" b="0" i="0" dirty="0">
                <a:solidFill>
                  <a:schemeClr val="tx1"/>
                </a:solidFill>
                <a:effectLst/>
                <a:latin typeface="+mn-lt"/>
              </a:rPr>
              <a:t>Sales influenced by seasonal trends, holidays, promotions, and economic conditions</a:t>
            </a:r>
            <a:br>
              <a:rPr lang="en-IN" sz="1600" b="0" i="0" dirty="0">
                <a:solidFill>
                  <a:schemeClr val="tx1"/>
                </a:solidFill>
                <a:effectLst/>
                <a:latin typeface="+mn-lt"/>
              </a:rPr>
            </a:br>
            <a:br>
              <a:rPr lang="en-IN" sz="1600" b="0" i="0" dirty="0">
                <a:solidFill>
                  <a:schemeClr val="tx1"/>
                </a:solidFill>
                <a:effectLst/>
                <a:latin typeface="+mn-lt"/>
              </a:rPr>
            </a:br>
            <a:endParaRPr lang="en-IN" sz="1600" b="0" i="0" dirty="0">
              <a:solidFill>
                <a:schemeClr val="tx1"/>
              </a:solidFill>
              <a:effectLst/>
              <a:latin typeface="+mn-lt"/>
            </a:endParaRPr>
          </a:p>
          <a:p>
            <a:pPr algn="l">
              <a:buFont typeface="Arial" panose="020B0604020202020204" pitchFamily="34" charset="0"/>
              <a:buChar char="•"/>
            </a:pPr>
            <a:r>
              <a:rPr lang="en-IN" sz="1600" b="1" i="0" dirty="0">
                <a:solidFill>
                  <a:schemeClr val="tx1"/>
                </a:solidFill>
                <a:effectLst/>
                <a:latin typeface="+mn-lt"/>
              </a:rPr>
              <a:t>Importance of Accurate Sales Forecasting:</a:t>
            </a:r>
            <a:endParaRPr lang="en-IN" sz="1600" b="0" i="0" dirty="0">
              <a:solidFill>
                <a:schemeClr val="tx1"/>
              </a:solidFill>
              <a:effectLst/>
              <a:latin typeface="+mn-lt"/>
            </a:endParaRPr>
          </a:p>
          <a:p>
            <a:pPr marL="742950" lvl="1" indent="-285750" algn="l">
              <a:buFont typeface="Arial" panose="020B0604020202020204" pitchFamily="34" charset="0"/>
              <a:buChar char="•"/>
            </a:pPr>
            <a:r>
              <a:rPr lang="en-IN" sz="1600" b="0" i="0" dirty="0">
                <a:solidFill>
                  <a:schemeClr val="tx1"/>
                </a:solidFill>
                <a:effectLst/>
                <a:latin typeface="+mn-lt"/>
              </a:rPr>
              <a:t>Essential for maintaining balance between supply and demand</a:t>
            </a:r>
          </a:p>
          <a:p>
            <a:pPr marL="742950" lvl="1" indent="-285750" algn="l">
              <a:buFont typeface="Arial" panose="020B0604020202020204" pitchFamily="34" charset="0"/>
              <a:buChar char="•"/>
            </a:pPr>
            <a:r>
              <a:rPr lang="en-IN" sz="1600" b="0" i="0" dirty="0">
                <a:solidFill>
                  <a:schemeClr val="tx1"/>
                </a:solidFill>
                <a:effectLst/>
                <a:latin typeface="+mn-lt"/>
              </a:rPr>
              <a:t>Prevents overstocking (increased holding costs and markdowns)</a:t>
            </a:r>
          </a:p>
          <a:p>
            <a:pPr marL="742950" lvl="1" indent="-285750" algn="l">
              <a:buFont typeface="Arial" panose="020B0604020202020204" pitchFamily="34" charset="0"/>
              <a:buChar char="•"/>
            </a:pPr>
            <a:r>
              <a:rPr lang="en-IN" sz="1600" b="0" i="0" dirty="0">
                <a:solidFill>
                  <a:schemeClr val="tx1"/>
                </a:solidFill>
                <a:effectLst/>
                <a:latin typeface="+mn-lt"/>
              </a:rPr>
              <a:t>Avoids stockouts (lost sales and dissatisfied customers)</a:t>
            </a:r>
          </a:p>
        </p:txBody>
      </p:sp>
      <p:sp>
        <p:nvSpPr>
          <p:cNvPr id="6" name="Footer Placeholder 5">
            <a:extLst>
              <a:ext uri="{FF2B5EF4-FFF2-40B4-BE49-F238E27FC236}">
                <a16:creationId xmlns:a16="http://schemas.microsoft.com/office/drawing/2014/main" id="{F69A1C8D-E3F9-DF1B-5AD0-545CA88A3489}"/>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E1FFCAB6-61AD-016E-1A88-E533832E7E4C}"/>
              </a:ext>
            </a:extLst>
          </p:cNvPr>
          <p:cNvSpPr>
            <a:spLocks noGrp="1"/>
          </p:cNvSpPr>
          <p:nvPr>
            <p:ph type="sldNum" sz="quarter" idx="12"/>
          </p:nvPr>
        </p:nvSpPr>
        <p:spPr/>
        <p:txBody>
          <a:bodyPr/>
          <a:lstStyle/>
          <a:p>
            <a:fld id="{BF1758FF-0BF1-4103-A89A-38EC40E85429}" type="slidenum">
              <a:rPr lang="en-SG" smtClean="0"/>
              <a:t>2</a:t>
            </a:fld>
            <a:endParaRPr lang="en-SG"/>
          </a:p>
        </p:txBody>
      </p:sp>
      <p:sp>
        <p:nvSpPr>
          <p:cNvPr id="2" name="Text Placeholder 9">
            <a:extLst>
              <a:ext uri="{FF2B5EF4-FFF2-40B4-BE49-F238E27FC236}">
                <a16:creationId xmlns:a16="http://schemas.microsoft.com/office/drawing/2014/main" id="{4709B2A9-F676-4DAB-4466-5E3DCFE0692C}"/>
              </a:ext>
            </a:extLst>
          </p:cNvPr>
          <p:cNvSpPr>
            <a:spLocks noGrp="1"/>
          </p:cNvSpPr>
          <p:nvPr>
            <p:ph type="body" sz="half" idx="2"/>
          </p:nvPr>
        </p:nvSpPr>
        <p:spPr>
          <a:xfrm>
            <a:off x="457201" y="2926080"/>
            <a:ext cx="3200400" cy="3379124"/>
          </a:xfrm>
        </p:spPr>
        <p:txBody>
          <a:bodyPr>
            <a:normAutofit/>
          </a:bodyPr>
          <a:lstStyle/>
          <a:p>
            <a:r>
              <a:rPr lang="en-US" sz="2000">
                <a:solidFill>
                  <a:schemeClr val="accent2">
                    <a:lumMod val="20000"/>
                    <a:lumOff val="80000"/>
                  </a:schemeClr>
                </a:solidFill>
                <a:latin typeface="+mj-lt"/>
              </a:rPr>
              <a:t>Background</a:t>
            </a:r>
            <a:endParaRPr lang="en-SG" sz="2000">
              <a:solidFill>
                <a:schemeClr val="accent2">
                  <a:lumMod val="20000"/>
                  <a:lumOff val="80000"/>
                </a:schemeClr>
              </a:solidFill>
              <a:latin typeface="+mj-lt"/>
            </a:endParaRPr>
          </a:p>
        </p:txBody>
      </p:sp>
    </p:spTree>
    <p:extLst>
      <p:ext uri="{BB962C8B-B14F-4D97-AF65-F5344CB8AC3E}">
        <p14:creationId xmlns:p14="http://schemas.microsoft.com/office/powerpoint/2010/main" val="160379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dissolve">
                                      <p:cBhvr>
                                        <p:cTn id="18" dur="500"/>
                                        <p:tgtEl>
                                          <p:spTgt spid="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dissolve">
                                      <p:cBhvr>
                                        <p:cTn id="21" dur="500"/>
                                        <p:tgtEl>
                                          <p:spTgt spid="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dissolve">
                                      <p:cBhvr>
                                        <p:cTn id="26" dur="500"/>
                                        <p:tgtEl>
                                          <p:spTgt spid="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dissolve">
                                      <p:cBhvr>
                                        <p:cTn id="29" dur="500"/>
                                        <p:tgtEl>
                                          <p:spTgt spid="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dissolve">
                                      <p:cBhvr>
                                        <p:cTn id="32" dur="500"/>
                                        <p:tgtEl>
                                          <p:spTgt spid="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34441-1CF2-F97E-C3D2-41B00595994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C69B17C-4E34-0788-A01D-04EE1CB6570E}"/>
              </a:ext>
            </a:extLst>
          </p:cNvPr>
          <p:cNvSpPr txBox="1"/>
          <p:nvPr/>
        </p:nvSpPr>
        <p:spPr>
          <a:xfrm>
            <a:off x="4047066" y="3661546"/>
            <a:ext cx="753533" cy="584775"/>
          </a:xfrm>
          <a:prstGeom prst="rect">
            <a:avLst/>
          </a:prstGeom>
          <a:noFill/>
        </p:spPr>
        <p:txBody>
          <a:bodyPr wrap="square" rtlCol="0">
            <a:spAutoFit/>
          </a:bodyPr>
          <a:lstStyle/>
          <a:p>
            <a:r>
              <a:rPr lang="en-US" sz="3200">
                <a:latin typeface="Aptos Mono" panose="020F0502020204030204" pitchFamily="34" charset="0"/>
                <a:cs typeface="Aptos Mono" panose="020F0502020204030204" pitchFamily="34" charset="0"/>
              </a:rPr>
              <a:t>2</a:t>
            </a:r>
          </a:p>
        </p:txBody>
      </p:sp>
      <p:sp>
        <p:nvSpPr>
          <p:cNvPr id="18" name="Rectangle 17">
            <a:extLst>
              <a:ext uri="{FF2B5EF4-FFF2-40B4-BE49-F238E27FC236}">
                <a16:creationId xmlns:a16="http://schemas.microsoft.com/office/drawing/2014/main" id="{1BBCF7B4-2FC2-E6D5-81B2-157BEC33281B}"/>
              </a:ext>
            </a:extLst>
          </p:cNvPr>
          <p:cNvSpPr/>
          <p:nvPr/>
        </p:nvSpPr>
        <p:spPr>
          <a:xfrm>
            <a:off x="4362450" y="3953934"/>
            <a:ext cx="3714750" cy="251977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48A88A37-B0B7-13C2-278E-E7795D033BF8}"/>
              </a:ext>
            </a:extLst>
          </p:cNvPr>
          <p:cNvSpPr txBox="1"/>
          <p:nvPr/>
        </p:nvSpPr>
        <p:spPr>
          <a:xfrm>
            <a:off x="8157631" y="1578309"/>
            <a:ext cx="753533" cy="584775"/>
          </a:xfrm>
          <a:prstGeom prst="rect">
            <a:avLst/>
          </a:prstGeom>
          <a:noFill/>
        </p:spPr>
        <p:txBody>
          <a:bodyPr wrap="square" rtlCol="0">
            <a:spAutoFit/>
          </a:bodyPr>
          <a:lstStyle/>
          <a:p>
            <a:r>
              <a:rPr lang="en-US" sz="3200">
                <a:latin typeface="Aptos Mono" panose="020B0009020202020204" pitchFamily="49" charset="0"/>
              </a:rPr>
              <a:t>3</a:t>
            </a:r>
          </a:p>
        </p:txBody>
      </p:sp>
      <p:sp>
        <p:nvSpPr>
          <p:cNvPr id="16" name="Rectangle 15">
            <a:extLst>
              <a:ext uri="{FF2B5EF4-FFF2-40B4-BE49-F238E27FC236}">
                <a16:creationId xmlns:a16="http://schemas.microsoft.com/office/drawing/2014/main" id="{695DA487-E813-F9B2-8464-895C06FFAB60}"/>
              </a:ext>
            </a:extLst>
          </p:cNvPr>
          <p:cNvSpPr/>
          <p:nvPr/>
        </p:nvSpPr>
        <p:spPr>
          <a:xfrm>
            <a:off x="8471958" y="1825466"/>
            <a:ext cx="3532719" cy="310974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8E308483-41D0-DF1E-8ABA-08B2ED19C22E}"/>
              </a:ext>
            </a:extLst>
          </p:cNvPr>
          <p:cNvSpPr txBox="1"/>
          <p:nvPr/>
        </p:nvSpPr>
        <p:spPr>
          <a:xfrm>
            <a:off x="4021665" y="-18068"/>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15" name="Rectangle 14">
            <a:extLst>
              <a:ext uri="{FF2B5EF4-FFF2-40B4-BE49-F238E27FC236}">
                <a16:creationId xmlns:a16="http://schemas.microsoft.com/office/drawing/2014/main" id="{149C8492-1469-CD33-C68D-E19EF8D87821}"/>
              </a:ext>
            </a:extLst>
          </p:cNvPr>
          <p:cNvSpPr/>
          <p:nvPr/>
        </p:nvSpPr>
        <p:spPr>
          <a:xfrm>
            <a:off x="4362450" y="190031"/>
            <a:ext cx="2952749" cy="2384213"/>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id="{A2043B18-12D4-9DC2-5EEF-EAFCD2FF6E36}"/>
              </a:ext>
            </a:extLst>
          </p:cNvPr>
          <p:cNvSpPr>
            <a:spLocks noGrp="1"/>
          </p:cNvSpPr>
          <p:nvPr>
            <p:ph type="title"/>
          </p:nvPr>
        </p:nvSpPr>
        <p:spPr/>
        <p:txBody>
          <a:bodyPr>
            <a:normAutofit/>
          </a:bodyPr>
          <a:lstStyle/>
          <a:p>
            <a:r>
              <a:rPr lang="en-US" sz="3200" b="1" dirty="0">
                <a:solidFill>
                  <a:schemeClr val="bg1"/>
                </a:solidFill>
              </a:rPr>
              <a:t>Problem Definition</a:t>
            </a:r>
            <a:endParaRPr lang="en-SG" sz="3200" dirty="0">
              <a:solidFill>
                <a:schemeClr val="bg1"/>
              </a:solidFill>
            </a:endParaRPr>
          </a:p>
        </p:txBody>
      </p:sp>
      <p:sp>
        <p:nvSpPr>
          <p:cNvPr id="9" name="Content Placeholder 8">
            <a:extLst>
              <a:ext uri="{FF2B5EF4-FFF2-40B4-BE49-F238E27FC236}">
                <a16:creationId xmlns:a16="http://schemas.microsoft.com/office/drawing/2014/main" id="{1912757E-FB76-9E8D-9DB8-8DD6E1005F96}"/>
              </a:ext>
            </a:extLst>
          </p:cNvPr>
          <p:cNvSpPr>
            <a:spLocks noGrp="1"/>
          </p:cNvSpPr>
          <p:nvPr>
            <p:ph idx="1"/>
          </p:nvPr>
        </p:nvSpPr>
        <p:spPr>
          <a:xfrm>
            <a:off x="4406901" y="361407"/>
            <a:ext cx="3378198" cy="2286000"/>
          </a:xfrm>
        </p:spPr>
        <p:txBody>
          <a:bodyPr>
            <a:normAutofit/>
          </a:bodyPr>
          <a:lstStyle/>
          <a:p>
            <a:pPr algn="l">
              <a:buFont typeface="Arial" panose="020B0604020202020204" pitchFamily="34" charset="0"/>
              <a:buChar char="•"/>
            </a:pPr>
            <a:r>
              <a:rPr lang="en-IN" sz="1600" i="0" dirty="0">
                <a:solidFill>
                  <a:schemeClr val="tx1"/>
                </a:solidFill>
                <a:effectLst/>
                <a:latin typeface="+mn-lt"/>
              </a:rPr>
              <a:t>Inventory Management</a:t>
            </a:r>
          </a:p>
          <a:p>
            <a:pPr algn="l">
              <a:buFont typeface="Arial" panose="020B0604020202020204" pitchFamily="34" charset="0"/>
              <a:buChar char="•"/>
            </a:pPr>
            <a:r>
              <a:rPr lang="en-IN" sz="1600" i="0" dirty="0">
                <a:solidFill>
                  <a:schemeClr val="tx1"/>
                </a:solidFill>
                <a:effectLst/>
                <a:latin typeface="+mn-lt"/>
              </a:rPr>
              <a:t>Operational Planning</a:t>
            </a:r>
          </a:p>
          <a:p>
            <a:pPr algn="l">
              <a:buFont typeface="Arial" panose="020B0604020202020204" pitchFamily="34" charset="0"/>
              <a:buChar char="•"/>
            </a:pPr>
            <a:r>
              <a:rPr lang="en-IN" sz="1600" i="0" dirty="0">
                <a:solidFill>
                  <a:schemeClr val="tx1"/>
                </a:solidFill>
                <a:effectLst/>
                <a:latin typeface="+mn-lt"/>
              </a:rPr>
              <a:t>Customer Satisfaction</a:t>
            </a:r>
          </a:p>
          <a:p>
            <a:pPr algn="l">
              <a:buFont typeface="Arial" panose="020B0604020202020204" pitchFamily="34" charset="0"/>
              <a:buChar char="•"/>
            </a:pPr>
            <a:r>
              <a:rPr lang="en-IN" sz="1600" i="0" dirty="0">
                <a:solidFill>
                  <a:schemeClr val="tx1"/>
                </a:solidFill>
                <a:effectLst/>
                <a:latin typeface="+mn-lt"/>
              </a:rPr>
              <a:t>Cost Savings</a:t>
            </a:r>
          </a:p>
          <a:p>
            <a:pPr algn="l">
              <a:buFont typeface="Arial" panose="020B0604020202020204" pitchFamily="34" charset="0"/>
              <a:buChar char="•"/>
            </a:pPr>
            <a:r>
              <a:rPr lang="en-IN" sz="1600" i="0" dirty="0">
                <a:solidFill>
                  <a:schemeClr val="tx1"/>
                </a:solidFill>
                <a:effectLst/>
                <a:latin typeface="+mn-lt"/>
              </a:rPr>
              <a:t>Strategic Decision-Making</a:t>
            </a:r>
          </a:p>
        </p:txBody>
      </p:sp>
      <p:sp>
        <p:nvSpPr>
          <p:cNvPr id="6" name="Footer Placeholder 5">
            <a:extLst>
              <a:ext uri="{FF2B5EF4-FFF2-40B4-BE49-F238E27FC236}">
                <a16:creationId xmlns:a16="http://schemas.microsoft.com/office/drawing/2014/main" id="{86B343D8-4E49-8FCA-2225-A95E7C884F16}"/>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C86387E-4C66-7605-E51B-4B725AAA4ABF}"/>
              </a:ext>
            </a:extLst>
          </p:cNvPr>
          <p:cNvSpPr>
            <a:spLocks noGrp="1"/>
          </p:cNvSpPr>
          <p:nvPr>
            <p:ph type="sldNum" sz="quarter" idx="12"/>
          </p:nvPr>
        </p:nvSpPr>
        <p:spPr/>
        <p:txBody>
          <a:bodyPr/>
          <a:lstStyle/>
          <a:p>
            <a:fld id="{BF1758FF-0BF1-4103-A89A-38EC40E85429}" type="slidenum">
              <a:rPr lang="en-SG" smtClean="0"/>
              <a:t>3</a:t>
            </a:fld>
            <a:endParaRPr lang="en-SG"/>
          </a:p>
        </p:txBody>
      </p:sp>
      <p:sp>
        <p:nvSpPr>
          <p:cNvPr id="5" name="Text Placeholder 9">
            <a:extLst>
              <a:ext uri="{FF2B5EF4-FFF2-40B4-BE49-F238E27FC236}">
                <a16:creationId xmlns:a16="http://schemas.microsoft.com/office/drawing/2014/main" id="{423B7E67-A016-82A6-F3E7-F1E7C68A74CB}"/>
              </a:ext>
            </a:extLst>
          </p:cNvPr>
          <p:cNvSpPr>
            <a:spLocks noGrp="1"/>
          </p:cNvSpPr>
          <p:nvPr>
            <p:ph type="body" sz="half" idx="2"/>
          </p:nvPr>
        </p:nvSpPr>
        <p:spPr>
          <a:xfrm>
            <a:off x="457201" y="2926080"/>
            <a:ext cx="3200400" cy="3379124"/>
          </a:xfrm>
        </p:spPr>
        <p:txBody>
          <a:bodyPr>
            <a:normAutofit/>
          </a:bodyPr>
          <a:lstStyle/>
          <a:p>
            <a:pPr marL="457200" indent="-457200">
              <a:buClr>
                <a:schemeClr val="bg1"/>
              </a:buClr>
              <a:buFont typeface="+mj-lt"/>
              <a:buAutoNum type="arabicPeriod"/>
            </a:pPr>
            <a:r>
              <a:rPr lang="en-US" sz="2000" b="1" dirty="0">
                <a:solidFill>
                  <a:schemeClr val="accent2">
                    <a:lumMod val="20000"/>
                    <a:lumOff val="80000"/>
                  </a:schemeClr>
                </a:solidFill>
                <a:latin typeface="+mj-lt"/>
              </a:rPr>
              <a:t>Why</a:t>
            </a:r>
            <a:r>
              <a:rPr lang="en-US" sz="2000" dirty="0">
                <a:solidFill>
                  <a:schemeClr val="accent2">
                    <a:lumMod val="20000"/>
                    <a:lumOff val="80000"/>
                  </a:schemeClr>
                </a:solidFill>
                <a:latin typeface="+mj-lt"/>
              </a:rPr>
              <a:t> is it important? </a:t>
            </a:r>
          </a:p>
          <a:p>
            <a:pPr marL="457200" indent="-457200">
              <a:buClr>
                <a:schemeClr val="bg1"/>
              </a:buClr>
              <a:buFont typeface="+mj-lt"/>
              <a:buAutoNum type="arabicPeriod"/>
            </a:pPr>
            <a:r>
              <a:rPr lang="en-SG" sz="2000" b="1" dirty="0">
                <a:solidFill>
                  <a:schemeClr val="accent2">
                    <a:lumMod val="20000"/>
                    <a:lumOff val="80000"/>
                  </a:schemeClr>
                </a:solidFill>
                <a:latin typeface="+mj-lt"/>
              </a:rPr>
              <a:t>What</a:t>
            </a:r>
            <a:r>
              <a:rPr lang="en-SG" sz="2000" dirty="0">
                <a:solidFill>
                  <a:schemeClr val="accent2">
                    <a:lumMod val="20000"/>
                    <a:lumOff val="80000"/>
                  </a:schemeClr>
                </a:solidFill>
                <a:latin typeface="+mj-lt"/>
              </a:rPr>
              <a:t> is the objective?</a:t>
            </a:r>
          </a:p>
          <a:p>
            <a:pPr marL="457200" indent="-457200">
              <a:buClr>
                <a:schemeClr val="bg1"/>
              </a:buClr>
              <a:buFont typeface="+mj-lt"/>
              <a:buAutoNum type="arabicPeriod"/>
            </a:pPr>
            <a:r>
              <a:rPr lang="en-US" sz="2000" b="1" dirty="0">
                <a:solidFill>
                  <a:schemeClr val="accent2">
                    <a:lumMod val="20000"/>
                    <a:lumOff val="80000"/>
                  </a:schemeClr>
                </a:solidFill>
                <a:latin typeface="+mj-lt"/>
              </a:rPr>
              <a:t>How</a:t>
            </a:r>
            <a:r>
              <a:rPr lang="en-US" sz="2000" dirty="0">
                <a:solidFill>
                  <a:schemeClr val="accent2">
                    <a:lumMod val="20000"/>
                    <a:lumOff val="80000"/>
                  </a:schemeClr>
                </a:solidFill>
                <a:latin typeface="+mj-lt"/>
              </a:rPr>
              <a:t> can Data Science solve the problem?</a:t>
            </a:r>
            <a:endParaRPr lang="en-SG" sz="2000" dirty="0">
              <a:solidFill>
                <a:schemeClr val="accent2">
                  <a:lumMod val="20000"/>
                  <a:lumOff val="80000"/>
                </a:schemeClr>
              </a:solidFill>
              <a:latin typeface="+mj-lt"/>
            </a:endParaRPr>
          </a:p>
          <a:p>
            <a:endParaRPr lang="en-SG" sz="2000" dirty="0">
              <a:solidFill>
                <a:schemeClr val="accent2">
                  <a:lumMod val="20000"/>
                  <a:lumOff val="80000"/>
                </a:schemeClr>
              </a:solidFill>
            </a:endParaRPr>
          </a:p>
        </p:txBody>
      </p:sp>
      <p:sp>
        <p:nvSpPr>
          <p:cNvPr id="10" name="Content Placeholder 8">
            <a:extLst>
              <a:ext uri="{FF2B5EF4-FFF2-40B4-BE49-F238E27FC236}">
                <a16:creationId xmlns:a16="http://schemas.microsoft.com/office/drawing/2014/main" id="{1DA6A8FF-1B6D-00BB-4CFF-34296E909C48}"/>
              </a:ext>
            </a:extLst>
          </p:cNvPr>
          <p:cNvSpPr txBox="1">
            <a:spLocks/>
          </p:cNvSpPr>
          <p:nvPr/>
        </p:nvSpPr>
        <p:spPr>
          <a:xfrm>
            <a:off x="8534398" y="1978032"/>
            <a:ext cx="3532719" cy="3306747"/>
          </a:xfrm>
          <a:prstGeom prst="rect">
            <a:avLst/>
          </a:prstGeom>
        </p:spPr>
        <p:txBody>
          <a:bodyPr vert="horz" lIns="0" tIns="45720" rIns="0" bIns="45720" rtlCol="0" anchor="t">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86410" lvl="1"/>
            <a:r>
              <a:rPr lang="en-IN" sz="1600" dirty="0">
                <a:latin typeface="+mn-lt"/>
                <a:ea typeface="Calibri Light"/>
                <a:cs typeface="Calibri Light"/>
              </a:rPr>
              <a:t>Ensures supply meets demand accurately.</a:t>
            </a:r>
          </a:p>
          <a:p>
            <a:pPr marL="486410" lvl="1"/>
            <a:r>
              <a:rPr lang="en-IN" sz="1600" dirty="0">
                <a:latin typeface="+mn-lt"/>
                <a:ea typeface="Calibri Light"/>
                <a:cs typeface="Calibri Light"/>
              </a:rPr>
              <a:t>Reduces holding costs and markdowns.</a:t>
            </a:r>
          </a:p>
          <a:p>
            <a:pPr marL="486410" lvl="1"/>
            <a:r>
              <a:rPr lang="en-IN" sz="1600" dirty="0">
                <a:latin typeface="+mn-lt"/>
                <a:ea typeface="Calibri Light"/>
                <a:cs typeface="Calibri Light"/>
              </a:rPr>
              <a:t>Prevents lost sales and customer dissatisfaction.</a:t>
            </a:r>
          </a:p>
          <a:p>
            <a:pPr marL="486410" lvl="1"/>
            <a:r>
              <a:rPr lang="en-IN" sz="1600" dirty="0">
                <a:latin typeface="+mn-lt"/>
                <a:ea typeface="Calibri Light"/>
                <a:cs typeface="Calibri Light"/>
              </a:rPr>
              <a:t>Aids in better workforce planning and resource allocation.</a:t>
            </a:r>
          </a:p>
          <a:p>
            <a:pPr marL="486410" lvl="1"/>
            <a:r>
              <a:rPr lang="en-IN" sz="1600" dirty="0">
                <a:latin typeface="+mn-lt"/>
                <a:ea typeface="Calibri Light"/>
                <a:cs typeface="Calibri Light"/>
              </a:rPr>
              <a:t>Ensures product availability during peak periods.</a:t>
            </a:r>
          </a:p>
          <a:p>
            <a:pPr marL="486410" lvl="1"/>
            <a:endParaRPr lang="en-IN" sz="1600" dirty="0">
              <a:latin typeface="+mn-lt"/>
              <a:ea typeface="Calibri" panose="020F0502020204030204"/>
              <a:cs typeface="Calibri" panose="020F0502020204030204"/>
            </a:endParaRPr>
          </a:p>
        </p:txBody>
      </p:sp>
      <p:sp>
        <p:nvSpPr>
          <p:cNvPr id="11" name="Content Placeholder 8">
            <a:extLst>
              <a:ext uri="{FF2B5EF4-FFF2-40B4-BE49-F238E27FC236}">
                <a16:creationId xmlns:a16="http://schemas.microsoft.com/office/drawing/2014/main" id="{2C747695-B348-AAB0-A6E6-3E0B96064578}"/>
              </a:ext>
            </a:extLst>
          </p:cNvPr>
          <p:cNvSpPr txBox="1">
            <a:spLocks/>
          </p:cNvSpPr>
          <p:nvPr/>
        </p:nvSpPr>
        <p:spPr>
          <a:xfrm>
            <a:off x="4406901" y="4082889"/>
            <a:ext cx="3378198" cy="2286000"/>
          </a:xfrm>
          <a:prstGeom prst="rect">
            <a:avLst/>
          </a:prstGeom>
        </p:spPr>
        <p:txBody>
          <a:bodyPr vert="horz" lIns="0" tIns="45720" rIns="0" bIns="45720" rtlCol="0">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buFont typeface="Arial" panose="020B0604020202020204" pitchFamily="34" charset="0"/>
              <a:buChar char="•"/>
            </a:pPr>
            <a:r>
              <a:rPr lang="en-IN" sz="1600" i="0" dirty="0">
                <a:solidFill>
                  <a:schemeClr val="tx1"/>
                </a:solidFill>
                <a:effectLst/>
                <a:latin typeface="+mn-lt"/>
              </a:rPr>
              <a:t>Accurately Predict Weekly Sales</a:t>
            </a:r>
          </a:p>
          <a:p>
            <a:pPr algn="l">
              <a:buFont typeface="Arial" panose="020B0604020202020204" pitchFamily="34" charset="0"/>
              <a:buChar char="•"/>
            </a:pPr>
            <a:r>
              <a:rPr lang="en-IN" sz="1600" i="0" dirty="0">
                <a:solidFill>
                  <a:schemeClr val="tx1"/>
                </a:solidFill>
                <a:effectLst/>
                <a:latin typeface="+mn-lt"/>
              </a:rPr>
              <a:t>Understand Influencing Factors</a:t>
            </a:r>
          </a:p>
          <a:p>
            <a:pPr algn="l">
              <a:buFont typeface="Arial" panose="020B0604020202020204" pitchFamily="34" charset="0"/>
              <a:buChar char="•"/>
            </a:pPr>
            <a:r>
              <a:rPr lang="en-IN" sz="1600" i="0" dirty="0">
                <a:solidFill>
                  <a:schemeClr val="tx1"/>
                </a:solidFill>
                <a:effectLst/>
                <a:latin typeface="+mn-lt"/>
              </a:rPr>
              <a:t>Optimize Inventory Levels</a:t>
            </a:r>
          </a:p>
          <a:p>
            <a:pPr algn="l">
              <a:buFont typeface="Arial" panose="020B0604020202020204" pitchFamily="34" charset="0"/>
              <a:buChar char="•"/>
            </a:pPr>
            <a:r>
              <a:rPr lang="en-IN" sz="1600" i="0" dirty="0">
                <a:solidFill>
                  <a:schemeClr val="tx1"/>
                </a:solidFill>
                <a:effectLst/>
                <a:latin typeface="+mn-lt"/>
              </a:rPr>
              <a:t>Improve Operational Efficiency Enhance </a:t>
            </a:r>
          </a:p>
          <a:p>
            <a:pPr algn="l">
              <a:buFont typeface="Arial" panose="020B0604020202020204" pitchFamily="34" charset="0"/>
              <a:buChar char="•"/>
            </a:pPr>
            <a:r>
              <a:rPr lang="en-IN" sz="1600" i="0" dirty="0">
                <a:solidFill>
                  <a:schemeClr val="tx1"/>
                </a:solidFill>
                <a:effectLst/>
                <a:latin typeface="+mn-lt"/>
              </a:rPr>
              <a:t>Customer Satisfaction</a:t>
            </a:r>
            <a:endParaRPr lang="en-IN" sz="1600" dirty="0">
              <a:solidFill>
                <a:schemeClr val="tx1"/>
              </a:solidFill>
              <a:latin typeface="+mn-lt"/>
            </a:endParaRPr>
          </a:p>
        </p:txBody>
      </p:sp>
    </p:spTree>
    <p:extLst>
      <p:ext uri="{BB962C8B-B14F-4D97-AF65-F5344CB8AC3E}">
        <p14:creationId xmlns:p14="http://schemas.microsoft.com/office/powerpoint/2010/main" val="255933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0" presetClass="path" presetSubtype="0" accel="50000" decel="50000" fill="hold" grpId="0" nodeType="withEffect">
                                  <p:stCondLst>
                                    <p:cond delay="0"/>
                                  </p:stCondLst>
                                  <p:childTnLst>
                                    <p:animMotion origin="layout" path="M 0.0819 0.10601 L -3.33333E-6 3.7037E-6 " pathEditMode="relative" rAng="0" ptsTypes="AA">
                                      <p:cBhvr>
                                        <p:cTn id="15" dur="500" fill="hold"/>
                                        <p:tgtEl>
                                          <p:spTgt spid="12"/>
                                        </p:tgtEl>
                                        <p:attrNameLst>
                                          <p:attrName>ppt_x</p:attrName>
                                          <p:attrName>ppt_y</p:attrName>
                                        </p:attrNameLst>
                                      </p:cBhvr>
                                      <p:rCtr x="-4102" y="-5301"/>
                                    </p:animMotion>
                                  </p:childTnLst>
                                </p:cTn>
                              </p:par>
                              <p:par>
                                <p:cTn id="16" presetID="0" presetClass="path" presetSubtype="0" accel="50000" decel="50000" fill="hold" grpId="0" nodeType="withEffect">
                                  <p:stCondLst>
                                    <p:cond delay="0"/>
                                  </p:stCondLst>
                                  <p:childTnLst>
                                    <p:animMotion origin="layout" path="M 0.08945 0.12917 L -4.16667E-7 1.11111E-6 " pathEditMode="relative" rAng="0" ptsTypes="AA">
                                      <p:cBhvr>
                                        <p:cTn id="17" dur="500" fill="hold"/>
                                        <p:tgtEl>
                                          <p:spTgt spid="14"/>
                                        </p:tgtEl>
                                        <p:attrNameLst>
                                          <p:attrName>ppt_x</p:attrName>
                                          <p:attrName>ppt_y</p:attrName>
                                        </p:attrNameLst>
                                      </p:cBhvr>
                                      <p:rCtr x="-4479" y="-6458"/>
                                    </p:animMotion>
                                  </p:childTnLst>
                                </p:cTn>
                              </p:par>
                              <p:par>
                                <p:cTn id="18" presetID="0" presetClass="path" presetSubtype="0" accel="50000" decel="50000" fill="hold" grpId="0" nodeType="withEffect">
                                  <p:stCondLst>
                                    <p:cond delay="0"/>
                                  </p:stCondLst>
                                  <p:childTnLst>
                                    <p:animMotion origin="layout" path="M 0.08477 0.11621 L 0 -1.85185E-6 " pathEditMode="relative" rAng="0" ptsTypes="AA">
                                      <p:cBhvr>
                                        <p:cTn id="19" dur="500" fill="hold"/>
                                        <p:tgtEl>
                                          <p:spTgt spid="13"/>
                                        </p:tgtEl>
                                        <p:attrNameLst>
                                          <p:attrName>ppt_x</p:attrName>
                                          <p:attrName>ppt_y</p:attrName>
                                        </p:attrNameLst>
                                      </p:cBhvr>
                                      <p:rCtr x="-4245" y="-5810"/>
                                    </p:animMotion>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dissolve">
                                      <p:cBhvr>
                                        <p:cTn id="30" dur="500"/>
                                        <p:tgtEl>
                                          <p:spTgt spid="9">
                                            <p:txEl>
                                              <p:pRg st="0" end="0"/>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dissolve">
                                      <p:cBhvr>
                                        <p:cTn id="33" dur="500"/>
                                        <p:tgtEl>
                                          <p:spTgt spid="9">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dissolve">
                                      <p:cBhvr>
                                        <p:cTn id="36" dur="500"/>
                                        <p:tgtEl>
                                          <p:spTgt spid="9">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dissolve">
                                      <p:cBhvr>
                                        <p:cTn id="39" dur="500"/>
                                        <p:tgtEl>
                                          <p:spTgt spid="9">
                                            <p:txEl>
                                              <p:pRg st="3" end="3"/>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dissolve">
                                      <p:cBhvr>
                                        <p:cTn id="4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3" grpId="0"/>
      <p:bldP spid="13" grpId="1"/>
      <p:bldP spid="12" grpId="0"/>
      <p:bldP spid="12" grpId="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C0004-B973-F486-9074-FF61344AE89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2524CAE-81EE-BA6E-C36E-DEFDA8D8D0CA}"/>
              </a:ext>
            </a:extLst>
          </p:cNvPr>
          <p:cNvSpPr/>
          <p:nvPr/>
        </p:nvSpPr>
        <p:spPr>
          <a:xfrm>
            <a:off x="4712154" y="328824"/>
            <a:ext cx="6954610" cy="259725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id="{0750C23D-4096-D481-4F74-7627D30C534F}"/>
              </a:ext>
            </a:extLst>
          </p:cNvPr>
          <p:cNvSpPr>
            <a:spLocks noGrp="1"/>
          </p:cNvSpPr>
          <p:nvPr>
            <p:ph type="title"/>
          </p:nvPr>
        </p:nvSpPr>
        <p:spPr/>
        <p:txBody>
          <a:bodyPr>
            <a:normAutofit/>
          </a:bodyPr>
          <a:lstStyle/>
          <a:p>
            <a:r>
              <a:rPr lang="en-US" sz="3200" b="1">
                <a:solidFill>
                  <a:schemeClr val="bg1"/>
                </a:solidFill>
              </a:rPr>
              <a:t>Data Collection and Preparation</a:t>
            </a:r>
            <a:endParaRPr lang="en-SG" sz="3200">
              <a:solidFill>
                <a:schemeClr val="bg1"/>
              </a:solidFill>
            </a:endParaRPr>
          </a:p>
        </p:txBody>
      </p:sp>
      <p:sp>
        <p:nvSpPr>
          <p:cNvPr id="9" name="Content Placeholder 8">
            <a:extLst>
              <a:ext uri="{FF2B5EF4-FFF2-40B4-BE49-F238E27FC236}">
                <a16:creationId xmlns:a16="http://schemas.microsoft.com/office/drawing/2014/main" id="{63AE11AD-F068-726D-C913-A16A57C037C9}"/>
              </a:ext>
            </a:extLst>
          </p:cNvPr>
          <p:cNvSpPr>
            <a:spLocks noGrp="1"/>
          </p:cNvSpPr>
          <p:nvPr>
            <p:ph idx="1"/>
          </p:nvPr>
        </p:nvSpPr>
        <p:spPr>
          <a:xfrm>
            <a:off x="4800600" y="258454"/>
            <a:ext cx="6466112" cy="2148839"/>
          </a:xfrm>
        </p:spPr>
        <p:txBody>
          <a:bodyPr>
            <a:noAutofit/>
          </a:bodyPr>
          <a:lstStyle/>
          <a:p>
            <a:pPr algn="l">
              <a:buFont typeface="Arial" panose="020B0604020202020204" pitchFamily="34" charset="0"/>
              <a:buChar char="•"/>
            </a:pPr>
            <a:r>
              <a:rPr lang="en-IN" sz="1400" b="1" i="0" dirty="0">
                <a:solidFill>
                  <a:schemeClr val="tx1"/>
                </a:solidFill>
                <a:effectLst/>
                <a:latin typeface="CiscoSans"/>
              </a:rPr>
              <a:t>Dataset Origin:</a:t>
            </a:r>
            <a:endParaRPr lang="en-IN" sz="1400" b="0" i="0" dirty="0">
              <a:solidFill>
                <a:schemeClr val="tx1"/>
              </a:solidFill>
              <a:effectLst/>
              <a:latin typeface="CiscoSans"/>
            </a:endParaRPr>
          </a:p>
          <a:p>
            <a:pPr marL="742950" lvl="1" indent="-285750" algn="l">
              <a:buFont typeface="Arial" panose="020B0604020202020204" pitchFamily="34" charset="0"/>
              <a:buChar char="•"/>
            </a:pPr>
            <a:r>
              <a:rPr lang="en-IN" sz="1100" b="0" i="0" dirty="0">
                <a:solidFill>
                  <a:schemeClr val="tx1"/>
                </a:solidFill>
                <a:effectLst/>
                <a:latin typeface="CiscoSans"/>
              </a:rPr>
              <a:t>The dataset is from Kaggle (</a:t>
            </a:r>
            <a:r>
              <a:rPr lang="en-IN" sz="1100" b="0" i="0" dirty="0">
                <a:solidFill>
                  <a:schemeClr val="tx1"/>
                </a:solidFill>
                <a:effectLst/>
                <a:latin typeface="CiscoSans"/>
                <a:hlinkClick r:id="rId3"/>
              </a:rPr>
              <a:t>Walmart Sales Dataset</a:t>
            </a:r>
            <a:r>
              <a:rPr lang="en-IN" sz="1100" b="0" i="0" dirty="0">
                <a:solidFill>
                  <a:schemeClr val="tx1"/>
                </a:solidFill>
                <a:effectLst/>
                <a:latin typeface="CiscoSans"/>
              </a:rPr>
              <a:t>)</a:t>
            </a:r>
          </a:p>
          <a:p>
            <a:pPr algn="l">
              <a:buFont typeface="Arial" panose="020B0604020202020204" pitchFamily="34" charset="0"/>
              <a:buChar char="•"/>
            </a:pPr>
            <a:r>
              <a:rPr lang="en-IN" sz="1400" b="1" i="0" dirty="0">
                <a:solidFill>
                  <a:schemeClr val="tx1"/>
                </a:solidFill>
                <a:effectLst/>
                <a:latin typeface="CiscoSans"/>
              </a:rPr>
              <a:t>Data Collection:</a:t>
            </a:r>
            <a:endParaRPr lang="en-IN" sz="1400" b="0" i="0" dirty="0">
              <a:solidFill>
                <a:schemeClr val="tx1"/>
              </a:solidFill>
              <a:effectLst/>
              <a:latin typeface="CiscoSans"/>
            </a:endParaRPr>
          </a:p>
          <a:p>
            <a:pPr marL="742950" lvl="1" indent="-285750" algn="l">
              <a:buFont typeface="Arial" panose="020B0604020202020204" pitchFamily="34" charset="0"/>
              <a:buChar char="•"/>
            </a:pPr>
            <a:r>
              <a:rPr lang="en-IN" sz="1100" b="0" i="0" dirty="0">
                <a:solidFill>
                  <a:schemeClr val="tx1"/>
                </a:solidFill>
                <a:effectLst/>
                <a:latin typeface="CiscoSans"/>
              </a:rPr>
              <a:t>Collected from Walmart stores across different locations.</a:t>
            </a:r>
          </a:p>
          <a:p>
            <a:pPr marL="742950" lvl="1" indent="-285750" algn="l">
              <a:buFont typeface="Arial" panose="020B0604020202020204" pitchFamily="34" charset="0"/>
              <a:buChar char="•"/>
            </a:pPr>
            <a:r>
              <a:rPr lang="en-IN" sz="1100" b="0" i="0" dirty="0">
                <a:solidFill>
                  <a:schemeClr val="tx1"/>
                </a:solidFill>
                <a:effectLst/>
                <a:latin typeface="CiscoSans"/>
              </a:rPr>
              <a:t>Includes historical sales data, promotional details, holiday schedules, and other relevant factors.</a:t>
            </a:r>
          </a:p>
        </p:txBody>
      </p:sp>
      <p:sp>
        <p:nvSpPr>
          <p:cNvPr id="10" name="Text Placeholder 9">
            <a:extLst>
              <a:ext uri="{FF2B5EF4-FFF2-40B4-BE49-F238E27FC236}">
                <a16:creationId xmlns:a16="http://schemas.microsoft.com/office/drawing/2014/main" id="{0E17B5DA-BFB3-B736-B60F-898AD9B85DCF}"/>
              </a:ext>
            </a:extLst>
          </p:cNvPr>
          <p:cNvSpPr>
            <a:spLocks noGrp="1"/>
          </p:cNvSpPr>
          <p:nvPr>
            <p:ph type="body" sz="half" idx="2"/>
          </p:nvPr>
        </p:nvSpPr>
        <p:spPr/>
        <p:txBody>
          <a:bodyPr>
            <a:normAutofit/>
          </a:bodyPr>
          <a:lstStyle/>
          <a:p>
            <a:pPr marL="342900" indent="-342900">
              <a:buClr>
                <a:schemeClr val="bg1"/>
              </a:buClr>
              <a:buAutoNum type="arabicPeriod"/>
            </a:pPr>
            <a:r>
              <a:rPr lang="en-SG" sz="2000">
                <a:solidFill>
                  <a:schemeClr val="accent2">
                    <a:lumMod val="20000"/>
                    <a:lumOff val="80000"/>
                  </a:schemeClr>
                </a:solidFill>
                <a:latin typeface="+mj-lt"/>
              </a:rPr>
              <a:t>Data Source</a:t>
            </a:r>
          </a:p>
          <a:p>
            <a:pPr marL="342900" indent="-342900">
              <a:buClr>
                <a:schemeClr val="bg1"/>
              </a:buClr>
              <a:buAutoNum type="arabicPeriod"/>
            </a:pPr>
            <a:r>
              <a:rPr lang="en-SG" sz="2000">
                <a:solidFill>
                  <a:schemeClr val="accent2">
                    <a:lumMod val="20000"/>
                    <a:lumOff val="80000"/>
                  </a:schemeClr>
                </a:solidFill>
                <a:latin typeface="+mj-lt"/>
              </a:rPr>
              <a:t>Data Description</a:t>
            </a:r>
          </a:p>
        </p:txBody>
      </p:sp>
      <p:sp>
        <p:nvSpPr>
          <p:cNvPr id="6" name="Footer Placeholder 5">
            <a:extLst>
              <a:ext uri="{FF2B5EF4-FFF2-40B4-BE49-F238E27FC236}">
                <a16:creationId xmlns:a16="http://schemas.microsoft.com/office/drawing/2014/main" id="{61F991A7-D675-2155-24B0-2D0835743A7C}"/>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5C30BDB7-A8F2-2522-C883-7E7C48CCDA0F}"/>
              </a:ext>
            </a:extLst>
          </p:cNvPr>
          <p:cNvSpPr>
            <a:spLocks noGrp="1"/>
          </p:cNvSpPr>
          <p:nvPr>
            <p:ph type="sldNum" sz="quarter" idx="12"/>
          </p:nvPr>
        </p:nvSpPr>
        <p:spPr/>
        <p:txBody>
          <a:bodyPr/>
          <a:lstStyle/>
          <a:p>
            <a:fld id="{BF1758FF-0BF1-4103-A89A-38EC40E85429}" type="slidenum">
              <a:rPr lang="en-SG" smtClean="0"/>
              <a:t>4</a:t>
            </a:fld>
            <a:endParaRPr lang="en-SG"/>
          </a:p>
        </p:txBody>
      </p:sp>
      <p:sp>
        <p:nvSpPr>
          <p:cNvPr id="3" name="Rectangle 2">
            <a:extLst>
              <a:ext uri="{FF2B5EF4-FFF2-40B4-BE49-F238E27FC236}">
                <a16:creationId xmlns:a16="http://schemas.microsoft.com/office/drawing/2014/main" id="{965A8E27-AD25-3FC7-B1D5-8479643B4DEF}"/>
              </a:ext>
            </a:extLst>
          </p:cNvPr>
          <p:cNvSpPr/>
          <p:nvPr/>
        </p:nvSpPr>
        <p:spPr>
          <a:xfrm>
            <a:off x="4712154" y="2486348"/>
            <a:ext cx="6954610" cy="325759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Content Placeholder 8">
            <a:extLst>
              <a:ext uri="{FF2B5EF4-FFF2-40B4-BE49-F238E27FC236}">
                <a16:creationId xmlns:a16="http://schemas.microsoft.com/office/drawing/2014/main" id="{51FD07C0-C8DC-DB95-F31F-A2017F1F61D0}"/>
              </a:ext>
            </a:extLst>
          </p:cNvPr>
          <p:cNvSpPr txBox="1">
            <a:spLocks/>
          </p:cNvSpPr>
          <p:nvPr/>
        </p:nvSpPr>
        <p:spPr>
          <a:xfrm>
            <a:off x="4800600" y="3257944"/>
            <a:ext cx="6466112" cy="2658433"/>
          </a:xfrm>
          <a:prstGeom prst="rect">
            <a:avLst/>
          </a:prstGeom>
        </p:spPr>
        <p:txBody>
          <a:bodyPr vert="horz" lIns="0" tIns="45720" rIns="0" bIns="45720" rtlCol="0">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a:solidFill>
                <a:schemeClr val="tx1"/>
              </a:solidFill>
              <a:latin typeface="CiscoSans"/>
            </a:endParaRPr>
          </a:p>
        </p:txBody>
      </p:sp>
      <p:sp>
        <p:nvSpPr>
          <p:cNvPr id="5" name="TextBox 4">
            <a:extLst>
              <a:ext uri="{FF2B5EF4-FFF2-40B4-BE49-F238E27FC236}">
                <a16:creationId xmlns:a16="http://schemas.microsoft.com/office/drawing/2014/main" id="{A489A722-1226-8E70-9CFB-E24209CE30DE}"/>
              </a:ext>
            </a:extLst>
          </p:cNvPr>
          <p:cNvSpPr txBox="1"/>
          <p:nvPr/>
        </p:nvSpPr>
        <p:spPr>
          <a:xfrm>
            <a:off x="4279826" y="18180"/>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11" name="TextBox 10">
            <a:extLst>
              <a:ext uri="{FF2B5EF4-FFF2-40B4-BE49-F238E27FC236}">
                <a16:creationId xmlns:a16="http://schemas.microsoft.com/office/drawing/2014/main" id="{C352FA99-98C8-DD0A-FDEA-2E486F4DE158}"/>
              </a:ext>
            </a:extLst>
          </p:cNvPr>
          <p:cNvSpPr txBox="1"/>
          <p:nvPr/>
        </p:nvSpPr>
        <p:spPr>
          <a:xfrm>
            <a:off x="4279826" y="1737359"/>
            <a:ext cx="999066" cy="584775"/>
          </a:xfrm>
          <a:prstGeom prst="rect">
            <a:avLst/>
          </a:prstGeom>
          <a:noFill/>
        </p:spPr>
        <p:txBody>
          <a:bodyPr wrap="square" rtlCol="0">
            <a:spAutoFit/>
          </a:bodyPr>
          <a:lstStyle/>
          <a:p>
            <a:r>
              <a:rPr lang="en-US" sz="3200">
                <a:latin typeface="Aptos Mono" panose="020B0009020202020204" pitchFamily="49" charset="0"/>
              </a:rPr>
              <a:t>2</a:t>
            </a:r>
            <a:endParaRPr lang="en-US">
              <a:latin typeface="Aptos Mono" panose="020B0009020202020204" pitchFamily="49" charset="0"/>
            </a:endParaRPr>
          </a:p>
        </p:txBody>
      </p:sp>
      <p:sp>
        <p:nvSpPr>
          <p:cNvPr id="12" name="Content Placeholder 8">
            <a:extLst>
              <a:ext uri="{FF2B5EF4-FFF2-40B4-BE49-F238E27FC236}">
                <a16:creationId xmlns:a16="http://schemas.microsoft.com/office/drawing/2014/main" id="{631DD79E-76B2-2443-7D52-9D6D2DF66426}"/>
              </a:ext>
            </a:extLst>
          </p:cNvPr>
          <p:cNvSpPr txBox="1">
            <a:spLocks/>
          </p:cNvSpPr>
          <p:nvPr/>
        </p:nvSpPr>
        <p:spPr>
          <a:xfrm>
            <a:off x="4779358" y="1963761"/>
            <a:ext cx="7028673" cy="4496024"/>
          </a:xfrm>
          <a:prstGeom prst="rect">
            <a:avLst/>
          </a:prstGeom>
        </p:spPr>
        <p:txBody>
          <a:bodyPr vert="horz" lIns="0" tIns="45720" rIns="0" bIns="45720" rtlCol="0">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1400" b="1" dirty="0"/>
              <a:t>Features:</a:t>
            </a:r>
            <a:endParaRPr lang="en-IN" sz="1400" dirty="0"/>
          </a:p>
          <a:p>
            <a:pPr marL="0" indent="0">
              <a:buNone/>
            </a:pPr>
            <a:br>
              <a:rPr lang="en-IN" sz="1400" b="1" dirty="0"/>
            </a:br>
            <a:endParaRPr lang="en-IN" sz="1400" b="1" dirty="0"/>
          </a:p>
          <a:p>
            <a:endParaRPr lang="en-IN" sz="1400" b="1" dirty="0"/>
          </a:p>
          <a:p>
            <a:endParaRPr lang="en-IN" sz="1400" b="1" dirty="0"/>
          </a:p>
          <a:p>
            <a:endParaRPr lang="en-IN" sz="1400" b="1" dirty="0"/>
          </a:p>
          <a:p>
            <a:pPr marL="0" indent="0">
              <a:buNone/>
            </a:pPr>
            <a:endParaRPr lang="en-IN" sz="1400" b="1" dirty="0"/>
          </a:p>
          <a:p>
            <a:r>
              <a:rPr lang="en-IN" sz="1400" b="1" dirty="0"/>
              <a:t>Size:</a:t>
            </a:r>
            <a:endParaRPr lang="en-IN" sz="1400" dirty="0"/>
          </a:p>
          <a:p>
            <a:pPr marL="201168" lvl="1" indent="0">
              <a:buNone/>
            </a:pPr>
            <a:r>
              <a:rPr lang="en-IN" sz="1100" dirty="0"/>
              <a:t>421,570 rows and 17 columns.</a:t>
            </a:r>
          </a:p>
          <a:p>
            <a:r>
              <a:rPr lang="en-IN" sz="1400" b="1" dirty="0"/>
              <a:t>Format:</a:t>
            </a:r>
            <a:endParaRPr lang="en-IN" sz="1400" dirty="0"/>
          </a:p>
          <a:p>
            <a:pPr lvl="1">
              <a:buFont typeface="Courier New" panose="02070309020205020404" pitchFamily="49" charset="0"/>
              <a:buChar char="o"/>
            </a:pPr>
            <a:r>
              <a:rPr lang="en-IN" sz="1100" dirty="0"/>
              <a:t>Numerical and categorical variables.</a:t>
            </a:r>
          </a:p>
          <a:p>
            <a:pPr lvl="1">
              <a:buFont typeface="Courier New" panose="02070309020205020404" pitchFamily="49" charset="0"/>
              <a:buChar char="o"/>
            </a:pPr>
            <a:r>
              <a:rPr lang="en-IN" sz="1100" dirty="0"/>
              <a:t>Store, Dept, </a:t>
            </a:r>
            <a:r>
              <a:rPr lang="en-IN" sz="1100" dirty="0" err="1"/>
              <a:t>Weekly_Sales</a:t>
            </a:r>
            <a:r>
              <a:rPr lang="en-IN" sz="1100" dirty="0"/>
              <a:t>, Size, and markdown features are numerical.</a:t>
            </a:r>
          </a:p>
          <a:p>
            <a:pPr lvl="1">
              <a:buFont typeface="Courier New" panose="02070309020205020404" pitchFamily="49" charset="0"/>
              <a:buChar char="o"/>
            </a:pPr>
            <a:r>
              <a:rPr lang="en-IN" sz="1100" dirty="0"/>
              <a:t>Type is categorical, Date is datetime, and </a:t>
            </a:r>
            <a:r>
              <a:rPr lang="en-IN" sz="1100" dirty="0" err="1"/>
              <a:t>IsHoliday</a:t>
            </a:r>
            <a:r>
              <a:rPr lang="en-IN" sz="1100" dirty="0"/>
              <a:t> is </a:t>
            </a:r>
            <a:r>
              <a:rPr lang="en-IN" sz="1100" dirty="0" err="1"/>
              <a:t>boolean</a:t>
            </a:r>
            <a:r>
              <a:rPr lang="en-IN" sz="1000" dirty="0"/>
              <a:t>.</a:t>
            </a:r>
          </a:p>
          <a:p>
            <a:r>
              <a:rPr lang="en-IN" sz="1400" b="1" dirty="0"/>
              <a:t>Missing Values:</a:t>
            </a:r>
            <a:r>
              <a:rPr lang="en-IN" sz="1400" dirty="0"/>
              <a:t> 	</a:t>
            </a:r>
            <a:r>
              <a:rPr lang="en-IN" sz="1100" dirty="0"/>
              <a:t>Markdown columns have around 50% missing data.</a:t>
            </a:r>
          </a:p>
          <a:p>
            <a:endParaRPr lang="en-IN" sz="1000" b="1" dirty="0">
              <a:solidFill>
                <a:schemeClr val="tx1"/>
              </a:solidFill>
              <a:latin typeface="CiscoSans"/>
            </a:endParaRPr>
          </a:p>
        </p:txBody>
      </p:sp>
      <p:graphicFrame>
        <p:nvGraphicFramePr>
          <p:cNvPr id="13" name="Table 12">
            <a:extLst>
              <a:ext uri="{FF2B5EF4-FFF2-40B4-BE49-F238E27FC236}">
                <a16:creationId xmlns:a16="http://schemas.microsoft.com/office/drawing/2014/main" id="{41AD3A30-4832-8374-4A73-B4683E5BA4EB}"/>
              </a:ext>
            </a:extLst>
          </p:cNvPr>
          <p:cNvGraphicFramePr>
            <a:graphicFrameLocks noGrp="1"/>
          </p:cNvGraphicFramePr>
          <p:nvPr/>
        </p:nvGraphicFramePr>
        <p:xfrm>
          <a:off x="4865914" y="2313909"/>
          <a:ext cx="7233178" cy="2067548"/>
        </p:xfrm>
        <a:graphic>
          <a:graphicData uri="http://schemas.openxmlformats.org/drawingml/2006/table">
            <a:tbl>
              <a:tblPr firstRow="1" bandRow="1">
                <a:tableStyleId>{073A0DAA-6AF3-43AB-8588-CEC1D06C72B9}</a:tableStyleId>
              </a:tblPr>
              <a:tblGrid>
                <a:gridCol w="3634018">
                  <a:extLst>
                    <a:ext uri="{9D8B030D-6E8A-4147-A177-3AD203B41FA5}">
                      <a16:colId xmlns:a16="http://schemas.microsoft.com/office/drawing/2014/main" val="2993771678"/>
                    </a:ext>
                  </a:extLst>
                </a:gridCol>
                <a:gridCol w="3599160">
                  <a:extLst>
                    <a:ext uri="{9D8B030D-6E8A-4147-A177-3AD203B41FA5}">
                      <a16:colId xmlns:a16="http://schemas.microsoft.com/office/drawing/2014/main" val="1165048424"/>
                    </a:ext>
                  </a:extLst>
                </a:gridCol>
              </a:tblGrid>
              <a:tr h="402587">
                <a:tc>
                  <a:txBody>
                    <a:bodyPr/>
                    <a:lstStyle/>
                    <a:p>
                      <a:pPr marL="7938" lvl="1" indent="0">
                        <a:buNone/>
                        <a:tabLst/>
                      </a:pPr>
                      <a:r>
                        <a:rPr lang="en-IN" sz="1200" b="1" dirty="0">
                          <a:solidFill>
                            <a:schemeClr val="tx1"/>
                          </a:solidFill>
                        </a:rPr>
                        <a:t>Store:</a:t>
                      </a:r>
                      <a:r>
                        <a:rPr lang="en-IN" sz="1200" dirty="0">
                          <a:solidFill>
                            <a:schemeClr val="tx1"/>
                          </a:solidFill>
                        </a:rPr>
                        <a:t> </a:t>
                      </a:r>
                      <a:r>
                        <a:rPr lang="en-IN" sz="1200" b="0" dirty="0">
                          <a:solidFill>
                            <a:schemeClr val="tx1"/>
                          </a:solidFill>
                        </a:rPr>
                        <a:t>Store number (integer).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sz="1200" b="1">
                          <a:solidFill>
                            <a:schemeClr val="tx1"/>
                          </a:solidFill>
                        </a:rPr>
                        <a:t>Dept:</a:t>
                      </a:r>
                      <a:r>
                        <a:rPr lang="en-IN" sz="1200">
                          <a:solidFill>
                            <a:schemeClr val="tx1"/>
                          </a:solidFill>
                        </a:rPr>
                        <a:t> </a:t>
                      </a:r>
                      <a:r>
                        <a:rPr lang="en-IN" sz="1200" b="0">
                          <a:solidFill>
                            <a:schemeClr val="tx1"/>
                          </a:solidFill>
                        </a:rPr>
                        <a:t>Department number (integer).</a:t>
                      </a:r>
                      <a:endParaRPr lang="en-US" sz="1200" b="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0864659"/>
                  </a:ext>
                </a:extLst>
              </a:tr>
              <a:tr h="402587">
                <a:tc>
                  <a:txBody>
                    <a:bodyPr/>
                    <a:lstStyle/>
                    <a:p>
                      <a:r>
                        <a:rPr lang="en-IN" sz="1200" b="1">
                          <a:solidFill>
                            <a:schemeClr val="tx1"/>
                          </a:solidFill>
                        </a:rPr>
                        <a:t>Date:</a:t>
                      </a:r>
                      <a:r>
                        <a:rPr lang="en-IN" sz="1200">
                          <a:solidFill>
                            <a:schemeClr val="tx1"/>
                          </a:solidFill>
                        </a:rPr>
                        <a:t> Date of the sales (datetime).</a:t>
                      </a:r>
                      <a:endParaRPr lang="en-US" sz="120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IN" sz="1200" b="1" err="1">
                          <a:solidFill>
                            <a:schemeClr val="tx1"/>
                          </a:solidFill>
                        </a:rPr>
                        <a:t>Weekly_Sales</a:t>
                      </a:r>
                      <a:r>
                        <a:rPr lang="en-IN" sz="1200" b="1">
                          <a:solidFill>
                            <a:schemeClr val="tx1"/>
                          </a:solidFill>
                        </a:rPr>
                        <a:t>:</a:t>
                      </a:r>
                      <a:r>
                        <a:rPr lang="en-IN" sz="1200">
                          <a:solidFill>
                            <a:schemeClr val="tx1"/>
                          </a:solidFill>
                        </a:rPr>
                        <a:t> Weekly sales (target variable, numerical).</a:t>
                      </a:r>
                      <a:endParaRPr lang="en-US" sz="120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91842340"/>
                  </a:ext>
                </a:extLst>
              </a:tr>
              <a:tr h="402587">
                <a:tc>
                  <a:txBody>
                    <a:bodyPr/>
                    <a:lstStyle/>
                    <a:p>
                      <a:r>
                        <a:rPr lang="en-IN" sz="1200" b="1" err="1">
                          <a:solidFill>
                            <a:schemeClr val="tx1"/>
                          </a:solidFill>
                        </a:rPr>
                        <a:t>IsHoliday</a:t>
                      </a:r>
                      <a:r>
                        <a:rPr lang="en-IN" sz="1200" b="1">
                          <a:solidFill>
                            <a:schemeClr val="tx1"/>
                          </a:solidFill>
                        </a:rPr>
                        <a:t>:</a:t>
                      </a:r>
                      <a:r>
                        <a:rPr lang="en-IN" sz="1200">
                          <a:solidFill>
                            <a:schemeClr val="tx1"/>
                          </a:solidFill>
                        </a:rPr>
                        <a:t> Indicates holiday week (</a:t>
                      </a:r>
                      <a:r>
                        <a:rPr lang="en-IN" sz="1200" err="1">
                          <a:solidFill>
                            <a:schemeClr val="tx1"/>
                          </a:solidFill>
                        </a:rPr>
                        <a:t>boolean</a:t>
                      </a:r>
                      <a:r>
                        <a:rPr lang="en-IN" sz="1200">
                          <a:solidFill>
                            <a:schemeClr val="tx1"/>
                          </a:solidFill>
                        </a:rPr>
                        <a:t>). </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200" b="1">
                          <a:solidFill>
                            <a:schemeClr val="tx1"/>
                          </a:solidFill>
                        </a:rPr>
                        <a:t>Type:</a:t>
                      </a:r>
                      <a:r>
                        <a:rPr lang="en-IN" sz="1200">
                          <a:solidFill>
                            <a:schemeClr val="tx1"/>
                          </a:solidFill>
                        </a:rPr>
                        <a:t> Type of store (categorical).</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2537539"/>
                  </a:ext>
                </a:extLst>
              </a:tr>
              <a:tr h="402587">
                <a:tc>
                  <a:txBody>
                    <a:bodyPr/>
                    <a:lstStyle/>
                    <a:p>
                      <a:r>
                        <a:rPr lang="en-IN" sz="1200" b="1">
                          <a:solidFill>
                            <a:schemeClr val="tx1"/>
                          </a:solidFill>
                        </a:rPr>
                        <a:t>Size:</a:t>
                      </a:r>
                      <a:r>
                        <a:rPr lang="en-IN" sz="1200">
                          <a:solidFill>
                            <a:schemeClr val="tx1"/>
                          </a:solidFill>
                        </a:rPr>
                        <a:t> Store size (numerical).	</a:t>
                      </a:r>
                      <a:endParaRPr lang="en-US" sz="120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a:solidFill>
                            <a:schemeClr val="tx1"/>
                          </a:solidFill>
                        </a:rPr>
                        <a:t>MarkDown1-5:</a:t>
                      </a:r>
                      <a:r>
                        <a:rPr lang="en-IN" sz="1200">
                          <a:solidFill>
                            <a:schemeClr val="tx1"/>
                          </a:solidFill>
                        </a:rPr>
                        <a:t> Promotional discounts (numerical).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0764470"/>
                  </a:ext>
                </a:extLst>
              </a:tr>
              <a:tr h="402587">
                <a:tc gridSpan="2">
                  <a:txBody>
                    <a:bodyPr/>
                    <a:lstStyle/>
                    <a:p>
                      <a:r>
                        <a:rPr lang="en-IN" sz="1200" b="1" dirty="0">
                          <a:solidFill>
                            <a:schemeClr val="tx1"/>
                          </a:solidFill>
                        </a:rPr>
                        <a:t>Temperature, </a:t>
                      </a:r>
                      <a:r>
                        <a:rPr lang="en-IN" sz="1200" b="1" dirty="0" err="1">
                          <a:solidFill>
                            <a:schemeClr val="tx1"/>
                          </a:solidFill>
                        </a:rPr>
                        <a:t>Fuel_Price</a:t>
                      </a:r>
                      <a:r>
                        <a:rPr lang="en-IN" sz="1200" b="1" dirty="0">
                          <a:solidFill>
                            <a:schemeClr val="tx1"/>
                          </a:solidFill>
                        </a:rPr>
                        <a:t>, CPI, Unemployment:</a:t>
                      </a:r>
                      <a:r>
                        <a:rPr lang="en-IN" sz="1200" dirty="0">
                          <a:solidFill>
                            <a:schemeClr val="tx1"/>
                          </a:solidFill>
                        </a:rPr>
                        <a:t> Weather and economic indicators (numerical).</a:t>
                      </a:r>
                      <a:endParaRPr lang="en-US" sz="12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186032526"/>
                  </a:ext>
                </a:extLst>
              </a:tr>
            </a:tbl>
          </a:graphicData>
        </a:graphic>
      </p:graphicFrame>
    </p:spTree>
    <p:extLst>
      <p:ext uri="{BB962C8B-B14F-4D97-AF65-F5344CB8AC3E}">
        <p14:creationId xmlns:p14="http://schemas.microsoft.com/office/powerpoint/2010/main" val="38714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0" presetClass="path" presetSubtype="0" accel="50000" decel="50000" fill="hold" grpId="0" nodeType="withEffect">
                                  <p:stCondLst>
                                    <p:cond delay="0"/>
                                  </p:stCondLst>
                                  <p:childTnLst>
                                    <p:animMotion origin="layout" path="M 0.0819 0.10601 L -3.33333E-6 3.7037E-6 " pathEditMode="relative" rAng="0" ptsTypes="AA">
                                      <p:cBhvr>
                                        <p:cTn id="9" dur="1000" fill="hold"/>
                                        <p:tgtEl>
                                          <p:spTgt spid="5"/>
                                        </p:tgtEl>
                                        <p:attrNameLst>
                                          <p:attrName>ppt_x</p:attrName>
                                          <p:attrName>ppt_y</p:attrName>
                                        </p:attrNameLst>
                                      </p:cBhvr>
                                      <p:rCtr x="-4102" y="-5301"/>
                                    </p:animMotion>
                                  </p:childTnLst>
                                </p:cTn>
                              </p:par>
                              <p:par>
                                <p:cTn id="10" presetID="9" presetClass="entr" presetSubtype="0" fill="hold" grpId="1"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0" presetClass="path" presetSubtype="0" accel="50000" decel="50000" fill="hold" grpId="0" nodeType="withEffect">
                                  <p:stCondLst>
                                    <p:cond delay="0"/>
                                  </p:stCondLst>
                                  <p:childTnLst>
                                    <p:animMotion origin="layout" path="M 0.0819 0.10602 L 2.91667E-6 -3.33333E-6 " pathEditMode="relative" rAng="0" ptsTypes="AA">
                                      <p:cBhvr>
                                        <p:cTn id="14" dur="1000" fill="hold"/>
                                        <p:tgtEl>
                                          <p:spTgt spid="11"/>
                                        </p:tgtEl>
                                        <p:attrNameLst>
                                          <p:attrName>ppt_x</p:attrName>
                                          <p:attrName>ppt_y</p:attrName>
                                        </p:attrNameLst>
                                      </p:cBhvr>
                                      <p:rCtr x="-4102" y="-5301"/>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dissolve">
                                      <p:cBhvr>
                                        <p:cTn id="19" dur="500"/>
                                        <p:tgtEl>
                                          <p:spTgt spid="9">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dissolve">
                                      <p:cBhvr>
                                        <p:cTn id="22" dur="500"/>
                                        <p:tgtEl>
                                          <p:spTgt spid="9">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dissolve">
                                      <p:cBhvr>
                                        <p:cTn id="25" dur="500"/>
                                        <p:tgtEl>
                                          <p:spTgt spid="9">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dissolve">
                                      <p:cBhvr>
                                        <p:cTn id="28" dur="500"/>
                                        <p:tgtEl>
                                          <p:spTgt spid="9">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dissolve">
                                      <p:cBhvr>
                                        <p:cTn id="31" dur="500"/>
                                        <p:tgtEl>
                                          <p:spTgt spid="9">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5" grpId="0"/>
      <p:bldP spid="5" grpId="1"/>
      <p:bldP spid="11" grpId="0"/>
      <p:bldP spid="11" grpId="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52A1-43FE-9B79-1398-1D39D9CEE0A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35E877-EE06-D364-31DD-62A1050F68D5}"/>
              </a:ext>
            </a:extLst>
          </p:cNvPr>
          <p:cNvSpPr>
            <a:spLocks noGrp="1"/>
          </p:cNvSpPr>
          <p:nvPr>
            <p:ph type="title"/>
          </p:nvPr>
        </p:nvSpPr>
        <p:spPr/>
        <p:txBody>
          <a:bodyPr>
            <a:normAutofit/>
          </a:bodyPr>
          <a:lstStyle/>
          <a:p>
            <a:r>
              <a:rPr lang="en-US" sz="3200" b="1">
                <a:solidFill>
                  <a:schemeClr val="bg1"/>
                </a:solidFill>
              </a:rPr>
              <a:t>Methodology</a:t>
            </a:r>
            <a:endParaRPr lang="en-SG" sz="3200">
              <a:solidFill>
                <a:schemeClr val="bg1"/>
              </a:solidFill>
            </a:endParaRPr>
          </a:p>
        </p:txBody>
      </p:sp>
      <p:sp>
        <p:nvSpPr>
          <p:cNvPr id="6" name="Footer Placeholder 5">
            <a:extLst>
              <a:ext uri="{FF2B5EF4-FFF2-40B4-BE49-F238E27FC236}">
                <a16:creationId xmlns:a16="http://schemas.microsoft.com/office/drawing/2014/main" id="{F5279B4F-16B9-AADF-D481-8D022B2261F4}"/>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150DFC53-E5B3-0C19-00CD-B696D74D4FCE}"/>
              </a:ext>
            </a:extLst>
          </p:cNvPr>
          <p:cNvSpPr>
            <a:spLocks noGrp="1"/>
          </p:cNvSpPr>
          <p:nvPr>
            <p:ph type="sldNum" sz="quarter" idx="12"/>
          </p:nvPr>
        </p:nvSpPr>
        <p:spPr/>
        <p:txBody>
          <a:bodyPr/>
          <a:lstStyle/>
          <a:p>
            <a:fld id="{BF1758FF-0BF1-4103-A89A-38EC40E85429}" type="slidenum">
              <a:rPr lang="en-SG" smtClean="0"/>
              <a:t>5</a:t>
            </a:fld>
            <a:endParaRPr lang="en-SG"/>
          </a:p>
        </p:txBody>
      </p:sp>
      <p:sp>
        <p:nvSpPr>
          <p:cNvPr id="20" name="Text Placeholder 9">
            <a:extLst>
              <a:ext uri="{FF2B5EF4-FFF2-40B4-BE49-F238E27FC236}">
                <a16:creationId xmlns:a16="http://schemas.microsoft.com/office/drawing/2014/main" id="{0E210FAD-5AFC-8F35-ED8A-37917C8CA862}"/>
              </a:ext>
            </a:extLst>
          </p:cNvPr>
          <p:cNvSpPr>
            <a:spLocks noGrp="1"/>
          </p:cNvSpPr>
          <p:nvPr>
            <p:ph type="body" sz="half" idx="2"/>
          </p:nvPr>
        </p:nvSpPr>
        <p:spPr>
          <a:xfrm>
            <a:off x="457201" y="2926080"/>
            <a:ext cx="3200400" cy="3379124"/>
          </a:xfrm>
        </p:spPr>
        <p:txBody>
          <a:bodyPr>
            <a:normAutofit/>
          </a:bodyPr>
          <a:lstStyle/>
          <a:p>
            <a:pPr marL="342900" indent="-342900">
              <a:buClr>
                <a:schemeClr val="bg1"/>
              </a:buClr>
              <a:buFont typeface="+mj-lt"/>
              <a:buAutoNum type="arabicPeriod"/>
            </a:pPr>
            <a:r>
              <a:rPr lang="en-SG" sz="2000">
                <a:solidFill>
                  <a:schemeClr val="accent2">
                    <a:lumMod val="20000"/>
                    <a:lumOff val="80000"/>
                  </a:schemeClr>
                </a:solidFill>
                <a:latin typeface="+mj-lt"/>
              </a:rPr>
              <a:t>Explorative Data Analysis</a:t>
            </a:r>
          </a:p>
        </p:txBody>
      </p:sp>
      <p:graphicFrame>
        <p:nvGraphicFramePr>
          <p:cNvPr id="21" name="Diagram 20">
            <a:extLst>
              <a:ext uri="{FF2B5EF4-FFF2-40B4-BE49-F238E27FC236}">
                <a16:creationId xmlns:a16="http://schemas.microsoft.com/office/drawing/2014/main" id="{45D736AA-8E10-49AB-2902-39DCB6E07E18}"/>
              </a:ext>
            </a:extLst>
          </p:cNvPr>
          <p:cNvGraphicFramePr/>
          <p:nvPr>
            <p:extLst>
              <p:ext uri="{D42A27DB-BD31-4B8C-83A1-F6EECF244321}">
                <p14:modId xmlns:p14="http://schemas.microsoft.com/office/powerpoint/2010/main" val="2922974774"/>
              </p:ext>
            </p:extLst>
          </p:nvPr>
        </p:nvGraphicFramePr>
        <p:xfrm>
          <a:off x="3505180" y="204278"/>
          <a:ext cx="4563647" cy="3224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Diagram 21">
            <a:extLst>
              <a:ext uri="{FF2B5EF4-FFF2-40B4-BE49-F238E27FC236}">
                <a16:creationId xmlns:a16="http://schemas.microsoft.com/office/drawing/2014/main" id="{B17BEB1B-9092-0C3C-AC6B-60DB83E94916}"/>
              </a:ext>
            </a:extLst>
          </p:cNvPr>
          <p:cNvGraphicFramePr/>
          <p:nvPr>
            <p:extLst>
              <p:ext uri="{D42A27DB-BD31-4B8C-83A1-F6EECF244321}">
                <p14:modId xmlns:p14="http://schemas.microsoft.com/office/powerpoint/2010/main" val="2357983678"/>
              </p:ext>
            </p:extLst>
          </p:nvPr>
        </p:nvGraphicFramePr>
        <p:xfrm>
          <a:off x="4800600" y="3155183"/>
          <a:ext cx="6502399" cy="25209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Down Arrow 22">
            <a:extLst>
              <a:ext uri="{FF2B5EF4-FFF2-40B4-BE49-F238E27FC236}">
                <a16:creationId xmlns:a16="http://schemas.microsoft.com/office/drawing/2014/main" id="{AAF2B4E3-10B2-3C18-BA1A-8A994E6BCC89}"/>
              </a:ext>
            </a:extLst>
          </p:cNvPr>
          <p:cNvSpPr/>
          <p:nvPr/>
        </p:nvSpPr>
        <p:spPr>
          <a:xfrm>
            <a:off x="5535072" y="3337130"/>
            <a:ext cx="503862" cy="322472"/>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Down Arrow 23">
            <a:extLst>
              <a:ext uri="{FF2B5EF4-FFF2-40B4-BE49-F238E27FC236}">
                <a16:creationId xmlns:a16="http://schemas.microsoft.com/office/drawing/2014/main" id="{91C9DADB-1A55-AD99-ED25-F3F2EBD88947}"/>
              </a:ext>
            </a:extLst>
          </p:cNvPr>
          <p:cNvSpPr/>
          <p:nvPr/>
        </p:nvSpPr>
        <p:spPr>
          <a:xfrm>
            <a:off x="10235198" y="5056371"/>
            <a:ext cx="503862" cy="322472"/>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BC07E07B-9667-ED0E-6BF1-4C437AF139B2}"/>
              </a:ext>
            </a:extLst>
          </p:cNvPr>
          <p:cNvSpPr txBox="1"/>
          <p:nvPr/>
        </p:nvSpPr>
        <p:spPr>
          <a:xfrm>
            <a:off x="9572489" y="5445276"/>
            <a:ext cx="1829279" cy="461665"/>
          </a:xfrm>
          <a:prstGeom prst="rect">
            <a:avLst/>
          </a:prstGeom>
          <a:noFill/>
        </p:spPr>
        <p:txBody>
          <a:bodyPr wrap="square" rtlCol="0">
            <a:spAutoFit/>
          </a:bodyPr>
          <a:lstStyle/>
          <a:p>
            <a:r>
              <a:rPr lang="en-US" sz="2400"/>
              <a:t>Final Dataset</a:t>
            </a:r>
          </a:p>
        </p:txBody>
      </p:sp>
      <p:pic>
        <p:nvPicPr>
          <p:cNvPr id="34" name="Picture 33">
            <a:extLst>
              <a:ext uri="{FF2B5EF4-FFF2-40B4-BE49-F238E27FC236}">
                <a16:creationId xmlns:a16="http://schemas.microsoft.com/office/drawing/2014/main" id="{162BB66F-8185-5D83-FE80-B9038D5451A9}"/>
              </a:ext>
            </a:extLst>
          </p:cNvPr>
          <p:cNvPicPr>
            <a:picLocks noChangeAspect="1"/>
          </p:cNvPicPr>
          <p:nvPr/>
        </p:nvPicPr>
        <p:blipFill>
          <a:blip r:embed="rId12"/>
          <a:stretch>
            <a:fillRect/>
          </a:stretch>
        </p:blipFill>
        <p:spPr>
          <a:xfrm>
            <a:off x="7295102" y="-12614"/>
            <a:ext cx="4896897" cy="2954400"/>
          </a:xfrm>
          <a:prstGeom prst="rect">
            <a:avLst/>
          </a:prstGeom>
        </p:spPr>
      </p:pic>
      <p:pic>
        <p:nvPicPr>
          <p:cNvPr id="41" name="Picture 40">
            <a:extLst>
              <a:ext uri="{FF2B5EF4-FFF2-40B4-BE49-F238E27FC236}">
                <a16:creationId xmlns:a16="http://schemas.microsoft.com/office/drawing/2014/main" id="{6573A8F3-8E93-F12D-745D-BFBE0F44DF11}"/>
              </a:ext>
            </a:extLst>
          </p:cNvPr>
          <p:cNvPicPr>
            <a:picLocks noChangeAspect="1"/>
          </p:cNvPicPr>
          <p:nvPr/>
        </p:nvPicPr>
        <p:blipFill>
          <a:blip r:embed="rId13"/>
          <a:stretch>
            <a:fillRect/>
          </a:stretch>
        </p:blipFill>
        <p:spPr>
          <a:xfrm>
            <a:off x="7237465" y="-12614"/>
            <a:ext cx="4896897" cy="3803616"/>
          </a:xfrm>
          <a:prstGeom prst="rect">
            <a:avLst/>
          </a:prstGeom>
        </p:spPr>
      </p:pic>
      <p:cxnSp>
        <p:nvCxnSpPr>
          <p:cNvPr id="43" name="Straight Connector 42">
            <a:extLst>
              <a:ext uri="{FF2B5EF4-FFF2-40B4-BE49-F238E27FC236}">
                <a16:creationId xmlns:a16="http://schemas.microsoft.com/office/drawing/2014/main" id="{A08FFF03-F1D2-16D1-3530-8557745C418D}"/>
              </a:ext>
            </a:extLst>
          </p:cNvPr>
          <p:cNvCxnSpPr>
            <a:cxnSpLocks/>
            <a:stCxn id="25" idx="2"/>
          </p:cNvCxnSpPr>
          <p:nvPr/>
        </p:nvCxnSpPr>
        <p:spPr>
          <a:xfrm>
            <a:off x="10487129" y="5906941"/>
            <a:ext cx="0" cy="105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F322E78-079F-AFDB-C7DC-5CAEA2E51A98}"/>
              </a:ext>
            </a:extLst>
          </p:cNvPr>
          <p:cNvCxnSpPr>
            <a:cxnSpLocks/>
          </p:cNvCxnSpPr>
          <p:nvPr/>
        </p:nvCxnSpPr>
        <p:spPr>
          <a:xfrm>
            <a:off x="10496811" y="6012493"/>
            <a:ext cx="806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C59FD-CF77-948E-6B05-A2CE0B9C4D87}"/>
              </a:ext>
            </a:extLst>
          </p:cNvPr>
          <p:cNvCxnSpPr>
            <a:cxnSpLocks/>
          </p:cNvCxnSpPr>
          <p:nvPr/>
        </p:nvCxnSpPr>
        <p:spPr>
          <a:xfrm>
            <a:off x="9690623" y="6012493"/>
            <a:ext cx="806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B7D9700-91F5-42DB-E96D-960FCA76C4FC}"/>
              </a:ext>
            </a:extLst>
          </p:cNvPr>
          <p:cNvCxnSpPr>
            <a:cxnSpLocks/>
          </p:cNvCxnSpPr>
          <p:nvPr/>
        </p:nvCxnSpPr>
        <p:spPr>
          <a:xfrm>
            <a:off x="9690623" y="6012493"/>
            <a:ext cx="0" cy="71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0822D48-08D5-64A6-EC6B-EE9E56758212}"/>
              </a:ext>
            </a:extLst>
          </p:cNvPr>
          <p:cNvCxnSpPr>
            <a:cxnSpLocks/>
          </p:cNvCxnSpPr>
          <p:nvPr/>
        </p:nvCxnSpPr>
        <p:spPr>
          <a:xfrm>
            <a:off x="11302999" y="6012493"/>
            <a:ext cx="0" cy="71784"/>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4196C2-3687-4E47-856A-30AD5202FA96}"/>
              </a:ext>
            </a:extLst>
          </p:cNvPr>
          <p:cNvSpPr txBox="1"/>
          <p:nvPr/>
        </p:nvSpPr>
        <p:spPr>
          <a:xfrm>
            <a:off x="8487968" y="6048385"/>
            <a:ext cx="1829279" cy="461665"/>
          </a:xfrm>
          <a:prstGeom prst="rect">
            <a:avLst/>
          </a:prstGeom>
          <a:noFill/>
        </p:spPr>
        <p:txBody>
          <a:bodyPr wrap="square" rtlCol="0">
            <a:spAutoFit/>
          </a:bodyPr>
          <a:lstStyle/>
          <a:p>
            <a:r>
              <a:rPr lang="en-US" sz="2400"/>
              <a:t>Train (75%)</a:t>
            </a:r>
          </a:p>
        </p:txBody>
      </p:sp>
      <p:sp>
        <p:nvSpPr>
          <p:cNvPr id="54" name="TextBox 53">
            <a:extLst>
              <a:ext uri="{FF2B5EF4-FFF2-40B4-BE49-F238E27FC236}">
                <a16:creationId xmlns:a16="http://schemas.microsoft.com/office/drawing/2014/main" id="{33264B1A-1E2D-0FF0-C298-37F72C104D52}"/>
              </a:ext>
            </a:extLst>
          </p:cNvPr>
          <p:cNvSpPr txBox="1"/>
          <p:nvPr/>
        </p:nvSpPr>
        <p:spPr>
          <a:xfrm>
            <a:off x="10605262" y="6082243"/>
            <a:ext cx="1829279" cy="461665"/>
          </a:xfrm>
          <a:prstGeom prst="rect">
            <a:avLst/>
          </a:prstGeom>
          <a:noFill/>
        </p:spPr>
        <p:txBody>
          <a:bodyPr wrap="square" rtlCol="0">
            <a:spAutoFit/>
          </a:bodyPr>
          <a:lstStyle/>
          <a:p>
            <a:r>
              <a:rPr lang="en-US" sz="2400"/>
              <a:t>Test (25%)</a:t>
            </a:r>
          </a:p>
        </p:txBody>
      </p:sp>
      <p:pic>
        <p:nvPicPr>
          <p:cNvPr id="1026" name="Picture 2">
            <a:extLst>
              <a:ext uri="{FF2B5EF4-FFF2-40B4-BE49-F238E27FC236}">
                <a16:creationId xmlns:a16="http://schemas.microsoft.com/office/drawing/2014/main" id="{CDBECDD3-D800-54FF-FC54-582CF59953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49847" y="294157"/>
            <a:ext cx="4813333" cy="273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39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500"/>
                                        <p:tgtEl>
                                          <p:spTgt spid="2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dissolv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dissolv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1026"/>
                                        </p:tgtEl>
                                      </p:cBhvr>
                                    </p:animEffect>
                                    <p:set>
                                      <p:cBhvr>
                                        <p:cTn id="26" dur="1" fill="hold">
                                          <p:stCondLst>
                                            <p:cond delay="499"/>
                                          </p:stCondLst>
                                        </p:cTn>
                                        <p:tgtEl>
                                          <p:spTgt spid="102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41"/>
                                        </p:tgtEl>
                                      </p:cBhvr>
                                    </p:animEffect>
                                    <p:set>
                                      <p:cBhvr>
                                        <p:cTn id="33" dur="1" fill="hold">
                                          <p:stCondLst>
                                            <p:cond delay="499"/>
                                          </p:stCondLst>
                                        </p:cTn>
                                        <p:tgtEl>
                                          <p:spTgt spid="41"/>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par>
                                <p:cTn id="41" presetID="9"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dissolve">
                                      <p:cBhvr>
                                        <p:cTn id="43" dur="500"/>
                                        <p:tgtEl>
                                          <p:spTgt spid="5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dissolve">
                                      <p:cBhvr>
                                        <p:cTn id="46" dur="500"/>
                                        <p:tgtEl>
                                          <p:spTgt spid="54"/>
                                        </p:tgtEl>
                                      </p:cBhvr>
                                    </p:animEffect>
                                  </p:childTnLst>
                                </p:cTn>
                              </p:par>
                              <p:par>
                                <p:cTn id="47" presetID="9"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dissolve">
                                      <p:cBhvr>
                                        <p:cTn id="49" dur="500"/>
                                        <p:tgtEl>
                                          <p:spTgt spid="43"/>
                                        </p:tgtEl>
                                      </p:cBhvr>
                                    </p:animEffect>
                                  </p:childTnLst>
                                </p:cTn>
                              </p:par>
                              <p:par>
                                <p:cTn id="50" presetID="9"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par>
                                <p:cTn id="53" presetID="9"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dissolve">
                                      <p:cBhvr>
                                        <p:cTn id="55" dur="500"/>
                                        <p:tgtEl>
                                          <p:spTgt spid="48"/>
                                        </p:tgtEl>
                                      </p:cBhvr>
                                    </p:animEffect>
                                  </p:childTnLst>
                                </p:cTn>
                              </p:par>
                              <p:par>
                                <p:cTn id="56" presetID="9"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dissolve">
                                      <p:cBhvr>
                                        <p:cTn id="58" dur="500"/>
                                        <p:tgtEl>
                                          <p:spTgt spid="49"/>
                                        </p:tgtEl>
                                      </p:cBhvr>
                                    </p:animEffect>
                                  </p:childTnLst>
                                </p:cTn>
                              </p:par>
                              <p:par>
                                <p:cTn id="59" presetID="9"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dissolve">
                                      <p:cBhvr>
                                        <p:cTn id="6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animBg="1"/>
      <p:bldP spid="24" grpId="0" animBg="1"/>
      <p:bldP spid="25"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0FE75C-2F2F-FD7B-7B4A-2FB609B605A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6" name="Straight Connector 4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AC88F6D2-A7F6-64D7-A619-7CCF9B5FBE4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a:solidFill>
                  <a:schemeClr val="tx1">
                    <a:lumMod val="85000"/>
                    <a:lumOff val="15000"/>
                  </a:schemeClr>
                </a:solidFill>
                <a:latin typeface="+mj-lt"/>
              </a:rPr>
              <a:t>Methodology</a:t>
            </a:r>
            <a:endParaRPr lang="en-US" sz="6000">
              <a:solidFill>
                <a:schemeClr val="tx1">
                  <a:lumMod val="85000"/>
                  <a:lumOff val="15000"/>
                </a:schemeClr>
              </a:solidFill>
              <a:latin typeface="+mj-lt"/>
            </a:endParaRPr>
          </a:p>
        </p:txBody>
      </p:sp>
      <p:sp>
        <p:nvSpPr>
          <p:cNvPr id="20" name="Text Placeholder 9">
            <a:extLst>
              <a:ext uri="{FF2B5EF4-FFF2-40B4-BE49-F238E27FC236}">
                <a16:creationId xmlns:a16="http://schemas.microsoft.com/office/drawing/2014/main" id="{105044D9-1C46-6676-A5D7-9AF9041FDE2D}"/>
              </a:ext>
            </a:extLst>
          </p:cNvPr>
          <p:cNvSpPr>
            <a:spLocks noGrp="1"/>
          </p:cNvSpPr>
          <p:nvPr>
            <p:ph type="body" sz="half" idx="2"/>
          </p:nvPr>
        </p:nvSpPr>
        <p:spPr>
          <a:xfrm>
            <a:off x="633999" y="5727515"/>
            <a:ext cx="10925101" cy="515477"/>
          </a:xfrm>
        </p:spPr>
        <p:txBody>
          <a:bodyPr vert="horz" lIns="91440" tIns="45720" rIns="91440" bIns="45720" rtlCol="0">
            <a:normAutofit/>
          </a:bodyPr>
          <a:lstStyle/>
          <a:p>
            <a:pPr>
              <a:buClr>
                <a:schemeClr val="accent1"/>
              </a:buClr>
            </a:pPr>
            <a:r>
              <a:rPr lang="en-US" sz="2000" cap="all" spc="200">
                <a:solidFill>
                  <a:schemeClr val="tx1">
                    <a:lumMod val="85000"/>
                    <a:lumOff val="15000"/>
                  </a:schemeClr>
                </a:solidFill>
                <a:latin typeface="+mj-lt"/>
              </a:rPr>
              <a:t>Model Implementation</a:t>
            </a:r>
          </a:p>
        </p:txBody>
      </p:sp>
      <p:pic>
        <p:nvPicPr>
          <p:cNvPr id="3" name="Picture 2">
            <a:extLst>
              <a:ext uri="{FF2B5EF4-FFF2-40B4-BE49-F238E27FC236}">
                <a16:creationId xmlns:a16="http://schemas.microsoft.com/office/drawing/2014/main" id="{94D772B2-6B14-E3A3-EC6B-CA6E18D35E59}"/>
              </a:ext>
            </a:extLst>
          </p:cNvPr>
          <p:cNvPicPr>
            <a:picLocks noChangeAspect="1"/>
          </p:cNvPicPr>
          <p:nvPr/>
        </p:nvPicPr>
        <p:blipFill>
          <a:blip r:embed="rId2"/>
          <a:stretch>
            <a:fillRect/>
          </a:stretch>
        </p:blipFill>
        <p:spPr>
          <a:xfrm>
            <a:off x="635457" y="1132876"/>
            <a:ext cx="5131653" cy="2617143"/>
          </a:xfrm>
          <a:prstGeom prst="rect">
            <a:avLst/>
          </a:prstGeom>
        </p:spPr>
      </p:pic>
      <p:sp>
        <p:nvSpPr>
          <p:cNvPr id="50" name="Rectangle 4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Footer Placeholder 5">
            <a:extLst>
              <a:ext uri="{FF2B5EF4-FFF2-40B4-BE49-F238E27FC236}">
                <a16:creationId xmlns:a16="http://schemas.microsoft.com/office/drawing/2014/main" id="{528E38FB-7180-2B16-1B0C-7D3CB1BA8989}"/>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lgn="ctr">
              <a:spcAft>
                <a:spcPts val="600"/>
              </a:spcAft>
            </a:pPr>
            <a:r>
              <a:rPr lang="en-US" sz="900" kern="1200" cap="all" baseline="0">
                <a:solidFill>
                  <a:srgbClr val="FFFFFF"/>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53FE2464-35ED-4220-DDE0-761A2FD4CDE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BF1758FF-0BF1-4103-A89A-38EC40E85429}" type="slidenum">
              <a:rPr lang="en-US" smtClean="0">
                <a:solidFill>
                  <a:srgbClr val="FFFFFF"/>
                </a:solidFill>
                <a:latin typeface="+mn-lt"/>
              </a:rPr>
              <a:pPr>
                <a:spcAft>
                  <a:spcPts val="600"/>
                </a:spcAft>
              </a:pPr>
              <a:t>6</a:t>
            </a:fld>
            <a:endParaRPr lang="en-US">
              <a:solidFill>
                <a:srgbClr val="FFFFFF"/>
              </a:solidFill>
              <a:latin typeface="+mn-lt"/>
            </a:endParaRPr>
          </a:p>
        </p:txBody>
      </p:sp>
      <p:graphicFrame>
        <p:nvGraphicFramePr>
          <p:cNvPr id="2" name="Table 1">
            <a:extLst>
              <a:ext uri="{FF2B5EF4-FFF2-40B4-BE49-F238E27FC236}">
                <a16:creationId xmlns:a16="http://schemas.microsoft.com/office/drawing/2014/main" id="{8C10A3D1-C773-8B5A-E03A-1A3D83FEE72A}"/>
              </a:ext>
            </a:extLst>
          </p:cNvPr>
          <p:cNvGraphicFramePr>
            <a:graphicFrameLocks noGrp="1"/>
          </p:cNvGraphicFramePr>
          <p:nvPr>
            <p:extLst>
              <p:ext uri="{D42A27DB-BD31-4B8C-83A1-F6EECF244321}">
                <p14:modId xmlns:p14="http://schemas.microsoft.com/office/powerpoint/2010/main" val="425847392"/>
              </p:ext>
            </p:extLst>
          </p:nvPr>
        </p:nvGraphicFramePr>
        <p:xfrm>
          <a:off x="6401109" y="557096"/>
          <a:ext cx="5118182" cy="4510608"/>
        </p:xfrm>
        <a:graphic>
          <a:graphicData uri="http://schemas.openxmlformats.org/drawingml/2006/table">
            <a:tbl>
              <a:tblPr firstRow="1" bandRow="1">
                <a:noFill/>
                <a:tableStyleId>{9D7B26C5-4107-4FEC-AEDC-1716B250A1EF}</a:tableStyleId>
              </a:tblPr>
              <a:tblGrid>
                <a:gridCol w="1656089">
                  <a:extLst>
                    <a:ext uri="{9D8B030D-6E8A-4147-A177-3AD203B41FA5}">
                      <a16:colId xmlns:a16="http://schemas.microsoft.com/office/drawing/2014/main" val="1769523418"/>
                    </a:ext>
                  </a:extLst>
                </a:gridCol>
                <a:gridCol w="1656089">
                  <a:extLst>
                    <a:ext uri="{9D8B030D-6E8A-4147-A177-3AD203B41FA5}">
                      <a16:colId xmlns:a16="http://schemas.microsoft.com/office/drawing/2014/main" val="3580061656"/>
                    </a:ext>
                  </a:extLst>
                </a:gridCol>
                <a:gridCol w="1806004">
                  <a:extLst>
                    <a:ext uri="{9D8B030D-6E8A-4147-A177-3AD203B41FA5}">
                      <a16:colId xmlns:a16="http://schemas.microsoft.com/office/drawing/2014/main" val="2139217169"/>
                    </a:ext>
                  </a:extLst>
                </a:gridCol>
              </a:tblGrid>
              <a:tr h="605040">
                <a:tc>
                  <a:txBody>
                    <a:bodyPr/>
                    <a:lstStyle/>
                    <a:p>
                      <a:pPr algn="ctr"/>
                      <a:r>
                        <a:rPr lang="en-US" sz="1700" b="0" cap="all" spc="150">
                          <a:solidFill>
                            <a:schemeClr val="lt1"/>
                          </a:solidFill>
                        </a:rPr>
                        <a:t>ASPECT</a:t>
                      </a:r>
                    </a:p>
                  </a:txBody>
                  <a:tcPr marL="149598" marR="149598" marT="149598" marB="149598" anchor="ctr">
                    <a:lnL w="12700" cmpd="sng">
                      <a:noFill/>
                    </a:lnL>
                    <a:lnR w="12700" cmpd="sng">
                      <a:noFill/>
                    </a:lnR>
                    <a:lnT w="12700" cmpd="sng">
                      <a:noFill/>
                    </a:lnT>
                    <a:lnB w="38100" cmpd="sng">
                      <a:noFill/>
                    </a:lnB>
                    <a:solidFill>
                      <a:srgbClr val="505356"/>
                    </a:solidFill>
                  </a:tcPr>
                </a:tc>
                <a:tc>
                  <a:txBody>
                    <a:bodyPr/>
                    <a:lstStyle/>
                    <a:p>
                      <a:pPr algn="ctr"/>
                      <a:r>
                        <a:rPr lang="en-US" sz="1700" b="0" cap="all" spc="150">
                          <a:solidFill>
                            <a:schemeClr val="lt1"/>
                          </a:solidFill>
                        </a:rPr>
                        <a:t>Decision Tree</a:t>
                      </a:r>
                    </a:p>
                  </a:txBody>
                  <a:tcPr marL="149598" marR="149598" marT="149598" marB="149598" anchor="ctr">
                    <a:lnL w="12700" cmpd="sng">
                      <a:noFill/>
                    </a:lnL>
                    <a:lnR w="12700" cmpd="sng">
                      <a:noFill/>
                    </a:lnR>
                    <a:lnT w="12700" cmpd="sng">
                      <a:noFill/>
                    </a:lnT>
                    <a:lnB w="38100" cmpd="sng">
                      <a:noFill/>
                    </a:lnB>
                    <a:solidFill>
                      <a:srgbClr val="505356"/>
                    </a:solidFill>
                  </a:tcPr>
                </a:tc>
                <a:tc>
                  <a:txBody>
                    <a:bodyPr/>
                    <a:lstStyle/>
                    <a:p>
                      <a:pPr algn="ctr"/>
                      <a:r>
                        <a:rPr lang="en-US" sz="1700" b="0" cap="all" spc="150">
                          <a:solidFill>
                            <a:schemeClr val="lt1"/>
                          </a:solidFill>
                        </a:rPr>
                        <a:t>Random Forest</a:t>
                      </a:r>
                    </a:p>
                  </a:txBody>
                  <a:tcPr marL="149598" marR="149598" marT="149598" marB="149598"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696702843"/>
                  </a:ext>
                </a:extLst>
              </a:tr>
              <a:tr h="587310">
                <a:tc>
                  <a:txBody>
                    <a:bodyPr/>
                    <a:lstStyle/>
                    <a:p>
                      <a:pPr algn="ctr"/>
                      <a:r>
                        <a:rPr lang="en-US" sz="1400" cap="none" spc="0">
                          <a:solidFill>
                            <a:schemeClr val="tx1"/>
                          </a:solidFill>
                        </a:rPr>
                        <a:t>Hyperparameter used</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a:solidFill>
                            <a:schemeClr val="tx1"/>
                          </a:solidFill>
                        </a:rPr>
                        <a:t>max_depth:3 </a:t>
                      </a:r>
                    </a:p>
                    <a:p>
                      <a:pPr algn="ctr"/>
                      <a:r>
                        <a:rPr lang="en-US" sz="1400" cap="none" spc="0" err="1">
                          <a:solidFill>
                            <a:schemeClr val="tx1"/>
                          </a:solidFill>
                        </a:rPr>
                        <a:t>min_sample_split</a:t>
                      </a:r>
                      <a:r>
                        <a:rPr lang="en-US" sz="1400" cap="none" spc="0">
                          <a:solidFill>
                            <a:schemeClr val="tx1"/>
                          </a:solidFill>
                        </a:rPr>
                        <a:t>: default</a:t>
                      </a:r>
                    </a:p>
                    <a:p>
                      <a:pPr algn="ctr"/>
                      <a:r>
                        <a:rPr lang="en-US" sz="1400" cap="none" spc="0" err="1">
                          <a:solidFill>
                            <a:schemeClr val="tx1"/>
                          </a:solidFill>
                        </a:rPr>
                        <a:t>Min_sample_leaf</a:t>
                      </a:r>
                      <a:r>
                        <a:rPr lang="en-US" sz="1400" cap="none" spc="0">
                          <a:solidFill>
                            <a:schemeClr val="tx1"/>
                          </a:solidFill>
                        </a:rPr>
                        <a:t>: </a:t>
                      </a:r>
                      <a:r>
                        <a:rPr lang="en-US" sz="1400" cap="none" spc="0" err="1">
                          <a:solidFill>
                            <a:schemeClr val="tx1"/>
                          </a:solidFill>
                        </a:rPr>
                        <a:t>deafult</a:t>
                      </a:r>
                      <a:endParaRPr lang="en-US" sz="1400" cap="none" spc="0">
                        <a:solidFill>
                          <a:schemeClr val="tx1"/>
                        </a:solidFill>
                      </a:endParaRP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err="1">
                          <a:solidFill>
                            <a:schemeClr val="tx1"/>
                          </a:solidFill>
                        </a:rPr>
                        <a:t>N_estimator</a:t>
                      </a:r>
                      <a:r>
                        <a:rPr lang="en-US" sz="1400" cap="none" spc="0">
                          <a:solidFill>
                            <a:schemeClr val="tx1"/>
                          </a:solidFill>
                        </a:rPr>
                        <a:t>: 100,</a:t>
                      </a:r>
                    </a:p>
                    <a:p>
                      <a:pPr algn="ctr"/>
                      <a:r>
                        <a:rPr lang="en-US" sz="1400" cap="none" spc="0" err="1">
                          <a:solidFill>
                            <a:schemeClr val="tx1"/>
                          </a:solidFill>
                        </a:rPr>
                        <a:t>Max_depth</a:t>
                      </a:r>
                      <a:r>
                        <a:rPr lang="en-US" sz="1400" cap="none" spc="0">
                          <a:solidFill>
                            <a:schemeClr val="tx1"/>
                          </a:solidFill>
                        </a:rPr>
                        <a:t>: None</a:t>
                      </a:r>
                    </a:p>
                    <a:p>
                      <a:pPr algn="ctr"/>
                      <a:r>
                        <a:rPr lang="en-US" sz="1400" cap="none" spc="0" err="1">
                          <a:solidFill>
                            <a:schemeClr val="tx1"/>
                          </a:solidFill>
                        </a:rPr>
                        <a:t>Min_sample_split</a:t>
                      </a:r>
                      <a:r>
                        <a:rPr lang="en-US" sz="1400" cap="none" spc="0">
                          <a:solidFill>
                            <a:schemeClr val="tx1"/>
                          </a:solidFill>
                        </a:rPr>
                        <a:t>: default</a:t>
                      </a:r>
                    </a:p>
                    <a:p>
                      <a:pPr algn="ctr"/>
                      <a:r>
                        <a:rPr lang="en-US" sz="1400" cap="none" spc="0" err="1">
                          <a:solidFill>
                            <a:schemeClr val="tx1"/>
                          </a:solidFill>
                        </a:rPr>
                        <a:t>Min_sample_leaf</a:t>
                      </a:r>
                      <a:r>
                        <a:rPr lang="en-US" sz="1400" cap="none" spc="0">
                          <a:solidFill>
                            <a:schemeClr val="tx1"/>
                          </a:solidFill>
                        </a:rPr>
                        <a:t>: default</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592575308"/>
                  </a:ext>
                </a:extLst>
              </a:tr>
              <a:tr h="587310">
                <a:tc>
                  <a:txBody>
                    <a:bodyPr/>
                    <a:lstStyle/>
                    <a:p>
                      <a:pPr algn="ctr"/>
                      <a:r>
                        <a:rPr lang="en-US" sz="1400" cap="none" spc="0">
                          <a:solidFill>
                            <a:schemeClr val="tx1"/>
                          </a:solidFill>
                        </a:rPr>
                        <a:t>Feature Importance</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a:solidFill>
                            <a:schemeClr val="tx1"/>
                          </a:solidFill>
                        </a:rPr>
                        <a:t>Derived from </a:t>
                      </a:r>
                      <a:r>
                        <a:rPr lang="en-US" sz="1400" cap="none" spc="0" err="1">
                          <a:solidFill>
                            <a:schemeClr val="tx1"/>
                          </a:solidFill>
                        </a:rPr>
                        <a:t>tree.features_importance</a:t>
                      </a:r>
                      <a:r>
                        <a:rPr lang="en-US" sz="1400" cap="none" spc="0">
                          <a:solidFill>
                            <a:schemeClr val="tx1"/>
                          </a:solidFill>
                        </a:rPr>
                        <a:t>_</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400" cap="none" spc="0">
                          <a:solidFill>
                            <a:schemeClr val="tx1"/>
                          </a:solidFill>
                        </a:rPr>
                        <a:t>Derived from </a:t>
                      </a:r>
                      <a:r>
                        <a:rPr lang="en-US" sz="1400" cap="none" spc="0" err="1">
                          <a:solidFill>
                            <a:schemeClr val="tx1"/>
                          </a:solidFill>
                        </a:rPr>
                        <a:t>rf.features_importance</a:t>
                      </a:r>
                      <a:r>
                        <a:rPr lang="en-US" sz="1400" cap="none" spc="0">
                          <a:solidFill>
                            <a:schemeClr val="tx1"/>
                          </a:solidFill>
                        </a:rPr>
                        <a:t>_</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625543510"/>
                  </a:ext>
                </a:extLst>
              </a:tr>
              <a:tr h="587310">
                <a:tc>
                  <a:txBody>
                    <a:bodyPr/>
                    <a:lstStyle/>
                    <a:p>
                      <a:pPr algn="ctr"/>
                      <a:r>
                        <a:rPr lang="en-US" sz="1400" cap="none" spc="0">
                          <a:solidFill>
                            <a:schemeClr val="tx1"/>
                          </a:solidFill>
                        </a:rPr>
                        <a:t>Training RMSE</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dk1"/>
                          </a:solidFill>
                          <a:effectLst/>
                          <a:latin typeface="+mn-lt"/>
                          <a:ea typeface="+mn-ea"/>
                          <a:cs typeface="+mn-cs"/>
                        </a:rPr>
                        <a:t>4.47324e-17</a:t>
                      </a:r>
                      <a:endParaRPr lang="en-US" sz="1400"/>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dk1"/>
                          </a:solidFill>
                          <a:effectLst/>
                          <a:latin typeface="+mn-lt"/>
                          <a:ea typeface="+mn-ea"/>
                          <a:cs typeface="+mn-cs"/>
                        </a:rPr>
                        <a:t>1429.52742</a:t>
                      </a:r>
                      <a:endParaRPr lang="en-US" sz="1400"/>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73344713"/>
                  </a:ext>
                </a:extLst>
              </a:tr>
              <a:tr h="587310">
                <a:tc>
                  <a:txBody>
                    <a:bodyPr/>
                    <a:lstStyle/>
                    <a:p>
                      <a:pPr algn="ctr"/>
                      <a:r>
                        <a:rPr lang="en-US" sz="1400" cap="none" spc="0">
                          <a:solidFill>
                            <a:schemeClr val="tx1"/>
                          </a:solidFill>
                        </a:rPr>
                        <a:t>Validation RMSE</a:t>
                      </a:r>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dk1"/>
                          </a:solidFill>
                          <a:effectLst/>
                          <a:latin typeface="+mn-lt"/>
                          <a:ea typeface="+mn-ea"/>
                          <a:cs typeface="+mn-cs"/>
                        </a:rPr>
                        <a:t>5280.93931</a:t>
                      </a:r>
                      <a:endParaRPr lang="en-US" sz="1400"/>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dk1"/>
                          </a:solidFill>
                          <a:effectLst/>
                          <a:latin typeface="+mn-lt"/>
                          <a:ea typeface="+mn-ea"/>
                          <a:cs typeface="+mn-cs"/>
                        </a:rPr>
                        <a:t>3883.02206</a:t>
                      </a:r>
                      <a:endParaRPr lang="en-US" sz="1400"/>
                    </a:p>
                  </a:txBody>
                  <a:tcPr marL="149598" marR="149598" marT="149598" marB="149598"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607593586"/>
                  </a:ext>
                </a:extLst>
              </a:tr>
            </a:tbl>
          </a:graphicData>
        </a:graphic>
      </p:graphicFrame>
    </p:spTree>
    <p:extLst>
      <p:ext uri="{BB962C8B-B14F-4D97-AF65-F5344CB8AC3E}">
        <p14:creationId xmlns:p14="http://schemas.microsoft.com/office/powerpoint/2010/main" val="372315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D05D70-8A27-AF2F-7C76-30A03672969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7EAE6C3-2DB6-50CB-8B37-744B82A2296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a:solidFill>
                  <a:schemeClr val="tx1">
                    <a:lumMod val="85000"/>
                    <a:lumOff val="15000"/>
                  </a:schemeClr>
                </a:solidFill>
                <a:latin typeface="+mj-lt"/>
              </a:rPr>
              <a:t>Methodology</a:t>
            </a:r>
            <a:endParaRPr lang="en-US" sz="6000">
              <a:solidFill>
                <a:schemeClr val="tx1">
                  <a:lumMod val="85000"/>
                  <a:lumOff val="15000"/>
                </a:schemeClr>
              </a:solidFill>
              <a:latin typeface="+mj-lt"/>
            </a:endParaRPr>
          </a:p>
        </p:txBody>
      </p:sp>
      <p:sp>
        <p:nvSpPr>
          <p:cNvPr id="20" name="Text Placeholder 9">
            <a:extLst>
              <a:ext uri="{FF2B5EF4-FFF2-40B4-BE49-F238E27FC236}">
                <a16:creationId xmlns:a16="http://schemas.microsoft.com/office/drawing/2014/main" id="{0532BD4C-AF8D-BB71-727B-B8DEEF33A67A}"/>
              </a:ext>
            </a:extLst>
          </p:cNvPr>
          <p:cNvSpPr>
            <a:spLocks noGrp="1"/>
          </p:cNvSpPr>
          <p:nvPr>
            <p:ph type="body" sz="half" idx="2"/>
          </p:nvPr>
        </p:nvSpPr>
        <p:spPr>
          <a:xfrm>
            <a:off x="633999" y="5727515"/>
            <a:ext cx="10925101" cy="515477"/>
          </a:xfrm>
        </p:spPr>
        <p:txBody>
          <a:bodyPr vert="horz" lIns="91440" tIns="45720" rIns="91440" bIns="45720" rtlCol="0">
            <a:normAutofit/>
          </a:bodyPr>
          <a:lstStyle/>
          <a:p>
            <a:pPr>
              <a:buClr>
                <a:schemeClr val="accent1"/>
              </a:buClr>
            </a:pPr>
            <a:r>
              <a:rPr lang="en-US" sz="2000" cap="all" spc="200">
                <a:solidFill>
                  <a:schemeClr val="tx1">
                    <a:lumMod val="85000"/>
                    <a:lumOff val="15000"/>
                  </a:schemeClr>
                </a:solidFill>
                <a:latin typeface="+mj-lt"/>
              </a:rPr>
              <a:t>Model EVALUATION</a:t>
            </a:r>
          </a:p>
        </p:txBody>
      </p:sp>
      <p:pic>
        <p:nvPicPr>
          <p:cNvPr id="10" name="Picture 9">
            <a:extLst>
              <a:ext uri="{FF2B5EF4-FFF2-40B4-BE49-F238E27FC236}">
                <a16:creationId xmlns:a16="http://schemas.microsoft.com/office/drawing/2014/main" id="{ECC637EB-EEA6-4857-6C21-AF45F72B9DB1}"/>
              </a:ext>
            </a:extLst>
          </p:cNvPr>
          <p:cNvPicPr>
            <a:picLocks noChangeAspect="1"/>
          </p:cNvPicPr>
          <p:nvPr/>
        </p:nvPicPr>
        <p:blipFill>
          <a:blip r:embed="rId2"/>
          <a:stretch>
            <a:fillRect/>
          </a:stretch>
        </p:blipFill>
        <p:spPr>
          <a:xfrm>
            <a:off x="635457" y="805734"/>
            <a:ext cx="5131653" cy="3271427"/>
          </a:xfrm>
          <a:prstGeom prst="rect">
            <a:avLst/>
          </a:prstGeom>
        </p:spPr>
      </p:pic>
      <p:sp>
        <p:nvSpPr>
          <p:cNvPr id="33" name="Rectangle 32">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Footer Placeholder 5">
            <a:extLst>
              <a:ext uri="{FF2B5EF4-FFF2-40B4-BE49-F238E27FC236}">
                <a16:creationId xmlns:a16="http://schemas.microsoft.com/office/drawing/2014/main" id="{36A4997F-25C9-9BC3-4888-2714B7B5D95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lgn="ctr">
              <a:spcAft>
                <a:spcPts val="600"/>
              </a:spcAft>
            </a:pPr>
            <a:r>
              <a:rPr lang="en-US" sz="900" kern="1200" cap="all" baseline="0">
                <a:solidFill>
                  <a:srgbClr val="FFFFFF"/>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17F69FF9-A0F5-64E8-9F23-C621FE14359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BF1758FF-0BF1-4103-A89A-38EC40E85429}" type="slidenum">
              <a:rPr lang="en-US" smtClean="0">
                <a:solidFill>
                  <a:srgbClr val="FFFFFF"/>
                </a:solidFill>
                <a:latin typeface="+mn-lt"/>
              </a:rPr>
              <a:pPr>
                <a:spcAft>
                  <a:spcPts val="600"/>
                </a:spcAft>
              </a:pPr>
              <a:t>7</a:t>
            </a:fld>
            <a:endParaRPr lang="en-US">
              <a:solidFill>
                <a:srgbClr val="FFFFFF"/>
              </a:solidFill>
              <a:latin typeface="+mn-lt"/>
            </a:endParaRPr>
          </a:p>
        </p:txBody>
      </p:sp>
      <p:graphicFrame>
        <p:nvGraphicFramePr>
          <p:cNvPr id="4" name="Table 3">
            <a:extLst>
              <a:ext uri="{FF2B5EF4-FFF2-40B4-BE49-F238E27FC236}">
                <a16:creationId xmlns:a16="http://schemas.microsoft.com/office/drawing/2014/main" id="{FA2FDDE9-7F2A-C576-BBCA-D8BB7D9D21F9}"/>
              </a:ext>
            </a:extLst>
          </p:cNvPr>
          <p:cNvGraphicFramePr>
            <a:graphicFrameLocks noGrp="1"/>
          </p:cNvGraphicFramePr>
          <p:nvPr>
            <p:extLst>
              <p:ext uri="{D42A27DB-BD31-4B8C-83A1-F6EECF244321}">
                <p14:modId xmlns:p14="http://schemas.microsoft.com/office/powerpoint/2010/main" val="1382011388"/>
              </p:ext>
            </p:extLst>
          </p:nvPr>
        </p:nvGraphicFramePr>
        <p:xfrm>
          <a:off x="6424891" y="994103"/>
          <a:ext cx="3447496" cy="3222015"/>
        </p:xfrm>
        <a:graphic>
          <a:graphicData uri="http://schemas.openxmlformats.org/drawingml/2006/table">
            <a:tbl>
              <a:tblPr firstRow="1" bandRow="1">
                <a:tableStyleId>{5C22544A-7EE6-4342-B048-85BDC9FD1C3A}</a:tableStyleId>
              </a:tblPr>
              <a:tblGrid>
                <a:gridCol w="1765627">
                  <a:extLst>
                    <a:ext uri="{9D8B030D-6E8A-4147-A177-3AD203B41FA5}">
                      <a16:colId xmlns:a16="http://schemas.microsoft.com/office/drawing/2014/main" val="2885512980"/>
                    </a:ext>
                  </a:extLst>
                </a:gridCol>
                <a:gridCol w="1681869">
                  <a:extLst>
                    <a:ext uri="{9D8B030D-6E8A-4147-A177-3AD203B41FA5}">
                      <a16:colId xmlns:a16="http://schemas.microsoft.com/office/drawing/2014/main" val="552560032"/>
                    </a:ext>
                  </a:extLst>
                </a:gridCol>
              </a:tblGrid>
              <a:tr h="446265">
                <a:tc>
                  <a:txBody>
                    <a:bodyPr/>
                    <a:lstStyle/>
                    <a:p>
                      <a:pPr algn="ctr"/>
                      <a:r>
                        <a:rPr lang="en-US" sz="1200"/>
                        <a:t>Points</a:t>
                      </a:r>
                    </a:p>
                  </a:txBody>
                  <a:tcPr marL="60306" marR="60306" marT="30153" marB="30153" anchor="ctr"/>
                </a:tc>
                <a:tc>
                  <a:txBody>
                    <a:bodyPr/>
                    <a:lstStyle/>
                    <a:p>
                      <a:pPr algn="ctr"/>
                      <a:r>
                        <a:rPr lang="en-US" sz="1200" dirty="0"/>
                        <a:t>Random Forest Regressor(Hyper parameter tuned)</a:t>
                      </a:r>
                    </a:p>
                  </a:txBody>
                  <a:tcPr marL="60306" marR="60306" marT="30153" marB="30153" anchor="ctr"/>
                </a:tc>
                <a:extLst>
                  <a:ext uri="{0D108BD9-81ED-4DB2-BD59-A6C34878D82A}">
                    <a16:rowId xmlns:a16="http://schemas.microsoft.com/office/drawing/2014/main" val="3345882466"/>
                  </a:ext>
                </a:extLst>
              </a:tr>
              <a:tr h="446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1. RMS error in training Data</a:t>
                      </a:r>
                    </a:p>
                  </a:txBody>
                  <a:tcPr marL="60306" marR="60306" marT="30153" marB="3015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4092</a:t>
                      </a:r>
                      <a:endParaRPr lang="en-US" sz="1200" dirty="0"/>
                    </a:p>
                  </a:txBody>
                  <a:tcPr marL="60306" marR="60306" marT="30153" marB="30153" anchor="ctr"/>
                </a:tc>
                <a:extLst>
                  <a:ext uri="{0D108BD9-81ED-4DB2-BD59-A6C34878D82A}">
                    <a16:rowId xmlns:a16="http://schemas.microsoft.com/office/drawing/2014/main" val="2794553323"/>
                  </a:ext>
                </a:extLst>
              </a:tr>
              <a:tr h="446265">
                <a:tc>
                  <a:txBody>
                    <a:bodyPr/>
                    <a:lstStyle/>
                    <a:p>
                      <a:pPr algn="ctr"/>
                      <a:r>
                        <a:rPr lang="en-US" sz="1200"/>
                        <a:t>2. RMS error in testing Data</a:t>
                      </a:r>
                    </a:p>
                  </a:txBody>
                  <a:tcPr marL="60306" marR="60306" marT="30153" marB="30153" anchor="ctr"/>
                </a:tc>
                <a:tc>
                  <a:txBody>
                    <a:bodyPr/>
                    <a:lstStyle/>
                    <a:p>
                      <a:pPr algn="ctr"/>
                      <a:r>
                        <a:rPr lang="en-IN" sz="1200" b="0" i="0" kern="1200" dirty="0">
                          <a:solidFill>
                            <a:schemeClr val="dk1"/>
                          </a:solidFill>
                          <a:effectLst/>
                          <a:latin typeface="+mn-lt"/>
                          <a:ea typeface="+mn-ea"/>
                          <a:cs typeface="+mn-cs"/>
                        </a:rPr>
                        <a:t>3917</a:t>
                      </a:r>
                      <a:endParaRPr lang="en-US" sz="1200" dirty="0"/>
                    </a:p>
                  </a:txBody>
                  <a:tcPr marL="60306" marR="60306" marT="30153" marB="30153" anchor="ctr"/>
                </a:tc>
                <a:extLst>
                  <a:ext uri="{0D108BD9-81ED-4DB2-BD59-A6C34878D82A}">
                    <a16:rowId xmlns:a16="http://schemas.microsoft.com/office/drawing/2014/main" val="2850147305"/>
                  </a:ext>
                </a:extLst>
              </a:tr>
              <a:tr h="2653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3. RMSE Comparison</a:t>
                      </a:r>
                    </a:p>
                  </a:txBody>
                  <a:tcPr marL="60306" marR="60306" marT="30153" marB="30153" anchor="ctr"/>
                </a:tc>
                <a:tc>
                  <a:txBody>
                    <a:bodyPr/>
                    <a:lstStyle/>
                    <a:p>
                      <a:pPr algn="ctr"/>
                      <a:endParaRPr lang="en-US"/>
                    </a:p>
                  </a:txBody>
                  <a:tcPr anchor="ctr"/>
                </a:tc>
                <a:extLst>
                  <a:ext uri="{0D108BD9-81ED-4DB2-BD59-A6C34878D82A}">
                    <a16:rowId xmlns:a16="http://schemas.microsoft.com/office/drawing/2014/main" val="3513588444"/>
                  </a:ext>
                </a:extLst>
              </a:tr>
              <a:tr h="989019">
                <a:tc>
                  <a:txBody>
                    <a:bodyPr/>
                    <a:lstStyle/>
                    <a:p>
                      <a:pPr algn="ctr"/>
                      <a:r>
                        <a:rPr lang="en-US" sz="1200"/>
                        <a:t>4. Top 5 </a:t>
                      </a:r>
                      <a:r>
                        <a:rPr lang="en-US" sz="1200" err="1"/>
                        <a:t>Imporatant</a:t>
                      </a:r>
                      <a:r>
                        <a:rPr lang="en-US" sz="1200"/>
                        <a:t> features Predicted</a:t>
                      </a:r>
                    </a:p>
                  </a:txBody>
                  <a:tcPr marL="60306" marR="60306" marT="30153" marB="30153" anchor="ctr"/>
                </a:tc>
                <a:tc>
                  <a:txBody>
                    <a:bodyPr/>
                    <a:lstStyle/>
                    <a:p>
                      <a:pPr algn="ctr"/>
                      <a:r>
                        <a:rPr lang="en-IN" sz="1200" b="0" i="0" kern="1200" dirty="0">
                          <a:solidFill>
                            <a:schemeClr val="dk1"/>
                          </a:solidFill>
                          <a:effectLst/>
                          <a:latin typeface="+mn-lt"/>
                          <a:ea typeface="+mn-ea"/>
                          <a:cs typeface="+mn-cs"/>
                        </a:rPr>
                        <a:t>Dept 0.772697 </a:t>
                      </a:r>
                    </a:p>
                    <a:p>
                      <a:pPr algn="ctr"/>
                      <a:r>
                        <a:rPr lang="en-IN" sz="1200" b="0" i="0" kern="1200" dirty="0">
                          <a:solidFill>
                            <a:schemeClr val="dk1"/>
                          </a:solidFill>
                          <a:effectLst/>
                          <a:latin typeface="+mn-lt"/>
                          <a:ea typeface="+mn-ea"/>
                          <a:cs typeface="+mn-cs"/>
                        </a:rPr>
                        <a:t>Size 0.188935 </a:t>
                      </a:r>
                    </a:p>
                    <a:p>
                      <a:pPr algn="ctr"/>
                      <a:r>
                        <a:rPr lang="en-IN" sz="1200" b="0" i="0" kern="1200" dirty="0">
                          <a:solidFill>
                            <a:schemeClr val="dk1"/>
                          </a:solidFill>
                          <a:effectLst/>
                          <a:latin typeface="+mn-lt"/>
                          <a:ea typeface="+mn-ea"/>
                          <a:cs typeface="+mn-cs"/>
                        </a:rPr>
                        <a:t>Week 0.014801</a:t>
                      </a:r>
                    </a:p>
                    <a:p>
                      <a:pPr algn="ctr"/>
                      <a:r>
                        <a:rPr lang="en-IN" sz="1200" b="0" i="0" kern="1200" dirty="0" err="1">
                          <a:solidFill>
                            <a:schemeClr val="dk1"/>
                          </a:solidFill>
                          <a:effectLst/>
                          <a:latin typeface="+mn-lt"/>
                          <a:ea typeface="+mn-ea"/>
                          <a:cs typeface="+mn-cs"/>
                        </a:rPr>
                        <a:t>Type_B</a:t>
                      </a:r>
                      <a:r>
                        <a:rPr lang="en-IN" sz="1200" b="0" i="0" kern="1200" dirty="0">
                          <a:solidFill>
                            <a:schemeClr val="dk1"/>
                          </a:solidFill>
                          <a:effectLst/>
                          <a:latin typeface="+mn-lt"/>
                          <a:ea typeface="+mn-ea"/>
                          <a:cs typeface="+mn-cs"/>
                        </a:rPr>
                        <a:t> 0.012020 </a:t>
                      </a:r>
                    </a:p>
                    <a:p>
                      <a:pPr algn="ctr"/>
                      <a:r>
                        <a:rPr lang="en-IN" sz="1200" b="0" i="0" kern="1200" dirty="0">
                          <a:solidFill>
                            <a:schemeClr val="dk1"/>
                          </a:solidFill>
                          <a:effectLst/>
                          <a:latin typeface="+mn-lt"/>
                          <a:ea typeface="+mn-ea"/>
                          <a:cs typeface="+mn-cs"/>
                        </a:rPr>
                        <a:t>Month 0.005834</a:t>
                      </a:r>
                      <a:endParaRPr lang="en-US" sz="1200" dirty="0"/>
                    </a:p>
                  </a:txBody>
                  <a:tcPr marL="60306" marR="60306" marT="30153" marB="30153" anchor="ctr"/>
                </a:tc>
                <a:extLst>
                  <a:ext uri="{0D108BD9-81ED-4DB2-BD59-A6C34878D82A}">
                    <a16:rowId xmlns:a16="http://schemas.microsoft.com/office/drawing/2014/main" val="187942637"/>
                  </a:ext>
                </a:extLst>
              </a:tr>
              <a:tr h="301531">
                <a:tc>
                  <a:txBody>
                    <a:bodyPr/>
                    <a:lstStyle/>
                    <a:p>
                      <a:pPr algn="ctr"/>
                      <a:r>
                        <a:rPr lang="en-US" sz="1200"/>
                        <a:t>5. Actual vs Predicted</a:t>
                      </a:r>
                    </a:p>
                  </a:txBody>
                  <a:tcPr marL="60306" marR="60306" marT="30153" marB="30153" anchor="ctr"/>
                </a:tc>
                <a:tc>
                  <a:txBody>
                    <a:bodyPr/>
                    <a:lstStyle/>
                    <a:p>
                      <a:pPr algn="ctr"/>
                      <a:endParaRPr lang="en-US" dirty="0"/>
                    </a:p>
                  </a:txBody>
                  <a:tcPr anchor="ctr"/>
                </a:tc>
                <a:extLst>
                  <a:ext uri="{0D108BD9-81ED-4DB2-BD59-A6C34878D82A}">
                    <a16:rowId xmlns:a16="http://schemas.microsoft.com/office/drawing/2014/main" val="1790191530"/>
                  </a:ext>
                </a:extLst>
              </a:tr>
            </a:tbl>
          </a:graphicData>
        </a:graphic>
      </p:graphicFrame>
      <p:pic>
        <p:nvPicPr>
          <p:cNvPr id="11" name="Picture 10">
            <a:extLst>
              <a:ext uri="{FF2B5EF4-FFF2-40B4-BE49-F238E27FC236}">
                <a16:creationId xmlns:a16="http://schemas.microsoft.com/office/drawing/2014/main" id="{5EE27263-7C59-7AB8-12AC-7117209DD7F2}"/>
              </a:ext>
            </a:extLst>
          </p:cNvPr>
          <p:cNvPicPr>
            <a:picLocks noChangeAspect="1"/>
          </p:cNvPicPr>
          <p:nvPr/>
        </p:nvPicPr>
        <p:blipFill>
          <a:blip r:embed="rId3"/>
          <a:stretch>
            <a:fillRect/>
          </a:stretch>
        </p:blipFill>
        <p:spPr>
          <a:xfrm>
            <a:off x="352953" y="669472"/>
            <a:ext cx="5562600" cy="3467100"/>
          </a:xfrm>
          <a:prstGeom prst="rect">
            <a:avLst/>
          </a:prstGeom>
        </p:spPr>
      </p:pic>
    </p:spTree>
    <p:extLst>
      <p:ext uri="{BB962C8B-B14F-4D97-AF65-F5344CB8AC3E}">
        <p14:creationId xmlns:p14="http://schemas.microsoft.com/office/powerpoint/2010/main" val="141585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par>
                                <p:cTn id="12" presetID="9"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008C94-F0A4-28D5-BB41-E6C9C5FBCB62}"/>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3" name="Straight Connector 6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64">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F8B44C1D-3CFB-A44A-8236-C90BD783F15D}"/>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b="1">
                <a:latin typeface="+mj-lt"/>
              </a:rPr>
              <a:t>Methodology</a:t>
            </a:r>
            <a:endParaRPr lang="en-US">
              <a:latin typeface="+mj-lt"/>
            </a:endParaRPr>
          </a:p>
        </p:txBody>
      </p:sp>
      <p:sp>
        <p:nvSpPr>
          <p:cNvPr id="20" name="Text Placeholder 9">
            <a:extLst>
              <a:ext uri="{FF2B5EF4-FFF2-40B4-BE49-F238E27FC236}">
                <a16:creationId xmlns:a16="http://schemas.microsoft.com/office/drawing/2014/main" id="{540E5EE5-3CCB-51EB-4B09-B6F0B443C491}"/>
              </a:ext>
            </a:extLst>
          </p:cNvPr>
          <p:cNvSpPr>
            <a:spLocks noGrp="1"/>
          </p:cNvSpPr>
          <p:nvPr>
            <p:ph type="body" sz="half" idx="2"/>
          </p:nvPr>
        </p:nvSpPr>
        <p:spPr>
          <a:xfrm>
            <a:off x="1065212" y="5943600"/>
            <a:ext cx="10058400" cy="543513"/>
          </a:xfrm>
        </p:spPr>
        <p:txBody>
          <a:bodyPr vert="horz" lIns="91440" tIns="45720" rIns="91440" bIns="45720" rtlCol="0">
            <a:normAutofit/>
          </a:bodyPr>
          <a:lstStyle/>
          <a:p>
            <a:pPr>
              <a:buClr>
                <a:schemeClr val="accent1"/>
              </a:buClr>
            </a:pPr>
            <a:r>
              <a:rPr lang="en-US" cap="all" spc="200">
                <a:latin typeface="+mj-lt"/>
              </a:rPr>
              <a:t>ADDITIONAL MODELS TRIED</a:t>
            </a:r>
          </a:p>
        </p:txBody>
      </p:sp>
      <p:pic>
        <p:nvPicPr>
          <p:cNvPr id="2" name="Picture 1">
            <a:extLst>
              <a:ext uri="{FF2B5EF4-FFF2-40B4-BE49-F238E27FC236}">
                <a16:creationId xmlns:a16="http://schemas.microsoft.com/office/drawing/2014/main" id="{5E8C9F6B-F854-C349-BBF6-59FF8AD2CE1F}"/>
              </a:ext>
            </a:extLst>
          </p:cNvPr>
          <p:cNvPicPr>
            <a:picLocks noChangeAspect="1"/>
          </p:cNvPicPr>
          <p:nvPr/>
        </p:nvPicPr>
        <p:blipFill>
          <a:blip r:embed="rId2"/>
          <a:stretch>
            <a:fillRect/>
          </a:stretch>
        </p:blipFill>
        <p:spPr>
          <a:xfrm>
            <a:off x="635457" y="1190607"/>
            <a:ext cx="5131653" cy="2501681"/>
          </a:xfrm>
          <a:prstGeom prst="rect">
            <a:avLst/>
          </a:prstGeom>
        </p:spPr>
      </p:pic>
      <p:sp>
        <p:nvSpPr>
          <p:cNvPr id="69" name="Rectangle 68">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22911B8-0E76-A454-76B0-CC734BDA148E}"/>
              </a:ext>
            </a:extLst>
          </p:cNvPr>
          <p:cNvPicPr>
            <a:picLocks noChangeAspect="1"/>
          </p:cNvPicPr>
          <p:nvPr/>
        </p:nvPicPr>
        <p:blipFill>
          <a:blip r:embed="rId3"/>
          <a:stretch>
            <a:fillRect/>
          </a:stretch>
        </p:blipFill>
        <p:spPr>
          <a:xfrm>
            <a:off x="6424891" y="1021153"/>
            <a:ext cx="5118182" cy="2840589"/>
          </a:xfrm>
          <a:prstGeom prst="rect">
            <a:avLst/>
          </a:prstGeom>
        </p:spPr>
      </p:pic>
      <p:sp>
        <p:nvSpPr>
          <p:cNvPr id="71" name="Rectangle 70">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Footer Placeholder 5">
            <a:extLst>
              <a:ext uri="{FF2B5EF4-FFF2-40B4-BE49-F238E27FC236}">
                <a16:creationId xmlns:a16="http://schemas.microsoft.com/office/drawing/2014/main" id="{3B061769-F99E-CE03-09A6-C5B9ACB44B2C}"/>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lgn="ctr">
              <a:spcAft>
                <a:spcPts val="600"/>
              </a:spcAft>
            </a:pPr>
            <a:r>
              <a:rPr lang="en-US" sz="900" kern="1200" cap="all" baseline="0">
                <a:solidFill>
                  <a:srgbClr val="FFFFFF"/>
                </a:solidFill>
                <a:latin typeface="+mn-lt"/>
                <a:ea typeface="+mn-ea"/>
                <a:cs typeface="+mn-cs"/>
              </a:rPr>
              <a:t>DA 204o: Data Science in Practice</a:t>
            </a:r>
          </a:p>
        </p:txBody>
      </p:sp>
      <p:sp>
        <p:nvSpPr>
          <p:cNvPr id="7" name="Slide Number Placeholder 6">
            <a:extLst>
              <a:ext uri="{FF2B5EF4-FFF2-40B4-BE49-F238E27FC236}">
                <a16:creationId xmlns:a16="http://schemas.microsoft.com/office/drawing/2014/main" id="{C8FEAF5F-5CBF-2B26-905B-6E79A9EA234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BF1758FF-0BF1-4103-A89A-38EC40E85429}" type="slidenum">
              <a:rPr lang="en-US" smtClean="0">
                <a:solidFill>
                  <a:srgbClr val="FFFFFF"/>
                </a:solidFill>
                <a:latin typeface="+mn-lt"/>
              </a:rPr>
              <a:pPr>
                <a:spcAft>
                  <a:spcPts val="600"/>
                </a:spcAft>
              </a:pPr>
              <a:t>8</a:t>
            </a:fld>
            <a:endParaRPr lang="en-US">
              <a:solidFill>
                <a:srgbClr val="FFFFFF"/>
              </a:solidFill>
              <a:latin typeface="+mn-lt"/>
            </a:endParaRPr>
          </a:p>
        </p:txBody>
      </p:sp>
    </p:spTree>
    <p:extLst>
      <p:ext uri="{BB962C8B-B14F-4D97-AF65-F5344CB8AC3E}">
        <p14:creationId xmlns:p14="http://schemas.microsoft.com/office/powerpoint/2010/main" val="10879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381B7-5B87-3114-86C8-43CFDCB31E5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13E6BB4-F809-A273-4092-0596DE5D3009}"/>
              </a:ext>
            </a:extLst>
          </p:cNvPr>
          <p:cNvSpPr txBox="1"/>
          <p:nvPr/>
        </p:nvSpPr>
        <p:spPr>
          <a:xfrm>
            <a:off x="4301067" y="-15968"/>
            <a:ext cx="999066" cy="584775"/>
          </a:xfrm>
          <a:prstGeom prst="rect">
            <a:avLst/>
          </a:prstGeom>
          <a:noFill/>
        </p:spPr>
        <p:txBody>
          <a:bodyPr wrap="square" rtlCol="0">
            <a:spAutoFit/>
          </a:bodyPr>
          <a:lstStyle/>
          <a:p>
            <a:r>
              <a:rPr lang="en-US" sz="3200">
                <a:latin typeface="Aptos Mono" panose="020B0009020202020204" pitchFamily="49" charset="0"/>
              </a:rPr>
              <a:t>1</a:t>
            </a:r>
            <a:endParaRPr lang="en-US">
              <a:latin typeface="Aptos Mono" panose="020B0009020202020204" pitchFamily="49" charset="0"/>
            </a:endParaRPr>
          </a:p>
        </p:txBody>
      </p:sp>
      <p:sp>
        <p:nvSpPr>
          <p:cNvPr id="5" name="Rectangle 4">
            <a:extLst>
              <a:ext uri="{FF2B5EF4-FFF2-40B4-BE49-F238E27FC236}">
                <a16:creationId xmlns:a16="http://schemas.microsoft.com/office/drawing/2014/main" id="{3A96ED4C-143B-F9EF-94FB-5E04F57E2A59}"/>
              </a:ext>
            </a:extLst>
          </p:cNvPr>
          <p:cNvSpPr/>
          <p:nvPr/>
        </p:nvSpPr>
        <p:spPr>
          <a:xfrm>
            <a:off x="4712154" y="49876"/>
            <a:ext cx="6954610" cy="337912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id="{68D2444F-406B-91A3-1A9D-2DDD7E85C37F}"/>
              </a:ext>
            </a:extLst>
          </p:cNvPr>
          <p:cNvSpPr>
            <a:spLocks noGrp="1"/>
          </p:cNvSpPr>
          <p:nvPr>
            <p:ph type="title"/>
          </p:nvPr>
        </p:nvSpPr>
        <p:spPr/>
        <p:txBody>
          <a:bodyPr>
            <a:normAutofit/>
          </a:bodyPr>
          <a:lstStyle/>
          <a:p>
            <a:r>
              <a:rPr lang="en-US" sz="3200" b="1">
                <a:solidFill>
                  <a:schemeClr val="bg1"/>
                </a:solidFill>
              </a:rPr>
              <a:t>Challenges and Risks</a:t>
            </a:r>
            <a:endParaRPr lang="en-SG" sz="3200">
              <a:solidFill>
                <a:schemeClr val="bg1"/>
              </a:solidFill>
            </a:endParaRPr>
          </a:p>
        </p:txBody>
      </p:sp>
      <p:sp>
        <p:nvSpPr>
          <p:cNvPr id="6" name="Footer Placeholder 5">
            <a:extLst>
              <a:ext uri="{FF2B5EF4-FFF2-40B4-BE49-F238E27FC236}">
                <a16:creationId xmlns:a16="http://schemas.microsoft.com/office/drawing/2014/main" id="{84422CF5-D925-A098-032A-5CA8CBB6946B}"/>
              </a:ext>
            </a:extLst>
          </p:cNvPr>
          <p:cNvSpPr>
            <a:spLocks noGrp="1"/>
          </p:cNvSpPr>
          <p:nvPr>
            <p:ph type="ftr" sz="quarter" idx="11"/>
          </p:nvPr>
        </p:nvSpPr>
        <p:spPr/>
        <p:txBody>
          <a:bodyPr/>
          <a:lstStyle/>
          <a:p>
            <a:r>
              <a:rPr lang="it-IT"/>
              <a:t>DA 204o: Data Science in Practice</a:t>
            </a:r>
            <a:endParaRPr lang="en-SG"/>
          </a:p>
        </p:txBody>
      </p:sp>
      <p:sp>
        <p:nvSpPr>
          <p:cNvPr id="7" name="Slide Number Placeholder 6">
            <a:extLst>
              <a:ext uri="{FF2B5EF4-FFF2-40B4-BE49-F238E27FC236}">
                <a16:creationId xmlns:a16="http://schemas.microsoft.com/office/drawing/2014/main" id="{E8FD5F7C-A0F6-6729-A098-4E1EA20481E9}"/>
              </a:ext>
            </a:extLst>
          </p:cNvPr>
          <p:cNvSpPr>
            <a:spLocks noGrp="1"/>
          </p:cNvSpPr>
          <p:nvPr>
            <p:ph type="sldNum" sz="quarter" idx="12"/>
          </p:nvPr>
        </p:nvSpPr>
        <p:spPr/>
        <p:txBody>
          <a:bodyPr/>
          <a:lstStyle/>
          <a:p>
            <a:fld id="{BF1758FF-0BF1-4103-A89A-38EC40E85429}" type="slidenum">
              <a:rPr lang="en-SG" smtClean="0"/>
              <a:t>9</a:t>
            </a:fld>
            <a:endParaRPr lang="en-SG"/>
          </a:p>
        </p:txBody>
      </p:sp>
      <p:sp>
        <p:nvSpPr>
          <p:cNvPr id="3" name="Content Placeholder 2">
            <a:extLst>
              <a:ext uri="{FF2B5EF4-FFF2-40B4-BE49-F238E27FC236}">
                <a16:creationId xmlns:a16="http://schemas.microsoft.com/office/drawing/2014/main" id="{FE3A1DF2-A3EB-2A36-7535-3CBA35A8D225}"/>
              </a:ext>
            </a:extLst>
          </p:cNvPr>
          <p:cNvSpPr>
            <a:spLocks noGrp="1"/>
          </p:cNvSpPr>
          <p:nvPr>
            <p:ph idx="1"/>
          </p:nvPr>
        </p:nvSpPr>
        <p:spPr>
          <a:xfrm>
            <a:off x="4800600" y="158206"/>
            <a:ext cx="6576181" cy="3228075"/>
          </a:xfrm>
        </p:spPr>
        <p:txBody>
          <a:bodyPr>
            <a:noAutofit/>
          </a:bodyPr>
          <a:lstStyle/>
          <a:p>
            <a:pPr algn="l">
              <a:buFont typeface="Arial" panose="020B0604020202020204" pitchFamily="34" charset="0"/>
              <a:buChar char="•"/>
            </a:pPr>
            <a:r>
              <a:rPr lang="en-IN" sz="1200" b="1" i="0">
                <a:solidFill>
                  <a:schemeClr val="tx1"/>
                </a:solidFill>
                <a:effectLst/>
                <a:latin typeface="CiscoSans"/>
              </a:rPr>
              <a:t>Data quality issues:</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000" b="0" i="0">
                <a:solidFill>
                  <a:schemeClr val="tx1"/>
                </a:solidFill>
                <a:effectLst/>
                <a:latin typeface="CiscoSans"/>
              </a:rPr>
              <a:t>Missing, inconsistent, or incomplete data</a:t>
            </a:r>
          </a:p>
          <a:p>
            <a:pPr algn="l">
              <a:buFont typeface="Arial" panose="020B0604020202020204" pitchFamily="34" charset="0"/>
              <a:buChar char="•"/>
            </a:pPr>
            <a:r>
              <a:rPr lang="en-IN" sz="1200" b="1" i="0">
                <a:solidFill>
                  <a:schemeClr val="tx1"/>
                </a:solidFill>
                <a:effectLst/>
                <a:latin typeface="CiscoSans"/>
              </a:rPr>
              <a:t>Complexity of influencing factors:</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000" b="0" i="0">
                <a:solidFill>
                  <a:schemeClr val="tx1"/>
                </a:solidFill>
                <a:effectLst/>
                <a:latin typeface="CiscoSans"/>
              </a:rPr>
              <a:t>Numerous factors affecting sales (promotions, holidays, economic conditions)</a:t>
            </a:r>
          </a:p>
          <a:p>
            <a:pPr algn="l">
              <a:buFont typeface="Arial" panose="020B0604020202020204" pitchFamily="34" charset="0"/>
              <a:buChar char="•"/>
            </a:pPr>
            <a:r>
              <a:rPr lang="en-IN" sz="1200" b="1" i="0">
                <a:solidFill>
                  <a:schemeClr val="tx1"/>
                </a:solidFill>
                <a:effectLst/>
                <a:latin typeface="CiscoSans"/>
              </a:rPr>
              <a:t>Seasonal and trend variability:</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000" b="0" i="0">
                <a:solidFill>
                  <a:schemeClr val="tx1"/>
                </a:solidFill>
                <a:effectLst/>
                <a:latin typeface="CiscoSans"/>
              </a:rPr>
              <a:t>Significant variations in patterns across stores and departments</a:t>
            </a:r>
          </a:p>
          <a:p>
            <a:pPr algn="l">
              <a:buFont typeface="Arial" panose="020B0604020202020204" pitchFamily="34" charset="0"/>
              <a:buChar char="•"/>
            </a:pPr>
            <a:r>
              <a:rPr lang="en-IN" sz="1200" b="1" i="0">
                <a:solidFill>
                  <a:schemeClr val="tx1"/>
                </a:solidFill>
                <a:effectLst/>
                <a:latin typeface="CiscoSans"/>
              </a:rPr>
              <a:t>Model overfitting:</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000" b="0" i="0">
                <a:solidFill>
                  <a:schemeClr val="tx1"/>
                </a:solidFill>
                <a:effectLst/>
                <a:latin typeface="CiscoSans"/>
              </a:rPr>
              <a:t>Good performance on training data but poor on unseen data</a:t>
            </a:r>
          </a:p>
          <a:p>
            <a:pPr algn="l">
              <a:buFont typeface="Arial" panose="020B0604020202020204" pitchFamily="34" charset="0"/>
              <a:buChar char="•"/>
            </a:pPr>
            <a:r>
              <a:rPr lang="en-IN" sz="1200" b="1" i="0">
                <a:solidFill>
                  <a:schemeClr val="tx1"/>
                </a:solidFill>
                <a:effectLst/>
                <a:latin typeface="CiscoSans"/>
              </a:rPr>
              <a:t>Changing market conditions:</a:t>
            </a:r>
            <a:endParaRPr lang="en-IN" sz="1200" b="0" i="0">
              <a:solidFill>
                <a:schemeClr val="tx1"/>
              </a:solidFill>
              <a:effectLst/>
              <a:latin typeface="CiscoSans"/>
            </a:endParaRPr>
          </a:p>
          <a:p>
            <a:pPr marL="742950" lvl="1" indent="-285750" algn="l">
              <a:buFont typeface="Courier New" panose="02070309020205020404" pitchFamily="49" charset="0"/>
              <a:buChar char="o"/>
            </a:pPr>
            <a:r>
              <a:rPr lang="en-IN" sz="1000" b="0" i="0">
                <a:solidFill>
                  <a:schemeClr val="tx1"/>
                </a:solidFill>
                <a:effectLst/>
                <a:latin typeface="CiscoSans"/>
              </a:rPr>
              <a:t>Impact of unexpected market or consumer behaviour changes on model accuracy</a:t>
            </a:r>
          </a:p>
        </p:txBody>
      </p:sp>
      <p:sp>
        <p:nvSpPr>
          <p:cNvPr id="4" name="Text Placeholder 9">
            <a:extLst>
              <a:ext uri="{FF2B5EF4-FFF2-40B4-BE49-F238E27FC236}">
                <a16:creationId xmlns:a16="http://schemas.microsoft.com/office/drawing/2014/main" id="{80F21BCD-FEFF-AE1E-8542-0AD81F37AAB5}"/>
              </a:ext>
            </a:extLst>
          </p:cNvPr>
          <p:cNvSpPr>
            <a:spLocks noGrp="1"/>
          </p:cNvSpPr>
          <p:nvPr>
            <p:ph type="body" sz="half" idx="2"/>
          </p:nvPr>
        </p:nvSpPr>
        <p:spPr>
          <a:xfrm>
            <a:off x="457201" y="2926080"/>
            <a:ext cx="3200400" cy="3379124"/>
          </a:xfrm>
        </p:spPr>
        <p:txBody>
          <a:bodyPr>
            <a:normAutofit/>
          </a:bodyPr>
          <a:lstStyle/>
          <a:p>
            <a:pPr marL="457200" indent="-457200">
              <a:buClr>
                <a:schemeClr val="bg1"/>
              </a:buClr>
              <a:buFont typeface="+mj-lt"/>
              <a:buAutoNum type="arabicPeriod"/>
            </a:pPr>
            <a:r>
              <a:rPr lang="en-SG" sz="2000">
                <a:solidFill>
                  <a:schemeClr val="accent2">
                    <a:lumMod val="20000"/>
                    <a:lumOff val="80000"/>
                  </a:schemeClr>
                </a:solidFill>
                <a:latin typeface="+mj-lt"/>
              </a:rPr>
              <a:t>Potential Difficulties</a:t>
            </a:r>
          </a:p>
          <a:p>
            <a:pPr marL="457200" indent="-457200">
              <a:buClr>
                <a:schemeClr val="bg1"/>
              </a:buClr>
              <a:buFont typeface="+mj-lt"/>
              <a:buAutoNum type="arabicPeriod"/>
            </a:pPr>
            <a:r>
              <a:rPr lang="en-SG" sz="2000">
                <a:solidFill>
                  <a:schemeClr val="accent2">
                    <a:lumMod val="20000"/>
                    <a:lumOff val="80000"/>
                  </a:schemeClr>
                </a:solidFill>
                <a:latin typeface="+mj-lt"/>
              </a:rPr>
              <a:t>Steps for Mitigation</a:t>
            </a:r>
          </a:p>
        </p:txBody>
      </p:sp>
      <p:sp>
        <p:nvSpPr>
          <p:cNvPr id="12" name="Rectangle 11">
            <a:extLst>
              <a:ext uri="{FF2B5EF4-FFF2-40B4-BE49-F238E27FC236}">
                <a16:creationId xmlns:a16="http://schemas.microsoft.com/office/drawing/2014/main" id="{73E1042B-BBCF-60FA-DBDF-D536A3112890}"/>
              </a:ext>
            </a:extLst>
          </p:cNvPr>
          <p:cNvSpPr/>
          <p:nvPr/>
        </p:nvSpPr>
        <p:spPr>
          <a:xfrm>
            <a:off x="4800600" y="3386283"/>
            <a:ext cx="6954610" cy="310017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1422557-FD56-257F-D7DD-CF67B16F9D6F}"/>
              </a:ext>
            </a:extLst>
          </p:cNvPr>
          <p:cNvSpPr txBox="1">
            <a:spLocks/>
          </p:cNvSpPr>
          <p:nvPr/>
        </p:nvSpPr>
        <p:spPr>
          <a:xfrm>
            <a:off x="4934090" y="3500847"/>
            <a:ext cx="6642867" cy="3228075"/>
          </a:xfrm>
          <a:prstGeom prst="rect">
            <a:avLst/>
          </a:prstGeom>
        </p:spPr>
        <p:txBody>
          <a:bodyPr vert="horz" lIns="0" tIns="45720" rIns="0" bIns="45720" rtlCol="0">
            <a:no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buFont typeface="Arial" panose="020B0604020202020204" pitchFamily="34" charset="0"/>
              <a:buChar char="•"/>
            </a:pPr>
            <a:r>
              <a:rPr lang="en-IN" sz="1200" b="1" i="0">
                <a:solidFill>
                  <a:schemeClr val="tx1"/>
                </a:solidFill>
                <a:effectLst/>
                <a:latin typeface="CiscoSans"/>
              </a:rPr>
              <a:t>Data Quality Issues:</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000" b="0" i="0">
                <a:solidFill>
                  <a:schemeClr val="tx1"/>
                </a:solidFill>
                <a:effectLst/>
                <a:latin typeface="CiscoSans"/>
              </a:rPr>
              <a:t>Implemented rigorous data cleaning, preprocessing, and imputation methods.</a:t>
            </a:r>
          </a:p>
          <a:p>
            <a:pPr algn="r">
              <a:buFont typeface="Arial" panose="020B0604020202020204" pitchFamily="34" charset="0"/>
              <a:buChar char="•"/>
            </a:pPr>
            <a:r>
              <a:rPr lang="en-IN" sz="1200" b="1" i="0">
                <a:solidFill>
                  <a:schemeClr val="tx1"/>
                </a:solidFill>
                <a:effectLst/>
                <a:latin typeface="CiscoSans"/>
              </a:rPr>
              <a:t>Complexity of Influencing Factors:</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000" b="0" i="0">
                <a:solidFill>
                  <a:schemeClr val="tx1"/>
                </a:solidFill>
                <a:effectLst/>
                <a:latin typeface="CiscoSans"/>
              </a:rPr>
              <a:t>Performed extensive EDA and feature engineering to capture sales dynamics.</a:t>
            </a:r>
          </a:p>
          <a:p>
            <a:pPr algn="r">
              <a:buFont typeface="Arial" panose="020B0604020202020204" pitchFamily="34" charset="0"/>
              <a:buChar char="•"/>
            </a:pPr>
            <a:r>
              <a:rPr lang="en-IN" sz="1200" b="1" i="0">
                <a:solidFill>
                  <a:schemeClr val="tx1"/>
                </a:solidFill>
                <a:effectLst/>
                <a:latin typeface="CiscoSans"/>
              </a:rPr>
              <a:t>Seasonal and Trend Variability:</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000" b="0" i="0">
                <a:solidFill>
                  <a:schemeClr val="tx1"/>
                </a:solidFill>
                <a:effectLst/>
                <a:latin typeface="CiscoSans"/>
              </a:rPr>
              <a:t>Use advanced time series models and hierarchical forecasting methods.</a:t>
            </a:r>
          </a:p>
          <a:p>
            <a:pPr algn="r">
              <a:buFont typeface="Arial" panose="020B0604020202020204" pitchFamily="34" charset="0"/>
              <a:buChar char="•"/>
            </a:pPr>
            <a:r>
              <a:rPr lang="en-IN" sz="1200" b="1" i="0">
                <a:solidFill>
                  <a:schemeClr val="tx1"/>
                </a:solidFill>
                <a:effectLst/>
                <a:latin typeface="CiscoSans"/>
              </a:rPr>
              <a:t>Model Overfitting:</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000" b="0" i="0">
                <a:solidFill>
                  <a:schemeClr val="tx1"/>
                </a:solidFill>
                <a:effectLst/>
                <a:latin typeface="CiscoSans"/>
              </a:rPr>
              <a:t>Employ cross-validation and regularize models with hyperparameter tuning.</a:t>
            </a:r>
          </a:p>
          <a:p>
            <a:pPr algn="r">
              <a:buFont typeface="Arial" panose="020B0604020202020204" pitchFamily="34" charset="0"/>
              <a:buChar char="•"/>
            </a:pPr>
            <a:r>
              <a:rPr lang="en-IN" sz="1200" b="1" i="0">
                <a:solidFill>
                  <a:schemeClr val="tx1"/>
                </a:solidFill>
                <a:effectLst/>
                <a:latin typeface="CiscoSans"/>
              </a:rPr>
              <a:t>Changing Market Conditions:</a:t>
            </a:r>
            <a:endParaRPr lang="en-IN" sz="1200" b="0" i="0">
              <a:solidFill>
                <a:schemeClr val="tx1"/>
              </a:solidFill>
              <a:effectLst/>
              <a:latin typeface="CiscoSans"/>
            </a:endParaRPr>
          </a:p>
          <a:p>
            <a:pPr marL="742950" lvl="1" indent="-285750" algn="r">
              <a:buFont typeface="Courier New" panose="02070309020205020404" pitchFamily="49" charset="0"/>
              <a:buChar char="o"/>
            </a:pPr>
            <a:r>
              <a:rPr lang="en-IN" sz="1000" b="0" i="0">
                <a:solidFill>
                  <a:schemeClr val="tx1"/>
                </a:solidFill>
                <a:effectLst/>
                <a:latin typeface="CiscoSans"/>
              </a:rPr>
              <a:t>Continuously monitor and retrain the model with adaptive algorithms.</a:t>
            </a:r>
          </a:p>
        </p:txBody>
      </p:sp>
      <p:sp>
        <p:nvSpPr>
          <p:cNvPr id="15" name="TextBox 14">
            <a:extLst>
              <a:ext uri="{FF2B5EF4-FFF2-40B4-BE49-F238E27FC236}">
                <a16:creationId xmlns:a16="http://schemas.microsoft.com/office/drawing/2014/main" id="{123BEE31-8B12-889C-1E69-7241E6DCEDFE}"/>
              </a:ext>
            </a:extLst>
          </p:cNvPr>
          <p:cNvSpPr txBox="1"/>
          <p:nvPr/>
        </p:nvSpPr>
        <p:spPr>
          <a:xfrm>
            <a:off x="11856851" y="2690115"/>
            <a:ext cx="499533" cy="584775"/>
          </a:xfrm>
          <a:prstGeom prst="rect">
            <a:avLst/>
          </a:prstGeom>
          <a:noFill/>
        </p:spPr>
        <p:txBody>
          <a:bodyPr wrap="square" rtlCol="0">
            <a:spAutoFit/>
          </a:bodyPr>
          <a:lstStyle/>
          <a:p>
            <a:r>
              <a:rPr lang="en-US" sz="3200">
                <a:latin typeface="Aptos Mono" panose="020B0009020202020204" pitchFamily="49" charset="0"/>
              </a:rPr>
              <a:t>2</a:t>
            </a:r>
            <a:endParaRPr lang="en-US">
              <a:latin typeface="Aptos Mono" panose="020B0009020202020204" pitchFamily="49" charset="0"/>
            </a:endParaRPr>
          </a:p>
        </p:txBody>
      </p:sp>
    </p:spTree>
    <p:extLst>
      <p:ext uri="{BB962C8B-B14F-4D97-AF65-F5344CB8AC3E}">
        <p14:creationId xmlns:p14="http://schemas.microsoft.com/office/powerpoint/2010/main" val="282464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0" presetClass="path" presetSubtype="0" accel="50000" decel="50000" fill="hold" grpId="0" nodeType="withEffect">
                                  <p:stCondLst>
                                    <p:cond delay="0"/>
                                  </p:stCondLst>
                                  <p:childTnLst>
                                    <p:animMotion origin="layout" path="M 0.0819 0.10601 L -3.33333E-6 3.7037E-6 " pathEditMode="relative" rAng="0" ptsTypes="AA">
                                      <p:cBhvr>
                                        <p:cTn id="9" dur="1000" fill="hold"/>
                                        <p:tgtEl>
                                          <p:spTgt spid="11"/>
                                        </p:tgtEl>
                                        <p:attrNameLst>
                                          <p:attrName>ppt_x</p:attrName>
                                          <p:attrName>ppt_y</p:attrName>
                                        </p:attrNameLst>
                                      </p:cBhvr>
                                      <p:rCtr x="-4102" y="-5301"/>
                                    </p:animMotion>
                                  </p:childTnLst>
                                </p:cTn>
                              </p:par>
                              <p:par>
                                <p:cTn id="10" presetID="9" presetClass="entr" presetSubtype="0" fill="hold" grpId="1"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0" presetClass="path" presetSubtype="0" accel="50000" decel="50000" fill="hold" grpId="0" nodeType="withEffect">
                                  <p:stCondLst>
                                    <p:cond delay="0"/>
                                  </p:stCondLst>
                                  <p:childTnLst>
                                    <p:animMotion origin="layout" path="M -0.08698 0.12385 L -0.02422 0.0426 " pathEditMode="relative" rAng="0" ptsTypes="AA">
                                      <p:cBhvr>
                                        <p:cTn id="14" dur="1000" fill="hold"/>
                                        <p:tgtEl>
                                          <p:spTgt spid="15"/>
                                        </p:tgtEl>
                                        <p:attrNameLst>
                                          <p:attrName>ppt_x</p:attrName>
                                          <p:attrName>ppt_y</p:attrName>
                                        </p:attrNameLst>
                                      </p:cBhvr>
                                      <p:rCtr x="3138" y="-4074"/>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ssolve">
                                      <p:cBhvr>
                                        <p:cTn id="22" dur="500"/>
                                        <p:tgtEl>
                                          <p:spTgt spid="3">
                                            <p:txEl>
                                              <p:pRg st="1" end="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ssolve">
                                      <p:cBhvr>
                                        <p:cTn id="28" dur="500"/>
                                        <p:tgtEl>
                                          <p:spTgt spid="3">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ssolve">
                                      <p:cBhvr>
                                        <p:cTn id="34" dur="500"/>
                                        <p:tgtEl>
                                          <p:spTgt spid="3">
                                            <p:txEl>
                                              <p:pRg st="5" end="5"/>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build="p"/>
      <p:bldP spid="13" grpId="0"/>
      <p:bldP spid="15" grpId="0"/>
      <p:bldP spid="15" grpId="1"/>
    </p:bld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6306FDC-7170-2D47-8D98-FC9E414558B1}">
  <we:reference id="7d570271-b346-45bb-9db7-9681a383d749" version="1.0.0.624"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FFC100-CD6E-40CC-858F-9DDB4630395F}">
  <ds:schemaRefs>
    <ds:schemaRef ds:uri="74614dcc-efbe-4eda-b10f-2861d891d30c"/>
    <ds:schemaRef ds:uri="b7c451f6-4087-4943-817c-671de9753a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114682-BC25-4105-89B6-5A10279B5A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2108</Words>
  <Application>Microsoft Macintosh PowerPoint</Application>
  <PresentationFormat>Widescreen</PresentationFormat>
  <Paragraphs>367</Paragraphs>
  <Slides>15</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Aptos Mono</vt:lpstr>
      <vt:lpstr>Arial</vt:lpstr>
      <vt:lpstr>Calibri</vt:lpstr>
      <vt:lpstr>Calibri,Sans-Serif</vt:lpstr>
      <vt:lpstr>CiscoSans</vt:lpstr>
      <vt:lpstr>Courier New</vt:lpstr>
      <vt:lpstr>Graphik Bold</vt:lpstr>
      <vt:lpstr>Graphik Light</vt:lpstr>
      <vt:lpstr>Graphik Regular</vt:lpstr>
      <vt:lpstr>Graphik Semibold</vt:lpstr>
      <vt:lpstr>Graphik Thin</vt:lpstr>
      <vt:lpstr>Wingdings</vt:lpstr>
      <vt:lpstr>Retrospect</vt:lpstr>
      <vt:lpstr>DA 204o: Data Science in Practice  Course Project Final Presentation  Store Sales Forecasting</vt:lpstr>
      <vt:lpstr>Problem Definition</vt:lpstr>
      <vt:lpstr>Problem Definition</vt:lpstr>
      <vt:lpstr>Data Collection and Preparation</vt:lpstr>
      <vt:lpstr>Methodology</vt:lpstr>
      <vt:lpstr>Methodology</vt:lpstr>
      <vt:lpstr>Methodology</vt:lpstr>
      <vt:lpstr>Methodology</vt:lpstr>
      <vt:lpstr>Challenges and Risks</vt:lpstr>
      <vt:lpstr>Role and Responsibilities</vt:lpstr>
      <vt:lpstr>PowerPoint Presentation</vt:lpstr>
      <vt:lpstr>Proposed Methodology</vt:lpstr>
      <vt:lpstr>Implementation Plan</vt:lpstr>
      <vt:lpstr>Implementation Plan</vt:lpstr>
      <vt:lpstr>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Aditya Mukhopadhyay (admukhop)</cp:lastModifiedBy>
  <cp:revision>1</cp:revision>
  <dcterms:created xsi:type="dcterms:W3CDTF">2023-08-01T07:21:01Z</dcterms:created>
  <dcterms:modified xsi:type="dcterms:W3CDTF">2024-12-05T18:00:36Z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2024-10-16T14:33:36Z</vt:lpwstr>
  </property>
  <property fmtid="{D5CDD505-2E9C-101B-9397-08002B2CF9AE}" pid="4" name="MSIP_Label_c8f49a32-fde3-48a5-9266-b5b0972a22dc_Method">
    <vt:lpwstr>Privileged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6c61fcaa-d97c-404f-91d3-4cfcd7498f7c</vt:lpwstr>
  </property>
  <property fmtid="{D5CDD505-2E9C-101B-9397-08002B2CF9AE}" pid="8" name="MSIP_Label_c8f49a32-fde3-48a5-9266-b5b0972a22dc_ContentBits">
    <vt:lpwstr>2</vt:lpwstr>
  </property>
  <property fmtid="{D5CDD505-2E9C-101B-9397-08002B2CF9AE}" pid="9" name="ClassificationContentMarkingFooterLocations">
    <vt:lpwstr>Retrospect:7</vt:lpwstr>
  </property>
  <property fmtid="{D5CDD505-2E9C-101B-9397-08002B2CF9AE}" pid="10" name="ClassificationContentMarkingFooterText">
    <vt:lpwstr>Cisco Confidential</vt:lpwstr>
  </property>
</Properties>
</file>