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2"/>
  </p:notesMasterIdLst>
  <p:sldIdLst>
    <p:sldId id="256" r:id="rId2"/>
    <p:sldId id="257" r:id="rId3"/>
    <p:sldId id="258" r:id="rId4"/>
    <p:sldId id="279" r:id="rId5"/>
    <p:sldId id="280" r:id="rId6"/>
    <p:sldId id="259" r:id="rId7"/>
    <p:sldId id="262" r:id="rId8"/>
    <p:sldId id="273" r:id="rId9"/>
    <p:sldId id="282" r:id="rId10"/>
    <p:sldId id="283" r:id="rId11"/>
    <p:sldId id="265" r:id="rId12"/>
    <p:sldId id="263" r:id="rId13"/>
    <p:sldId id="269" r:id="rId14"/>
    <p:sldId id="284" r:id="rId15"/>
    <p:sldId id="264" r:id="rId16"/>
    <p:sldId id="285" r:id="rId17"/>
    <p:sldId id="266" r:id="rId18"/>
    <p:sldId id="275" r:id="rId19"/>
    <p:sldId id="277"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71D"/>
    <a:srgbClr val="FC0044"/>
    <a:srgbClr val="DB8B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7441"/>
    <p:restoredTop sz="86943"/>
  </p:normalViewPr>
  <p:slideViewPr>
    <p:cSldViewPr snapToGrid="0" snapToObjects="1">
      <p:cViewPr varScale="1">
        <p:scale>
          <a:sx n="90" d="100"/>
          <a:sy n="90" d="100"/>
        </p:scale>
        <p:origin x="-512"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interSettings" Target="printerSettings/printerSettings1.bin"/><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AF1D9-A266-FC4E-BC13-9787BD0F0216}" type="datetimeFigureOut">
              <a:rPr lang="en-US" smtClean="0"/>
              <a:t>18-12-17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F0055-79F1-B740-9D6B-B09EABCC4F1F}" type="slidenum">
              <a:rPr lang="en-US" smtClean="0"/>
              <a:t>‹#›</a:t>
            </a:fld>
            <a:endParaRPr lang="en-US"/>
          </a:p>
        </p:txBody>
      </p:sp>
    </p:spTree>
    <p:extLst>
      <p:ext uri="{BB962C8B-B14F-4D97-AF65-F5344CB8AC3E}">
        <p14:creationId xmlns:p14="http://schemas.microsoft.com/office/powerpoint/2010/main" val="490237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0</a:t>
            </a:fld>
            <a:endParaRPr lang="en-US"/>
          </a:p>
        </p:txBody>
      </p:sp>
    </p:spTree>
    <p:extLst>
      <p:ext uri="{BB962C8B-B14F-4D97-AF65-F5344CB8AC3E}">
        <p14:creationId xmlns:p14="http://schemas.microsoft.com/office/powerpoint/2010/main" val="2608167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return to the question of controllability of our first motivating</a:t>
            </a:r>
            <a:r>
              <a:rPr lang="en-US" baseline="0" dirty="0" smtClean="0"/>
              <a:t> example. In this graph, we find that for any choice of leader, all nodes are accessible from the leader. Hence, this system is graph structurally controllable for any choice of leader.</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9</a:t>
            </a:fld>
            <a:endParaRPr lang="en-US"/>
          </a:p>
        </p:txBody>
      </p:sp>
    </p:spTree>
    <p:extLst>
      <p:ext uri="{BB962C8B-B14F-4D97-AF65-F5344CB8AC3E}">
        <p14:creationId xmlns:p14="http://schemas.microsoft.com/office/powerpoint/2010/main" val="8443129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come to the main theorem in this paper. This theorem gives</a:t>
            </a:r>
            <a:r>
              <a:rPr lang="en-US" baseline="0" dirty="0" smtClean="0"/>
              <a:t> a sufficient condition for strong graph structural controllability. Suppose in a leader follower system, we can index the nodes in such a way that i_1 is the leader, i_1 to </a:t>
            </a:r>
            <a:r>
              <a:rPr lang="en-US" baseline="0" dirty="0" err="1" smtClean="0"/>
              <a:t>i_n</a:t>
            </a:r>
            <a:r>
              <a:rPr lang="en-US" baseline="0" dirty="0" smtClean="0"/>
              <a:t> is a Hamiltonian path and there are no back edges in terms of this ordering, we then have the the system is strong graph structurally controllable and the eigenvalues of the associated controllability matrix can be expressed as the cumulative products of the edge-weights of this Hamiltonian path starting from a value of 1. Knowing the eigenvalues allows us to determine the condition number of the controllability matrix. </a:t>
            </a:r>
            <a:r>
              <a:rPr lang="en-US" sz="1200" b="0" i="0" kern="1200" dirty="0" smtClean="0">
                <a:solidFill>
                  <a:schemeClr val="tx1"/>
                </a:solidFill>
                <a:effectLst/>
                <a:latin typeface="+mn-lt"/>
                <a:ea typeface="+mn-ea"/>
                <a:cs typeface="+mn-cs"/>
              </a:rPr>
              <a:t>A condition number close to unity implies that the minimum energy is almost equal for all (</a:t>
            </a:r>
            <a:r>
              <a:rPr lang="en-US" sz="1200" b="0" i="0" kern="1200" dirty="0" err="1" smtClean="0">
                <a:solidFill>
                  <a:schemeClr val="tx1"/>
                </a:solidFill>
                <a:effectLst/>
                <a:latin typeface="+mn-lt"/>
                <a:ea typeface="+mn-ea"/>
                <a:cs typeface="+mn-cs"/>
              </a:rPr>
              <a:t>eigen</a:t>
            </a:r>
            <a:r>
              <a:rPr lang="en-US" sz="1200" b="0" i="0" kern="1200" dirty="0" smtClean="0">
                <a:solidFill>
                  <a:schemeClr val="tx1"/>
                </a:solidFill>
                <a:effectLst/>
                <a:latin typeface="+mn-lt"/>
                <a:ea typeface="+mn-ea"/>
                <a:cs typeface="+mn-cs"/>
              </a:rPr>
              <a:t>) directions. Thus, in addition to controllability, we also get information</a:t>
            </a:r>
            <a:r>
              <a:rPr lang="en-US" sz="1200" b="0" i="0" kern="1200" baseline="0" dirty="0" smtClean="0">
                <a:solidFill>
                  <a:schemeClr val="tx1"/>
                </a:solidFill>
                <a:effectLst/>
                <a:latin typeface="+mn-lt"/>
                <a:ea typeface="+mn-ea"/>
                <a:cs typeface="+mn-cs"/>
              </a:rPr>
              <a:t> about how far the system is from </a:t>
            </a:r>
            <a:r>
              <a:rPr lang="en-US" sz="1200" b="0" i="0" kern="1200" baseline="0" smtClean="0">
                <a:solidFill>
                  <a:schemeClr val="tx1"/>
                </a:solidFill>
                <a:effectLst/>
                <a:latin typeface="+mn-lt"/>
                <a:ea typeface="+mn-ea"/>
                <a:cs typeface="+mn-cs"/>
              </a:rPr>
              <a:t>being uncontrollable.</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10</a:t>
            </a:fld>
            <a:endParaRPr lang="en-US"/>
          </a:p>
        </p:txBody>
      </p:sp>
    </p:spTree>
    <p:extLst>
      <p:ext uri="{BB962C8B-B14F-4D97-AF65-F5344CB8AC3E}">
        <p14:creationId xmlns:p14="http://schemas.microsoft.com/office/powerpoint/2010/main" val="604381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Again coming back to our first motivating example,</a:t>
            </a:r>
            <a:r>
              <a:rPr lang="en-US" baseline="0" dirty="0" smtClean="0"/>
              <a:t> we now pick leaders for which we can say that this system is string graph structurally controllable. There are two such leaders in this graph. The first one is node 6. From node 6 we can see that there exists a Hamiltonian path as shown in the graph and there are no additional forward edges. The next leader is node 8. For this node too, there exists a Hamiltonian path with no additional forward edges. Thus, for these two choices of leaders, we can conclude that the system is strong graph structurally controllable.</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11</a:t>
            </a:fld>
            <a:endParaRPr lang="en-US"/>
          </a:p>
        </p:txBody>
      </p:sp>
    </p:spTree>
    <p:extLst>
      <p:ext uri="{BB962C8B-B14F-4D97-AF65-F5344CB8AC3E}">
        <p14:creationId xmlns:p14="http://schemas.microsoft.com/office/powerpoint/2010/main" val="1733850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look at a necessary condition for strong graph structural controllability by looking at triangular sub-structures. To illustrate</a:t>
            </a:r>
            <a:r>
              <a:rPr lang="en-US" baseline="0" dirty="0" smtClean="0"/>
              <a:t> the conditions of this theorem, we consider two examples. </a:t>
            </a:r>
            <a:r>
              <a:rPr lang="en-US" dirty="0" smtClean="0"/>
              <a:t>Suppose we have three nodes </a:t>
            </a:r>
            <a:r>
              <a:rPr lang="en-US" dirty="0" err="1" smtClean="0"/>
              <a:t>i</a:t>
            </a:r>
            <a:r>
              <a:rPr lang="en-US" dirty="0" smtClean="0"/>
              <a:t>, j and k in a leader-follower system which satisfy</a:t>
            </a:r>
            <a:r>
              <a:rPr lang="en-US" baseline="0" dirty="0" smtClean="0"/>
              <a:t> four conditions, </a:t>
            </a:r>
            <a:r>
              <a:rPr lang="en-US" baseline="0" dirty="0" err="1" smtClean="0"/>
              <a:t>i.e</a:t>
            </a:r>
            <a:r>
              <a:rPr lang="en-US" baseline="0" dirty="0" smtClean="0"/>
              <a:t>, nodes j and k are not leaders, either only </a:t>
            </a:r>
            <a:r>
              <a:rPr lang="en-US" baseline="0" dirty="0" err="1" smtClean="0"/>
              <a:t>i</a:t>
            </a:r>
            <a:r>
              <a:rPr lang="en-US" baseline="0" dirty="0" smtClean="0"/>
              <a:t> is the in-</a:t>
            </a:r>
            <a:r>
              <a:rPr lang="en-US" baseline="0" dirty="0" err="1" smtClean="0"/>
              <a:t>neighbour</a:t>
            </a:r>
            <a:r>
              <a:rPr lang="en-US" baseline="0" dirty="0" smtClean="0"/>
              <a:t> of j as in example 1 or or both </a:t>
            </a:r>
            <a:r>
              <a:rPr lang="en-US" baseline="0" dirty="0" err="1" smtClean="0"/>
              <a:t>i</a:t>
            </a:r>
            <a:r>
              <a:rPr lang="en-US" baseline="0" dirty="0" smtClean="0"/>
              <a:t> and k are in-</a:t>
            </a:r>
            <a:r>
              <a:rPr lang="en-US" baseline="0" dirty="0" err="1" smtClean="0"/>
              <a:t>neighbours</a:t>
            </a:r>
            <a:r>
              <a:rPr lang="en-US" baseline="0" dirty="0" smtClean="0"/>
              <a:t> of j as in example 2. However both </a:t>
            </a:r>
            <a:r>
              <a:rPr lang="en-US" baseline="0" dirty="0" err="1" smtClean="0"/>
              <a:t>i</a:t>
            </a:r>
            <a:r>
              <a:rPr lang="en-US" baseline="0" dirty="0" smtClean="0"/>
              <a:t> and j are in-</a:t>
            </a:r>
            <a:r>
              <a:rPr lang="en-US" baseline="0" dirty="0" err="1" smtClean="0"/>
              <a:t>neighbours</a:t>
            </a:r>
            <a:r>
              <a:rPr lang="en-US" baseline="0" dirty="0" smtClean="0"/>
              <a:t> of k. The final condition is that either the weights on the </a:t>
            </a:r>
            <a:r>
              <a:rPr lang="en-US" baseline="0" dirty="0" err="1" smtClean="0"/>
              <a:t>i</a:t>
            </a:r>
            <a:r>
              <a:rPr lang="en-US" baseline="0" dirty="0" smtClean="0"/>
              <a:t>-j and </a:t>
            </a:r>
            <a:r>
              <a:rPr lang="en-US" baseline="0" dirty="0" err="1" smtClean="0"/>
              <a:t>i</a:t>
            </a:r>
            <a:r>
              <a:rPr lang="en-US" baseline="0" dirty="0" smtClean="0"/>
              <a:t>-k edges are equal or the sum of binary weight products given here is 0. Then, we can conclude that this triangular system is not controllable.</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12</a:t>
            </a:fld>
            <a:endParaRPr lang="en-US"/>
          </a:p>
        </p:txBody>
      </p:sp>
    </p:spTree>
    <p:extLst>
      <p:ext uri="{BB962C8B-B14F-4D97-AF65-F5344CB8AC3E}">
        <p14:creationId xmlns:p14="http://schemas.microsoft.com/office/powerpoint/2010/main" val="1454003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a:t>
            </a:r>
            <a:r>
              <a:rPr lang="en-US" baseline="0" dirty="0" smtClean="0"/>
              <a:t> corollary to Theorem 4 that extends the results to larger graphs with unknown weights is as follows. Let us consider a system which has a triangular sub-graph satisfying conditions 1,2, and 3 of Theorem 4. Then we can say that this system is not strong graph structurally controllable. As an example, consider the graph shown here. Here the nodes </a:t>
            </a:r>
            <a:r>
              <a:rPr lang="en-US" baseline="0" dirty="0" err="1" smtClean="0"/>
              <a:t>i</a:t>
            </a:r>
            <a:r>
              <a:rPr lang="en-US" baseline="0" dirty="0" smtClean="0"/>
              <a:t>, j and k satisfy the structural conditions of Theorem 4. Hence, we can conclude that this system is not strong graph structurally controllable.</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13</a:t>
            </a:fld>
            <a:endParaRPr lang="en-US"/>
          </a:p>
        </p:txBody>
      </p:sp>
    </p:spTree>
    <p:extLst>
      <p:ext uri="{BB962C8B-B14F-4D97-AF65-F5344CB8AC3E}">
        <p14:creationId xmlns:p14="http://schemas.microsoft.com/office/powerpoint/2010/main" val="2136647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last</a:t>
            </a:r>
            <a:r>
              <a:rPr lang="en-US" baseline="0" dirty="0" smtClean="0"/>
              <a:t> part </a:t>
            </a:r>
            <a:r>
              <a:rPr lang="en-US" dirty="0" smtClean="0"/>
              <a:t>of our work deals</a:t>
            </a:r>
            <a:r>
              <a:rPr lang="en-US" baseline="0" dirty="0" smtClean="0"/>
              <a:t> with controllability of cascades. Suppose we have two systems G1, M1, w1 and G2, M2, w2 as shown in the example figures. Note that both these systems in the example are strong graph structurally controllable. A cascade formed by these by connecting node 1 to node 3 is not strong graph structurally controllable. Thus, given two strong graph structurally controllable systems, it is not necessary that a cascade of these two systems is also strong graph structurally controllable. So we ask this question </a:t>
            </a:r>
            <a:r>
              <a:rPr lang="mr-IN" baseline="0" dirty="0" smtClean="0"/>
              <a:t>–</a:t>
            </a:r>
            <a:r>
              <a:rPr lang="en-US" baseline="0" dirty="0" smtClean="0"/>
              <a:t> if we know something about the controllability of two graphs, what can we say about the controllability of a cascade formed by these two? This leads us to our final theorem which states sufficient conditions for controllability of cascades. Suppose G1 is strong graph structurally controllable and the system G2,M2,w2 is controllable. Then, we can prove that the cascaded system formed by connecting the last node of G1 to the leader of G2 with any weight and making it a follower is controllable.</a:t>
            </a:r>
          </a:p>
        </p:txBody>
      </p:sp>
      <p:sp>
        <p:nvSpPr>
          <p:cNvPr id="4" name="Slide Number Placeholder 3"/>
          <p:cNvSpPr>
            <a:spLocks noGrp="1"/>
          </p:cNvSpPr>
          <p:nvPr>
            <p:ph type="sldNum" sz="quarter" idx="10"/>
          </p:nvPr>
        </p:nvSpPr>
        <p:spPr/>
        <p:txBody>
          <a:bodyPr/>
          <a:lstStyle/>
          <a:p>
            <a:fld id="{24FF0055-79F1-B740-9D6B-B09EABCC4F1F}" type="slidenum">
              <a:rPr lang="en-US" smtClean="0"/>
              <a:t>14</a:t>
            </a:fld>
            <a:endParaRPr lang="en-US"/>
          </a:p>
        </p:txBody>
      </p:sp>
    </p:spTree>
    <p:extLst>
      <p:ext uri="{BB962C8B-B14F-4D97-AF65-F5344CB8AC3E}">
        <p14:creationId xmlns:p14="http://schemas.microsoft.com/office/powerpoint/2010/main" val="9116771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now address the</a:t>
            </a:r>
            <a:r>
              <a:rPr lang="en-US" baseline="0" dirty="0" smtClean="0"/>
              <a:t> questions raised by our second motivating example. By Theorem 3, we find that each of these graphs is strong graph structurally controllable with either node 6 or node 8 as the leader. Here, let us consider node 6 to be the leader in the upper system. We can now consider the lower system with node 6 as the leader to begin with. We can then connect the last node in the Hamiltonian path of the upper graph, i.e., node 4 to node 6 of the lower graph and at the same time make node 6 a follower, then the coupled system is controllable. We could have also considered node 8 to be the leader in the lower graph and then the connection would have to be from node 4 of the upper graph to node 8 of the lower graph to make the cascaded system controllable.</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15</a:t>
            </a:fld>
            <a:endParaRPr lang="en-US"/>
          </a:p>
        </p:txBody>
      </p:sp>
    </p:spTree>
    <p:extLst>
      <p:ext uri="{BB962C8B-B14F-4D97-AF65-F5344CB8AC3E}">
        <p14:creationId xmlns:p14="http://schemas.microsoft.com/office/powerpoint/2010/main" val="464260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Due to time constraints, I shall briefly sketch the proofs of the theorems</a:t>
            </a:r>
            <a:r>
              <a:rPr lang="en-US" baseline="0" dirty="0" smtClean="0"/>
              <a:t> for sufficient conditions for strong graph structural controllability and the theorem with a necessary condition for string graph structural controllability. I start with the sufficiency theorem.</a:t>
            </a:r>
            <a:r>
              <a:rPr lang="en-US" dirty="0" smtClean="0"/>
              <a:t> The</a:t>
            </a:r>
            <a:r>
              <a:rPr lang="en-US" baseline="0" dirty="0" smtClean="0"/>
              <a:t> first step in proving this theorem involves the structure of the matrices formed by the various powers of matrix A. Since we know that A is an in-Laplacian and we have a Hamiltonian path in the graph with no forward edges, we have that A is almost lower triangular, i.e., it is lower triangular with an added non-zero </a:t>
            </a:r>
            <a:r>
              <a:rPr lang="en-US" baseline="0" dirty="0" err="1" smtClean="0"/>
              <a:t>superdiagonal</a:t>
            </a:r>
            <a:r>
              <a:rPr lang="en-US" baseline="0" dirty="0" smtClean="0"/>
              <a:t>. Using an induction argument, we can show that this structure holds for all powers of A as well. Using this result, we can show that the controllability matrix C of this system is upper triangular with diagonal terms given here. Since all these diagonal terms are non-zero, C is full rank. Since C is upper-triangular, we can get its determinant as the product of its diagonal terms. Further we can get the eigenvalues of C as the roots of the determinant of lambda I </a:t>
            </a:r>
            <a:r>
              <a:rPr lang="mr-IN" baseline="0" dirty="0" smtClean="0"/>
              <a:t>–</a:t>
            </a:r>
            <a:r>
              <a:rPr lang="en-US" baseline="0" dirty="0" smtClean="0"/>
              <a:t> C, which is also an upper triangular matrix, thus yielding our final result.</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16</a:t>
            </a:fld>
            <a:endParaRPr lang="en-US"/>
          </a:p>
        </p:txBody>
      </p:sp>
    </p:spTree>
    <p:extLst>
      <p:ext uri="{BB962C8B-B14F-4D97-AF65-F5344CB8AC3E}">
        <p14:creationId xmlns:p14="http://schemas.microsoft.com/office/powerpoint/2010/main" val="1705681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break this proof down into two key steps. We first construct a vector v as shown here, which we prove is a left eigenvector of A. In the second step, we note that this vector is also a null-vector of B when the weights satisfy the condition stated here. Then by the PBH test, we have that the system is not controllable.</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17</a:t>
            </a:fld>
            <a:endParaRPr lang="en-US"/>
          </a:p>
        </p:txBody>
      </p:sp>
    </p:spTree>
    <p:extLst>
      <p:ext uri="{BB962C8B-B14F-4D97-AF65-F5344CB8AC3E}">
        <p14:creationId xmlns:p14="http://schemas.microsoft.com/office/powerpoint/2010/main" val="1990654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now summarize the key points</a:t>
            </a:r>
            <a:r>
              <a:rPr lang="en-US" baseline="0" dirty="0" smtClean="0"/>
              <a:t> of this talk. We have identified the concepts of graph structural controllability and string graph structural controllability in linear leader-follower systems on directed graphs. We have highlighted the distinction between these concepts and the concepts of structural controllability and string structural controllability already present in literature and also justified the necessity of these for leader-follower systems. We have proved 4 key results: accessibility is a necessary and sufficient condition for graph structural controllability. Existence of a Hamiltonian path with no additional forward pointing edges is a sufficient condition for string graph structural controllability. Presence of a particular triangle sub-graph results in loss of strong graph structural controllability and finally a result on controllability of cascades. We are still working on deriving a necessary condition for strong graph structural controllability. If someone in the audience has any ideas, we will be happy to discuss. Thanks.</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18</a:t>
            </a:fld>
            <a:endParaRPr lang="en-US"/>
          </a:p>
        </p:txBody>
      </p:sp>
    </p:spTree>
    <p:extLst>
      <p:ext uri="{BB962C8B-B14F-4D97-AF65-F5344CB8AC3E}">
        <p14:creationId xmlns:p14="http://schemas.microsoft.com/office/powerpoint/2010/main" val="2138615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smtClean="0"/>
              <a:t>Networked</a:t>
            </a:r>
            <a:r>
              <a:rPr lang="en-US" baseline="0" dirty="0" smtClean="0"/>
              <a:t> systems are everywhere around us. </a:t>
            </a:r>
            <a:r>
              <a:rPr lang="en-US" dirty="0" smtClean="0"/>
              <a:t>These are multi-agent systems on graphs. There are several examples</a:t>
            </a:r>
            <a:r>
              <a:rPr lang="en-US" baseline="0" dirty="0" smtClean="0"/>
              <a:t> of such systems like mobile robotics, sensor networks, distributed energy systems, social networks etc. A common framework to analyze these systems is to model them as a graphs with nodes as agents, edges as dynamical couplings and more often than not dynamics represented in terms of the graph </a:t>
            </a:r>
            <a:r>
              <a:rPr lang="en-US" baseline="0" dirty="0" err="1" smtClean="0"/>
              <a:t>Lalplacian</a:t>
            </a:r>
            <a:r>
              <a:rPr lang="en-US" baseline="0" dirty="0" smtClean="0"/>
              <a:t>. Most of the literature considers undirected graphs, but there are models in which the dynamical coupling is best modelled by directed graphs. In this work we focus on such directed graphs. The question we shall attempt to answer in our work is this: Can we determine controllability of such networks just by looking at the graph structure and not the specific edge-weights?</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1</a:t>
            </a:fld>
            <a:endParaRPr lang="en-US"/>
          </a:p>
        </p:txBody>
      </p:sp>
    </p:spTree>
    <p:extLst>
      <p:ext uri="{BB962C8B-B14F-4D97-AF65-F5344CB8AC3E}">
        <p14:creationId xmlns:p14="http://schemas.microsoft.com/office/powerpoint/2010/main" val="1670560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work we</a:t>
            </a:r>
            <a:r>
              <a:rPr lang="en-US" baseline="0" dirty="0" smtClean="0"/>
              <a:t> consider a leader-follower system as shown in this graph. Each node is an agent and each directed edge represents a dynamical connection between agents. The strengths of these connection is determined by the edge-weights, which are non-zero real numbers. The agents are partitioned into two sets </a:t>
            </a:r>
            <a:r>
              <a:rPr lang="mr-IN" baseline="0" dirty="0" smtClean="0"/>
              <a:t>–</a:t>
            </a:r>
            <a:r>
              <a:rPr lang="en-US" baseline="0" dirty="0" smtClean="0"/>
              <a:t> leaders and followers. The nodes shown in orange are the leaders which can be directly influenced by control inputs. The blue nodes are followers and can only be indirectly influenced through system dynamics.</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2</a:t>
            </a:fld>
            <a:endParaRPr lang="en-US"/>
          </a:p>
        </p:txBody>
      </p:sp>
    </p:spTree>
    <p:extLst>
      <p:ext uri="{BB962C8B-B14F-4D97-AF65-F5344CB8AC3E}">
        <p14:creationId xmlns:p14="http://schemas.microsoft.com/office/powerpoint/2010/main" val="331576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Throughout</a:t>
            </a:r>
            <a:r>
              <a:rPr lang="en-US" baseline="0" dirty="0" smtClean="0"/>
              <a:t> this talk I will consider two motivating examples. The first one is the graph shown here. Which are the nodes in this graph that can be considered as leaders, that is, the nodes that require external control input so that the system is controllable? Is this controllability dependent on the edge-weights? These questions will be addressed in the remainder of my talk.</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3</a:t>
            </a:fld>
            <a:endParaRPr lang="en-US"/>
          </a:p>
        </p:txBody>
      </p:sp>
    </p:spTree>
    <p:extLst>
      <p:ext uri="{BB962C8B-B14F-4D97-AF65-F5344CB8AC3E}">
        <p14:creationId xmlns:p14="http://schemas.microsoft.com/office/powerpoint/2010/main" val="1505490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second</a:t>
            </a:r>
            <a:r>
              <a:rPr lang="en-US" baseline="0" dirty="0" smtClean="0"/>
              <a:t> example, we consider two graphs. We ask the following question here. If we know which leaders to pick to make each of these graphs controllable, how do we connect these two graphs and ensure that the resulting system is also controllable? That is, how do we pick which nodes from the first graph to connect to which nodes from the second graph and which nodes to pick as leaders such that the cascade of these two graphs is controllable? These questions will also be answered in the rest of my talk.</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4</a:t>
            </a:fld>
            <a:endParaRPr lang="en-US"/>
          </a:p>
        </p:txBody>
      </p:sp>
    </p:spTree>
    <p:extLst>
      <p:ext uri="{BB962C8B-B14F-4D97-AF65-F5344CB8AC3E}">
        <p14:creationId xmlns:p14="http://schemas.microsoft.com/office/powerpoint/2010/main" val="1248443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a:t>
            </a:r>
            <a:r>
              <a:rPr lang="en-US" baseline="0" dirty="0" smtClean="0"/>
              <a:t> we have a complicated network of a leader-follower system and the weights are unknown. Can we say if the system is controllable? Let us look at 2 examples.  The first example is controllable for any choice of weights other than w_12 = w_13. We call such a system as graph structurally controllable. By graph structurally controllable</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5</a:t>
            </a:fld>
            <a:endParaRPr lang="en-US"/>
          </a:p>
        </p:txBody>
      </p:sp>
    </p:spTree>
    <p:extLst>
      <p:ext uri="{BB962C8B-B14F-4D97-AF65-F5344CB8AC3E}">
        <p14:creationId xmlns:p14="http://schemas.microsoft.com/office/powerpoint/2010/main" val="1030679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Analysis</a:t>
            </a:r>
            <a:r>
              <a:rPr lang="en-US" baseline="0" dirty="0" smtClean="0"/>
              <a:t> of controllability of graphs based on structure alone can be found in the work of Lin and strong controllability can be found in the work of </a:t>
            </a:r>
            <a:r>
              <a:rPr lang="en-US" baseline="0" dirty="0" err="1" smtClean="0"/>
              <a:t>Mayeda</a:t>
            </a:r>
            <a:r>
              <a:rPr lang="en-US" baseline="0" dirty="0" smtClean="0"/>
              <a:t> and Yamada. As I explained earlier, these concepts are defined for generic graphs and not for leader-follower systems. These concepts are different from those of structural and strong structural controllability for graphs defined in literature. Structural controllability and strong structural controllability are defined for any linear system. The only condition when considering alternate weight functions is that the sparsity pattern of the system dynamics matrix A and control matrix B are preserved. In our case, i.e., in leader-follower dynamics, the system dynamics matrix is the in-Laplacian of the graph. Hence, when we consider alternate weight functions, we need to ensure that the resulting system also has a system dynamics matrix that is the in-Laplacian with the new weight function. This is equivalent to having the condition that the new system dynamics matrix has the same sparsity structure as the old one with the added condition that all its rows sum to zero, just as the old one. Thus, we can see that graph structural controllability is a stronger property than structural controllability and strong graph structural controllability is a weaker property than strong structural controllability.</a:t>
            </a:r>
            <a:endParaRPr lang="en-US" dirty="0" smtClean="0"/>
          </a:p>
          <a:p>
            <a:r>
              <a:rPr lang="en-US" baseline="0" dirty="0" smtClean="0"/>
              <a:t>For leader-follower systems over undirected graphs, various necessary and sufficient conditions have been specified in Tanner, </a:t>
            </a:r>
            <a:r>
              <a:rPr lang="en-US" baseline="0" dirty="0" err="1" smtClean="0"/>
              <a:t>Rahmani</a:t>
            </a:r>
            <a:r>
              <a:rPr lang="en-US" baseline="0" dirty="0" smtClean="0"/>
              <a:t> et al. Ji eta al, </a:t>
            </a:r>
            <a:r>
              <a:rPr lang="en-US" baseline="0" dirty="0" err="1" smtClean="0"/>
              <a:t>Parlangeli</a:t>
            </a:r>
            <a:r>
              <a:rPr lang="en-US" baseline="0" dirty="0" smtClean="0"/>
              <a:t> and </a:t>
            </a:r>
            <a:r>
              <a:rPr lang="en-US" baseline="0" dirty="0" err="1" smtClean="0"/>
              <a:t>Notarstefano</a:t>
            </a:r>
            <a:r>
              <a:rPr lang="en-US" baseline="0" dirty="0" smtClean="0"/>
              <a:t> and Aguilar &amp; </a:t>
            </a:r>
            <a:r>
              <a:rPr lang="en-US" baseline="0" dirty="0" err="1" smtClean="0"/>
              <a:t>Gharesfard</a:t>
            </a:r>
            <a:r>
              <a:rPr lang="en-US" baseline="0" dirty="0" smtClean="0"/>
              <a:t>. Aguilar &amp; </a:t>
            </a:r>
            <a:r>
              <a:rPr lang="en-US" baseline="0" dirty="0" err="1" smtClean="0"/>
              <a:t>Gharesfard</a:t>
            </a:r>
            <a:r>
              <a:rPr lang="en-US" baseline="0" dirty="0" smtClean="0"/>
              <a:t> also have a paper on necessary conditions for controllability of leader-follower dynamics over directed graphs using almost equitable partitions. Finally, there is a closely related concept of zero-forcing for directed graphs by </a:t>
            </a:r>
            <a:r>
              <a:rPr lang="en-US" baseline="0" dirty="0" err="1" smtClean="0"/>
              <a:t>Monshizadeh</a:t>
            </a:r>
            <a:r>
              <a:rPr lang="en-US" baseline="0" dirty="0" smtClean="0"/>
              <a:t> et al. which assumes a slightly different model than leader follower dynamics.</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6</a:t>
            </a:fld>
            <a:endParaRPr lang="en-US"/>
          </a:p>
        </p:txBody>
      </p:sp>
    </p:spTree>
    <p:extLst>
      <p:ext uri="{BB962C8B-B14F-4D97-AF65-F5344CB8AC3E}">
        <p14:creationId xmlns:p14="http://schemas.microsoft.com/office/powerpoint/2010/main" val="775497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shall now look at two theorems on graph structural controllability. The first theorem formally defines the condition for a system to be graph structurally controllable. The second theorem gives a structural condition for s system to be graph structural controllability. We can show that accessibility from a leader node is necessary and sufficient for a system to be graph structurally controllable. Thus, GSC is trivially satisfied in all systems of interest</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7</a:t>
            </a:fld>
            <a:endParaRPr lang="en-US"/>
          </a:p>
        </p:txBody>
      </p:sp>
    </p:spTree>
    <p:extLst>
      <p:ext uri="{BB962C8B-B14F-4D97-AF65-F5344CB8AC3E}">
        <p14:creationId xmlns:p14="http://schemas.microsoft.com/office/powerpoint/2010/main" val="1101225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now look at two examples to illustrate Theorem 2. In</a:t>
            </a:r>
            <a:r>
              <a:rPr lang="en-US" baseline="0" dirty="0" smtClean="0"/>
              <a:t> each of these examples let nodes 1 and 2 be the leaders. In the first example all nodes can be accessed from nodes 1 or 2. Hence this system is graph structurally controllable. In the second example, the only difference is the the edge from 5 to 4 is now reversed into an edge from 4 to 5. This makes node 4 inaccessible from either of nodes 1 or 2. Thus, this system is not graph structurally controllable.</a:t>
            </a:r>
            <a:endParaRPr lang="en-US" dirty="0"/>
          </a:p>
        </p:txBody>
      </p:sp>
      <p:sp>
        <p:nvSpPr>
          <p:cNvPr id="4" name="Slide Number Placeholder 3"/>
          <p:cNvSpPr>
            <a:spLocks noGrp="1"/>
          </p:cNvSpPr>
          <p:nvPr>
            <p:ph type="sldNum" sz="quarter" idx="10"/>
          </p:nvPr>
        </p:nvSpPr>
        <p:spPr/>
        <p:txBody>
          <a:bodyPr/>
          <a:lstStyle/>
          <a:p>
            <a:fld id="{24FF0055-79F1-B740-9D6B-B09EABCC4F1F}" type="slidenum">
              <a:rPr lang="en-US" smtClean="0"/>
              <a:t>8</a:t>
            </a:fld>
            <a:endParaRPr lang="en-US"/>
          </a:p>
        </p:txBody>
      </p:sp>
    </p:spTree>
    <p:extLst>
      <p:ext uri="{BB962C8B-B14F-4D97-AF65-F5344CB8AC3E}">
        <p14:creationId xmlns:p14="http://schemas.microsoft.com/office/powerpoint/2010/main" val="2038223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dirty="0"/>
          </a:p>
        </p:txBody>
      </p:sp>
      <p:sp>
        <p:nvSpPr>
          <p:cNvPr id="6" name="Slide Number Placeholder 5"/>
          <p:cNvSpPr>
            <a:spLocks noGrp="1"/>
          </p:cNvSpPr>
          <p:nvPr>
            <p:ph type="sldNum" sz="quarter" idx="12"/>
          </p:nvPr>
        </p:nvSpPr>
        <p:spPr/>
        <p:txBody>
          <a:bodyPr/>
          <a:lstStyle/>
          <a:p>
            <a:fld id="{0A296D4F-2E45-A043-B811-63724FB162E5}"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dirty="0"/>
          </a:p>
        </p:txBody>
      </p:sp>
      <p:sp>
        <p:nvSpPr>
          <p:cNvPr id="6" name="Slide Number Placeholder 5"/>
          <p:cNvSpPr>
            <a:spLocks noGrp="1"/>
          </p:cNvSpPr>
          <p:nvPr>
            <p:ph type="sldNum" sz="quarter" idx="12"/>
          </p:nvPr>
        </p:nvSpPr>
        <p:spPr/>
        <p:txBody>
          <a:bodyPr/>
          <a:lstStyle/>
          <a:p>
            <a:fld id="{0A296D4F-2E45-A043-B811-63724FB162E5}" type="slidenum">
              <a:rPr lang="en-US" smtClean="0"/>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dirty="0"/>
          </a:p>
        </p:txBody>
      </p:sp>
      <p:sp>
        <p:nvSpPr>
          <p:cNvPr id="6" name="Slide Number Placeholder 5"/>
          <p:cNvSpPr>
            <a:spLocks noGrp="1"/>
          </p:cNvSpPr>
          <p:nvPr>
            <p:ph type="sldNum" sz="quarter" idx="12"/>
          </p:nvPr>
        </p:nvSpPr>
        <p:spPr/>
        <p:txBody>
          <a:bodyPr/>
          <a:lstStyle/>
          <a:p>
            <a:fld id="{0A296D4F-2E45-A043-B811-63724FB162E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IN" smtClean="0"/>
              <a:t>17/12/18</a:t>
            </a:r>
            <a:endParaRPr lang="en-US"/>
          </a:p>
        </p:txBody>
      </p:sp>
      <p:sp>
        <p:nvSpPr>
          <p:cNvPr id="6" name="Footer Placeholder 5"/>
          <p:cNvSpPr>
            <a:spLocks noGrp="1"/>
          </p:cNvSpPr>
          <p:nvPr>
            <p:ph type="ftr" sz="quarter" idx="11"/>
          </p:nvPr>
        </p:nvSpPr>
        <p:spPr/>
        <p:txBody>
          <a:bodyPr/>
          <a:lstStyle/>
          <a:p>
            <a:r>
              <a:rPr lang="en-US" smtClean="0"/>
              <a:t>Subramanian, Mahajan and Paranjape</a:t>
            </a:r>
            <a:endParaRPr lang="en-US" dirty="0"/>
          </a:p>
        </p:txBody>
      </p:sp>
      <p:sp>
        <p:nvSpPr>
          <p:cNvPr id="7" name="Slide Number Placeholder 6"/>
          <p:cNvSpPr>
            <a:spLocks noGrp="1"/>
          </p:cNvSpPr>
          <p:nvPr>
            <p:ph type="sldNum" sz="quarter" idx="12"/>
          </p:nvPr>
        </p:nvSpPr>
        <p:spPr/>
        <p:txBody>
          <a:bodyPr/>
          <a:lstStyle/>
          <a:p>
            <a:fld id="{0A296D4F-2E45-A043-B811-63724FB162E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IN" smtClean="0"/>
              <a:t>17/12/18</a:t>
            </a:r>
            <a:endParaRPr lang="en-US"/>
          </a:p>
        </p:txBody>
      </p:sp>
      <p:sp>
        <p:nvSpPr>
          <p:cNvPr id="8" name="Footer Placeholder 7"/>
          <p:cNvSpPr>
            <a:spLocks noGrp="1"/>
          </p:cNvSpPr>
          <p:nvPr>
            <p:ph type="ftr" sz="quarter" idx="11"/>
          </p:nvPr>
        </p:nvSpPr>
        <p:spPr/>
        <p:txBody>
          <a:bodyPr/>
          <a:lstStyle/>
          <a:p>
            <a:r>
              <a:rPr lang="en-US" smtClean="0"/>
              <a:t>Subramanian, Mahajan and Paranjape</a:t>
            </a:r>
            <a:endParaRPr lang="en-US" dirty="0"/>
          </a:p>
        </p:txBody>
      </p:sp>
      <p:sp>
        <p:nvSpPr>
          <p:cNvPr id="9" name="Slide Number Placeholder 8"/>
          <p:cNvSpPr>
            <a:spLocks noGrp="1"/>
          </p:cNvSpPr>
          <p:nvPr>
            <p:ph type="sldNum" sz="quarter" idx="12"/>
          </p:nvPr>
        </p:nvSpPr>
        <p:spPr/>
        <p:txBody>
          <a:bodyPr/>
          <a:lstStyle/>
          <a:p>
            <a:fld id="{0A296D4F-2E45-A043-B811-63724FB162E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IN" smtClean="0"/>
              <a:t>17/12/18</a:t>
            </a:r>
            <a:endParaRPr lang="en-US"/>
          </a:p>
        </p:txBody>
      </p:sp>
      <p:sp>
        <p:nvSpPr>
          <p:cNvPr id="4" name="Footer Placeholder 3"/>
          <p:cNvSpPr>
            <a:spLocks noGrp="1"/>
          </p:cNvSpPr>
          <p:nvPr>
            <p:ph type="ftr" sz="quarter" idx="11"/>
          </p:nvPr>
        </p:nvSpPr>
        <p:spPr/>
        <p:txBody>
          <a:bodyPr/>
          <a:lstStyle/>
          <a:p>
            <a:r>
              <a:rPr lang="en-US" smtClean="0"/>
              <a:t>Subramanian, Mahajan and Paranjape</a:t>
            </a:r>
            <a:endParaRPr lang="en-US" dirty="0"/>
          </a:p>
        </p:txBody>
      </p:sp>
      <p:sp>
        <p:nvSpPr>
          <p:cNvPr id="5" name="Slide Number Placeholder 4"/>
          <p:cNvSpPr>
            <a:spLocks noGrp="1"/>
          </p:cNvSpPr>
          <p:nvPr>
            <p:ph type="sldNum" sz="quarter" idx="12"/>
          </p:nvPr>
        </p:nvSpPr>
        <p:spPr/>
        <p:txBody>
          <a:bodyPr/>
          <a:lstStyle/>
          <a:p>
            <a:fld id="{0A296D4F-2E45-A043-B811-63724FB162E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smtClean="0"/>
              <a:t>17/12/18</a:t>
            </a:r>
            <a:endParaRPr lang="en-US"/>
          </a:p>
        </p:txBody>
      </p:sp>
      <p:sp>
        <p:nvSpPr>
          <p:cNvPr id="3" name="Footer Placeholder 2"/>
          <p:cNvSpPr>
            <a:spLocks noGrp="1"/>
          </p:cNvSpPr>
          <p:nvPr>
            <p:ph type="ftr" sz="quarter" idx="11"/>
          </p:nvPr>
        </p:nvSpPr>
        <p:spPr/>
        <p:txBody>
          <a:bodyPr/>
          <a:lstStyle/>
          <a:p>
            <a:r>
              <a:rPr lang="en-US" smtClean="0"/>
              <a:t>Subramanian, Mahajan and Paranjape</a:t>
            </a:r>
            <a:endParaRPr lang="en-US" dirty="0"/>
          </a:p>
        </p:txBody>
      </p:sp>
      <p:sp>
        <p:nvSpPr>
          <p:cNvPr id="4" name="Slide Number Placeholder 3"/>
          <p:cNvSpPr>
            <a:spLocks noGrp="1"/>
          </p:cNvSpPr>
          <p:nvPr>
            <p:ph type="sldNum" sz="quarter" idx="12"/>
          </p:nvPr>
        </p:nvSpPr>
        <p:spPr/>
        <p:txBody>
          <a:bodyPr/>
          <a:lstStyle/>
          <a:p>
            <a:fld id="{0A296D4F-2E45-A043-B811-63724FB162E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IN" smtClean="0"/>
              <a:t>17/12/18</a:t>
            </a:r>
            <a:endParaRPr lang="en-US"/>
          </a:p>
        </p:txBody>
      </p:sp>
      <p:sp>
        <p:nvSpPr>
          <p:cNvPr id="6" name="Footer Placeholder 5"/>
          <p:cNvSpPr>
            <a:spLocks noGrp="1"/>
          </p:cNvSpPr>
          <p:nvPr>
            <p:ph type="ftr" sz="quarter" idx="11"/>
          </p:nvPr>
        </p:nvSpPr>
        <p:spPr/>
        <p:txBody>
          <a:bodyPr/>
          <a:lstStyle/>
          <a:p>
            <a:r>
              <a:rPr lang="en-US" smtClean="0"/>
              <a:t>Subramanian, Mahajan and Paranjape</a:t>
            </a:r>
            <a:endParaRPr lang="en-US" dirty="0"/>
          </a:p>
        </p:txBody>
      </p:sp>
      <p:sp>
        <p:nvSpPr>
          <p:cNvPr id="7" name="Slide Number Placeholder 6"/>
          <p:cNvSpPr>
            <a:spLocks noGrp="1"/>
          </p:cNvSpPr>
          <p:nvPr>
            <p:ph type="sldNum" sz="quarter" idx="12"/>
          </p:nvPr>
        </p:nvSpPr>
        <p:spPr/>
        <p:txBody>
          <a:bodyPr/>
          <a:lstStyle/>
          <a:p>
            <a:fld id="{0A296D4F-2E45-A043-B811-63724FB162E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IN" smtClean="0"/>
              <a:t>17/12/18</a:t>
            </a:r>
            <a:endParaRPr lang="en-US"/>
          </a:p>
        </p:txBody>
      </p:sp>
      <p:sp>
        <p:nvSpPr>
          <p:cNvPr id="6" name="Footer Placeholder 5"/>
          <p:cNvSpPr>
            <a:spLocks noGrp="1"/>
          </p:cNvSpPr>
          <p:nvPr>
            <p:ph type="ftr" sz="quarter" idx="11"/>
          </p:nvPr>
        </p:nvSpPr>
        <p:spPr/>
        <p:txBody>
          <a:bodyPr/>
          <a:lstStyle/>
          <a:p>
            <a:r>
              <a:rPr lang="en-US" smtClean="0"/>
              <a:t>Subramanian, Mahajan and Paranjape</a:t>
            </a:r>
            <a:endParaRPr lang="en-US" dirty="0"/>
          </a:p>
        </p:txBody>
      </p:sp>
      <p:sp>
        <p:nvSpPr>
          <p:cNvPr id="7" name="Slide Number Placeholder 6"/>
          <p:cNvSpPr>
            <a:spLocks noGrp="1"/>
          </p:cNvSpPr>
          <p:nvPr>
            <p:ph type="sldNum" sz="quarter" idx="12"/>
          </p:nvPr>
        </p:nvSpPr>
        <p:spPr/>
        <p:txBody>
          <a:bodyPr/>
          <a:lstStyle/>
          <a:p>
            <a:fld id="{0A296D4F-2E45-A043-B811-63724FB162E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449870"/>
            <a:ext cx="2057400" cy="365125"/>
          </a:xfrm>
          <a:prstGeom prst="rect">
            <a:avLst/>
          </a:prstGeom>
        </p:spPr>
        <p:txBody>
          <a:bodyPr vert="horz" lIns="91440" tIns="45720" rIns="91440" bIns="45720" rtlCol="0" anchor="ctr"/>
          <a:lstStyle>
            <a:lvl1pPr algn="l">
              <a:defRPr sz="1200">
                <a:solidFill>
                  <a:schemeClr val="tx2"/>
                </a:solidFill>
              </a:defRPr>
            </a:lvl1pPr>
          </a:lstStyle>
          <a:p>
            <a:r>
              <a:rPr lang="en-IN" smtClean="0"/>
              <a:t>17/12/18</a:t>
            </a:r>
            <a:endParaRPr lang="en-US"/>
          </a:p>
        </p:txBody>
      </p:sp>
      <p:sp>
        <p:nvSpPr>
          <p:cNvPr id="5" name="Footer Placeholder 4"/>
          <p:cNvSpPr>
            <a:spLocks noGrp="1"/>
          </p:cNvSpPr>
          <p:nvPr>
            <p:ph type="ftr" sz="quarter" idx="3"/>
          </p:nvPr>
        </p:nvSpPr>
        <p:spPr>
          <a:xfrm>
            <a:off x="3028950" y="6449870"/>
            <a:ext cx="3086100" cy="365125"/>
          </a:xfrm>
          <a:prstGeom prst="rect">
            <a:avLst/>
          </a:prstGeom>
        </p:spPr>
        <p:txBody>
          <a:bodyPr vert="horz" lIns="91440" tIns="45720" rIns="91440" bIns="45720" rtlCol="0" anchor="ctr"/>
          <a:lstStyle>
            <a:lvl1pPr algn="ctr">
              <a:defRPr sz="1200">
                <a:solidFill>
                  <a:schemeClr val="tx2"/>
                </a:solidFill>
              </a:defRPr>
            </a:lvl1pPr>
          </a:lstStyle>
          <a:p>
            <a:r>
              <a:rPr lang="en-US" smtClean="0"/>
              <a:t>Subramanian, Mahajan and Paranjape</a:t>
            </a:r>
            <a:endParaRPr lang="en-US" dirty="0"/>
          </a:p>
        </p:txBody>
      </p:sp>
      <p:sp>
        <p:nvSpPr>
          <p:cNvPr id="6" name="Slide Number Placeholder 5"/>
          <p:cNvSpPr>
            <a:spLocks noGrp="1"/>
          </p:cNvSpPr>
          <p:nvPr>
            <p:ph type="sldNum" sz="quarter" idx="4"/>
          </p:nvPr>
        </p:nvSpPr>
        <p:spPr>
          <a:xfrm>
            <a:off x="6457950" y="6449870"/>
            <a:ext cx="2057400" cy="365125"/>
          </a:xfrm>
          <a:prstGeom prst="rect">
            <a:avLst/>
          </a:prstGeom>
        </p:spPr>
        <p:txBody>
          <a:bodyPr vert="horz" lIns="91440" tIns="45720" rIns="91440" bIns="45720" rtlCol="0" anchor="ctr"/>
          <a:lstStyle>
            <a:lvl1pPr algn="r">
              <a:defRPr sz="1200">
                <a:solidFill>
                  <a:schemeClr val="tx2"/>
                </a:solidFill>
              </a:defRPr>
            </a:lvl1pPr>
          </a:lstStyle>
          <a:p>
            <a:fld id="{0A296D4F-2E45-A043-B811-63724FB162E5}" type="slidenum">
              <a:rPr lang="en-US" smtClean="0"/>
              <a:pPr/>
              <a:t>‹#›</a:t>
            </a:fld>
            <a:endParaRPr lang="en-US"/>
          </a:p>
        </p:txBody>
      </p:sp>
      <p:cxnSp>
        <p:nvCxnSpPr>
          <p:cNvPr id="7" name="Straight Connector 6"/>
          <p:cNvCxnSpPr/>
          <p:nvPr userDrawn="1"/>
        </p:nvCxnSpPr>
        <p:spPr>
          <a:xfrm>
            <a:off x="548640" y="1312434"/>
            <a:ext cx="8116645"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569422" y="6494031"/>
            <a:ext cx="8116645"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0671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iming>
    <p:tnLst>
      <p:par>
        <p:cTn xmlns:p14="http://schemas.microsoft.com/office/powerpoint/2010/mai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image" Target="../media/image22.emf"/><Relationship Id="rId12" Type="http://schemas.openxmlformats.org/officeDocument/2006/relationships/image" Target="../media/image37.emf"/><Relationship Id="rId13" Type="http://schemas.openxmlformats.org/officeDocument/2006/relationships/image" Target="../media/image38.emf"/><Relationship Id="rId14" Type="http://schemas.openxmlformats.org/officeDocument/2006/relationships/image" Target="../media/image39.emf"/><Relationship Id="rId15" Type="http://schemas.openxmlformats.org/officeDocument/2006/relationships/image" Target="../media/image40.emf"/><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9.emf"/><Relationship Id="rId4" Type="http://schemas.openxmlformats.org/officeDocument/2006/relationships/image" Target="../media/image30.emf"/><Relationship Id="rId5" Type="http://schemas.openxmlformats.org/officeDocument/2006/relationships/image" Target="../media/image31.emf"/><Relationship Id="rId6" Type="http://schemas.openxmlformats.org/officeDocument/2006/relationships/image" Target="../media/image32.emf"/><Relationship Id="rId7" Type="http://schemas.openxmlformats.org/officeDocument/2006/relationships/image" Target="../media/image33.emf"/><Relationship Id="rId8" Type="http://schemas.openxmlformats.org/officeDocument/2006/relationships/image" Target="../media/image34.emf"/><Relationship Id="rId9" Type="http://schemas.openxmlformats.org/officeDocument/2006/relationships/image" Target="../media/image35.emf"/><Relationship Id="rId10" Type="http://schemas.openxmlformats.org/officeDocument/2006/relationships/image" Target="../media/image36.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6" Type="http://schemas.openxmlformats.org/officeDocument/2006/relationships/image" Target="../media/image44.emf"/><Relationship Id="rId7" Type="http://schemas.openxmlformats.org/officeDocument/2006/relationships/image" Target="../media/image45.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46.emf"/><Relationship Id="rId4" Type="http://schemas.openxmlformats.org/officeDocument/2006/relationships/image" Target="../media/image47.emf"/><Relationship Id="rId5" Type="http://schemas.openxmlformats.org/officeDocument/2006/relationships/image" Target="../media/image48.emf"/><Relationship Id="rId6" Type="http://schemas.openxmlformats.org/officeDocument/2006/relationships/image" Target="../media/image49.emf"/><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50.tiff"/><Relationship Id="rId4" Type="http://schemas.openxmlformats.org/officeDocument/2006/relationships/image" Target="../media/image51.tiff"/><Relationship Id="rId5" Type="http://schemas.openxmlformats.org/officeDocument/2006/relationships/image" Target="../media/image52.tiff"/><Relationship Id="rId6" Type="http://schemas.openxmlformats.org/officeDocument/2006/relationships/image" Target="../media/image53.tiff"/><Relationship Id="rId7" Type="http://schemas.openxmlformats.org/officeDocument/2006/relationships/image" Target="../media/image54.tiff"/><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55.tiff"/><Relationship Id="rId4" Type="http://schemas.openxmlformats.org/officeDocument/2006/relationships/image" Target="../media/image56.tiff"/><Relationship Id="rId5" Type="http://schemas.openxmlformats.org/officeDocument/2006/relationships/image" Target="../media/image57.tiff"/><Relationship Id="rId6" Type="http://schemas.openxmlformats.org/officeDocument/2006/relationships/image" Target="../media/image58.tif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4" Type="http://schemas.openxmlformats.org/officeDocument/2006/relationships/image" Target="../media/image2.tiff"/><Relationship Id="rId5" Type="http://schemas.openxmlformats.org/officeDocument/2006/relationships/image" Target="../media/image3.tiff"/><Relationship Id="rId6" Type="http://schemas.openxmlformats.org/officeDocument/2006/relationships/image" Target="../media/image4.tiff"/><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1" Type="http://schemas.openxmlformats.org/officeDocument/2006/relationships/image" Target="../media/image13.emf"/><Relationship Id="rId12" Type="http://schemas.openxmlformats.org/officeDocument/2006/relationships/image" Target="../media/image14.emf"/><Relationship Id="rId13" Type="http://schemas.openxmlformats.org/officeDocument/2006/relationships/image" Target="../media/image15.emf"/><Relationship Id="rId14" Type="http://schemas.openxmlformats.org/officeDocument/2006/relationships/image" Target="../media/image16.emf"/><Relationship Id="rId15" Type="http://schemas.openxmlformats.org/officeDocument/2006/relationships/image" Target="../media/image17.emf"/><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emf"/><Relationship Id="rId4" Type="http://schemas.openxmlformats.org/officeDocument/2006/relationships/image" Target="../media/image6.emf"/><Relationship Id="rId5" Type="http://schemas.openxmlformats.org/officeDocument/2006/relationships/image" Target="../media/image7.emf"/><Relationship Id="rId6" Type="http://schemas.openxmlformats.org/officeDocument/2006/relationships/image" Target="../media/image8.emf"/><Relationship Id="rId7" Type="http://schemas.openxmlformats.org/officeDocument/2006/relationships/image" Target="../media/image9.emf"/><Relationship Id="rId8" Type="http://schemas.openxmlformats.org/officeDocument/2006/relationships/image" Target="../media/image10.emf"/><Relationship Id="rId9" Type="http://schemas.openxmlformats.org/officeDocument/2006/relationships/image" Target="../media/image11.emf"/><Relationship Id="rId10" Type="http://schemas.openxmlformats.org/officeDocument/2006/relationships/image" Target="../media/image1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18.emf"/><Relationship Id="rId4" Type="http://schemas.openxmlformats.org/officeDocument/2006/relationships/image" Target="../media/image19.emf"/><Relationship Id="rId5" Type="http://schemas.openxmlformats.org/officeDocument/2006/relationships/image" Target="../media/image20.emf"/><Relationship Id="rId6" Type="http://schemas.openxmlformats.org/officeDocument/2006/relationships/image" Target="../media/image21.emf"/><Relationship Id="rId7" Type="http://schemas.openxmlformats.org/officeDocument/2006/relationships/image" Target="../media/image22.emf"/><Relationship Id="rId8" Type="http://schemas.openxmlformats.org/officeDocument/2006/relationships/image" Target="../media/image23.emf"/><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21.emf"/><Relationship Id="rId4" Type="http://schemas.openxmlformats.org/officeDocument/2006/relationships/image" Target="../media/image24.emf"/><Relationship Id="rId5" Type="http://schemas.openxmlformats.org/officeDocument/2006/relationships/image" Target="../media/image25.emf"/><Relationship Id="rId6" Type="http://schemas.openxmlformats.org/officeDocument/2006/relationships/image" Target="../media/image26.emf"/><Relationship Id="rId7" Type="http://schemas.openxmlformats.org/officeDocument/2006/relationships/image" Target="../media/image27.emf"/><Relationship Id="rId8" Type="http://schemas.openxmlformats.org/officeDocument/2006/relationships/image" Target="../media/image28.emf"/><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121" y="123559"/>
            <a:ext cx="8927757" cy="1162179"/>
          </a:xfrm>
        </p:spPr>
        <p:txBody>
          <a:bodyPr>
            <a:normAutofit fontScale="90000"/>
          </a:bodyPr>
          <a:lstStyle/>
          <a:p>
            <a:r>
              <a:rPr lang="en-US" sz="4000"/>
              <a:t>On Controllability of Leader-Follower Dynamics </a:t>
            </a:r>
            <a:r>
              <a:rPr lang="en-US" sz="4000" smtClean="0"/>
              <a:t/>
            </a:r>
            <a:br>
              <a:rPr lang="en-US" sz="4000" smtClean="0"/>
            </a:br>
            <a:r>
              <a:rPr lang="en-US" sz="4000" smtClean="0"/>
              <a:t>over </a:t>
            </a:r>
            <a:r>
              <a:rPr lang="en-US" sz="4000"/>
              <a:t>a Directed </a:t>
            </a:r>
            <a:r>
              <a:rPr lang="en-US" sz="4000" smtClean="0"/>
              <a:t>Graph</a:t>
            </a:r>
            <a:endParaRPr lang="en-US" sz="4000" dirty="0">
              <a:solidFill>
                <a:schemeClr val="tx2"/>
              </a:solidFill>
            </a:endParaRPr>
          </a:p>
        </p:txBody>
      </p:sp>
      <p:sp>
        <p:nvSpPr>
          <p:cNvPr id="3" name="Subtitle 2"/>
          <p:cNvSpPr>
            <a:spLocks noGrp="1"/>
          </p:cNvSpPr>
          <p:nvPr>
            <p:ph type="subTitle" idx="1"/>
          </p:nvPr>
        </p:nvSpPr>
        <p:spPr>
          <a:xfrm>
            <a:off x="676532" y="3045986"/>
            <a:ext cx="7790934" cy="673399"/>
          </a:xfrm>
        </p:spPr>
        <p:txBody>
          <a:bodyPr>
            <a:noAutofit/>
          </a:bodyPr>
          <a:lstStyle/>
          <a:p>
            <a:r>
              <a:rPr lang="en-US" sz="3200" dirty="0" smtClean="0">
                <a:solidFill>
                  <a:schemeClr val="tx2"/>
                </a:solidFill>
              </a:rPr>
              <a:t>Jayakumar Subramanian, Aditya Mahajan and Aditya A. </a:t>
            </a:r>
            <a:r>
              <a:rPr lang="en-US" sz="3200" dirty="0" err="1" smtClean="0">
                <a:solidFill>
                  <a:schemeClr val="tx2"/>
                </a:solidFill>
              </a:rPr>
              <a:t>Paranjape</a:t>
            </a:r>
            <a:endParaRPr lang="en-US" sz="3200" dirty="0" smtClean="0">
              <a:solidFill>
                <a:schemeClr val="tx2"/>
              </a:solidFill>
            </a:endParaRPr>
          </a:p>
        </p:txBody>
      </p:sp>
      <p:sp>
        <p:nvSpPr>
          <p:cNvPr id="4" name="Subtitle 2"/>
          <p:cNvSpPr txBox="1">
            <a:spLocks/>
          </p:cNvSpPr>
          <p:nvPr/>
        </p:nvSpPr>
        <p:spPr>
          <a:xfrm>
            <a:off x="222422" y="5286681"/>
            <a:ext cx="8813456" cy="13241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smtClean="0">
              <a:solidFill>
                <a:schemeClr val="tx2"/>
              </a:solidFill>
            </a:endParaRPr>
          </a:p>
          <a:p>
            <a:r>
              <a:rPr lang="en-US" dirty="0" smtClean="0">
                <a:solidFill>
                  <a:schemeClr val="tx2"/>
                </a:solidFill>
              </a:rPr>
              <a:t>57th IEEE Conference on Decision and Control, Miami Beach, FL, USA, December 17-19, 2018</a:t>
            </a:r>
            <a:endParaRPr lang="en-US" dirty="0">
              <a:solidFill>
                <a:schemeClr val="tx2"/>
              </a:solidFill>
            </a:endParaRPr>
          </a:p>
        </p:txBody>
      </p:sp>
      <p:cxnSp>
        <p:nvCxnSpPr>
          <p:cNvPr id="6" name="Straight Connector 5"/>
          <p:cNvCxnSpPr/>
          <p:nvPr/>
        </p:nvCxnSpPr>
        <p:spPr>
          <a:xfrm>
            <a:off x="593129" y="5634685"/>
            <a:ext cx="8081314" cy="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0368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a:t>
            </a:r>
            <a:r>
              <a:rPr lang="en-US" baseline="30000" dirty="0" smtClean="0">
                <a:solidFill>
                  <a:schemeClr val="tx2"/>
                </a:solidFill>
              </a:rPr>
              <a:t>st</a:t>
            </a:r>
            <a:r>
              <a:rPr lang="en-US" dirty="0" smtClean="0">
                <a:solidFill>
                  <a:schemeClr val="tx2"/>
                </a:solidFill>
              </a:rPr>
              <a:t>  motivating example</a:t>
            </a:r>
            <a:endParaRPr lang="en-US" dirty="0">
              <a:solidFill>
                <a:schemeClr val="tx2"/>
              </a:solidFill>
            </a:endParaRPr>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9</a:t>
            </a:fld>
            <a:endParaRPr lang="en-US"/>
          </a:p>
        </p:txBody>
      </p:sp>
      <p:sp>
        <p:nvSpPr>
          <p:cNvPr id="7" name="Oval 6"/>
          <p:cNvSpPr/>
          <p:nvPr/>
        </p:nvSpPr>
        <p:spPr>
          <a:xfrm>
            <a:off x="2800350" y="270298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p:cNvSpPr/>
          <p:nvPr/>
        </p:nvSpPr>
        <p:spPr>
          <a:xfrm>
            <a:off x="1779373" y="197577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p:cNvSpPr/>
          <p:nvPr/>
        </p:nvSpPr>
        <p:spPr>
          <a:xfrm>
            <a:off x="5041556" y="270298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p:cNvSpPr/>
          <p:nvPr/>
        </p:nvSpPr>
        <p:spPr>
          <a:xfrm>
            <a:off x="5041556" y="37860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1" name="Oval 10"/>
          <p:cNvSpPr/>
          <p:nvPr/>
        </p:nvSpPr>
        <p:spPr>
          <a:xfrm>
            <a:off x="2800350" y="37860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2" name="Oval 11"/>
          <p:cNvSpPr/>
          <p:nvPr/>
        </p:nvSpPr>
        <p:spPr>
          <a:xfrm>
            <a:off x="1779373" y="445667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3" name="Oval 12"/>
          <p:cNvSpPr/>
          <p:nvPr/>
        </p:nvSpPr>
        <p:spPr>
          <a:xfrm>
            <a:off x="3920953" y="33288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Oval 13"/>
          <p:cNvSpPr/>
          <p:nvPr/>
        </p:nvSpPr>
        <p:spPr>
          <a:xfrm>
            <a:off x="6110932" y="197577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Oval 14"/>
          <p:cNvSpPr/>
          <p:nvPr/>
        </p:nvSpPr>
        <p:spPr>
          <a:xfrm>
            <a:off x="6110932" y="445667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6" name="Straight Arrow Connector 15"/>
          <p:cNvCxnSpPr>
            <a:stCxn id="27" idx="5"/>
            <a:endCxn id="12" idx="1"/>
          </p:cNvCxnSpPr>
          <p:nvPr/>
        </p:nvCxnSpPr>
        <p:spPr>
          <a:xfrm>
            <a:off x="2169618" y="2366021"/>
            <a:ext cx="697687" cy="4039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6"/>
          </p:cNvCxnSpPr>
          <p:nvPr/>
        </p:nvCxnSpPr>
        <p:spPr>
          <a:xfrm>
            <a:off x="3257550" y="2931582"/>
            <a:ext cx="730358" cy="46425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8" idx="2"/>
          </p:cNvCxnSpPr>
          <p:nvPr/>
        </p:nvCxnSpPr>
        <p:spPr>
          <a:xfrm flipH="1">
            <a:off x="4311198" y="2931582"/>
            <a:ext cx="730358" cy="46425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8" idx="7"/>
          </p:cNvCxnSpPr>
          <p:nvPr/>
        </p:nvCxnSpPr>
        <p:spPr>
          <a:xfrm flipH="1">
            <a:off x="5431801" y="2366021"/>
            <a:ext cx="746086" cy="4039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169618" y="4176323"/>
            <a:ext cx="697687" cy="347308"/>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5431801" y="4176323"/>
            <a:ext cx="746086" cy="347308"/>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257550" y="3719123"/>
            <a:ext cx="730358" cy="295555"/>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311198" y="3719123"/>
            <a:ext cx="730358" cy="295555"/>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8" idx="6"/>
          </p:cNvCxnSpPr>
          <p:nvPr/>
        </p:nvCxnSpPr>
        <p:spPr>
          <a:xfrm>
            <a:off x="5498756" y="2931582"/>
            <a:ext cx="12700" cy="1083096"/>
          </a:xfrm>
          <a:prstGeom prst="curvedConnector3">
            <a:avLst>
              <a:gd name="adj1" fmla="val 180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2" idx="2"/>
          </p:cNvCxnSpPr>
          <p:nvPr/>
        </p:nvCxnSpPr>
        <p:spPr>
          <a:xfrm rot="10800000" flipV="1">
            <a:off x="2800350" y="2931582"/>
            <a:ext cx="12700" cy="1083096"/>
          </a:xfrm>
          <a:prstGeom prst="curvedConnector3">
            <a:avLst>
              <a:gd name="adj1" fmla="val 180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flipV="1">
            <a:off x="6568132" y="2204376"/>
            <a:ext cx="12700" cy="2480900"/>
          </a:xfrm>
          <a:prstGeom prst="curvedConnector3">
            <a:avLst>
              <a:gd name="adj1" fmla="val 394054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endCxn id="27" idx="2"/>
          </p:cNvCxnSpPr>
          <p:nvPr/>
        </p:nvCxnSpPr>
        <p:spPr>
          <a:xfrm rot="10800000">
            <a:off x="1779373" y="2204376"/>
            <a:ext cx="12700" cy="2480900"/>
          </a:xfrm>
          <a:prstGeom prst="curvedConnector3">
            <a:avLst>
              <a:gd name="adj1" fmla="val 4135142"/>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75935" y="2743204"/>
            <a:ext cx="184731" cy="369332"/>
          </a:xfrm>
          <a:prstGeom prst="rect">
            <a:avLst/>
          </a:prstGeom>
          <a:noFill/>
        </p:spPr>
        <p:txBody>
          <a:bodyPr wrap="none" rtlCol="0">
            <a:spAutoFit/>
          </a:bodyPr>
          <a:lstStyle/>
          <a:p>
            <a:endParaRPr lang="en-US" dirty="0"/>
          </a:p>
        </p:txBody>
      </p:sp>
      <p:sp>
        <p:nvSpPr>
          <p:cNvPr id="29" name="Rectangle 28"/>
          <p:cNvSpPr/>
          <p:nvPr/>
        </p:nvSpPr>
        <p:spPr>
          <a:xfrm>
            <a:off x="447827" y="5378159"/>
            <a:ext cx="8189545" cy="60943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Graph </a:t>
            </a:r>
            <a:r>
              <a:rPr lang="en-US" sz="2400" smtClean="0"/>
              <a:t>structurally controllable</a:t>
            </a:r>
            <a:endParaRPr lang="en-US" sz="2400" dirty="0"/>
          </a:p>
        </p:txBody>
      </p:sp>
    </p:spTree>
    <p:extLst>
      <p:ext uri="{BB962C8B-B14F-4D97-AF65-F5344CB8AC3E}">
        <p14:creationId xmlns:p14="http://schemas.microsoft.com/office/powerpoint/2010/main" val="1773993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2"/>
                </a:solidFill>
              </a:rPr>
              <a:t>Strong graph structural controllability</a:t>
            </a:r>
            <a:endParaRPr lang="en-US" sz="4000" dirty="0">
              <a:solidFill>
                <a:schemeClr val="tx2"/>
              </a:solidFill>
            </a:endParaRPr>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10</a:t>
            </a:fld>
            <a:endParaRPr lang="en-US" dirty="0"/>
          </a:p>
        </p:txBody>
      </p:sp>
      <p:sp>
        <p:nvSpPr>
          <p:cNvPr id="24" name="Rectangle 23"/>
          <p:cNvSpPr/>
          <p:nvPr/>
        </p:nvSpPr>
        <p:spPr>
          <a:xfrm>
            <a:off x="437629" y="1418838"/>
            <a:ext cx="8199743" cy="423688"/>
          </a:xfrm>
          <a:prstGeom prst="rect">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Theorem 3</a:t>
            </a:r>
            <a:endParaRPr lang="en-US" dirty="0"/>
          </a:p>
        </p:txBody>
      </p:sp>
      <p:grpSp>
        <p:nvGrpSpPr>
          <p:cNvPr id="44" name="Group 43"/>
          <p:cNvGrpSpPr/>
          <p:nvPr/>
        </p:nvGrpSpPr>
        <p:grpSpPr>
          <a:xfrm>
            <a:off x="437629" y="1896514"/>
            <a:ext cx="8199743" cy="2428349"/>
            <a:chOff x="437629" y="1896514"/>
            <a:chExt cx="8199743" cy="2428349"/>
          </a:xfrm>
        </p:grpSpPr>
        <p:sp>
          <p:nvSpPr>
            <p:cNvPr id="34" name="Rectangle 33"/>
            <p:cNvSpPr/>
            <p:nvPr/>
          </p:nvSpPr>
          <p:spPr>
            <a:xfrm>
              <a:off x="437629" y="1896514"/>
              <a:ext cx="8199743" cy="242834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tx2"/>
                  </a:solidFill>
                </a:rPr>
                <a:t>In a </a:t>
              </a:r>
              <a:r>
                <a:rPr lang="en-US" sz="2200" dirty="0">
                  <a:solidFill>
                    <a:schemeClr val="tx2"/>
                  </a:solidFill>
                </a:rPr>
                <a:t>leader-follower system with a single </a:t>
              </a:r>
              <a:r>
                <a:rPr lang="en-US" sz="2200" dirty="0" smtClean="0">
                  <a:solidFill>
                    <a:schemeClr val="tx2"/>
                  </a:solidFill>
                </a:rPr>
                <a:t>leader,  suppose there </a:t>
              </a:r>
              <a:r>
                <a:rPr lang="en-US" sz="2200" dirty="0">
                  <a:solidFill>
                    <a:schemeClr val="tx2"/>
                  </a:solidFill>
                </a:rPr>
                <a:t>exists a permutation </a:t>
              </a:r>
              <a:r>
                <a:rPr lang="en-US" sz="2200" dirty="0" smtClean="0">
                  <a:solidFill>
                    <a:schemeClr val="tx2"/>
                  </a:solidFill>
                </a:rPr>
                <a:t>                                                       such that:</a:t>
              </a:r>
              <a:endParaRPr lang="en-US" sz="2200" dirty="0">
                <a:solidFill>
                  <a:schemeClr val="tx2"/>
                </a:solidFill>
              </a:endParaRPr>
            </a:p>
            <a:p>
              <a:pPr marL="457200" indent="-457200">
                <a:buFont typeface="+mj-lt"/>
                <a:buAutoNum type="arabicPeriod"/>
              </a:pPr>
              <a:r>
                <a:rPr lang="en-US" sz="2200" dirty="0" smtClean="0">
                  <a:solidFill>
                    <a:schemeClr val="tx2"/>
                  </a:solidFill>
                </a:rPr>
                <a:t>     is </a:t>
              </a:r>
              <a:r>
                <a:rPr lang="en-US" sz="2200" dirty="0">
                  <a:solidFill>
                    <a:schemeClr val="tx2"/>
                  </a:solidFill>
                </a:rPr>
                <a:t>the leader node</a:t>
              </a:r>
            </a:p>
            <a:p>
              <a:pPr marL="457200" indent="-457200">
                <a:buFont typeface="+mj-lt"/>
                <a:buAutoNum type="arabicPeriod"/>
              </a:pPr>
              <a:r>
                <a:rPr lang="en-US" sz="2200" dirty="0" smtClean="0">
                  <a:solidFill>
                    <a:schemeClr val="tx2"/>
                  </a:solidFill>
                </a:rPr>
                <a:t>                           is a </a:t>
              </a:r>
              <a:r>
                <a:rPr lang="en-US" sz="2200" dirty="0">
                  <a:solidFill>
                    <a:schemeClr val="tx2"/>
                  </a:solidFill>
                </a:rPr>
                <a:t>Hamiltonian path</a:t>
              </a:r>
            </a:p>
            <a:p>
              <a:pPr marL="457200" indent="-457200">
                <a:buFont typeface="+mj-lt"/>
                <a:buAutoNum type="arabicPeriod"/>
              </a:pPr>
              <a:r>
                <a:rPr lang="en-US" sz="2200" dirty="0" smtClean="0">
                  <a:solidFill>
                    <a:schemeClr val="tx2"/>
                  </a:solidFill>
                </a:rPr>
                <a:t>For </a:t>
              </a:r>
              <a:r>
                <a:rPr lang="en-US" sz="2200" dirty="0">
                  <a:solidFill>
                    <a:schemeClr val="tx2"/>
                  </a:solidFill>
                </a:rPr>
                <a:t>any </a:t>
              </a:r>
              <a:r>
                <a:rPr lang="en-US" sz="2200" dirty="0" smtClean="0">
                  <a:solidFill>
                    <a:schemeClr val="tx2"/>
                  </a:solidFill>
                </a:rPr>
                <a:t>                               such </a:t>
              </a:r>
              <a:r>
                <a:rPr lang="en-US" sz="2200" dirty="0">
                  <a:solidFill>
                    <a:schemeClr val="tx2"/>
                  </a:solidFill>
                </a:rPr>
                <a:t>that  </a:t>
              </a:r>
              <a:r>
                <a:rPr lang="en-US" sz="2200" dirty="0" smtClean="0">
                  <a:solidFill>
                    <a:schemeClr val="tx2"/>
                  </a:solidFill>
                </a:rPr>
                <a:t>                  , the graph     does not have </a:t>
              </a:r>
              <a:r>
                <a:rPr lang="en-US" sz="2200" dirty="0">
                  <a:solidFill>
                    <a:schemeClr val="tx2"/>
                  </a:solidFill>
                </a:rPr>
                <a:t>an edge from node  </a:t>
              </a:r>
              <a:r>
                <a:rPr lang="en-US" sz="2200" dirty="0" smtClean="0">
                  <a:solidFill>
                    <a:schemeClr val="tx2"/>
                  </a:solidFill>
                </a:rPr>
                <a:t>    </a:t>
              </a:r>
              <a:r>
                <a:rPr lang="en-US" sz="2200" dirty="0">
                  <a:solidFill>
                    <a:schemeClr val="tx2"/>
                  </a:solidFill>
                </a:rPr>
                <a:t>to node  </a:t>
              </a:r>
              <a:r>
                <a:rPr lang="en-US" sz="2200" dirty="0" smtClean="0">
                  <a:solidFill>
                    <a:schemeClr val="tx2"/>
                  </a:solidFill>
                </a:rPr>
                <a:t>  .       </a:t>
              </a:r>
              <a:endParaRPr lang="en-US" sz="2200" dirty="0">
                <a:solidFill>
                  <a:schemeClr val="tx2"/>
                </a:solidFill>
              </a:endParaRPr>
            </a:p>
          </p:txBody>
        </p:sp>
        <p:pic>
          <p:nvPicPr>
            <p:cNvPr id="3" name="Picture 2"/>
            <p:cNvPicPr>
              <a:picLocks noChangeAspect="1"/>
            </p:cNvPicPr>
            <p:nvPr/>
          </p:nvPicPr>
          <p:blipFill>
            <a:blip r:embed="rId3"/>
            <a:stretch>
              <a:fillRect/>
            </a:stretch>
          </p:blipFill>
          <p:spPr>
            <a:xfrm>
              <a:off x="2027543" y="2480539"/>
              <a:ext cx="3416300" cy="292100"/>
            </a:xfrm>
            <a:prstGeom prst="rect">
              <a:avLst/>
            </a:prstGeom>
          </p:spPr>
        </p:pic>
        <p:pic>
          <p:nvPicPr>
            <p:cNvPr id="7" name="Picture 6"/>
            <p:cNvPicPr>
              <a:picLocks noChangeAspect="1"/>
            </p:cNvPicPr>
            <p:nvPr/>
          </p:nvPicPr>
          <p:blipFill>
            <a:blip r:embed="rId4"/>
            <a:stretch>
              <a:fillRect/>
            </a:stretch>
          </p:blipFill>
          <p:spPr>
            <a:xfrm>
              <a:off x="1004502" y="2841755"/>
              <a:ext cx="190500" cy="241300"/>
            </a:xfrm>
            <a:prstGeom prst="rect">
              <a:avLst/>
            </a:prstGeom>
          </p:spPr>
        </p:pic>
        <p:pic>
          <p:nvPicPr>
            <p:cNvPr id="8" name="Picture 7"/>
            <p:cNvPicPr>
              <a:picLocks noChangeAspect="1"/>
            </p:cNvPicPr>
            <p:nvPr/>
          </p:nvPicPr>
          <p:blipFill>
            <a:blip r:embed="rId5"/>
            <a:stretch>
              <a:fillRect/>
            </a:stretch>
          </p:blipFill>
          <p:spPr>
            <a:xfrm>
              <a:off x="955074" y="3164730"/>
              <a:ext cx="1600200" cy="292100"/>
            </a:xfrm>
            <a:prstGeom prst="rect">
              <a:avLst/>
            </a:prstGeom>
          </p:spPr>
        </p:pic>
        <p:pic>
          <p:nvPicPr>
            <p:cNvPr id="9" name="Picture 8"/>
            <p:cNvPicPr>
              <a:picLocks noChangeAspect="1"/>
            </p:cNvPicPr>
            <p:nvPr/>
          </p:nvPicPr>
          <p:blipFill>
            <a:blip r:embed="rId6"/>
            <a:stretch>
              <a:fillRect/>
            </a:stretch>
          </p:blipFill>
          <p:spPr>
            <a:xfrm>
              <a:off x="1885091" y="3506259"/>
              <a:ext cx="1892300" cy="292100"/>
            </a:xfrm>
            <a:prstGeom prst="rect">
              <a:avLst/>
            </a:prstGeom>
          </p:spPr>
        </p:pic>
        <p:pic>
          <p:nvPicPr>
            <p:cNvPr id="10" name="Picture 9"/>
            <p:cNvPicPr>
              <a:picLocks noChangeAspect="1"/>
            </p:cNvPicPr>
            <p:nvPr/>
          </p:nvPicPr>
          <p:blipFill>
            <a:blip r:embed="rId7"/>
            <a:stretch>
              <a:fillRect/>
            </a:stretch>
          </p:blipFill>
          <p:spPr>
            <a:xfrm>
              <a:off x="4977715" y="3525652"/>
              <a:ext cx="1066800" cy="228600"/>
            </a:xfrm>
            <a:prstGeom prst="rect">
              <a:avLst/>
            </a:prstGeom>
          </p:spPr>
        </p:pic>
        <p:pic>
          <p:nvPicPr>
            <p:cNvPr id="11" name="Picture 10"/>
            <p:cNvPicPr>
              <a:picLocks noChangeAspect="1"/>
            </p:cNvPicPr>
            <p:nvPr/>
          </p:nvPicPr>
          <p:blipFill>
            <a:blip r:embed="rId8"/>
            <a:stretch>
              <a:fillRect/>
            </a:stretch>
          </p:blipFill>
          <p:spPr>
            <a:xfrm>
              <a:off x="7478242" y="3507629"/>
              <a:ext cx="165100" cy="241300"/>
            </a:xfrm>
            <a:prstGeom prst="rect">
              <a:avLst/>
            </a:prstGeom>
          </p:spPr>
        </p:pic>
        <p:pic>
          <p:nvPicPr>
            <p:cNvPr id="16" name="Picture 15"/>
            <p:cNvPicPr>
              <a:picLocks noChangeAspect="1"/>
            </p:cNvPicPr>
            <p:nvPr/>
          </p:nvPicPr>
          <p:blipFill>
            <a:blip r:embed="rId9"/>
            <a:stretch>
              <a:fillRect/>
            </a:stretch>
          </p:blipFill>
          <p:spPr>
            <a:xfrm>
              <a:off x="4275953" y="3840191"/>
              <a:ext cx="203200" cy="241300"/>
            </a:xfrm>
            <a:prstGeom prst="rect">
              <a:avLst/>
            </a:prstGeom>
          </p:spPr>
        </p:pic>
        <p:pic>
          <p:nvPicPr>
            <p:cNvPr id="17" name="Picture 16"/>
            <p:cNvPicPr>
              <a:picLocks noChangeAspect="1"/>
            </p:cNvPicPr>
            <p:nvPr/>
          </p:nvPicPr>
          <p:blipFill>
            <a:blip r:embed="rId10"/>
            <a:stretch>
              <a:fillRect/>
            </a:stretch>
          </p:blipFill>
          <p:spPr>
            <a:xfrm>
              <a:off x="5498758" y="3843349"/>
              <a:ext cx="152400" cy="241300"/>
            </a:xfrm>
            <a:prstGeom prst="rect">
              <a:avLst/>
            </a:prstGeom>
          </p:spPr>
        </p:pic>
      </p:grpSp>
      <p:grpSp>
        <p:nvGrpSpPr>
          <p:cNvPr id="45" name="Group 44"/>
          <p:cNvGrpSpPr/>
          <p:nvPr/>
        </p:nvGrpSpPr>
        <p:grpSpPr>
          <a:xfrm>
            <a:off x="437629" y="4378852"/>
            <a:ext cx="8199743" cy="1988286"/>
            <a:chOff x="437629" y="4378852"/>
            <a:chExt cx="8199743" cy="1988286"/>
          </a:xfrm>
        </p:grpSpPr>
        <p:grpSp>
          <p:nvGrpSpPr>
            <p:cNvPr id="43" name="Group 42"/>
            <p:cNvGrpSpPr/>
            <p:nvPr/>
          </p:nvGrpSpPr>
          <p:grpSpPr>
            <a:xfrm>
              <a:off x="437629" y="4378852"/>
              <a:ext cx="8199743" cy="1988286"/>
              <a:chOff x="437629" y="4378852"/>
              <a:chExt cx="8199743" cy="1988286"/>
            </a:xfrm>
          </p:grpSpPr>
          <p:sp>
            <p:nvSpPr>
              <p:cNvPr id="37" name="Rectangle 36"/>
              <p:cNvSpPr/>
              <p:nvPr/>
            </p:nvSpPr>
            <p:spPr>
              <a:xfrm>
                <a:off x="437629" y="4378852"/>
                <a:ext cx="8199743" cy="198828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mj-lt"/>
                  <a:buAutoNum type="arabicPeriod"/>
                </a:pPr>
                <a:r>
                  <a:rPr lang="en-US" sz="2200" dirty="0" smtClean="0">
                    <a:solidFill>
                      <a:schemeClr val="tx2"/>
                    </a:solidFill>
                  </a:rPr>
                  <a:t>The system is strong graph structurally controllable.</a:t>
                </a:r>
              </a:p>
              <a:p>
                <a:pPr marL="457200" indent="-457200">
                  <a:buFont typeface="+mj-lt"/>
                  <a:buAutoNum type="arabicPeriod"/>
                </a:pPr>
                <a:r>
                  <a:rPr lang="en-US" sz="2200" dirty="0">
                    <a:solidFill>
                      <a:schemeClr val="tx2"/>
                    </a:solidFill>
                  </a:rPr>
                  <a:t>For any weight </a:t>
                </a:r>
                <a:r>
                  <a:rPr lang="en-US" sz="2200" dirty="0" smtClean="0">
                    <a:solidFill>
                      <a:schemeClr val="tx2"/>
                    </a:solidFill>
                  </a:rPr>
                  <a:t>function                          , the eigenvalues                 of the controllability matrix of this system are:</a:t>
                </a:r>
                <a:br>
                  <a:rPr lang="en-US" sz="2200" dirty="0" smtClean="0">
                    <a:solidFill>
                      <a:schemeClr val="tx2"/>
                    </a:solidFill>
                  </a:rPr>
                </a:br>
                <a:r>
                  <a:rPr lang="en-US" sz="2200" dirty="0" smtClean="0">
                    <a:solidFill>
                      <a:schemeClr val="tx2"/>
                    </a:solidFill>
                  </a:rPr>
                  <a:t>                                                       </a:t>
                </a:r>
              </a:p>
              <a:p>
                <a:pPr marL="457200" indent="-457200">
                  <a:buFont typeface="+mj-lt"/>
                  <a:buAutoNum type="arabicPeriod"/>
                </a:pPr>
                <a:endParaRPr lang="en-US" sz="2200" dirty="0">
                  <a:solidFill>
                    <a:schemeClr val="tx2"/>
                  </a:solidFill>
                </a:endParaRPr>
              </a:p>
            </p:txBody>
          </p:sp>
          <p:pic>
            <p:nvPicPr>
              <p:cNvPr id="38" name="Picture 37"/>
              <p:cNvPicPr>
                <a:picLocks noChangeAspect="1"/>
              </p:cNvPicPr>
              <p:nvPr/>
            </p:nvPicPr>
            <p:blipFill>
              <a:blip r:embed="rId11"/>
              <a:stretch>
                <a:fillRect/>
              </a:stretch>
            </p:blipFill>
            <p:spPr>
              <a:xfrm>
                <a:off x="3732422" y="4891249"/>
                <a:ext cx="1511300" cy="292100"/>
              </a:xfrm>
              <a:prstGeom prst="rect">
                <a:avLst/>
              </a:prstGeom>
            </p:spPr>
          </p:pic>
          <p:pic>
            <p:nvPicPr>
              <p:cNvPr id="18" name="Picture 17"/>
              <p:cNvPicPr>
                <a:picLocks noChangeAspect="1"/>
              </p:cNvPicPr>
              <p:nvPr/>
            </p:nvPicPr>
            <p:blipFill>
              <a:blip r:embed="rId12"/>
              <a:stretch>
                <a:fillRect/>
              </a:stretch>
            </p:blipFill>
            <p:spPr>
              <a:xfrm>
                <a:off x="7240371" y="4900704"/>
                <a:ext cx="965200" cy="292100"/>
              </a:xfrm>
              <a:prstGeom prst="rect">
                <a:avLst/>
              </a:prstGeom>
            </p:spPr>
          </p:pic>
          <p:pic>
            <p:nvPicPr>
              <p:cNvPr id="23" name="Picture 22"/>
              <p:cNvPicPr>
                <a:picLocks noChangeAspect="1"/>
              </p:cNvPicPr>
              <p:nvPr/>
            </p:nvPicPr>
            <p:blipFill>
              <a:blip r:embed="rId13"/>
              <a:stretch>
                <a:fillRect/>
              </a:stretch>
            </p:blipFill>
            <p:spPr>
              <a:xfrm>
                <a:off x="979788" y="5829125"/>
                <a:ext cx="774700" cy="241300"/>
              </a:xfrm>
              <a:prstGeom prst="rect">
                <a:avLst/>
              </a:prstGeom>
            </p:spPr>
          </p:pic>
          <p:pic>
            <p:nvPicPr>
              <p:cNvPr id="39" name="Picture 38"/>
              <p:cNvPicPr>
                <a:picLocks noChangeAspect="1"/>
              </p:cNvPicPr>
              <p:nvPr/>
            </p:nvPicPr>
            <p:blipFill>
              <a:blip r:embed="rId14"/>
              <a:stretch>
                <a:fillRect/>
              </a:stretch>
            </p:blipFill>
            <p:spPr>
              <a:xfrm>
                <a:off x="2420038" y="5499955"/>
                <a:ext cx="1917700" cy="825500"/>
              </a:xfrm>
              <a:prstGeom prst="rect">
                <a:avLst/>
              </a:prstGeom>
            </p:spPr>
          </p:pic>
          <p:pic>
            <p:nvPicPr>
              <p:cNvPr id="40" name="Picture 39"/>
              <p:cNvPicPr>
                <a:picLocks noChangeAspect="1"/>
              </p:cNvPicPr>
              <p:nvPr/>
            </p:nvPicPr>
            <p:blipFill>
              <a:blip r:embed="rId15"/>
              <a:stretch>
                <a:fillRect/>
              </a:stretch>
            </p:blipFill>
            <p:spPr>
              <a:xfrm>
                <a:off x="4967419" y="5829125"/>
                <a:ext cx="1676400" cy="292100"/>
              </a:xfrm>
              <a:prstGeom prst="rect">
                <a:avLst/>
              </a:prstGeom>
            </p:spPr>
          </p:pic>
        </p:grpSp>
        <p:sp>
          <p:nvSpPr>
            <p:cNvPr id="41" name="TextBox 40"/>
            <p:cNvSpPr txBox="1"/>
            <p:nvPr/>
          </p:nvSpPr>
          <p:spPr>
            <a:xfrm>
              <a:off x="1977600" y="5717912"/>
              <a:ext cx="516759" cy="430887"/>
            </a:xfrm>
            <a:prstGeom prst="rect">
              <a:avLst/>
            </a:prstGeom>
            <a:noFill/>
          </p:spPr>
          <p:txBody>
            <a:bodyPr wrap="square" rtlCol="0">
              <a:spAutoFit/>
            </a:bodyPr>
            <a:lstStyle/>
            <a:p>
              <a:r>
                <a:rPr lang="en-US" sz="2200" smtClean="0">
                  <a:solidFill>
                    <a:schemeClr val="tx2"/>
                  </a:solidFill>
                </a:rPr>
                <a:t>,</a:t>
              </a:r>
              <a:endParaRPr lang="en-US" sz="2200">
                <a:solidFill>
                  <a:schemeClr val="tx2"/>
                </a:solidFill>
              </a:endParaRPr>
            </a:p>
          </p:txBody>
        </p:sp>
        <p:sp>
          <p:nvSpPr>
            <p:cNvPr id="42" name="TextBox 41"/>
            <p:cNvSpPr txBox="1"/>
            <p:nvPr/>
          </p:nvSpPr>
          <p:spPr>
            <a:xfrm>
              <a:off x="4386302" y="5728724"/>
              <a:ext cx="516759" cy="430887"/>
            </a:xfrm>
            <a:prstGeom prst="rect">
              <a:avLst/>
            </a:prstGeom>
            <a:noFill/>
          </p:spPr>
          <p:txBody>
            <a:bodyPr wrap="square" rtlCol="0">
              <a:spAutoFit/>
            </a:bodyPr>
            <a:lstStyle/>
            <a:p>
              <a:r>
                <a:rPr lang="en-US" sz="2200" smtClean="0">
                  <a:solidFill>
                    <a:schemeClr val="tx2"/>
                  </a:solidFill>
                </a:rPr>
                <a:t>for</a:t>
              </a:r>
              <a:endParaRPr lang="en-US" sz="2200">
                <a:solidFill>
                  <a:schemeClr val="tx2"/>
                </a:solidFill>
              </a:endParaRPr>
            </a:p>
          </p:txBody>
        </p:sp>
      </p:grpSp>
    </p:spTree>
    <p:extLst>
      <p:ext uri="{BB962C8B-B14F-4D97-AF65-F5344CB8AC3E}">
        <p14:creationId xmlns:p14="http://schemas.microsoft.com/office/powerpoint/2010/main" val="3988385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1</a:t>
            </a:r>
            <a:r>
              <a:rPr lang="en-US" baseline="30000" dirty="0">
                <a:solidFill>
                  <a:schemeClr val="tx2"/>
                </a:solidFill>
              </a:rPr>
              <a:t>st</a:t>
            </a:r>
            <a:r>
              <a:rPr lang="en-US" dirty="0">
                <a:solidFill>
                  <a:schemeClr val="tx2"/>
                </a:solidFill>
              </a:rPr>
              <a:t>  motivating example</a:t>
            </a:r>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11</a:t>
            </a:fld>
            <a:endParaRPr lang="en-US"/>
          </a:p>
        </p:txBody>
      </p:sp>
      <p:sp>
        <p:nvSpPr>
          <p:cNvPr id="7" name="Oval 6"/>
          <p:cNvSpPr/>
          <p:nvPr/>
        </p:nvSpPr>
        <p:spPr>
          <a:xfrm>
            <a:off x="2800350" y="270298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p:cNvSpPr/>
          <p:nvPr/>
        </p:nvSpPr>
        <p:spPr>
          <a:xfrm>
            <a:off x="1779373" y="197577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p:cNvSpPr/>
          <p:nvPr/>
        </p:nvSpPr>
        <p:spPr>
          <a:xfrm>
            <a:off x="5041556" y="270298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p:cNvSpPr/>
          <p:nvPr/>
        </p:nvSpPr>
        <p:spPr>
          <a:xfrm>
            <a:off x="5041556" y="37860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1" name="Oval 10"/>
          <p:cNvSpPr/>
          <p:nvPr/>
        </p:nvSpPr>
        <p:spPr>
          <a:xfrm>
            <a:off x="2800350" y="37860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2" name="Oval 11"/>
          <p:cNvSpPr/>
          <p:nvPr/>
        </p:nvSpPr>
        <p:spPr>
          <a:xfrm>
            <a:off x="1779373" y="445667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3" name="Oval 12"/>
          <p:cNvSpPr/>
          <p:nvPr/>
        </p:nvSpPr>
        <p:spPr>
          <a:xfrm>
            <a:off x="3920953" y="33288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Oval 13"/>
          <p:cNvSpPr/>
          <p:nvPr/>
        </p:nvSpPr>
        <p:spPr>
          <a:xfrm>
            <a:off x="6110932" y="197577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Oval 14"/>
          <p:cNvSpPr/>
          <p:nvPr/>
        </p:nvSpPr>
        <p:spPr>
          <a:xfrm>
            <a:off x="6110932" y="445667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6" name="Straight Arrow Connector 15"/>
          <p:cNvCxnSpPr>
            <a:stCxn id="27" idx="5"/>
            <a:endCxn id="12" idx="1"/>
          </p:cNvCxnSpPr>
          <p:nvPr/>
        </p:nvCxnSpPr>
        <p:spPr>
          <a:xfrm>
            <a:off x="2169618" y="2366021"/>
            <a:ext cx="697687" cy="4039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6"/>
            <a:endCxn id="32" idx="1"/>
          </p:cNvCxnSpPr>
          <p:nvPr/>
        </p:nvCxnSpPr>
        <p:spPr>
          <a:xfrm>
            <a:off x="3257550" y="2931582"/>
            <a:ext cx="730358" cy="46425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32" idx="7"/>
          </p:cNvCxnSpPr>
          <p:nvPr/>
        </p:nvCxnSpPr>
        <p:spPr>
          <a:xfrm flipH="1">
            <a:off x="4311198" y="2931582"/>
            <a:ext cx="730358" cy="46425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33" idx="3"/>
          </p:cNvCxnSpPr>
          <p:nvPr/>
        </p:nvCxnSpPr>
        <p:spPr>
          <a:xfrm flipH="1">
            <a:off x="5431801" y="2366021"/>
            <a:ext cx="746086" cy="4039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31" idx="7"/>
            <a:endCxn id="30" idx="3"/>
          </p:cNvCxnSpPr>
          <p:nvPr/>
        </p:nvCxnSpPr>
        <p:spPr>
          <a:xfrm flipV="1">
            <a:off x="2169618" y="4176323"/>
            <a:ext cx="697687" cy="347308"/>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34" idx="1"/>
          </p:cNvCxnSpPr>
          <p:nvPr/>
        </p:nvCxnSpPr>
        <p:spPr>
          <a:xfrm flipH="1" flipV="1">
            <a:off x="5431801" y="4176323"/>
            <a:ext cx="746086" cy="347308"/>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30" idx="6"/>
            <a:endCxn id="32" idx="3"/>
          </p:cNvCxnSpPr>
          <p:nvPr/>
        </p:nvCxnSpPr>
        <p:spPr>
          <a:xfrm flipV="1">
            <a:off x="3257550" y="3719123"/>
            <a:ext cx="730358" cy="295555"/>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32" idx="5"/>
          </p:cNvCxnSpPr>
          <p:nvPr/>
        </p:nvCxnSpPr>
        <p:spPr>
          <a:xfrm flipH="1" flipV="1">
            <a:off x="4311198" y="3719123"/>
            <a:ext cx="730358" cy="295555"/>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Curved Connector 23"/>
          <p:cNvCxnSpPr/>
          <p:nvPr/>
        </p:nvCxnSpPr>
        <p:spPr>
          <a:xfrm>
            <a:off x="5498756" y="2931582"/>
            <a:ext cx="12700" cy="1083096"/>
          </a:xfrm>
          <a:prstGeom prst="curvedConnector3">
            <a:avLst>
              <a:gd name="adj1" fmla="val 180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2" idx="2"/>
            <a:endCxn id="30" idx="2"/>
          </p:cNvCxnSpPr>
          <p:nvPr/>
        </p:nvCxnSpPr>
        <p:spPr>
          <a:xfrm rot="10800000" flipV="1">
            <a:off x="2800350" y="2931582"/>
            <a:ext cx="12700" cy="1083096"/>
          </a:xfrm>
          <a:prstGeom prst="curvedConnector3">
            <a:avLst>
              <a:gd name="adj1" fmla="val 180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a:stCxn id="34" idx="6"/>
            <a:endCxn id="33" idx="6"/>
          </p:cNvCxnSpPr>
          <p:nvPr/>
        </p:nvCxnSpPr>
        <p:spPr>
          <a:xfrm flipV="1">
            <a:off x="6568132" y="2204376"/>
            <a:ext cx="12700" cy="2480900"/>
          </a:xfrm>
          <a:prstGeom prst="curvedConnector3">
            <a:avLst>
              <a:gd name="adj1" fmla="val 394054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31" idx="2"/>
            <a:endCxn id="27" idx="2"/>
          </p:cNvCxnSpPr>
          <p:nvPr/>
        </p:nvCxnSpPr>
        <p:spPr>
          <a:xfrm rot="10800000">
            <a:off x="1779373" y="2204376"/>
            <a:ext cx="12700" cy="2480900"/>
          </a:xfrm>
          <a:prstGeom prst="curvedConnector3">
            <a:avLst>
              <a:gd name="adj1" fmla="val 4135142"/>
            </a:avLst>
          </a:prstGeom>
          <a:ln w="444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1257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1"/>
                                        </p:tgtEl>
                                        <p:attrNameLst>
                                          <p:attrName>fillcolor</p:attrName>
                                        </p:attrNameLst>
                                      </p:cBhvr>
                                      <p:to>
                                        <a:srgbClr val="5CA300"/>
                                      </p:to>
                                    </p:animClr>
                                    <p:set>
                                      <p:cBhvr>
                                        <p:cTn id="7" dur="500" fill="hold"/>
                                        <p:tgtEl>
                                          <p:spTgt spid="11"/>
                                        </p:tgtEl>
                                        <p:attrNameLst>
                                          <p:attrName>fill.type</p:attrName>
                                        </p:attrNameLst>
                                      </p:cBhvr>
                                      <p:to>
                                        <p:strVal val="solid"/>
                                      </p:to>
                                    </p:set>
                                    <p:set>
                                      <p:cBhvr>
                                        <p:cTn id="8" dur="500" fill="hold"/>
                                        <p:tgtEl>
                                          <p:spTgt spid="1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12"/>
                                        </p:tgtEl>
                                        <p:attrNameLst>
                                          <p:attrName>fillcolor</p:attrName>
                                        </p:attrNameLst>
                                      </p:cBhvr>
                                      <p:to>
                                        <a:srgbClr val="FF9300"/>
                                      </p:to>
                                    </p:animClr>
                                    <p:set>
                                      <p:cBhvr>
                                        <p:cTn id="13" dur="500" fill="hold"/>
                                        <p:tgtEl>
                                          <p:spTgt spid="12"/>
                                        </p:tgtEl>
                                        <p:attrNameLst>
                                          <p:attrName>fill.type</p:attrName>
                                        </p:attrNameLst>
                                      </p:cBhvr>
                                      <p:to>
                                        <p:strVal val="solid"/>
                                      </p:to>
                                    </p:set>
                                    <p:set>
                                      <p:cBhvr>
                                        <p:cTn id="14" dur="500" fill="hold"/>
                                        <p:tgtEl>
                                          <p:spTgt spid="12"/>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8"/>
                                        </p:tgtEl>
                                        <p:attrNameLst>
                                          <p:attrName>fillcolor</p:attrName>
                                        </p:attrNameLst>
                                      </p:cBhvr>
                                      <p:to>
                                        <a:srgbClr val="FF9300"/>
                                      </p:to>
                                    </p:animClr>
                                    <p:set>
                                      <p:cBhvr>
                                        <p:cTn id="17" dur="500" fill="hold"/>
                                        <p:tgtEl>
                                          <p:spTgt spid="8"/>
                                        </p:tgtEl>
                                        <p:attrNameLst>
                                          <p:attrName>fill.type</p:attrName>
                                        </p:attrNameLst>
                                      </p:cBhvr>
                                      <p:to>
                                        <p:strVal val="solid"/>
                                      </p:to>
                                    </p:set>
                                    <p:set>
                                      <p:cBhvr>
                                        <p:cTn id="18" dur="500" fill="hold"/>
                                        <p:tgtEl>
                                          <p:spTgt spid="8"/>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7"/>
                                        </p:tgtEl>
                                        <p:attrNameLst>
                                          <p:attrName>fillcolor</p:attrName>
                                        </p:attrNameLst>
                                      </p:cBhvr>
                                      <p:to>
                                        <a:srgbClr val="FF9300"/>
                                      </p:to>
                                    </p:animClr>
                                    <p:set>
                                      <p:cBhvr>
                                        <p:cTn id="21" dur="500" fill="hold"/>
                                        <p:tgtEl>
                                          <p:spTgt spid="7"/>
                                        </p:tgtEl>
                                        <p:attrNameLst>
                                          <p:attrName>fill.type</p:attrName>
                                        </p:attrNameLst>
                                      </p:cBhvr>
                                      <p:to>
                                        <p:strVal val="solid"/>
                                      </p:to>
                                    </p:set>
                                    <p:set>
                                      <p:cBhvr>
                                        <p:cTn id="22" dur="500" fill="hold"/>
                                        <p:tgtEl>
                                          <p:spTgt spid="7"/>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500" fill="hold"/>
                                        <p:tgtEl>
                                          <p:spTgt spid="13"/>
                                        </p:tgtEl>
                                        <p:attrNameLst>
                                          <p:attrName>fillcolor</p:attrName>
                                        </p:attrNameLst>
                                      </p:cBhvr>
                                      <p:to>
                                        <a:srgbClr val="FF9300"/>
                                      </p:to>
                                    </p:animClr>
                                    <p:set>
                                      <p:cBhvr>
                                        <p:cTn id="25" dur="500" fill="hold"/>
                                        <p:tgtEl>
                                          <p:spTgt spid="13"/>
                                        </p:tgtEl>
                                        <p:attrNameLst>
                                          <p:attrName>fill.type</p:attrName>
                                        </p:attrNameLst>
                                      </p:cBhvr>
                                      <p:to>
                                        <p:strVal val="solid"/>
                                      </p:to>
                                    </p:set>
                                    <p:set>
                                      <p:cBhvr>
                                        <p:cTn id="26" dur="500" fill="hold"/>
                                        <p:tgtEl>
                                          <p:spTgt spid="13"/>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500" fill="hold"/>
                                        <p:tgtEl>
                                          <p:spTgt spid="10"/>
                                        </p:tgtEl>
                                        <p:attrNameLst>
                                          <p:attrName>fillcolor</p:attrName>
                                        </p:attrNameLst>
                                      </p:cBhvr>
                                      <p:to>
                                        <a:srgbClr val="FF9300"/>
                                      </p:to>
                                    </p:animClr>
                                    <p:set>
                                      <p:cBhvr>
                                        <p:cTn id="29" dur="500" fill="hold"/>
                                        <p:tgtEl>
                                          <p:spTgt spid="10"/>
                                        </p:tgtEl>
                                        <p:attrNameLst>
                                          <p:attrName>fill.type</p:attrName>
                                        </p:attrNameLst>
                                      </p:cBhvr>
                                      <p:to>
                                        <p:strVal val="solid"/>
                                      </p:to>
                                    </p:set>
                                    <p:set>
                                      <p:cBhvr>
                                        <p:cTn id="30" dur="500" fill="hold"/>
                                        <p:tgtEl>
                                          <p:spTgt spid="10"/>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15"/>
                                        </p:tgtEl>
                                        <p:attrNameLst>
                                          <p:attrName>fillcolor</p:attrName>
                                        </p:attrNameLst>
                                      </p:cBhvr>
                                      <p:to>
                                        <a:srgbClr val="FF9300"/>
                                      </p:to>
                                    </p:animClr>
                                    <p:set>
                                      <p:cBhvr>
                                        <p:cTn id="33" dur="500" fill="hold"/>
                                        <p:tgtEl>
                                          <p:spTgt spid="15"/>
                                        </p:tgtEl>
                                        <p:attrNameLst>
                                          <p:attrName>fill.type</p:attrName>
                                        </p:attrNameLst>
                                      </p:cBhvr>
                                      <p:to>
                                        <p:strVal val="solid"/>
                                      </p:to>
                                    </p:set>
                                    <p:set>
                                      <p:cBhvr>
                                        <p:cTn id="34" dur="500" fill="hold"/>
                                        <p:tgtEl>
                                          <p:spTgt spid="15"/>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14"/>
                                        </p:tgtEl>
                                        <p:attrNameLst>
                                          <p:attrName>fillcolor</p:attrName>
                                        </p:attrNameLst>
                                      </p:cBhvr>
                                      <p:to>
                                        <a:srgbClr val="FF9300"/>
                                      </p:to>
                                    </p:animClr>
                                    <p:set>
                                      <p:cBhvr>
                                        <p:cTn id="37" dur="500" fill="hold"/>
                                        <p:tgtEl>
                                          <p:spTgt spid="14"/>
                                        </p:tgtEl>
                                        <p:attrNameLst>
                                          <p:attrName>fill.type</p:attrName>
                                        </p:attrNameLst>
                                      </p:cBhvr>
                                      <p:to>
                                        <p:strVal val="solid"/>
                                      </p:to>
                                    </p:set>
                                    <p:set>
                                      <p:cBhvr>
                                        <p:cTn id="38" dur="500" fill="hold"/>
                                        <p:tgtEl>
                                          <p:spTgt spid="14"/>
                                        </p:tgtEl>
                                        <p:attrNameLst>
                                          <p:attrName>fill.on</p:attrName>
                                        </p:attrNameLst>
                                      </p:cBhvr>
                                      <p:to>
                                        <p:strVal val="true"/>
                                      </p:to>
                                    </p:set>
                                  </p:childTnLst>
                                </p:cTn>
                              </p:par>
                              <p:par>
                                <p:cTn id="39" presetID="1" presetClass="emph" presetSubtype="2" fill="hold" nodeType="withEffect">
                                  <p:stCondLst>
                                    <p:cond delay="0"/>
                                  </p:stCondLst>
                                  <p:childTnLst>
                                    <p:animClr clrSpc="rgb" dir="cw">
                                      <p:cBhvr>
                                        <p:cTn id="40" dur="500" fill="hold"/>
                                        <p:tgtEl>
                                          <p:spTgt spid="9"/>
                                        </p:tgtEl>
                                        <p:attrNameLst>
                                          <p:attrName>fillcolor</p:attrName>
                                        </p:attrNameLst>
                                      </p:cBhvr>
                                      <p:to>
                                        <a:srgbClr val="FF9300"/>
                                      </p:to>
                                    </p:animClr>
                                    <p:set>
                                      <p:cBhvr>
                                        <p:cTn id="41" dur="500" fill="hold"/>
                                        <p:tgtEl>
                                          <p:spTgt spid="9"/>
                                        </p:tgtEl>
                                        <p:attrNameLst>
                                          <p:attrName>fill.type</p:attrName>
                                        </p:attrNameLst>
                                      </p:cBhvr>
                                      <p:to>
                                        <p:strVal val="solid"/>
                                      </p:to>
                                    </p:set>
                                    <p:set>
                                      <p:cBhvr>
                                        <p:cTn id="42" dur="500" fill="hold"/>
                                        <p:tgtEl>
                                          <p:spTgt spid="9"/>
                                        </p:tgtEl>
                                        <p:attrNameLst>
                                          <p:attrName>fill.on</p:attrName>
                                        </p:attrNameLst>
                                      </p:cBhvr>
                                      <p:to>
                                        <p:strVal val="true"/>
                                      </p:to>
                                    </p:set>
                                  </p:childTnLst>
                                </p:cTn>
                              </p:par>
                            </p:childTnLst>
                          </p:cTn>
                        </p:par>
                        <p:par>
                          <p:cTn id="43" fill="hold">
                            <p:stCondLst>
                              <p:cond delay="500"/>
                            </p:stCondLst>
                            <p:childTnLst>
                              <p:par>
                                <p:cTn id="44" presetID="7" presetClass="emph" presetSubtype="2" fill="hold" nodeType="afterEffect">
                                  <p:stCondLst>
                                    <p:cond delay="500"/>
                                  </p:stCondLst>
                                  <p:childTnLst>
                                    <p:animClr clrSpc="rgb" dir="cw">
                                      <p:cBhvr>
                                        <p:cTn id="45" dur="500" fill="hold"/>
                                        <p:tgtEl>
                                          <p:spTgt spid="20"/>
                                        </p:tgtEl>
                                        <p:attrNameLst>
                                          <p:attrName>stroke.color</p:attrName>
                                        </p:attrNameLst>
                                      </p:cBhvr>
                                      <p:to>
                                        <a:srgbClr val="FF9300"/>
                                      </p:to>
                                    </p:animClr>
                                    <p:set>
                                      <p:cBhvr>
                                        <p:cTn id="46" dur="500" fill="hold"/>
                                        <p:tgtEl>
                                          <p:spTgt spid="20"/>
                                        </p:tgtEl>
                                        <p:attrNameLst>
                                          <p:attrName>stroke.on</p:attrName>
                                        </p:attrNameLst>
                                      </p:cBhvr>
                                      <p:to>
                                        <p:strVal val="true"/>
                                      </p:to>
                                    </p:set>
                                  </p:childTnLst>
                                </p:cTn>
                              </p:par>
                            </p:childTnLst>
                          </p:cTn>
                        </p:par>
                        <p:par>
                          <p:cTn id="47" fill="hold">
                            <p:stCondLst>
                              <p:cond delay="1500"/>
                            </p:stCondLst>
                            <p:childTnLst>
                              <p:par>
                                <p:cTn id="48" presetID="7" presetClass="emph" presetSubtype="2" fill="hold" nodeType="afterEffect">
                                  <p:stCondLst>
                                    <p:cond delay="500"/>
                                  </p:stCondLst>
                                  <p:childTnLst>
                                    <p:animClr clrSpc="rgb" dir="cw">
                                      <p:cBhvr>
                                        <p:cTn id="49" dur="500" fill="hold"/>
                                        <p:tgtEl>
                                          <p:spTgt spid="27"/>
                                        </p:tgtEl>
                                        <p:attrNameLst>
                                          <p:attrName>stroke.color</p:attrName>
                                        </p:attrNameLst>
                                      </p:cBhvr>
                                      <p:to>
                                        <a:srgbClr val="FF9300"/>
                                      </p:to>
                                    </p:animClr>
                                    <p:set>
                                      <p:cBhvr>
                                        <p:cTn id="50" dur="500" fill="hold"/>
                                        <p:tgtEl>
                                          <p:spTgt spid="27"/>
                                        </p:tgtEl>
                                        <p:attrNameLst>
                                          <p:attrName>stroke.on</p:attrName>
                                        </p:attrNameLst>
                                      </p:cBhvr>
                                      <p:to>
                                        <p:strVal val="true"/>
                                      </p:to>
                                    </p:set>
                                  </p:childTnLst>
                                </p:cTn>
                              </p:par>
                            </p:childTnLst>
                          </p:cTn>
                        </p:par>
                        <p:par>
                          <p:cTn id="51" fill="hold">
                            <p:stCondLst>
                              <p:cond delay="2500"/>
                            </p:stCondLst>
                            <p:childTnLst>
                              <p:par>
                                <p:cTn id="52" presetID="7" presetClass="emph" presetSubtype="2" fill="hold" nodeType="afterEffect">
                                  <p:stCondLst>
                                    <p:cond delay="500"/>
                                  </p:stCondLst>
                                  <p:childTnLst>
                                    <p:animClr clrSpc="rgb" dir="cw">
                                      <p:cBhvr>
                                        <p:cTn id="53" dur="500" fill="hold"/>
                                        <p:tgtEl>
                                          <p:spTgt spid="16"/>
                                        </p:tgtEl>
                                        <p:attrNameLst>
                                          <p:attrName>stroke.color</p:attrName>
                                        </p:attrNameLst>
                                      </p:cBhvr>
                                      <p:to>
                                        <a:srgbClr val="FF9300"/>
                                      </p:to>
                                    </p:animClr>
                                    <p:set>
                                      <p:cBhvr>
                                        <p:cTn id="54" dur="500" fill="hold"/>
                                        <p:tgtEl>
                                          <p:spTgt spid="16"/>
                                        </p:tgtEl>
                                        <p:attrNameLst>
                                          <p:attrName>stroke.on</p:attrName>
                                        </p:attrNameLst>
                                      </p:cBhvr>
                                      <p:to>
                                        <p:strVal val="true"/>
                                      </p:to>
                                    </p:set>
                                  </p:childTnLst>
                                </p:cTn>
                              </p:par>
                            </p:childTnLst>
                          </p:cTn>
                        </p:par>
                        <p:par>
                          <p:cTn id="55" fill="hold">
                            <p:stCondLst>
                              <p:cond delay="3500"/>
                            </p:stCondLst>
                            <p:childTnLst>
                              <p:par>
                                <p:cTn id="56" presetID="7" presetClass="emph" presetSubtype="2" fill="hold" nodeType="afterEffect">
                                  <p:stCondLst>
                                    <p:cond delay="500"/>
                                  </p:stCondLst>
                                  <p:childTnLst>
                                    <p:animClr clrSpc="rgb" dir="cw">
                                      <p:cBhvr>
                                        <p:cTn id="57" dur="500" fill="hold"/>
                                        <p:tgtEl>
                                          <p:spTgt spid="17"/>
                                        </p:tgtEl>
                                        <p:attrNameLst>
                                          <p:attrName>stroke.color</p:attrName>
                                        </p:attrNameLst>
                                      </p:cBhvr>
                                      <p:to>
                                        <a:srgbClr val="FF9300"/>
                                      </p:to>
                                    </p:animClr>
                                    <p:set>
                                      <p:cBhvr>
                                        <p:cTn id="58" dur="500" fill="hold"/>
                                        <p:tgtEl>
                                          <p:spTgt spid="17"/>
                                        </p:tgtEl>
                                        <p:attrNameLst>
                                          <p:attrName>stroke.on</p:attrName>
                                        </p:attrNameLst>
                                      </p:cBhvr>
                                      <p:to>
                                        <p:strVal val="true"/>
                                      </p:to>
                                    </p:set>
                                  </p:childTnLst>
                                </p:cTn>
                              </p:par>
                            </p:childTnLst>
                          </p:cTn>
                        </p:par>
                        <p:par>
                          <p:cTn id="59" fill="hold">
                            <p:stCondLst>
                              <p:cond delay="4500"/>
                            </p:stCondLst>
                            <p:childTnLst>
                              <p:par>
                                <p:cTn id="60" presetID="7" presetClass="emph" presetSubtype="2" fill="hold" nodeType="afterEffect">
                                  <p:stCondLst>
                                    <p:cond delay="500"/>
                                  </p:stCondLst>
                                  <p:childTnLst>
                                    <p:animClr clrSpc="rgb" dir="cw">
                                      <p:cBhvr>
                                        <p:cTn id="61" dur="500" fill="hold"/>
                                        <p:tgtEl>
                                          <p:spTgt spid="23"/>
                                        </p:tgtEl>
                                        <p:attrNameLst>
                                          <p:attrName>stroke.color</p:attrName>
                                        </p:attrNameLst>
                                      </p:cBhvr>
                                      <p:to>
                                        <a:srgbClr val="FF9300"/>
                                      </p:to>
                                    </p:animClr>
                                    <p:set>
                                      <p:cBhvr>
                                        <p:cTn id="62" dur="500" fill="hold"/>
                                        <p:tgtEl>
                                          <p:spTgt spid="23"/>
                                        </p:tgtEl>
                                        <p:attrNameLst>
                                          <p:attrName>stroke.on</p:attrName>
                                        </p:attrNameLst>
                                      </p:cBhvr>
                                      <p:to>
                                        <p:strVal val="true"/>
                                      </p:to>
                                    </p:set>
                                  </p:childTnLst>
                                </p:cTn>
                              </p:par>
                            </p:childTnLst>
                          </p:cTn>
                        </p:par>
                        <p:par>
                          <p:cTn id="63" fill="hold">
                            <p:stCondLst>
                              <p:cond delay="5500"/>
                            </p:stCondLst>
                            <p:childTnLst>
                              <p:par>
                                <p:cTn id="64" presetID="7" presetClass="emph" presetSubtype="2" fill="hold" nodeType="afterEffect">
                                  <p:stCondLst>
                                    <p:cond delay="500"/>
                                  </p:stCondLst>
                                  <p:childTnLst>
                                    <p:animClr clrSpc="rgb" dir="cw">
                                      <p:cBhvr>
                                        <p:cTn id="65" dur="500" fill="hold"/>
                                        <p:tgtEl>
                                          <p:spTgt spid="21"/>
                                        </p:tgtEl>
                                        <p:attrNameLst>
                                          <p:attrName>stroke.color</p:attrName>
                                        </p:attrNameLst>
                                      </p:cBhvr>
                                      <p:to>
                                        <a:srgbClr val="FF9300"/>
                                      </p:to>
                                    </p:animClr>
                                    <p:set>
                                      <p:cBhvr>
                                        <p:cTn id="66" dur="500" fill="hold"/>
                                        <p:tgtEl>
                                          <p:spTgt spid="21"/>
                                        </p:tgtEl>
                                        <p:attrNameLst>
                                          <p:attrName>stroke.on</p:attrName>
                                        </p:attrNameLst>
                                      </p:cBhvr>
                                      <p:to>
                                        <p:strVal val="true"/>
                                      </p:to>
                                    </p:set>
                                  </p:childTnLst>
                                </p:cTn>
                              </p:par>
                            </p:childTnLst>
                          </p:cTn>
                        </p:par>
                        <p:par>
                          <p:cTn id="67" fill="hold">
                            <p:stCondLst>
                              <p:cond delay="6500"/>
                            </p:stCondLst>
                            <p:childTnLst>
                              <p:par>
                                <p:cTn id="68" presetID="7" presetClass="emph" presetSubtype="2" fill="hold" nodeType="afterEffect">
                                  <p:stCondLst>
                                    <p:cond delay="500"/>
                                  </p:stCondLst>
                                  <p:childTnLst>
                                    <p:animClr clrSpc="rgb" dir="cw">
                                      <p:cBhvr>
                                        <p:cTn id="69" dur="500" fill="hold"/>
                                        <p:tgtEl>
                                          <p:spTgt spid="26"/>
                                        </p:tgtEl>
                                        <p:attrNameLst>
                                          <p:attrName>stroke.color</p:attrName>
                                        </p:attrNameLst>
                                      </p:cBhvr>
                                      <p:to>
                                        <a:srgbClr val="FF9300"/>
                                      </p:to>
                                    </p:animClr>
                                    <p:set>
                                      <p:cBhvr>
                                        <p:cTn id="70" dur="500" fill="hold"/>
                                        <p:tgtEl>
                                          <p:spTgt spid="26"/>
                                        </p:tgtEl>
                                        <p:attrNameLst>
                                          <p:attrName>stroke.on</p:attrName>
                                        </p:attrNameLst>
                                      </p:cBhvr>
                                      <p:to>
                                        <p:strVal val="true"/>
                                      </p:to>
                                    </p:set>
                                  </p:childTnLst>
                                </p:cTn>
                              </p:par>
                            </p:childTnLst>
                          </p:cTn>
                        </p:par>
                        <p:par>
                          <p:cTn id="71" fill="hold">
                            <p:stCondLst>
                              <p:cond delay="7500"/>
                            </p:stCondLst>
                            <p:childTnLst>
                              <p:par>
                                <p:cTn id="72" presetID="7" presetClass="emph" presetSubtype="2" fill="hold" nodeType="afterEffect">
                                  <p:stCondLst>
                                    <p:cond delay="500"/>
                                  </p:stCondLst>
                                  <p:childTnLst>
                                    <p:animClr clrSpc="rgb" dir="cw">
                                      <p:cBhvr>
                                        <p:cTn id="73" dur="500" fill="hold"/>
                                        <p:tgtEl>
                                          <p:spTgt spid="19"/>
                                        </p:tgtEl>
                                        <p:attrNameLst>
                                          <p:attrName>stroke.color</p:attrName>
                                        </p:attrNameLst>
                                      </p:cBhvr>
                                      <p:to>
                                        <a:srgbClr val="FF9300"/>
                                      </p:to>
                                    </p:animClr>
                                    <p:set>
                                      <p:cBhvr>
                                        <p:cTn id="74" dur="500" fill="hold"/>
                                        <p:tgtEl>
                                          <p:spTgt spid="19"/>
                                        </p:tgtEl>
                                        <p:attrNameLst>
                                          <p:attrName>stroke.on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500" fill="hold"/>
                                        <p:tgtEl>
                                          <p:spTgt spid="7"/>
                                        </p:tgtEl>
                                        <p:attrNameLst>
                                          <p:attrName>fillcolor</p:attrName>
                                        </p:attrNameLst>
                                      </p:cBhvr>
                                      <p:to>
                                        <a:schemeClr val="accent1"/>
                                      </p:to>
                                    </p:animClr>
                                    <p:set>
                                      <p:cBhvr>
                                        <p:cTn id="79" dur="500" fill="hold"/>
                                        <p:tgtEl>
                                          <p:spTgt spid="7"/>
                                        </p:tgtEl>
                                        <p:attrNameLst>
                                          <p:attrName>fill.type</p:attrName>
                                        </p:attrNameLst>
                                      </p:cBhvr>
                                      <p:to>
                                        <p:strVal val="solid"/>
                                      </p:to>
                                    </p:set>
                                    <p:set>
                                      <p:cBhvr>
                                        <p:cTn id="80" dur="500" fill="hold"/>
                                        <p:tgtEl>
                                          <p:spTgt spid="7"/>
                                        </p:tgtEl>
                                        <p:attrNameLst>
                                          <p:attrName>fill.on</p:attrName>
                                        </p:attrNameLst>
                                      </p:cBhvr>
                                      <p:to>
                                        <p:strVal val="true"/>
                                      </p:to>
                                    </p:set>
                                  </p:childTnLst>
                                </p:cTn>
                              </p:par>
                              <p:par>
                                <p:cTn id="81" presetID="1" presetClass="emph" presetSubtype="2" fill="hold" nodeType="withEffect">
                                  <p:stCondLst>
                                    <p:cond delay="0"/>
                                  </p:stCondLst>
                                  <p:childTnLst>
                                    <p:animClr clrSpc="rgb" dir="cw">
                                      <p:cBhvr>
                                        <p:cTn id="82" dur="500" fill="hold"/>
                                        <p:tgtEl>
                                          <p:spTgt spid="8"/>
                                        </p:tgtEl>
                                        <p:attrNameLst>
                                          <p:attrName>fillcolor</p:attrName>
                                        </p:attrNameLst>
                                      </p:cBhvr>
                                      <p:to>
                                        <a:schemeClr val="accent1"/>
                                      </p:to>
                                    </p:animClr>
                                    <p:set>
                                      <p:cBhvr>
                                        <p:cTn id="83" dur="500" fill="hold"/>
                                        <p:tgtEl>
                                          <p:spTgt spid="8"/>
                                        </p:tgtEl>
                                        <p:attrNameLst>
                                          <p:attrName>fill.type</p:attrName>
                                        </p:attrNameLst>
                                      </p:cBhvr>
                                      <p:to>
                                        <p:strVal val="solid"/>
                                      </p:to>
                                    </p:set>
                                    <p:set>
                                      <p:cBhvr>
                                        <p:cTn id="84" dur="500" fill="hold"/>
                                        <p:tgtEl>
                                          <p:spTgt spid="8"/>
                                        </p:tgtEl>
                                        <p:attrNameLst>
                                          <p:attrName>fill.on</p:attrName>
                                        </p:attrNameLst>
                                      </p:cBhvr>
                                      <p:to>
                                        <p:strVal val="true"/>
                                      </p:to>
                                    </p:set>
                                  </p:childTnLst>
                                </p:cTn>
                              </p:par>
                              <p:par>
                                <p:cTn id="85" presetID="1" presetClass="emph" presetSubtype="2" fill="hold" nodeType="withEffect">
                                  <p:stCondLst>
                                    <p:cond delay="0"/>
                                  </p:stCondLst>
                                  <p:childTnLst>
                                    <p:animClr clrSpc="rgb" dir="cw">
                                      <p:cBhvr>
                                        <p:cTn id="86" dur="500" fill="hold"/>
                                        <p:tgtEl>
                                          <p:spTgt spid="9"/>
                                        </p:tgtEl>
                                        <p:attrNameLst>
                                          <p:attrName>fillcolor</p:attrName>
                                        </p:attrNameLst>
                                      </p:cBhvr>
                                      <p:to>
                                        <a:schemeClr val="accent1"/>
                                      </p:to>
                                    </p:animClr>
                                    <p:set>
                                      <p:cBhvr>
                                        <p:cTn id="87" dur="500" fill="hold"/>
                                        <p:tgtEl>
                                          <p:spTgt spid="9"/>
                                        </p:tgtEl>
                                        <p:attrNameLst>
                                          <p:attrName>fill.type</p:attrName>
                                        </p:attrNameLst>
                                      </p:cBhvr>
                                      <p:to>
                                        <p:strVal val="solid"/>
                                      </p:to>
                                    </p:set>
                                    <p:set>
                                      <p:cBhvr>
                                        <p:cTn id="88" dur="500" fill="hold"/>
                                        <p:tgtEl>
                                          <p:spTgt spid="9"/>
                                        </p:tgtEl>
                                        <p:attrNameLst>
                                          <p:attrName>fill.on</p:attrName>
                                        </p:attrNameLst>
                                      </p:cBhvr>
                                      <p:to>
                                        <p:strVal val="true"/>
                                      </p:to>
                                    </p:set>
                                  </p:childTnLst>
                                </p:cTn>
                              </p:par>
                              <p:par>
                                <p:cTn id="89" presetID="1" presetClass="emph" presetSubtype="2" fill="hold" nodeType="withEffect">
                                  <p:stCondLst>
                                    <p:cond delay="0"/>
                                  </p:stCondLst>
                                  <p:childTnLst>
                                    <p:animClr clrSpc="rgb" dir="cw">
                                      <p:cBhvr>
                                        <p:cTn id="90" dur="500" fill="hold"/>
                                        <p:tgtEl>
                                          <p:spTgt spid="10"/>
                                        </p:tgtEl>
                                        <p:attrNameLst>
                                          <p:attrName>fillcolor</p:attrName>
                                        </p:attrNameLst>
                                      </p:cBhvr>
                                      <p:to>
                                        <a:schemeClr val="accent1"/>
                                      </p:to>
                                    </p:animClr>
                                    <p:set>
                                      <p:cBhvr>
                                        <p:cTn id="91" dur="500" fill="hold"/>
                                        <p:tgtEl>
                                          <p:spTgt spid="10"/>
                                        </p:tgtEl>
                                        <p:attrNameLst>
                                          <p:attrName>fill.type</p:attrName>
                                        </p:attrNameLst>
                                      </p:cBhvr>
                                      <p:to>
                                        <p:strVal val="solid"/>
                                      </p:to>
                                    </p:set>
                                    <p:set>
                                      <p:cBhvr>
                                        <p:cTn id="92" dur="500" fill="hold"/>
                                        <p:tgtEl>
                                          <p:spTgt spid="10"/>
                                        </p:tgtEl>
                                        <p:attrNameLst>
                                          <p:attrName>fill.on</p:attrName>
                                        </p:attrNameLst>
                                      </p:cBhvr>
                                      <p:to>
                                        <p:strVal val="true"/>
                                      </p:to>
                                    </p:set>
                                  </p:childTnLst>
                                </p:cTn>
                              </p:par>
                              <p:par>
                                <p:cTn id="93" presetID="1" presetClass="emph" presetSubtype="2" fill="hold" nodeType="withEffect">
                                  <p:stCondLst>
                                    <p:cond delay="0"/>
                                  </p:stCondLst>
                                  <p:childTnLst>
                                    <p:animClr clrSpc="rgb" dir="cw">
                                      <p:cBhvr>
                                        <p:cTn id="94" dur="500" fill="hold"/>
                                        <p:tgtEl>
                                          <p:spTgt spid="11"/>
                                        </p:tgtEl>
                                        <p:attrNameLst>
                                          <p:attrName>fillcolor</p:attrName>
                                        </p:attrNameLst>
                                      </p:cBhvr>
                                      <p:to>
                                        <a:schemeClr val="accent1"/>
                                      </p:to>
                                    </p:animClr>
                                    <p:set>
                                      <p:cBhvr>
                                        <p:cTn id="95" dur="500" fill="hold"/>
                                        <p:tgtEl>
                                          <p:spTgt spid="11"/>
                                        </p:tgtEl>
                                        <p:attrNameLst>
                                          <p:attrName>fill.type</p:attrName>
                                        </p:attrNameLst>
                                      </p:cBhvr>
                                      <p:to>
                                        <p:strVal val="solid"/>
                                      </p:to>
                                    </p:set>
                                    <p:set>
                                      <p:cBhvr>
                                        <p:cTn id="96" dur="500" fill="hold"/>
                                        <p:tgtEl>
                                          <p:spTgt spid="11"/>
                                        </p:tgtEl>
                                        <p:attrNameLst>
                                          <p:attrName>fill.on</p:attrName>
                                        </p:attrNameLst>
                                      </p:cBhvr>
                                      <p:to>
                                        <p:strVal val="true"/>
                                      </p:to>
                                    </p:set>
                                  </p:childTnLst>
                                </p:cTn>
                              </p:par>
                              <p:par>
                                <p:cTn id="97" presetID="1" presetClass="emph" presetSubtype="2" fill="hold" nodeType="withEffect">
                                  <p:stCondLst>
                                    <p:cond delay="0"/>
                                  </p:stCondLst>
                                  <p:childTnLst>
                                    <p:animClr clrSpc="rgb" dir="cw">
                                      <p:cBhvr>
                                        <p:cTn id="98" dur="500" fill="hold"/>
                                        <p:tgtEl>
                                          <p:spTgt spid="12"/>
                                        </p:tgtEl>
                                        <p:attrNameLst>
                                          <p:attrName>fillcolor</p:attrName>
                                        </p:attrNameLst>
                                      </p:cBhvr>
                                      <p:to>
                                        <a:schemeClr val="accent1"/>
                                      </p:to>
                                    </p:animClr>
                                    <p:set>
                                      <p:cBhvr>
                                        <p:cTn id="99" dur="500" fill="hold"/>
                                        <p:tgtEl>
                                          <p:spTgt spid="12"/>
                                        </p:tgtEl>
                                        <p:attrNameLst>
                                          <p:attrName>fill.type</p:attrName>
                                        </p:attrNameLst>
                                      </p:cBhvr>
                                      <p:to>
                                        <p:strVal val="solid"/>
                                      </p:to>
                                    </p:set>
                                    <p:set>
                                      <p:cBhvr>
                                        <p:cTn id="100" dur="500" fill="hold"/>
                                        <p:tgtEl>
                                          <p:spTgt spid="12"/>
                                        </p:tgtEl>
                                        <p:attrNameLst>
                                          <p:attrName>fill.on</p:attrName>
                                        </p:attrNameLst>
                                      </p:cBhvr>
                                      <p:to>
                                        <p:strVal val="true"/>
                                      </p:to>
                                    </p:set>
                                  </p:childTnLst>
                                </p:cTn>
                              </p:par>
                              <p:par>
                                <p:cTn id="101" presetID="1" presetClass="emph" presetSubtype="2" fill="hold" nodeType="withEffect">
                                  <p:stCondLst>
                                    <p:cond delay="0"/>
                                  </p:stCondLst>
                                  <p:childTnLst>
                                    <p:animClr clrSpc="rgb" dir="cw">
                                      <p:cBhvr>
                                        <p:cTn id="102" dur="500" fill="hold"/>
                                        <p:tgtEl>
                                          <p:spTgt spid="13"/>
                                        </p:tgtEl>
                                        <p:attrNameLst>
                                          <p:attrName>fillcolor</p:attrName>
                                        </p:attrNameLst>
                                      </p:cBhvr>
                                      <p:to>
                                        <a:schemeClr val="accent1"/>
                                      </p:to>
                                    </p:animClr>
                                    <p:set>
                                      <p:cBhvr>
                                        <p:cTn id="103" dur="500" fill="hold"/>
                                        <p:tgtEl>
                                          <p:spTgt spid="13"/>
                                        </p:tgtEl>
                                        <p:attrNameLst>
                                          <p:attrName>fill.type</p:attrName>
                                        </p:attrNameLst>
                                      </p:cBhvr>
                                      <p:to>
                                        <p:strVal val="solid"/>
                                      </p:to>
                                    </p:set>
                                    <p:set>
                                      <p:cBhvr>
                                        <p:cTn id="104" dur="500" fill="hold"/>
                                        <p:tgtEl>
                                          <p:spTgt spid="13"/>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500" fill="hold"/>
                                        <p:tgtEl>
                                          <p:spTgt spid="14"/>
                                        </p:tgtEl>
                                        <p:attrNameLst>
                                          <p:attrName>fillcolor</p:attrName>
                                        </p:attrNameLst>
                                      </p:cBhvr>
                                      <p:to>
                                        <a:schemeClr val="accent1"/>
                                      </p:to>
                                    </p:animClr>
                                    <p:set>
                                      <p:cBhvr>
                                        <p:cTn id="107" dur="500" fill="hold"/>
                                        <p:tgtEl>
                                          <p:spTgt spid="14"/>
                                        </p:tgtEl>
                                        <p:attrNameLst>
                                          <p:attrName>fill.type</p:attrName>
                                        </p:attrNameLst>
                                      </p:cBhvr>
                                      <p:to>
                                        <p:strVal val="solid"/>
                                      </p:to>
                                    </p:set>
                                    <p:set>
                                      <p:cBhvr>
                                        <p:cTn id="108" dur="500" fill="hold"/>
                                        <p:tgtEl>
                                          <p:spTgt spid="14"/>
                                        </p:tgtEl>
                                        <p:attrNameLst>
                                          <p:attrName>fill.on</p:attrName>
                                        </p:attrNameLst>
                                      </p:cBhvr>
                                      <p:to>
                                        <p:strVal val="true"/>
                                      </p:to>
                                    </p:set>
                                  </p:childTnLst>
                                </p:cTn>
                              </p:par>
                              <p:par>
                                <p:cTn id="109" presetID="1" presetClass="emph" presetSubtype="2" fill="hold" nodeType="withEffect">
                                  <p:stCondLst>
                                    <p:cond delay="0"/>
                                  </p:stCondLst>
                                  <p:childTnLst>
                                    <p:animClr clrSpc="rgb" dir="cw">
                                      <p:cBhvr>
                                        <p:cTn id="110" dur="500" fill="hold"/>
                                        <p:tgtEl>
                                          <p:spTgt spid="15"/>
                                        </p:tgtEl>
                                        <p:attrNameLst>
                                          <p:attrName>fillcolor</p:attrName>
                                        </p:attrNameLst>
                                      </p:cBhvr>
                                      <p:to>
                                        <a:schemeClr val="accent1"/>
                                      </p:to>
                                    </p:animClr>
                                    <p:set>
                                      <p:cBhvr>
                                        <p:cTn id="111" dur="500" fill="hold"/>
                                        <p:tgtEl>
                                          <p:spTgt spid="15"/>
                                        </p:tgtEl>
                                        <p:attrNameLst>
                                          <p:attrName>fill.type</p:attrName>
                                        </p:attrNameLst>
                                      </p:cBhvr>
                                      <p:to>
                                        <p:strVal val="solid"/>
                                      </p:to>
                                    </p:set>
                                    <p:set>
                                      <p:cBhvr>
                                        <p:cTn id="112" dur="500" fill="hold"/>
                                        <p:tgtEl>
                                          <p:spTgt spid="15"/>
                                        </p:tgtEl>
                                        <p:attrNameLst>
                                          <p:attrName>fill.on</p:attrName>
                                        </p:attrNameLst>
                                      </p:cBhvr>
                                      <p:to>
                                        <p:strVal val="true"/>
                                      </p:to>
                                    </p:set>
                                  </p:childTnLst>
                                </p:cTn>
                              </p:par>
                              <p:par>
                                <p:cTn id="113" presetID="1" presetClass="emph" presetSubtype="2" fill="hold" nodeType="withEffect">
                                  <p:stCondLst>
                                    <p:cond delay="0"/>
                                  </p:stCondLst>
                                  <p:childTnLst>
                                    <p:animClr clrSpc="rgb" dir="cw">
                                      <p:cBhvr>
                                        <p:cTn id="114" dur="500" fill="hold"/>
                                        <p:tgtEl>
                                          <p:spTgt spid="16"/>
                                        </p:tgtEl>
                                        <p:attrNameLst>
                                          <p:attrName>fillcolor</p:attrName>
                                        </p:attrNameLst>
                                      </p:cBhvr>
                                      <p:to>
                                        <a:schemeClr val="accent1"/>
                                      </p:to>
                                    </p:animClr>
                                    <p:set>
                                      <p:cBhvr>
                                        <p:cTn id="115" dur="500" fill="hold"/>
                                        <p:tgtEl>
                                          <p:spTgt spid="16"/>
                                        </p:tgtEl>
                                        <p:attrNameLst>
                                          <p:attrName>fill.type</p:attrName>
                                        </p:attrNameLst>
                                      </p:cBhvr>
                                      <p:to>
                                        <p:strVal val="solid"/>
                                      </p:to>
                                    </p:set>
                                    <p:set>
                                      <p:cBhvr>
                                        <p:cTn id="116" dur="500" fill="hold"/>
                                        <p:tgtEl>
                                          <p:spTgt spid="16"/>
                                        </p:tgtEl>
                                        <p:attrNameLst>
                                          <p:attrName>fill.on</p:attrName>
                                        </p:attrNameLst>
                                      </p:cBhvr>
                                      <p:to>
                                        <p:strVal val="true"/>
                                      </p:to>
                                    </p:set>
                                  </p:childTnLst>
                                </p:cTn>
                              </p:par>
                              <p:par>
                                <p:cTn id="117" presetID="1" presetClass="emph" presetSubtype="2" fill="hold" nodeType="withEffect">
                                  <p:stCondLst>
                                    <p:cond delay="0"/>
                                  </p:stCondLst>
                                  <p:childTnLst>
                                    <p:animClr clrSpc="rgb" dir="cw">
                                      <p:cBhvr>
                                        <p:cTn id="118" dur="500" fill="hold"/>
                                        <p:tgtEl>
                                          <p:spTgt spid="17"/>
                                        </p:tgtEl>
                                        <p:attrNameLst>
                                          <p:attrName>fillcolor</p:attrName>
                                        </p:attrNameLst>
                                      </p:cBhvr>
                                      <p:to>
                                        <a:schemeClr val="accent1"/>
                                      </p:to>
                                    </p:animClr>
                                    <p:set>
                                      <p:cBhvr>
                                        <p:cTn id="119" dur="500" fill="hold"/>
                                        <p:tgtEl>
                                          <p:spTgt spid="17"/>
                                        </p:tgtEl>
                                        <p:attrNameLst>
                                          <p:attrName>fill.type</p:attrName>
                                        </p:attrNameLst>
                                      </p:cBhvr>
                                      <p:to>
                                        <p:strVal val="solid"/>
                                      </p:to>
                                    </p:set>
                                    <p:set>
                                      <p:cBhvr>
                                        <p:cTn id="120" dur="500" fill="hold"/>
                                        <p:tgtEl>
                                          <p:spTgt spid="17"/>
                                        </p:tgtEl>
                                        <p:attrNameLst>
                                          <p:attrName>fill.on</p:attrName>
                                        </p:attrNameLst>
                                      </p:cBhvr>
                                      <p:to>
                                        <p:strVal val="true"/>
                                      </p:to>
                                    </p:set>
                                  </p:childTnLst>
                                </p:cTn>
                              </p:par>
                              <p:par>
                                <p:cTn id="121" presetID="1" presetClass="emph" presetSubtype="2" fill="hold" nodeType="withEffect">
                                  <p:stCondLst>
                                    <p:cond delay="0"/>
                                  </p:stCondLst>
                                  <p:childTnLst>
                                    <p:animClr clrSpc="rgb" dir="cw">
                                      <p:cBhvr>
                                        <p:cTn id="122" dur="500" fill="hold"/>
                                        <p:tgtEl>
                                          <p:spTgt spid="18"/>
                                        </p:tgtEl>
                                        <p:attrNameLst>
                                          <p:attrName>fillcolor</p:attrName>
                                        </p:attrNameLst>
                                      </p:cBhvr>
                                      <p:to>
                                        <a:schemeClr val="accent1"/>
                                      </p:to>
                                    </p:animClr>
                                    <p:set>
                                      <p:cBhvr>
                                        <p:cTn id="123" dur="500" fill="hold"/>
                                        <p:tgtEl>
                                          <p:spTgt spid="18"/>
                                        </p:tgtEl>
                                        <p:attrNameLst>
                                          <p:attrName>fill.type</p:attrName>
                                        </p:attrNameLst>
                                      </p:cBhvr>
                                      <p:to>
                                        <p:strVal val="solid"/>
                                      </p:to>
                                    </p:set>
                                    <p:set>
                                      <p:cBhvr>
                                        <p:cTn id="124" dur="500" fill="hold"/>
                                        <p:tgtEl>
                                          <p:spTgt spid="18"/>
                                        </p:tgtEl>
                                        <p:attrNameLst>
                                          <p:attrName>fill.on</p:attrName>
                                        </p:attrNameLst>
                                      </p:cBhvr>
                                      <p:to>
                                        <p:strVal val="true"/>
                                      </p:to>
                                    </p:set>
                                  </p:childTnLst>
                                </p:cTn>
                              </p:par>
                              <p:par>
                                <p:cTn id="125" presetID="1" presetClass="emph" presetSubtype="2" fill="hold" nodeType="withEffect">
                                  <p:stCondLst>
                                    <p:cond delay="0"/>
                                  </p:stCondLst>
                                  <p:childTnLst>
                                    <p:animClr clrSpc="rgb" dir="cw">
                                      <p:cBhvr>
                                        <p:cTn id="126" dur="500" fill="hold"/>
                                        <p:tgtEl>
                                          <p:spTgt spid="19"/>
                                        </p:tgtEl>
                                        <p:attrNameLst>
                                          <p:attrName>fillcolor</p:attrName>
                                        </p:attrNameLst>
                                      </p:cBhvr>
                                      <p:to>
                                        <a:schemeClr val="accent1"/>
                                      </p:to>
                                    </p:animClr>
                                    <p:set>
                                      <p:cBhvr>
                                        <p:cTn id="127" dur="500" fill="hold"/>
                                        <p:tgtEl>
                                          <p:spTgt spid="19"/>
                                        </p:tgtEl>
                                        <p:attrNameLst>
                                          <p:attrName>fill.type</p:attrName>
                                        </p:attrNameLst>
                                      </p:cBhvr>
                                      <p:to>
                                        <p:strVal val="solid"/>
                                      </p:to>
                                    </p:set>
                                    <p:set>
                                      <p:cBhvr>
                                        <p:cTn id="128" dur="500" fill="hold"/>
                                        <p:tgtEl>
                                          <p:spTgt spid="19"/>
                                        </p:tgtEl>
                                        <p:attrNameLst>
                                          <p:attrName>fill.on</p:attrName>
                                        </p:attrNameLst>
                                      </p:cBhvr>
                                      <p:to>
                                        <p:strVal val="true"/>
                                      </p:to>
                                    </p:set>
                                  </p:childTnLst>
                                </p:cTn>
                              </p:par>
                              <p:par>
                                <p:cTn id="129" presetID="1" presetClass="emph" presetSubtype="2" fill="hold" nodeType="withEffect">
                                  <p:stCondLst>
                                    <p:cond delay="0"/>
                                  </p:stCondLst>
                                  <p:childTnLst>
                                    <p:animClr clrSpc="rgb" dir="cw">
                                      <p:cBhvr>
                                        <p:cTn id="130" dur="500" fill="hold"/>
                                        <p:tgtEl>
                                          <p:spTgt spid="20"/>
                                        </p:tgtEl>
                                        <p:attrNameLst>
                                          <p:attrName>fillcolor</p:attrName>
                                        </p:attrNameLst>
                                      </p:cBhvr>
                                      <p:to>
                                        <a:schemeClr val="accent1"/>
                                      </p:to>
                                    </p:animClr>
                                    <p:set>
                                      <p:cBhvr>
                                        <p:cTn id="131" dur="500" fill="hold"/>
                                        <p:tgtEl>
                                          <p:spTgt spid="20"/>
                                        </p:tgtEl>
                                        <p:attrNameLst>
                                          <p:attrName>fill.type</p:attrName>
                                        </p:attrNameLst>
                                      </p:cBhvr>
                                      <p:to>
                                        <p:strVal val="solid"/>
                                      </p:to>
                                    </p:set>
                                    <p:set>
                                      <p:cBhvr>
                                        <p:cTn id="132" dur="500" fill="hold"/>
                                        <p:tgtEl>
                                          <p:spTgt spid="20"/>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500" fill="hold"/>
                                        <p:tgtEl>
                                          <p:spTgt spid="21"/>
                                        </p:tgtEl>
                                        <p:attrNameLst>
                                          <p:attrName>fillcolor</p:attrName>
                                        </p:attrNameLst>
                                      </p:cBhvr>
                                      <p:to>
                                        <a:schemeClr val="accent1"/>
                                      </p:to>
                                    </p:animClr>
                                    <p:set>
                                      <p:cBhvr>
                                        <p:cTn id="135" dur="500" fill="hold"/>
                                        <p:tgtEl>
                                          <p:spTgt spid="21"/>
                                        </p:tgtEl>
                                        <p:attrNameLst>
                                          <p:attrName>fill.type</p:attrName>
                                        </p:attrNameLst>
                                      </p:cBhvr>
                                      <p:to>
                                        <p:strVal val="solid"/>
                                      </p:to>
                                    </p:set>
                                    <p:set>
                                      <p:cBhvr>
                                        <p:cTn id="136" dur="500" fill="hold"/>
                                        <p:tgtEl>
                                          <p:spTgt spid="21"/>
                                        </p:tgtEl>
                                        <p:attrNameLst>
                                          <p:attrName>fill.on</p:attrName>
                                        </p:attrNameLst>
                                      </p:cBhvr>
                                      <p:to>
                                        <p:strVal val="true"/>
                                      </p:to>
                                    </p:set>
                                  </p:childTnLst>
                                </p:cTn>
                              </p:par>
                              <p:par>
                                <p:cTn id="137" presetID="1" presetClass="emph" presetSubtype="2" fill="hold" nodeType="withEffect">
                                  <p:stCondLst>
                                    <p:cond delay="0"/>
                                  </p:stCondLst>
                                  <p:childTnLst>
                                    <p:animClr clrSpc="rgb" dir="cw">
                                      <p:cBhvr>
                                        <p:cTn id="138" dur="500" fill="hold"/>
                                        <p:tgtEl>
                                          <p:spTgt spid="22"/>
                                        </p:tgtEl>
                                        <p:attrNameLst>
                                          <p:attrName>fillcolor</p:attrName>
                                        </p:attrNameLst>
                                      </p:cBhvr>
                                      <p:to>
                                        <a:schemeClr val="accent1"/>
                                      </p:to>
                                    </p:animClr>
                                    <p:set>
                                      <p:cBhvr>
                                        <p:cTn id="139" dur="500" fill="hold"/>
                                        <p:tgtEl>
                                          <p:spTgt spid="22"/>
                                        </p:tgtEl>
                                        <p:attrNameLst>
                                          <p:attrName>fill.type</p:attrName>
                                        </p:attrNameLst>
                                      </p:cBhvr>
                                      <p:to>
                                        <p:strVal val="solid"/>
                                      </p:to>
                                    </p:set>
                                    <p:set>
                                      <p:cBhvr>
                                        <p:cTn id="140" dur="500" fill="hold"/>
                                        <p:tgtEl>
                                          <p:spTgt spid="22"/>
                                        </p:tgtEl>
                                        <p:attrNameLst>
                                          <p:attrName>fill.on</p:attrName>
                                        </p:attrNameLst>
                                      </p:cBhvr>
                                      <p:to>
                                        <p:strVal val="true"/>
                                      </p:to>
                                    </p:set>
                                  </p:childTnLst>
                                </p:cTn>
                              </p:par>
                              <p:par>
                                <p:cTn id="141" presetID="1" presetClass="emph" presetSubtype="2" fill="hold" nodeType="withEffect">
                                  <p:stCondLst>
                                    <p:cond delay="0"/>
                                  </p:stCondLst>
                                  <p:childTnLst>
                                    <p:animClr clrSpc="rgb" dir="cw">
                                      <p:cBhvr>
                                        <p:cTn id="142" dur="500" fill="hold"/>
                                        <p:tgtEl>
                                          <p:spTgt spid="23"/>
                                        </p:tgtEl>
                                        <p:attrNameLst>
                                          <p:attrName>fillcolor</p:attrName>
                                        </p:attrNameLst>
                                      </p:cBhvr>
                                      <p:to>
                                        <a:schemeClr val="accent1"/>
                                      </p:to>
                                    </p:animClr>
                                    <p:set>
                                      <p:cBhvr>
                                        <p:cTn id="143" dur="500" fill="hold"/>
                                        <p:tgtEl>
                                          <p:spTgt spid="23"/>
                                        </p:tgtEl>
                                        <p:attrNameLst>
                                          <p:attrName>fill.type</p:attrName>
                                        </p:attrNameLst>
                                      </p:cBhvr>
                                      <p:to>
                                        <p:strVal val="solid"/>
                                      </p:to>
                                    </p:set>
                                    <p:set>
                                      <p:cBhvr>
                                        <p:cTn id="144" dur="500" fill="hold"/>
                                        <p:tgtEl>
                                          <p:spTgt spid="23"/>
                                        </p:tgtEl>
                                        <p:attrNameLst>
                                          <p:attrName>fill.on</p:attrName>
                                        </p:attrNameLst>
                                      </p:cBhvr>
                                      <p:to>
                                        <p:strVal val="true"/>
                                      </p:to>
                                    </p:set>
                                  </p:childTnLst>
                                </p:cTn>
                              </p:par>
                              <p:par>
                                <p:cTn id="145" presetID="1" presetClass="emph" presetSubtype="2" fill="hold" nodeType="withEffect">
                                  <p:stCondLst>
                                    <p:cond delay="0"/>
                                  </p:stCondLst>
                                  <p:childTnLst>
                                    <p:animClr clrSpc="rgb" dir="cw">
                                      <p:cBhvr>
                                        <p:cTn id="146" dur="500" fill="hold"/>
                                        <p:tgtEl>
                                          <p:spTgt spid="24"/>
                                        </p:tgtEl>
                                        <p:attrNameLst>
                                          <p:attrName>fillcolor</p:attrName>
                                        </p:attrNameLst>
                                      </p:cBhvr>
                                      <p:to>
                                        <a:schemeClr val="accent1"/>
                                      </p:to>
                                    </p:animClr>
                                    <p:set>
                                      <p:cBhvr>
                                        <p:cTn id="147" dur="500" fill="hold"/>
                                        <p:tgtEl>
                                          <p:spTgt spid="24"/>
                                        </p:tgtEl>
                                        <p:attrNameLst>
                                          <p:attrName>fill.type</p:attrName>
                                        </p:attrNameLst>
                                      </p:cBhvr>
                                      <p:to>
                                        <p:strVal val="solid"/>
                                      </p:to>
                                    </p:set>
                                    <p:set>
                                      <p:cBhvr>
                                        <p:cTn id="148" dur="500" fill="hold"/>
                                        <p:tgtEl>
                                          <p:spTgt spid="24"/>
                                        </p:tgtEl>
                                        <p:attrNameLst>
                                          <p:attrName>fill.on</p:attrName>
                                        </p:attrNameLst>
                                      </p:cBhvr>
                                      <p:to>
                                        <p:strVal val="true"/>
                                      </p:to>
                                    </p:set>
                                  </p:childTnLst>
                                </p:cTn>
                              </p:par>
                              <p:par>
                                <p:cTn id="149" presetID="1" presetClass="emph" presetSubtype="2" fill="hold" nodeType="withEffect">
                                  <p:stCondLst>
                                    <p:cond delay="0"/>
                                  </p:stCondLst>
                                  <p:childTnLst>
                                    <p:animClr clrSpc="rgb" dir="cw">
                                      <p:cBhvr>
                                        <p:cTn id="150" dur="500" fill="hold"/>
                                        <p:tgtEl>
                                          <p:spTgt spid="25"/>
                                        </p:tgtEl>
                                        <p:attrNameLst>
                                          <p:attrName>fillcolor</p:attrName>
                                        </p:attrNameLst>
                                      </p:cBhvr>
                                      <p:to>
                                        <a:schemeClr val="accent1"/>
                                      </p:to>
                                    </p:animClr>
                                    <p:set>
                                      <p:cBhvr>
                                        <p:cTn id="151" dur="500" fill="hold"/>
                                        <p:tgtEl>
                                          <p:spTgt spid="25"/>
                                        </p:tgtEl>
                                        <p:attrNameLst>
                                          <p:attrName>fill.type</p:attrName>
                                        </p:attrNameLst>
                                      </p:cBhvr>
                                      <p:to>
                                        <p:strVal val="solid"/>
                                      </p:to>
                                    </p:set>
                                    <p:set>
                                      <p:cBhvr>
                                        <p:cTn id="152" dur="500" fill="hold"/>
                                        <p:tgtEl>
                                          <p:spTgt spid="25"/>
                                        </p:tgtEl>
                                        <p:attrNameLst>
                                          <p:attrName>fill.on</p:attrName>
                                        </p:attrNameLst>
                                      </p:cBhvr>
                                      <p:to>
                                        <p:strVal val="true"/>
                                      </p:to>
                                    </p:set>
                                  </p:childTnLst>
                                </p:cTn>
                              </p:par>
                              <p:par>
                                <p:cTn id="153" presetID="1" presetClass="emph" presetSubtype="2" fill="hold" nodeType="withEffect">
                                  <p:stCondLst>
                                    <p:cond delay="0"/>
                                  </p:stCondLst>
                                  <p:childTnLst>
                                    <p:animClr clrSpc="rgb" dir="cw">
                                      <p:cBhvr>
                                        <p:cTn id="154" dur="500" fill="hold"/>
                                        <p:tgtEl>
                                          <p:spTgt spid="26"/>
                                        </p:tgtEl>
                                        <p:attrNameLst>
                                          <p:attrName>fillcolor</p:attrName>
                                        </p:attrNameLst>
                                      </p:cBhvr>
                                      <p:to>
                                        <a:schemeClr val="accent1"/>
                                      </p:to>
                                    </p:animClr>
                                    <p:set>
                                      <p:cBhvr>
                                        <p:cTn id="155" dur="500" fill="hold"/>
                                        <p:tgtEl>
                                          <p:spTgt spid="26"/>
                                        </p:tgtEl>
                                        <p:attrNameLst>
                                          <p:attrName>fill.type</p:attrName>
                                        </p:attrNameLst>
                                      </p:cBhvr>
                                      <p:to>
                                        <p:strVal val="solid"/>
                                      </p:to>
                                    </p:set>
                                    <p:set>
                                      <p:cBhvr>
                                        <p:cTn id="156" dur="500" fill="hold"/>
                                        <p:tgtEl>
                                          <p:spTgt spid="26"/>
                                        </p:tgtEl>
                                        <p:attrNameLst>
                                          <p:attrName>fill.on</p:attrName>
                                        </p:attrNameLst>
                                      </p:cBhvr>
                                      <p:to>
                                        <p:strVal val="true"/>
                                      </p:to>
                                    </p:set>
                                  </p:childTnLst>
                                </p:cTn>
                              </p:par>
                              <p:par>
                                <p:cTn id="157" presetID="1" presetClass="emph" presetSubtype="2" fill="hold" nodeType="withEffect">
                                  <p:stCondLst>
                                    <p:cond delay="0"/>
                                  </p:stCondLst>
                                  <p:childTnLst>
                                    <p:animClr clrSpc="rgb" dir="cw">
                                      <p:cBhvr>
                                        <p:cTn id="158" dur="500" fill="hold"/>
                                        <p:tgtEl>
                                          <p:spTgt spid="27"/>
                                        </p:tgtEl>
                                        <p:attrNameLst>
                                          <p:attrName>fillcolor</p:attrName>
                                        </p:attrNameLst>
                                      </p:cBhvr>
                                      <p:to>
                                        <a:schemeClr val="accent1"/>
                                      </p:to>
                                    </p:animClr>
                                    <p:set>
                                      <p:cBhvr>
                                        <p:cTn id="159" dur="500" fill="hold"/>
                                        <p:tgtEl>
                                          <p:spTgt spid="27"/>
                                        </p:tgtEl>
                                        <p:attrNameLst>
                                          <p:attrName>fill.type</p:attrName>
                                        </p:attrNameLst>
                                      </p:cBhvr>
                                      <p:to>
                                        <p:strVal val="solid"/>
                                      </p:to>
                                    </p:set>
                                    <p:set>
                                      <p:cBhvr>
                                        <p:cTn id="160" dur="500" fill="hold"/>
                                        <p:tgtEl>
                                          <p:spTgt spid="27"/>
                                        </p:tgtEl>
                                        <p:attrNameLst>
                                          <p:attrName>fill.on</p:attrName>
                                        </p:attrNameLst>
                                      </p:cBhvr>
                                      <p:to>
                                        <p:strVal val="true"/>
                                      </p:to>
                                    </p:set>
                                  </p:childTnLst>
                                </p:cTn>
                              </p:par>
                              <p:par>
                                <p:cTn id="161" presetID="7" presetClass="emph" presetSubtype="2" fill="hold" nodeType="withEffect">
                                  <p:stCondLst>
                                    <p:cond delay="0"/>
                                  </p:stCondLst>
                                  <p:childTnLst>
                                    <p:animClr clrSpc="rgb" dir="cw">
                                      <p:cBhvr>
                                        <p:cTn id="162" dur="500" fill="hold"/>
                                        <p:tgtEl>
                                          <p:spTgt spid="16"/>
                                        </p:tgtEl>
                                        <p:attrNameLst>
                                          <p:attrName>stroke.color</p:attrName>
                                        </p:attrNameLst>
                                      </p:cBhvr>
                                      <p:to>
                                        <a:schemeClr val="accent1"/>
                                      </p:to>
                                    </p:animClr>
                                    <p:set>
                                      <p:cBhvr>
                                        <p:cTn id="163" dur="500" fill="hold"/>
                                        <p:tgtEl>
                                          <p:spTgt spid="16"/>
                                        </p:tgtEl>
                                        <p:attrNameLst>
                                          <p:attrName>stroke.on</p:attrName>
                                        </p:attrNameLst>
                                      </p:cBhvr>
                                      <p:to>
                                        <p:strVal val="true"/>
                                      </p:to>
                                    </p:set>
                                  </p:childTnLst>
                                </p:cTn>
                              </p:par>
                              <p:par>
                                <p:cTn id="164" presetID="7" presetClass="emph" presetSubtype="2" fill="hold" nodeType="withEffect">
                                  <p:stCondLst>
                                    <p:cond delay="0"/>
                                  </p:stCondLst>
                                  <p:childTnLst>
                                    <p:animClr clrSpc="rgb" dir="cw">
                                      <p:cBhvr>
                                        <p:cTn id="165" dur="500" fill="hold"/>
                                        <p:tgtEl>
                                          <p:spTgt spid="27"/>
                                        </p:tgtEl>
                                        <p:attrNameLst>
                                          <p:attrName>stroke.color</p:attrName>
                                        </p:attrNameLst>
                                      </p:cBhvr>
                                      <p:to>
                                        <a:schemeClr val="accent1"/>
                                      </p:to>
                                    </p:animClr>
                                    <p:set>
                                      <p:cBhvr>
                                        <p:cTn id="166" dur="500" fill="hold"/>
                                        <p:tgtEl>
                                          <p:spTgt spid="27"/>
                                        </p:tgtEl>
                                        <p:attrNameLst>
                                          <p:attrName>stroke.on</p:attrName>
                                        </p:attrNameLst>
                                      </p:cBhvr>
                                      <p:to>
                                        <p:strVal val="true"/>
                                      </p:to>
                                    </p:set>
                                  </p:childTnLst>
                                </p:cTn>
                              </p:par>
                              <p:par>
                                <p:cTn id="167" presetID="7" presetClass="emph" presetSubtype="2" fill="hold" nodeType="withEffect">
                                  <p:stCondLst>
                                    <p:cond delay="0"/>
                                  </p:stCondLst>
                                  <p:childTnLst>
                                    <p:animClr clrSpc="rgb" dir="cw">
                                      <p:cBhvr>
                                        <p:cTn id="168" dur="500" fill="hold"/>
                                        <p:tgtEl>
                                          <p:spTgt spid="25"/>
                                        </p:tgtEl>
                                        <p:attrNameLst>
                                          <p:attrName>stroke.color</p:attrName>
                                        </p:attrNameLst>
                                      </p:cBhvr>
                                      <p:to>
                                        <a:schemeClr val="accent1"/>
                                      </p:to>
                                    </p:animClr>
                                    <p:set>
                                      <p:cBhvr>
                                        <p:cTn id="169" dur="500" fill="hold"/>
                                        <p:tgtEl>
                                          <p:spTgt spid="25"/>
                                        </p:tgtEl>
                                        <p:attrNameLst>
                                          <p:attrName>stroke.on</p:attrName>
                                        </p:attrNameLst>
                                      </p:cBhvr>
                                      <p:to>
                                        <p:strVal val="true"/>
                                      </p:to>
                                    </p:set>
                                  </p:childTnLst>
                                </p:cTn>
                              </p:par>
                              <p:par>
                                <p:cTn id="170" presetID="7" presetClass="emph" presetSubtype="2" fill="hold" nodeType="withEffect">
                                  <p:stCondLst>
                                    <p:cond delay="0"/>
                                  </p:stCondLst>
                                  <p:childTnLst>
                                    <p:animClr clrSpc="rgb" dir="cw">
                                      <p:cBhvr>
                                        <p:cTn id="171" dur="500" fill="hold"/>
                                        <p:tgtEl>
                                          <p:spTgt spid="20"/>
                                        </p:tgtEl>
                                        <p:attrNameLst>
                                          <p:attrName>stroke.color</p:attrName>
                                        </p:attrNameLst>
                                      </p:cBhvr>
                                      <p:to>
                                        <a:schemeClr val="accent1"/>
                                      </p:to>
                                    </p:animClr>
                                    <p:set>
                                      <p:cBhvr>
                                        <p:cTn id="172" dur="500" fill="hold"/>
                                        <p:tgtEl>
                                          <p:spTgt spid="20"/>
                                        </p:tgtEl>
                                        <p:attrNameLst>
                                          <p:attrName>stroke.on</p:attrName>
                                        </p:attrNameLst>
                                      </p:cBhvr>
                                      <p:to>
                                        <p:strVal val="true"/>
                                      </p:to>
                                    </p:set>
                                  </p:childTnLst>
                                </p:cTn>
                              </p:par>
                              <p:par>
                                <p:cTn id="173" presetID="7" presetClass="emph" presetSubtype="2" fill="hold" nodeType="withEffect">
                                  <p:stCondLst>
                                    <p:cond delay="0"/>
                                  </p:stCondLst>
                                  <p:childTnLst>
                                    <p:animClr clrSpc="rgb" dir="cw">
                                      <p:cBhvr>
                                        <p:cTn id="174" dur="500" fill="hold"/>
                                        <p:tgtEl>
                                          <p:spTgt spid="22"/>
                                        </p:tgtEl>
                                        <p:attrNameLst>
                                          <p:attrName>stroke.color</p:attrName>
                                        </p:attrNameLst>
                                      </p:cBhvr>
                                      <p:to>
                                        <a:schemeClr val="accent1"/>
                                      </p:to>
                                    </p:animClr>
                                    <p:set>
                                      <p:cBhvr>
                                        <p:cTn id="175" dur="500" fill="hold"/>
                                        <p:tgtEl>
                                          <p:spTgt spid="22"/>
                                        </p:tgtEl>
                                        <p:attrNameLst>
                                          <p:attrName>stroke.on</p:attrName>
                                        </p:attrNameLst>
                                      </p:cBhvr>
                                      <p:to>
                                        <p:strVal val="true"/>
                                      </p:to>
                                    </p:set>
                                  </p:childTnLst>
                                </p:cTn>
                              </p:par>
                              <p:par>
                                <p:cTn id="176" presetID="7" presetClass="emph" presetSubtype="2" fill="hold" nodeType="withEffect">
                                  <p:stCondLst>
                                    <p:cond delay="0"/>
                                  </p:stCondLst>
                                  <p:childTnLst>
                                    <p:animClr clrSpc="rgb" dir="cw">
                                      <p:cBhvr>
                                        <p:cTn id="177" dur="500" fill="hold"/>
                                        <p:tgtEl>
                                          <p:spTgt spid="18"/>
                                        </p:tgtEl>
                                        <p:attrNameLst>
                                          <p:attrName>stroke.color</p:attrName>
                                        </p:attrNameLst>
                                      </p:cBhvr>
                                      <p:to>
                                        <a:schemeClr val="accent1"/>
                                      </p:to>
                                    </p:animClr>
                                    <p:set>
                                      <p:cBhvr>
                                        <p:cTn id="178" dur="500" fill="hold"/>
                                        <p:tgtEl>
                                          <p:spTgt spid="18"/>
                                        </p:tgtEl>
                                        <p:attrNameLst>
                                          <p:attrName>stroke.on</p:attrName>
                                        </p:attrNameLst>
                                      </p:cBhvr>
                                      <p:to>
                                        <p:strVal val="true"/>
                                      </p:to>
                                    </p:set>
                                  </p:childTnLst>
                                </p:cTn>
                              </p:par>
                              <p:par>
                                <p:cTn id="179" presetID="7" presetClass="emph" presetSubtype="2" fill="hold" nodeType="withEffect">
                                  <p:stCondLst>
                                    <p:cond delay="0"/>
                                  </p:stCondLst>
                                  <p:childTnLst>
                                    <p:animClr clrSpc="rgb" dir="cw">
                                      <p:cBhvr>
                                        <p:cTn id="180" dur="500" fill="hold"/>
                                        <p:tgtEl>
                                          <p:spTgt spid="23"/>
                                        </p:tgtEl>
                                        <p:attrNameLst>
                                          <p:attrName>stroke.color</p:attrName>
                                        </p:attrNameLst>
                                      </p:cBhvr>
                                      <p:to>
                                        <a:schemeClr val="accent1"/>
                                      </p:to>
                                    </p:animClr>
                                    <p:set>
                                      <p:cBhvr>
                                        <p:cTn id="181" dur="500" fill="hold"/>
                                        <p:tgtEl>
                                          <p:spTgt spid="23"/>
                                        </p:tgtEl>
                                        <p:attrNameLst>
                                          <p:attrName>stroke.on</p:attrName>
                                        </p:attrNameLst>
                                      </p:cBhvr>
                                      <p:to>
                                        <p:strVal val="true"/>
                                      </p:to>
                                    </p:set>
                                  </p:childTnLst>
                                </p:cTn>
                              </p:par>
                              <p:par>
                                <p:cTn id="182" presetID="7" presetClass="emph" presetSubtype="2" fill="hold" nodeType="withEffect">
                                  <p:stCondLst>
                                    <p:cond delay="0"/>
                                  </p:stCondLst>
                                  <p:childTnLst>
                                    <p:animClr clrSpc="rgb" dir="cw">
                                      <p:cBhvr>
                                        <p:cTn id="183" dur="500" fill="hold"/>
                                        <p:tgtEl>
                                          <p:spTgt spid="19"/>
                                        </p:tgtEl>
                                        <p:attrNameLst>
                                          <p:attrName>stroke.color</p:attrName>
                                        </p:attrNameLst>
                                      </p:cBhvr>
                                      <p:to>
                                        <a:schemeClr val="accent1"/>
                                      </p:to>
                                    </p:animClr>
                                    <p:set>
                                      <p:cBhvr>
                                        <p:cTn id="184" dur="500" fill="hold"/>
                                        <p:tgtEl>
                                          <p:spTgt spid="19"/>
                                        </p:tgtEl>
                                        <p:attrNameLst>
                                          <p:attrName>stroke.on</p:attrName>
                                        </p:attrNameLst>
                                      </p:cBhvr>
                                      <p:to>
                                        <p:strVal val="true"/>
                                      </p:to>
                                    </p:set>
                                  </p:childTnLst>
                                </p:cTn>
                              </p:par>
                              <p:par>
                                <p:cTn id="185" presetID="7" presetClass="emph" presetSubtype="2" fill="hold" nodeType="withEffect">
                                  <p:stCondLst>
                                    <p:cond delay="0"/>
                                  </p:stCondLst>
                                  <p:childTnLst>
                                    <p:animClr clrSpc="rgb" dir="cw">
                                      <p:cBhvr>
                                        <p:cTn id="186" dur="500" fill="hold"/>
                                        <p:tgtEl>
                                          <p:spTgt spid="24"/>
                                        </p:tgtEl>
                                        <p:attrNameLst>
                                          <p:attrName>stroke.color</p:attrName>
                                        </p:attrNameLst>
                                      </p:cBhvr>
                                      <p:to>
                                        <a:schemeClr val="accent1"/>
                                      </p:to>
                                    </p:animClr>
                                    <p:set>
                                      <p:cBhvr>
                                        <p:cTn id="187" dur="500" fill="hold"/>
                                        <p:tgtEl>
                                          <p:spTgt spid="24"/>
                                        </p:tgtEl>
                                        <p:attrNameLst>
                                          <p:attrName>stroke.on</p:attrName>
                                        </p:attrNameLst>
                                      </p:cBhvr>
                                      <p:to>
                                        <p:strVal val="true"/>
                                      </p:to>
                                    </p:set>
                                  </p:childTnLst>
                                </p:cTn>
                              </p:par>
                              <p:par>
                                <p:cTn id="188" presetID="7" presetClass="emph" presetSubtype="2" fill="hold" nodeType="withEffect">
                                  <p:stCondLst>
                                    <p:cond delay="0"/>
                                  </p:stCondLst>
                                  <p:childTnLst>
                                    <p:animClr clrSpc="rgb" dir="cw">
                                      <p:cBhvr>
                                        <p:cTn id="189" dur="500" fill="hold"/>
                                        <p:tgtEl>
                                          <p:spTgt spid="21"/>
                                        </p:tgtEl>
                                        <p:attrNameLst>
                                          <p:attrName>stroke.color</p:attrName>
                                        </p:attrNameLst>
                                      </p:cBhvr>
                                      <p:to>
                                        <a:schemeClr val="accent1"/>
                                      </p:to>
                                    </p:animClr>
                                    <p:set>
                                      <p:cBhvr>
                                        <p:cTn id="190" dur="500" fill="hold"/>
                                        <p:tgtEl>
                                          <p:spTgt spid="21"/>
                                        </p:tgtEl>
                                        <p:attrNameLst>
                                          <p:attrName>stroke.on</p:attrName>
                                        </p:attrNameLst>
                                      </p:cBhvr>
                                      <p:to>
                                        <p:strVal val="true"/>
                                      </p:to>
                                    </p:set>
                                  </p:childTnLst>
                                </p:cTn>
                              </p:par>
                              <p:par>
                                <p:cTn id="191" presetID="7" presetClass="emph" presetSubtype="2" fill="hold" nodeType="withEffect">
                                  <p:stCondLst>
                                    <p:cond delay="0"/>
                                  </p:stCondLst>
                                  <p:childTnLst>
                                    <p:animClr clrSpc="rgb" dir="cw">
                                      <p:cBhvr>
                                        <p:cTn id="192" dur="500" fill="hold"/>
                                        <p:tgtEl>
                                          <p:spTgt spid="26"/>
                                        </p:tgtEl>
                                        <p:attrNameLst>
                                          <p:attrName>stroke.color</p:attrName>
                                        </p:attrNameLst>
                                      </p:cBhvr>
                                      <p:to>
                                        <a:schemeClr val="accent1"/>
                                      </p:to>
                                    </p:animClr>
                                    <p:set>
                                      <p:cBhvr>
                                        <p:cTn id="193" dur="500" fill="hold"/>
                                        <p:tgtEl>
                                          <p:spTgt spid="26"/>
                                        </p:tgtEl>
                                        <p:attrNameLst>
                                          <p:attrName>stroke.on</p:attrName>
                                        </p:attrNameLst>
                                      </p:cBhvr>
                                      <p:to>
                                        <p:strVal val="true"/>
                                      </p:to>
                                    </p:set>
                                  </p:childTnLst>
                                </p:cTn>
                              </p:par>
                              <p:par>
                                <p:cTn id="194" presetID="7" presetClass="emph" presetSubtype="2" fill="hold" nodeType="withEffect">
                                  <p:stCondLst>
                                    <p:cond delay="0"/>
                                  </p:stCondLst>
                                  <p:childTnLst>
                                    <p:animClr clrSpc="rgb" dir="cw">
                                      <p:cBhvr>
                                        <p:cTn id="195" dur="500" fill="hold"/>
                                        <p:tgtEl>
                                          <p:spTgt spid="17"/>
                                        </p:tgtEl>
                                        <p:attrNameLst>
                                          <p:attrName>stroke.color</p:attrName>
                                        </p:attrNameLst>
                                      </p:cBhvr>
                                      <p:to>
                                        <a:schemeClr val="accent1"/>
                                      </p:to>
                                    </p:animClr>
                                    <p:set>
                                      <p:cBhvr>
                                        <p:cTn id="196" dur="500" fill="hold"/>
                                        <p:tgtEl>
                                          <p:spTgt spid="17"/>
                                        </p:tgtEl>
                                        <p:attrNameLst>
                                          <p:attrName>stroke.on</p:attrName>
                                        </p:attrNameLst>
                                      </p:cBhvr>
                                      <p:to>
                                        <p:strVal val="true"/>
                                      </p:to>
                                    </p:set>
                                  </p:childTnLst>
                                </p:cTn>
                              </p:par>
                            </p:childTnLst>
                          </p:cTn>
                        </p:par>
                      </p:childTnLst>
                    </p:cTn>
                  </p:par>
                  <p:par>
                    <p:cTn id="197" fill="hold">
                      <p:stCondLst>
                        <p:cond delay="indefinite"/>
                      </p:stCondLst>
                      <p:childTnLst>
                        <p:par>
                          <p:cTn id="198" fill="hold">
                            <p:stCondLst>
                              <p:cond delay="0"/>
                            </p:stCondLst>
                            <p:childTnLst>
                              <p:par>
                                <p:cTn id="199" presetID="1" presetClass="emph" presetSubtype="2" fill="hold" nodeType="clickEffect">
                                  <p:stCondLst>
                                    <p:cond delay="0"/>
                                  </p:stCondLst>
                                  <p:childTnLst>
                                    <p:animClr clrSpc="rgb" dir="cw">
                                      <p:cBhvr>
                                        <p:cTn id="200" dur="500" fill="hold"/>
                                        <p:tgtEl>
                                          <p:spTgt spid="10"/>
                                        </p:tgtEl>
                                        <p:attrNameLst>
                                          <p:attrName>fillcolor</p:attrName>
                                        </p:attrNameLst>
                                      </p:cBhvr>
                                      <p:to>
                                        <a:srgbClr val="5CA300"/>
                                      </p:to>
                                    </p:animClr>
                                    <p:set>
                                      <p:cBhvr>
                                        <p:cTn id="201" dur="500" fill="hold"/>
                                        <p:tgtEl>
                                          <p:spTgt spid="10"/>
                                        </p:tgtEl>
                                        <p:attrNameLst>
                                          <p:attrName>fill.type</p:attrName>
                                        </p:attrNameLst>
                                      </p:cBhvr>
                                      <p:to>
                                        <p:strVal val="solid"/>
                                      </p:to>
                                    </p:set>
                                    <p:set>
                                      <p:cBhvr>
                                        <p:cTn id="202" dur="500" fill="hold"/>
                                        <p:tgtEl>
                                          <p:spTgt spid="10"/>
                                        </p:tgtEl>
                                        <p:attrNameLst>
                                          <p:attrName>fill.on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2" fill="hold" nodeType="clickEffect">
                                  <p:stCondLst>
                                    <p:cond delay="0"/>
                                  </p:stCondLst>
                                  <p:childTnLst>
                                    <p:animClr clrSpc="rgb" dir="cw">
                                      <p:cBhvr>
                                        <p:cTn id="206" dur="500" fill="hold"/>
                                        <p:tgtEl>
                                          <p:spTgt spid="15"/>
                                        </p:tgtEl>
                                        <p:attrNameLst>
                                          <p:attrName>fillcolor</p:attrName>
                                        </p:attrNameLst>
                                      </p:cBhvr>
                                      <p:to>
                                        <a:schemeClr val="accent2"/>
                                      </p:to>
                                    </p:animClr>
                                    <p:set>
                                      <p:cBhvr>
                                        <p:cTn id="207" dur="500" fill="hold"/>
                                        <p:tgtEl>
                                          <p:spTgt spid="15"/>
                                        </p:tgtEl>
                                        <p:attrNameLst>
                                          <p:attrName>fill.type</p:attrName>
                                        </p:attrNameLst>
                                      </p:cBhvr>
                                      <p:to>
                                        <p:strVal val="solid"/>
                                      </p:to>
                                    </p:set>
                                    <p:set>
                                      <p:cBhvr>
                                        <p:cTn id="208" dur="500" fill="hold"/>
                                        <p:tgtEl>
                                          <p:spTgt spid="15"/>
                                        </p:tgtEl>
                                        <p:attrNameLst>
                                          <p:attrName>fill.on</p:attrName>
                                        </p:attrNameLst>
                                      </p:cBhvr>
                                      <p:to>
                                        <p:strVal val="true"/>
                                      </p:to>
                                    </p:set>
                                  </p:childTnLst>
                                </p:cTn>
                              </p:par>
                              <p:par>
                                <p:cTn id="209" presetID="1" presetClass="emph" presetSubtype="2" fill="hold" nodeType="withEffect">
                                  <p:stCondLst>
                                    <p:cond delay="0"/>
                                  </p:stCondLst>
                                  <p:childTnLst>
                                    <p:animClr clrSpc="rgb" dir="cw">
                                      <p:cBhvr>
                                        <p:cTn id="210" dur="500" fill="hold"/>
                                        <p:tgtEl>
                                          <p:spTgt spid="14"/>
                                        </p:tgtEl>
                                        <p:attrNameLst>
                                          <p:attrName>fillcolor</p:attrName>
                                        </p:attrNameLst>
                                      </p:cBhvr>
                                      <p:to>
                                        <a:schemeClr val="accent2"/>
                                      </p:to>
                                    </p:animClr>
                                    <p:set>
                                      <p:cBhvr>
                                        <p:cTn id="211" dur="500" fill="hold"/>
                                        <p:tgtEl>
                                          <p:spTgt spid="14"/>
                                        </p:tgtEl>
                                        <p:attrNameLst>
                                          <p:attrName>fill.type</p:attrName>
                                        </p:attrNameLst>
                                      </p:cBhvr>
                                      <p:to>
                                        <p:strVal val="solid"/>
                                      </p:to>
                                    </p:set>
                                    <p:set>
                                      <p:cBhvr>
                                        <p:cTn id="212" dur="500" fill="hold"/>
                                        <p:tgtEl>
                                          <p:spTgt spid="14"/>
                                        </p:tgtEl>
                                        <p:attrNameLst>
                                          <p:attrName>fill.on</p:attrName>
                                        </p:attrNameLst>
                                      </p:cBhvr>
                                      <p:to>
                                        <p:strVal val="true"/>
                                      </p:to>
                                    </p:set>
                                  </p:childTnLst>
                                </p:cTn>
                              </p:par>
                              <p:par>
                                <p:cTn id="213" presetID="1" presetClass="emph" presetSubtype="2" fill="hold" nodeType="withEffect">
                                  <p:stCondLst>
                                    <p:cond delay="0"/>
                                  </p:stCondLst>
                                  <p:childTnLst>
                                    <p:animClr clrSpc="rgb" dir="cw">
                                      <p:cBhvr>
                                        <p:cTn id="214" dur="500" fill="hold"/>
                                        <p:tgtEl>
                                          <p:spTgt spid="9"/>
                                        </p:tgtEl>
                                        <p:attrNameLst>
                                          <p:attrName>fillcolor</p:attrName>
                                        </p:attrNameLst>
                                      </p:cBhvr>
                                      <p:to>
                                        <a:schemeClr val="accent2"/>
                                      </p:to>
                                    </p:animClr>
                                    <p:set>
                                      <p:cBhvr>
                                        <p:cTn id="215" dur="500" fill="hold"/>
                                        <p:tgtEl>
                                          <p:spTgt spid="9"/>
                                        </p:tgtEl>
                                        <p:attrNameLst>
                                          <p:attrName>fill.type</p:attrName>
                                        </p:attrNameLst>
                                      </p:cBhvr>
                                      <p:to>
                                        <p:strVal val="solid"/>
                                      </p:to>
                                    </p:set>
                                    <p:set>
                                      <p:cBhvr>
                                        <p:cTn id="216" dur="500" fill="hold"/>
                                        <p:tgtEl>
                                          <p:spTgt spid="9"/>
                                        </p:tgtEl>
                                        <p:attrNameLst>
                                          <p:attrName>fill.on</p:attrName>
                                        </p:attrNameLst>
                                      </p:cBhvr>
                                      <p:to>
                                        <p:strVal val="true"/>
                                      </p:to>
                                    </p:set>
                                  </p:childTnLst>
                                </p:cTn>
                              </p:par>
                              <p:par>
                                <p:cTn id="217" presetID="1" presetClass="emph" presetSubtype="2" fill="hold" nodeType="withEffect">
                                  <p:stCondLst>
                                    <p:cond delay="0"/>
                                  </p:stCondLst>
                                  <p:childTnLst>
                                    <p:animClr clrSpc="rgb" dir="cw">
                                      <p:cBhvr>
                                        <p:cTn id="218" dur="500" fill="hold"/>
                                        <p:tgtEl>
                                          <p:spTgt spid="13"/>
                                        </p:tgtEl>
                                        <p:attrNameLst>
                                          <p:attrName>fillcolor</p:attrName>
                                        </p:attrNameLst>
                                      </p:cBhvr>
                                      <p:to>
                                        <a:schemeClr val="accent2"/>
                                      </p:to>
                                    </p:animClr>
                                    <p:set>
                                      <p:cBhvr>
                                        <p:cTn id="219" dur="500" fill="hold"/>
                                        <p:tgtEl>
                                          <p:spTgt spid="13"/>
                                        </p:tgtEl>
                                        <p:attrNameLst>
                                          <p:attrName>fill.type</p:attrName>
                                        </p:attrNameLst>
                                      </p:cBhvr>
                                      <p:to>
                                        <p:strVal val="solid"/>
                                      </p:to>
                                    </p:set>
                                    <p:set>
                                      <p:cBhvr>
                                        <p:cTn id="220" dur="500" fill="hold"/>
                                        <p:tgtEl>
                                          <p:spTgt spid="13"/>
                                        </p:tgtEl>
                                        <p:attrNameLst>
                                          <p:attrName>fill.on</p:attrName>
                                        </p:attrNameLst>
                                      </p:cBhvr>
                                      <p:to>
                                        <p:strVal val="true"/>
                                      </p:to>
                                    </p:set>
                                  </p:childTnLst>
                                </p:cTn>
                              </p:par>
                              <p:par>
                                <p:cTn id="221" presetID="1" presetClass="emph" presetSubtype="2" fill="hold" nodeType="withEffect">
                                  <p:stCondLst>
                                    <p:cond delay="0"/>
                                  </p:stCondLst>
                                  <p:childTnLst>
                                    <p:animClr clrSpc="rgb" dir="cw">
                                      <p:cBhvr>
                                        <p:cTn id="222" dur="500" fill="hold"/>
                                        <p:tgtEl>
                                          <p:spTgt spid="11"/>
                                        </p:tgtEl>
                                        <p:attrNameLst>
                                          <p:attrName>fillcolor</p:attrName>
                                        </p:attrNameLst>
                                      </p:cBhvr>
                                      <p:to>
                                        <a:schemeClr val="accent2"/>
                                      </p:to>
                                    </p:animClr>
                                    <p:set>
                                      <p:cBhvr>
                                        <p:cTn id="223" dur="500" fill="hold"/>
                                        <p:tgtEl>
                                          <p:spTgt spid="11"/>
                                        </p:tgtEl>
                                        <p:attrNameLst>
                                          <p:attrName>fill.type</p:attrName>
                                        </p:attrNameLst>
                                      </p:cBhvr>
                                      <p:to>
                                        <p:strVal val="solid"/>
                                      </p:to>
                                    </p:set>
                                    <p:set>
                                      <p:cBhvr>
                                        <p:cTn id="224" dur="500" fill="hold"/>
                                        <p:tgtEl>
                                          <p:spTgt spid="11"/>
                                        </p:tgtEl>
                                        <p:attrNameLst>
                                          <p:attrName>fill.on</p:attrName>
                                        </p:attrNameLst>
                                      </p:cBhvr>
                                      <p:to>
                                        <p:strVal val="true"/>
                                      </p:to>
                                    </p:set>
                                  </p:childTnLst>
                                </p:cTn>
                              </p:par>
                              <p:par>
                                <p:cTn id="225" presetID="1" presetClass="emph" presetSubtype="2" fill="hold" nodeType="withEffect">
                                  <p:stCondLst>
                                    <p:cond delay="0"/>
                                  </p:stCondLst>
                                  <p:childTnLst>
                                    <p:animClr clrSpc="rgb" dir="cw">
                                      <p:cBhvr>
                                        <p:cTn id="226" dur="500" fill="hold"/>
                                        <p:tgtEl>
                                          <p:spTgt spid="12"/>
                                        </p:tgtEl>
                                        <p:attrNameLst>
                                          <p:attrName>fillcolor</p:attrName>
                                        </p:attrNameLst>
                                      </p:cBhvr>
                                      <p:to>
                                        <a:schemeClr val="accent2"/>
                                      </p:to>
                                    </p:animClr>
                                    <p:set>
                                      <p:cBhvr>
                                        <p:cTn id="227" dur="500" fill="hold"/>
                                        <p:tgtEl>
                                          <p:spTgt spid="12"/>
                                        </p:tgtEl>
                                        <p:attrNameLst>
                                          <p:attrName>fill.type</p:attrName>
                                        </p:attrNameLst>
                                      </p:cBhvr>
                                      <p:to>
                                        <p:strVal val="solid"/>
                                      </p:to>
                                    </p:set>
                                    <p:set>
                                      <p:cBhvr>
                                        <p:cTn id="228" dur="500" fill="hold"/>
                                        <p:tgtEl>
                                          <p:spTgt spid="12"/>
                                        </p:tgtEl>
                                        <p:attrNameLst>
                                          <p:attrName>fill.on</p:attrName>
                                        </p:attrNameLst>
                                      </p:cBhvr>
                                      <p:to>
                                        <p:strVal val="true"/>
                                      </p:to>
                                    </p:set>
                                  </p:childTnLst>
                                </p:cTn>
                              </p:par>
                              <p:par>
                                <p:cTn id="229" presetID="1" presetClass="emph" presetSubtype="2" fill="hold" nodeType="withEffect">
                                  <p:stCondLst>
                                    <p:cond delay="0"/>
                                  </p:stCondLst>
                                  <p:childTnLst>
                                    <p:animClr clrSpc="rgb" dir="cw">
                                      <p:cBhvr>
                                        <p:cTn id="230" dur="500" fill="hold"/>
                                        <p:tgtEl>
                                          <p:spTgt spid="8"/>
                                        </p:tgtEl>
                                        <p:attrNameLst>
                                          <p:attrName>fillcolor</p:attrName>
                                        </p:attrNameLst>
                                      </p:cBhvr>
                                      <p:to>
                                        <a:schemeClr val="accent2"/>
                                      </p:to>
                                    </p:animClr>
                                    <p:set>
                                      <p:cBhvr>
                                        <p:cTn id="231" dur="500" fill="hold"/>
                                        <p:tgtEl>
                                          <p:spTgt spid="8"/>
                                        </p:tgtEl>
                                        <p:attrNameLst>
                                          <p:attrName>fill.type</p:attrName>
                                        </p:attrNameLst>
                                      </p:cBhvr>
                                      <p:to>
                                        <p:strVal val="solid"/>
                                      </p:to>
                                    </p:set>
                                    <p:set>
                                      <p:cBhvr>
                                        <p:cTn id="232" dur="500" fill="hold"/>
                                        <p:tgtEl>
                                          <p:spTgt spid="8"/>
                                        </p:tgtEl>
                                        <p:attrNameLst>
                                          <p:attrName>fill.on</p:attrName>
                                        </p:attrNameLst>
                                      </p:cBhvr>
                                      <p:to>
                                        <p:strVal val="true"/>
                                      </p:to>
                                    </p:set>
                                  </p:childTnLst>
                                </p:cTn>
                              </p:par>
                              <p:par>
                                <p:cTn id="233" presetID="1" presetClass="emph" presetSubtype="2" fill="hold" nodeType="withEffect">
                                  <p:stCondLst>
                                    <p:cond delay="0"/>
                                  </p:stCondLst>
                                  <p:childTnLst>
                                    <p:animClr clrSpc="rgb" dir="cw">
                                      <p:cBhvr>
                                        <p:cTn id="234" dur="500" fill="hold"/>
                                        <p:tgtEl>
                                          <p:spTgt spid="7"/>
                                        </p:tgtEl>
                                        <p:attrNameLst>
                                          <p:attrName>fillcolor</p:attrName>
                                        </p:attrNameLst>
                                      </p:cBhvr>
                                      <p:to>
                                        <a:schemeClr val="accent2"/>
                                      </p:to>
                                    </p:animClr>
                                    <p:set>
                                      <p:cBhvr>
                                        <p:cTn id="235" dur="500" fill="hold"/>
                                        <p:tgtEl>
                                          <p:spTgt spid="7"/>
                                        </p:tgtEl>
                                        <p:attrNameLst>
                                          <p:attrName>fill.type</p:attrName>
                                        </p:attrNameLst>
                                      </p:cBhvr>
                                      <p:to>
                                        <p:strVal val="solid"/>
                                      </p:to>
                                    </p:set>
                                    <p:set>
                                      <p:cBhvr>
                                        <p:cTn id="236" dur="500" fill="hold"/>
                                        <p:tgtEl>
                                          <p:spTgt spid="7"/>
                                        </p:tgtEl>
                                        <p:attrNameLst>
                                          <p:attrName>fill.on</p:attrName>
                                        </p:attrNameLst>
                                      </p:cBhvr>
                                      <p:to>
                                        <p:strVal val="true"/>
                                      </p:to>
                                    </p:set>
                                  </p:childTnLst>
                                </p:cTn>
                              </p:par>
                            </p:childTnLst>
                          </p:cTn>
                        </p:par>
                        <p:par>
                          <p:cTn id="237" fill="hold">
                            <p:stCondLst>
                              <p:cond delay="500"/>
                            </p:stCondLst>
                            <p:childTnLst>
                              <p:par>
                                <p:cTn id="238" presetID="7" presetClass="emph" presetSubtype="2" fill="hold" nodeType="afterEffect">
                                  <p:stCondLst>
                                    <p:cond delay="500"/>
                                  </p:stCondLst>
                                  <p:childTnLst>
                                    <p:animClr clrSpc="rgb" dir="cw">
                                      <p:cBhvr>
                                        <p:cTn id="239" dur="500" fill="hold"/>
                                        <p:tgtEl>
                                          <p:spTgt spid="21"/>
                                        </p:tgtEl>
                                        <p:attrNameLst>
                                          <p:attrName>stroke.color</p:attrName>
                                        </p:attrNameLst>
                                      </p:cBhvr>
                                      <p:to>
                                        <a:schemeClr val="accent2"/>
                                      </p:to>
                                    </p:animClr>
                                    <p:set>
                                      <p:cBhvr>
                                        <p:cTn id="240" dur="500" fill="hold"/>
                                        <p:tgtEl>
                                          <p:spTgt spid="21"/>
                                        </p:tgtEl>
                                        <p:attrNameLst>
                                          <p:attrName>stroke.on</p:attrName>
                                        </p:attrNameLst>
                                      </p:cBhvr>
                                      <p:to>
                                        <p:strVal val="true"/>
                                      </p:to>
                                    </p:set>
                                  </p:childTnLst>
                                </p:cTn>
                              </p:par>
                            </p:childTnLst>
                          </p:cTn>
                        </p:par>
                        <p:par>
                          <p:cTn id="241" fill="hold">
                            <p:stCondLst>
                              <p:cond delay="1500"/>
                            </p:stCondLst>
                            <p:childTnLst>
                              <p:par>
                                <p:cTn id="242" presetID="7" presetClass="emph" presetSubtype="2" fill="hold" nodeType="afterEffect">
                                  <p:stCondLst>
                                    <p:cond delay="500"/>
                                  </p:stCondLst>
                                  <p:childTnLst>
                                    <p:animClr clrSpc="rgb" dir="cw">
                                      <p:cBhvr>
                                        <p:cTn id="243" dur="500" fill="hold"/>
                                        <p:tgtEl>
                                          <p:spTgt spid="26"/>
                                        </p:tgtEl>
                                        <p:attrNameLst>
                                          <p:attrName>stroke.color</p:attrName>
                                        </p:attrNameLst>
                                      </p:cBhvr>
                                      <p:to>
                                        <a:schemeClr val="accent2"/>
                                      </p:to>
                                    </p:animClr>
                                    <p:set>
                                      <p:cBhvr>
                                        <p:cTn id="244" dur="500" fill="hold"/>
                                        <p:tgtEl>
                                          <p:spTgt spid="26"/>
                                        </p:tgtEl>
                                        <p:attrNameLst>
                                          <p:attrName>stroke.on</p:attrName>
                                        </p:attrNameLst>
                                      </p:cBhvr>
                                      <p:to>
                                        <p:strVal val="true"/>
                                      </p:to>
                                    </p:set>
                                  </p:childTnLst>
                                </p:cTn>
                              </p:par>
                            </p:childTnLst>
                          </p:cTn>
                        </p:par>
                        <p:par>
                          <p:cTn id="245" fill="hold">
                            <p:stCondLst>
                              <p:cond delay="2500"/>
                            </p:stCondLst>
                            <p:childTnLst>
                              <p:par>
                                <p:cTn id="246" presetID="7" presetClass="emph" presetSubtype="2" fill="hold" nodeType="afterEffect">
                                  <p:stCondLst>
                                    <p:cond delay="500"/>
                                  </p:stCondLst>
                                  <p:childTnLst>
                                    <p:animClr clrSpc="rgb" dir="cw">
                                      <p:cBhvr>
                                        <p:cTn id="247" dur="500" fill="hold"/>
                                        <p:tgtEl>
                                          <p:spTgt spid="19"/>
                                        </p:tgtEl>
                                        <p:attrNameLst>
                                          <p:attrName>stroke.color</p:attrName>
                                        </p:attrNameLst>
                                      </p:cBhvr>
                                      <p:to>
                                        <a:schemeClr val="accent2"/>
                                      </p:to>
                                    </p:animClr>
                                    <p:set>
                                      <p:cBhvr>
                                        <p:cTn id="248" dur="500" fill="hold"/>
                                        <p:tgtEl>
                                          <p:spTgt spid="19"/>
                                        </p:tgtEl>
                                        <p:attrNameLst>
                                          <p:attrName>stroke.on</p:attrName>
                                        </p:attrNameLst>
                                      </p:cBhvr>
                                      <p:to>
                                        <p:strVal val="true"/>
                                      </p:to>
                                    </p:set>
                                  </p:childTnLst>
                                </p:cTn>
                              </p:par>
                            </p:childTnLst>
                          </p:cTn>
                        </p:par>
                        <p:par>
                          <p:cTn id="249" fill="hold">
                            <p:stCondLst>
                              <p:cond delay="3500"/>
                            </p:stCondLst>
                            <p:childTnLst>
                              <p:par>
                                <p:cTn id="250" presetID="7" presetClass="emph" presetSubtype="2" fill="hold" nodeType="afterEffect">
                                  <p:stCondLst>
                                    <p:cond delay="500"/>
                                  </p:stCondLst>
                                  <p:childTnLst>
                                    <p:animClr clrSpc="rgb" dir="cw">
                                      <p:cBhvr>
                                        <p:cTn id="251" dur="500" fill="hold"/>
                                        <p:tgtEl>
                                          <p:spTgt spid="18"/>
                                        </p:tgtEl>
                                        <p:attrNameLst>
                                          <p:attrName>stroke.color</p:attrName>
                                        </p:attrNameLst>
                                      </p:cBhvr>
                                      <p:to>
                                        <a:schemeClr val="accent2"/>
                                      </p:to>
                                    </p:animClr>
                                    <p:set>
                                      <p:cBhvr>
                                        <p:cTn id="252" dur="500" fill="hold"/>
                                        <p:tgtEl>
                                          <p:spTgt spid="18"/>
                                        </p:tgtEl>
                                        <p:attrNameLst>
                                          <p:attrName>stroke.on</p:attrName>
                                        </p:attrNameLst>
                                      </p:cBhvr>
                                      <p:to>
                                        <p:strVal val="true"/>
                                      </p:to>
                                    </p:set>
                                  </p:childTnLst>
                                </p:cTn>
                              </p:par>
                            </p:childTnLst>
                          </p:cTn>
                        </p:par>
                        <p:par>
                          <p:cTn id="253" fill="hold">
                            <p:stCondLst>
                              <p:cond delay="4500"/>
                            </p:stCondLst>
                            <p:childTnLst>
                              <p:par>
                                <p:cTn id="254" presetID="7" presetClass="emph" presetSubtype="2" fill="hold" nodeType="afterEffect">
                                  <p:stCondLst>
                                    <p:cond delay="500"/>
                                  </p:stCondLst>
                                  <p:childTnLst>
                                    <p:animClr clrSpc="rgb" dir="cw">
                                      <p:cBhvr>
                                        <p:cTn id="255" dur="500" fill="hold"/>
                                        <p:tgtEl>
                                          <p:spTgt spid="22"/>
                                        </p:tgtEl>
                                        <p:attrNameLst>
                                          <p:attrName>stroke.color</p:attrName>
                                        </p:attrNameLst>
                                      </p:cBhvr>
                                      <p:to>
                                        <a:schemeClr val="accent2"/>
                                      </p:to>
                                    </p:animClr>
                                    <p:set>
                                      <p:cBhvr>
                                        <p:cTn id="256" dur="500" fill="hold"/>
                                        <p:tgtEl>
                                          <p:spTgt spid="22"/>
                                        </p:tgtEl>
                                        <p:attrNameLst>
                                          <p:attrName>stroke.on</p:attrName>
                                        </p:attrNameLst>
                                      </p:cBhvr>
                                      <p:to>
                                        <p:strVal val="true"/>
                                      </p:to>
                                    </p:set>
                                  </p:childTnLst>
                                </p:cTn>
                              </p:par>
                            </p:childTnLst>
                          </p:cTn>
                        </p:par>
                        <p:par>
                          <p:cTn id="257" fill="hold">
                            <p:stCondLst>
                              <p:cond delay="5500"/>
                            </p:stCondLst>
                            <p:childTnLst>
                              <p:par>
                                <p:cTn id="258" presetID="7" presetClass="emph" presetSubtype="2" fill="hold" nodeType="afterEffect">
                                  <p:stCondLst>
                                    <p:cond delay="500"/>
                                  </p:stCondLst>
                                  <p:childTnLst>
                                    <p:animClr clrSpc="rgb" dir="cw">
                                      <p:cBhvr>
                                        <p:cTn id="259" dur="500" fill="hold"/>
                                        <p:tgtEl>
                                          <p:spTgt spid="20"/>
                                        </p:tgtEl>
                                        <p:attrNameLst>
                                          <p:attrName>stroke.color</p:attrName>
                                        </p:attrNameLst>
                                      </p:cBhvr>
                                      <p:to>
                                        <a:schemeClr val="accent2"/>
                                      </p:to>
                                    </p:animClr>
                                    <p:set>
                                      <p:cBhvr>
                                        <p:cTn id="260" dur="500" fill="hold"/>
                                        <p:tgtEl>
                                          <p:spTgt spid="20"/>
                                        </p:tgtEl>
                                        <p:attrNameLst>
                                          <p:attrName>stroke.on</p:attrName>
                                        </p:attrNameLst>
                                      </p:cBhvr>
                                      <p:to>
                                        <p:strVal val="true"/>
                                      </p:to>
                                    </p:set>
                                  </p:childTnLst>
                                </p:cTn>
                              </p:par>
                            </p:childTnLst>
                          </p:cTn>
                        </p:par>
                        <p:par>
                          <p:cTn id="261" fill="hold">
                            <p:stCondLst>
                              <p:cond delay="6500"/>
                            </p:stCondLst>
                            <p:childTnLst>
                              <p:par>
                                <p:cTn id="262" presetID="7" presetClass="emph" presetSubtype="2" fill="hold" nodeType="afterEffect">
                                  <p:stCondLst>
                                    <p:cond delay="500"/>
                                  </p:stCondLst>
                                  <p:childTnLst>
                                    <p:animClr clrSpc="rgb" dir="cw">
                                      <p:cBhvr>
                                        <p:cTn id="263" dur="500" fill="hold"/>
                                        <p:tgtEl>
                                          <p:spTgt spid="27"/>
                                        </p:tgtEl>
                                        <p:attrNameLst>
                                          <p:attrName>stroke.color</p:attrName>
                                        </p:attrNameLst>
                                      </p:cBhvr>
                                      <p:to>
                                        <a:schemeClr val="accent2"/>
                                      </p:to>
                                    </p:animClr>
                                    <p:set>
                                      <p:cBhvr>
                                        <p:cTn id="264" dur="500" fill="hold"/>
                                        <p:tgtEl>
                                          <p:spTgt spid="27"/>
                                        </p:tgtEl>
                                        <p:attrNameLst>
                                          <p:attrName>stroke.on</p:attrName>
                                        </p:attrNameLst>
                                      </p:cBhvr>
                                      <p:to>
                                        <p:strVal val="true"/>
                                      </p:to>
                                    </p:set>
                                  </p:childTnLst>
                                </p:cTn>
                              </p:par>
                            </p:childTnLst>
                          </p:cTn>
                        </p:par>
                        <p:par>
                          <p:cTn id="265" fill="hold">
                            <p:stCondLst>
                              <p:cond delay="7500"/>
                            </p:stCondLst>
                            <p:childTnLst>
                              <p:par>
                                <p:cTn id="266" presetID="7" presetClass="emph" presetSubtype="2" fill="hold" nodeType="afterEffect">
                                  <p:stCondLst>
                                    <p:cond delay="500"/>
                                  </p:stCondLst>
                                  <p:childTnLst>
                                    <p:animClr clrSpc="rgb" dir="cw">
                                      <p:cBhvr>
                                        <p:cTn id="267" dur="500" fill="hold"/>
                                        <p:tgtEl>
                                          <p:spTgt spid="16"/>
                                        </p:tgtEl>
                                        <p:attrNameLst>
                                          <p:attrName>stroke.color</p:attrName>
                                        </p:attrNameLst>
                                      </p:cBhvr>
                                      <p:to>
                                        <a:schemeClr val="accent2"/>
                                      </p:to>
                                    </p:animClr>
                                    <p:set>
                                      <p:cBhvr>
                                        <p:cTn id="268" dur="500" fill="hold"/>
                                        <p:tgtEl>
                                          <p:spTgt spid="16"/>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A necessary condition</a:t>
            </a:r>
            <a:endParaRPr lang="en-US" dirty="0">
              <a:solidFill>
                <a:schemeClr val="tx2"/>
              </a:solidFill>
            </a:endParaRPr>
          </a:p>
        </p:txBody>
      </p:sp>
      <p:sp>
        <p:nvSpPr>
          <p:cNvPr id="4" name="Date Placeholder 3"/>
          <p:cNvSpPr>
            <a:spLocks noGrp="1"/>
          </p:cNvSpPr>
          <p:nvPr>
            <p:ph type="dt" sz="half" idx="10"/>
          </p:nvPr>
        </p:nvSpPr>
        <p:spPr/>
        <p:txBody>
          <a:bodyPr/>
          <a:lstStyle/>
          <a:p>
            <a:r>
              <a:rPr lang="en-IN" smtClean="0"/>
              <a:t>17/12/18</a:t>
            </a:r>
            <a:endParaRPr lang="en-US" dirty="0"/>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12</a:t>
            </a:fld>
            <a:endParaRPr lang="en-US"/>
          </a:p>
        </p:txBody>
      </p:sp>
      <p:sp>
        <p:nvSpPr>
          <p:cNvPr id="38" name="Rectangle 37"/>
          <p:cNvSpPr/>
          <p:nvPr/>
        </p:nvSpPr>
        <p:spPr>
          <a:xfrm>
            <a:off x="437629" y="1443551"/>
            <a:ext cx="8261528" cy="423688"/>
          </a:xfrm>
          <a:prstGeom prst="rect">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Theorem 4</a:t>
            </a:r>
            <a:endParaRPr lang="en-US" dirty="0"/>
          </a:p>
        </p:txBody>
      </p:sp>
      <p:sp>
        <p:nvSpPr>
          <p:cNvPr id="43" name="Rectangle 42"/>
          <p:cNvSpPr/>
          <p:nvPr/>
        </p:nvSpPr>
        <p:spPr>
          <a:xfrm>
            <a:off x="437629" y="1921228"/>
            <a:ext cx="8261528" cy="20082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tx2"/>
                </a:solidFill>
              </a:rPr>
              <a:t>Suppose in a leader-follower system, there </a:t>
            </a:r>
            <a:r>
              <a:rPr lang="en-US" sz="2200" dirty="0">
                <a:solidFill>
                  <a:schemeClr val="tx2"/>
                </a:solidFill>
              </a:rPr>
              <a:t>exist nodes </a:t>
            </a:r>
            <a:r>
              <a:rPr lang="en-US" sz="2200" dirty="0" smtClean="0">
                <a:solidFill>
                  <a:schemeClr val="tx2"/>
                </a:solidFill>
              </a:rPr>
              <a:t>           such that:</a:t>
            </a:r>
            <a:endParaRPr lang="en-US" sz="2200" dirty="0">
              <a:solidFill>
                <a:schemeClr val="tx2"/>
              </a:solidFill>
            </a:endParaRPr>
          </a:p>
          <a:p>
            <a:pPr marL="457200" indent="-457200">
              <a:buFont typeface="+mj-lt"/>
              <a:buAutoNum type="arabicPeriod"/>
            </a:pPr>
            <a:r>
              <a:rPr lang="en-US" sz="2200" dirty="0" smtClean="0">
                <a:solidFill>
                  <a:schemeClr val="tx2"/>
                </a:solidFill>
              </a:rPr>
              <a:t>nodes                    are </a:t>
            </a:r>
            <a:r>
              <a:rPr lang="en-US" sz="2200" dirty="0">
                <a:solidFill>
                  <a:schemeClr val="tx2"/>
                </a:solidFill>
              </a:rPr>
              <a:t>not leaders;</a:t>
            </a:r>
          </a:p>
          <a:p>
            <a:pPr marL="457200" indent="-457200">
              <a:buFont typeface="+mj-lt"/>
              <a:buAutoNum type="arabicPeriod"/>
            </a:pPr>
            <a:r>
              <a:rPr lang="en-US" sz="2200" dirty="0" smtClean="0">
                <a:solidFill>
                  <a:schemeClr val="tx2"/>
                </a:solidFill>
              </a:rPr>
              <a:t>                                                       ;</a:t>
            </a:r>
          </a:p>
          <a:p>
            <a:pPr marL="457200" indent="-457200">
              <a:buFont typeface="+mj-lt"/>
              <a:buAutoNum type="arabicPeriod"/>
            </a:pPr>
            <a:r>
              <a:rPr lang="en-US" sz="2200" dirty="0" smtClean="0">
                <a:solidFill>
                  <a:schemeClr val="tx2"/>
                </a:solidFill>
              </a:rPr>
              <a:t>                        ;</a:t>
            </a:r>
          </a:p>
          <a:p>
            <a:pPr marL="457200" indent="-457200">
              <a:buFont typeface="+mj-lt"/>
              <a:buAutoNum type="arabicPeriod"/>
            </a:pPr>
            <a:r>
              <a:rPr lang="en-US" sz="2200" dirty="0" smtClean="0">
                <a:solidFill>
                  <a:schemeClr val="tx2"/>
                </a:solidFill>
              </a:rPr>
              <a:t>                                                                                           .</a:t>
            </a:r>
          </a:p>
          <a:p>
            <a:r>
              <a:rPr lang="en-US" sz="2200" dirty="0" smtClean="0">
                <a:solidFill>
                  <a:schemeClr val="tx2"/>
                </a:solidFill>
              </a:rPr>
              <a:t>Then</a:t>
            </a:r>
            <a:r>
              <a:rPr lang="en-US" sz="2200" dirty="0">
                <a:solidFill>
                  <a:schemeClr val="tx2"/>
                </a:solidFill>
              </a:rPr>
              <a:t>, the system is not controllable</a:t>
            </a:r>
            <a:r>
              <a:rPr lang="en-US" sz="2200" dirty="0" smtClean="0">
                <a:solidFill>
                  <a:schemeClr val="tx2"/>
                </a:solidFill>
              </a:rPr>
              <a:t>.</a:t>
            </a:r>
            <a:endParaRPr lang="en-US" sz="2200" dirty="0">
              <a:solidFill>
                <a:schemeClr val="tx2"/>
              </a:solidFill>
            </a:endParaRPr>
          </a:p>
        </p:txBody>
      </p:sp>
      <p:pic>
        <p:nvPicPr>
          <p:cNvPr id="3" name="Picture 2"/>
          <p:cNvPicPr>
            <a:picLocks noChangeAspect="1"/>
          </p:cNvPicPr>
          <p:nvPr/>
        </p:nvPicPr>
        <p:blipFill>
          <a:blip r:embed="rId3"/>
          <a:stretch>
            <a:fillRect/>
          </a:stretch>
        </p:blipFill>
        <p:spPr>
          <a:xfrm>
            <a:off x="6738722" y="1957925"/>
            <a:ext cx="660400" cy="292100"/>
          </a:xfrm>
          <a:prstGeom prst="rect">
            <a:avLst/>
          </a:prstGeom>
        </p:spPr>
      </p:pic>
      <p:pic>
        <p:nvPicPr>
          <p:cNvPr id="7" name="Picture 6"/>
          <p:cNvPicPr>
            <a:picLocks noChangeAspect="1"/>
          </p:cNvPicPr>
          <p:nvPr/>
        </p:nvPicPr>
        <p:blipFill>
          <a:blip r:embed="rId4"/>
          <a:stretch>
            <a:fillRect/>
          </a:stretch>
        </p:blipFill>
        <p:spPr>
          <a:xfrm>
            <a:off x="1771993" y="2287838"/>
            <a:ext cx="1003300" cy="292100"/>
          </a:xfrm>
          <a:prstGeom prst="rect">
            <a:avLst/>
          </a:prstGeom>
        </p:spPr>
      </p:pic>
      <p:pic>
        <p:nvPicPr>
          <p:cNvPr id="8" name="Picture 7"/>
          <p:cNvPicPr>
            <a:picLocks noChangeAspect="1"/>
          </p:cNvPicPr>
          <p:nvPr/>
        </p:nvPicPr>
        <p:blipFill>
          <a:blip r:embed="rId5"/>
          <a:stretch>
            <a:fillRect/>
          </a:stretch>
        </p:blipFill>
        <p:spPr>
          <a:xfrm>
            <a:off x="935508" y="2605225"/>
            <a:ext cx="3352800" cy="368300"/>
          </a:xfrm>
          <a:prstGeom prst="rect">
            <a:avLst/>
          </a:prstGeom>
        </p:spPr>
      </p:pic>
      <p:pic>
        <p:nvPicPr>
          <p:cNvPr id="9" name="Picture 8"/>
          <p:cNvPicPr>
            <a:picLocks noChangeAspect="1"/>
          </p:cNvPicPr>
          <p:nvPr/>
        </p:nvPicPr>
        <p:blipFill>
          <a:blip r:embed="rId6"/>
          <a:stretch>
            <a:fillRect/>
          </a:stretch>
        </p:blipFill>
        <p:spPr>
          <a:xfrm>
            <a:off x="923151" y="2978330"/>
            <a:ext cx="1549400" cy="342900"/>
          </a:xfrm>
          <a:prstGeom prst="rect">
            <a:avLst/>
          </a:prstGeom>
        </p:spPr>
      </p:pic>
      <p:pic>
        <p:nvPicPr>
          <p:cNvPr id="11" name="Picture 10"/>
          <p:cNvPicPr>
            <a:picLocks noChangeAspect="1"/>
          </p:cNvPicPr>
          <p:nvPr/>
        </p:nvPicPr>
        <p:blipFill>
          <a:blip r:embed="rId7"/>
          <a:stretch>
            <a:fillRect/>
          </a:stretch>
        </p:blipFill>
        <p:spPr>
          <a:xfrm>
            <a:off x="935508" y="3328984"/>
            <a:ext cx="5778500" cy="304800"/>
          </a:xfrm>
          <a:prstGeom prst="rect">
            <a:avLst/>
          </a:prstGeom>
        </p:spPr>
      </p:pic>
      <p:grpSp>
        <p:nvGrpSpPr>
          <p:cNvPr id="101" name="Group 100"/>
          <p:cNvGrpSpPr/>
          <p:nvPr/>
        </p:nvGrpSpPr>
        <p:grpSpPr>
          <a:xfrm>
            <a:off x="1930176" y="4030627"/>
            <a:ext cx="2023645" cy="2171799"/>
            <a:chOff x="4832451" y="4082322"/>
            <a:chExt cx="2023645" cy="2171799"/>
          </a:xfrm>
        </p:grpSpPr>
        <p:sp>
          <p:nvSpPr>
            <p:cNvPr id="81" name="Oval 80"/>
            <p:cNvSpPr/>
            <p:nvPr/>
          </p:nvSpPr>
          <p:spPr>
            <a:xfrm>
              <a:off x="5590960" y="457510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cxnSp>
          <p:nvCxnSpPr>
            <p:cNvPr id="82" name="Straight Arrow Connector 81"/>
            <p:cNvCxnSpPr>
              <a:stCxn id="86" idx="0"/>
              <a:endCxn id="81" idx="3"/>
            </p:cNvCxnSpPr>
            <p:nvPr/>
          </p:nvCxnSpPr>
          <p:spPr>
            <a:xfrm flipV="1">
              <a:off x="5170831" y="4965346"/>
              <a:ext cx="487084" cy="674603"/>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6289118" y="562795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sp>
          <p:nvSpPr>
            <p:cNvPr id="86" name="Oval 85"/>
            <p:cNvSpPr/>
            <p:nvPr/>
          </p:nvSpPr>
          <p:spPr>
            <a:xfrm>
              <a:off x="4942231" y="563994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t>
              </a:r>
              <a:endParaRPr lang="en-US" dirty="0"/>
            </a:p>
          </p:txBody>
        </p:sp>
        <p:cxnSp>
          <p:nvCxnSpPr>
            <p:cNvPr id="89" name="Straight Arrow Connector 88"/>
            <p:cNvCxnSpPr>
              <a:stCxn id="85" idx="2"/>
              <a:endCxn id="86" idx="6"/>
            </p:cNvCxnSpPr>
            <p:nvPr/>
          </p:nvCxnSpPr>
          <p:spPr>
            <a:xfrm flipH="1">
              <a:off x="5399431" y="5856553"/>
              <a:ext cx="889687" cy="11996"/>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5" idx="0"/>
              <a:endCxn id="81" idx="5"/>
            </p:cNvCxnSpPr>
            <p:nvPr/>
          </p:nvCxnSpPr>
          <p:spPr>
            <a:xfrm flipH="1" flipV="1">
              <a:off x="5981205" y="4965346"/>
              <a:ext cx="536513" cy="662607"/>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4832451" y="4082322"/>
              <a:ext cx="2023645" cy="423688"/>
            </a:xfrm>
            <a:prstGeom prst="rect">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E.g. 1</a:t>
              </a:r>
              <a:endParaRPr lang="en-US" dirty="0"/>
            </a:p>
          </p:txBody>
        </p:sp>
        <p:sp>
          <p:nvSpPr>
            <p:cNvPr id="99" name="Rectangle 98"/>
            <p:cNvSpPr/>
            <p:nvPr/>
          </p:nvSpPr>
          <p:spPr>
            <a:xfrm>
              <a:off x="4832451" y="4544389"/>
              <a:ext cx="2023645" cy="1709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tx2"/>
                </a:solidFill>
              </a:endParaRPr>
            </a:p>
          </p:txBody>
        </p:sp>
      </p:grpSp>
      <p:grpSp>
        <p:nvGrpSpPr>
          <p:cNvPr id="45" name="Group 44"/>
          <p:cNvGrpSpPr/>
          <p:nvPr/>
        </p:nvGrpSpPr>
        <p:grpSpPr>
          <a:xfrm>
            <a:off x="5141462" y="4030627"/>
            <a:ext cx="2033183" cy="2190154"/>
            <a:chOff x="6931624" y="4082322"/>
            <a:chExt cx="2033183" cy="2190154"/>
          </a:xfrm>
        </p:grpSpPr>
        <p:sp>
          <p:nvSpPr>
            <p:cNvPr id="91" name="Oval 90"/>
            <p:cNvSpPr/>
            <p:nvPr/>
          </p:nvSpPr>
          <p:spPr>
            <a:xfrm>
              <a:off x="7714847" y="457510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cxnSp>
          <p:nvCxnSpPr>
            <p:cNvPr id="92" name="Straight Arrow Connector 91"/>
            <p:cNvCxnSpPr/>
            <p:nvPr/>
          </p:nvCxnSpPr>
          <p:spPr>
            <a:xfrm flipV="1">
              <a:off x="7294718" y="4965346"/>
              <a:ext cx="487084" cy="674603"/>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
          <p:nvSpPr>
            <p:cNvPr id="93" name="Oval 92"/>
            <p:cNvSpPr/>
            <p:nvPr/>
          </p:nvSpPr>
          <p:spPr>
            <a:xfrm>
              <a:off x="8413005" y="562795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sp>
          <p:nvSpPr>
            <p:cNvPr id="94" name="Oval 93"/>
            <p:cNvSpPr/>
            <p:nvPr/>
          </p:nvSpPr>
          <p:spPr>
            <a:xfrm>
              <a:off x="7066118" y="563994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t>
              </a:r>
              <a:endParaRPr lang="en-US" dirty="0"/>
            </a:p>
          </p:txBody>
        </p:sp>
        <p:cxnSp>
          <p:nvCxnSpPr>
            <p:cNvPr id="95" name="Straight Arrow Connector 94"/>
            <p:cNvCxnSpPr/>
            <p:nvPr/>
          </p:nvCxnSpPr>
          <p:spPr>
            <a:xfrm flipH="1">
              <a:off x="7523318" y="5856553"/>
              <a:ext cx="889687" cy="11996"/>
            </a:xfrm>
            <a:prstGeom prst="straightConnector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flipV="1">
              <a:off x="8105092" y="4965346"/>
              <a:ext cx="536513" cy="662607"/>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6931624" y="4082322"/>
              <a:ext cx="2023645" cy="423688"/>
            </a:xfrm>
            <a:prstGeom prst="rect">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E.g. 2</a:t>
              </a:r>
              <a:endParaRPr lang="en-US" dirty="0"/>
            </a:p>
          </p:txBody>
        </p:sp>
        <p:sp>
          <p:nvSpPr>
            <p:cNvPr id="100" name="Rectangle 99"/>
            <p:cNvSpPr/>
            <p:nvPr/>
          </p:nvSpPr>
          <p:spPr>
            <a:xfrm>
              <a:off x="6941162" y="4562744"/>
              <a:ext cx="2023645" cy="1709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tx2"/>
                </a:solidFill>
              </a:endParaRPr>
            </a:p>
          </p:txBody>
        </p:sp>
      </p:grpSp>
    </p:spTree>
    <p:extLst>
      <p:ext uri="{BB962C8B-B14F-4D97-AF65-F5344CB8AC3E}">
        <p14:creationId xmlns:p14="http://schemas.microsoft.com/office/powerpoint/2010/main" val="15465874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A necessary condition - corollary</a:t>
            </a:r>
            <a:endParaRPr lang="en-US" dirty="0">
              <a:solidFill>
                <a:schemeClr val="tx2"/>
              </a:solidFill>
            </a:endParaRPr>
          </a:p>
        </p:txBody>
      </p:sp>
      <p:sp>
        <p:nvSpPr>
          <p:cNvPr id="4" name="Date Placeholder 3"/>
          <p:cNvSpPr>
            <a:spLocks noGrp="1"/>
          </p:cNvSpPr>
          <p:nvPr>
            <p:ph type="dt" sz="half" idx="10"/>
          </p:nvPr>
        </p:nvSpPr>
        <p:spPr/>
        <p:txBody>
          <a:bodyPr/>
          <a:lstStyle/>
          <a:p>
            <a:r>
              <a:rPr lang="en-IN" smtClean="0"/>
              <a:t>17/12/18</a:t>
            </a:r>
            <a:endParaRPr lang="en-US" dirty="0"/>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13</a:t>
            </a:fld>
            <a:endParaRPr lang="en-US"/>
          </a:p>
        </p:txBody>
      </p:sp>
      <p:sp>
        <p:nvSpPr>
          <p:cNvPr id="38" name="Rectangle 37"/>
          <p:cNvSpPr/>
          <p:nvPr/>
        </p:nvSpPr>
        <p:spPr>
          <a:xfrm>
            <a:off x="437629" y="1641261"/>
            <a:ext cx="8261528" cy="423688"/>
          </a:xfrm>
          <a:prstGeom prst="rect">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Corollary to Theorem 4</a:t>
            </a:r>
            <a:endParaRPr lang="en-US" dirty="0"/>
          </a:p>
        </p:txBody>
      </p:sp>
      <p:sp>
        <p:nvSpPr>
          <p:cNvPr id="43" name="Rectangle 42"/>
          <p:cNvSpPr/>
          <p:nvPr/>
        </p:nvSpPr>
        <p:spPr>
          <a:xfrm>
            <a:off x="437629" y="2118939"/>
            <a:ext cx="8261528" cy="8478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tx2"/>
                </a:solidFill>
              </a:rPr>
              <a:t>A system with a </a:t>
            </a:r>
            <a:r>
              <a:rPr lang="en-US" sz="2200" dirty="0" smtClean="0">
                <a:solidFill>
                  <a:srgbClr val="FF971D"/>
                </a:solidFill>
              </a:rPr>
              <a:t>triangular sub-graph</a:t>
            </a:r>
            <a:r>
              <a:rPr lang="en-US" sz="2200" dirty="0" smtClean="0">
                <a:solidFill>
                  <a:schemeClr val="tx2"/>
                </a:solidFill>
              </a:rPr>
              <a:t> satisfying </a:t>
            </a:r>
            <a:r>
              <a:rPr lang="en-US" sz="2200" dirty="0">
                <a:solidFill>
                  <a:schemeClr val="tx2"/>
                </a:solidFill>
              </a:rPr>
              <a:t>conditions 1,2, and 3 of Theorem </a:t>
            </a:r>
            <a:r>
              <a:rPr lang="en-US" sz="2200" dirty="0" smtClean="0">
                <a:solidFill>
                  <a:schemeClr val="tx2"/>
                </a:solidFill>
              </a:rPr>
              <a:t>4 </a:t>
            </a:r>
            <a:r>
              <a:rPr lang="en-US" sz="2200" dirty="0">
                <a:solidFill>
                  <a:schemeClr val="tx2"/>
                </a:solidFill>
              </a:rPr>
              <a:t>i</a:t>
            </a:r>
            <a:r>
              <a:rPr lang="en-US" sz="2200" dirty="0" smtClean="0">
                <a:solidFill>
                  <a:schemeClr val="tx2"/>
                </a:solidFill>
              </a:rPr>
              <a:t>s </a:t>
            </a:r>
            <a:r>
              <a:rPr lang="en-US" sz="2200" dirty="0" smtClean="0">
                <a:solidFill>
                  <a:srgbClr val="FF971D"/>
                </a:solidFill>
              </a:rPr>
              <a:t>not strong graph structurally controllable</a:t>
            </a:r>
            <a:r>
              <a:rPr lang="en-US" sz="2200" dirty="0" smtClean="0">
                <a:solidFill>
                  <a:schemeClr val="tx2"/>
                </a:solidFill>
              </a:rPr>
              <a:t>.</a:t>
            </a:r>
            <a:endParaRPr lang="en-US" sz="2200" dirty="0">
              <a:solidFill>
                <a:schemeClr val="tx2"/>
              </a:solidFill>
            </a:endParaRPr>
          </a:p>
        </p:txBody>
      </p:sp>
      <p:sp>
        <p:nvSpPr>
          <p:cNvPr id="81" name="Oval 80"/>
          <p:cNvSpPr/>
          <p:nvPr/>
        </p:nvSpPr>
        <p:spPr>
          <a:xfrm>
            <a:off x="2688685" y="4053847"/>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a:t>
            </a:r>
            <a:endParaRPr lang="en-US" dirty="0"/>
          </a:p>
        </p:txBody>
      </p:sp>
      <p:cxnSp>
        <p:nvCxnSpPr>
          <p:cNvPr id="82" name="Straight Arrow Connector 81"/>
          <p:cNvCxnSpPr>
            <a:stCxn id="86" idx="0"/>
            <a:endCxn id="81" idx="3"/>
          </p:cNvCxnSpPr>
          <p:nvPr/>
        </p:nvCxnSpPr>
        <p:spPr>
          <a:xfrm flipV="1">
            <a:off x="2268556" y="4444092"/>
            <a:ext cx="487084" cy="674603"/>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
        <p:nvSpPr>
          <p:cNvPr id="85" name="Oval 84"/>
          <p:cNvSpPr/>
          <p:nvPr/>
        </p:nvSpPr>
        <p:spPr>
          <a:xfrm>
            <a:off x="3386843" y="510669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k</a:t>
            </a:r>
            <a:endParaRPr lang="en-US" dirty="0"/>
          </a:p>
        </p:txBody>
      </p:sp>
      <p:sp>
        <p:nvSpPr>
          <p:cNvPr id="86" name="Oval 85"/>
          <p:cNvSpPr/>
          <p:nvPr/>
        </p:nvSpPr>
        <p:spPr>
          <a:xfrm>
            <a:off x="2039956" y="51186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t>
            </a:r>
            <a:endParaRPr lang="en-US" dirty="0"/>
          </a:p>
        </p:txBody>
      </p:sp>
      <p:cxnSp>
        <p:nvCxnSpPr>
          <p:cNvPr id="89" name="Straight Arrow Connector 88"/>
          <p:cNvCxnSpPr>
            <a:stCxn id="85" idx="2"/>
            <a:endCxn id="86" idx="6"/>
          </p:cNvCxnSpPr>
          <p:nvPr/>
        </p:nvCxnSpPr>
        <p:spPr>
          <a:xfrm flipH="1">
            <a:off x="2497156" y="5335299"/>
            <a:ext cx="889687" cy="11996"/>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5" idx="0"/>
            <a:endCxn id="81" idx="5"/>
          </p:cNvCxnSpPr>
          <p:nvPr/>
        </p:nvCxnSpPr>
        <p:spPr>
          <a:xfrm flipH="1" flipV="1">
            <a:off x="3078930" y="4444092"/>
            <a:ext cx="536513" cy="662607"/>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437629" y="3561068"/>
            <a:ext cx="8261527" cy="423688"/>
          </a:xfrm>
          <a:prstGeom prst="rect">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Example</a:t>
            </a:r>
            <a:endParaRPr lang="en-US" dirty="0"/>
          </a:p>
        </p:txBody>
      </p:sp>
      <p:sp>
        <p:nvSpPr>
          <p:cNvPr id="99" name="Rectangle 98"/>
          <p:cNvSpPr/>
          <p:nvPr/>
        </p:nvSpPr>
        <p:spPr>
          <a:xfrm>
            <a:off x="437630" y="4023135"/>
            <a:ext cx="8261526" cy="1709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tx2"/>
              </a:solidFill>
            </a:endParaRPr>
          </a:p>
        </p:txBody>
      </p:sp>
      <p:sp>
        <p:nvSpPr>
          <p:cNvPr id="31" name="Oval 30"/>
          <p:cNvSpPr/>
          <p:nvPr/>
        </p:nvSpPr>
        <p:spPr>
          <a:xfrm>
            <a:off x="791860" y="4571981"/>
            <a:ext cx="457200"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32" name="Oval 31"/>
          <p:cNvSpPr/>
          <p:nvPr/>
        </p:nvSpPr>
        <p:spPr>
          <a:xfrm>
            <a:off x="4628215" y="454679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33" name="Oval 32"/>
          <p:cNvSpPr/>
          <p:nvPr/>
        </p:nvSpPr>
        <p:spPr>
          <a:xfrm>
            <a:off x="3804048" y="4090964"/>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a:t>
            </a:r>
            <a:endParaRPr lang="en-US" dirty="0"/>
          </a:p>
        </p:txBody>
      </p:sp>
      <p:sp>
        <p:nvSpPr>
          <p:cNvPr id="34" name="Oval 33"/>
          <p:cNvSpPr/>
          <p:nvPr/>
        </p:nvSpPr>
        <p:spPr>
          <a:xfrm>
            <a:off x="4895458" y="51466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35" name="Oval 34"/>
          <p:cNvSpPr/>
          <p:nvPr/>
        </p:nvSpPr>
        <p:spPr>
          <a:xfrm>
            <a:off x="5283163" y="411478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
            </a:r>
            <a:endParaRPr lang="en-US" dirty="0"/>
          </a:p>
        </p:txBody>
      </p:sp>
      <p:sp>
        <p:nvSpPr>
          <p:cNvPr id="36" name="Oval 35"/>
          <p:cNvSpPr/>
          <p:nvPr/>
        </p:nvSpPr>
        <p:spPr>
          <a:xfrm>
            <a:off x="6344226" y="49942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t>
            </a:r>
            <a:endParaRPr lang="en-US" dirty="0"/>
          </a:p>
        </p:txBody>
      </p:sp>
      <p:sp>
        <p:nvSpPr>
          <p:cNvPr id="37" name="Oval 36"/>
          <p:cNvSpPr/>
          <p:nvPr/>
        </p:nvSpPr>
        <p:spPr>
          <a:xfrm>
            <a:off x="6611722" y="4156000"/>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a:t>
            </a:r>
            <a:endParaRPr lang="en-US" dirty="0"/>
          </a:p>
        </p:txBody>
      </p:sp>
      <p:cxnSp>
        <p:nvCxnSpPr>
          <p:cNvPr id="39" name="Straight Arrow Connector 38"/>
          <p:cNvCxnSpPr>
            <a:stCxn id="31" idx="6"/>
            <a:endCxn id="81" idx="2"/>
          </p:cNvCxnSpPr>
          <p:nvPr/>
        </p:nvCxnSpPr>
        <p:spPr>
          <a:xfrm flipV="1">
            <a:off x="1249060" y="4282447"/>
            <a:ext cx="1439625" cy="518134"/>
          </a:xfrm>
          <a:prstGeom prst="straightConnector1">
            <a:avLst/>
          </a:prstGeom>
          <a:ln w="4445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2" idx="1"/>
            <a:endCxn id="33" idx="6"/>
          </p:cNvCxnSpPr>
          <p:nvPr/>
        </p:nvCxnSpPr>
        <p:spPr>
          <a:xfrm flipH="1" flipV="1">
            <a:off x="4261248" y="4319564"/>
            <a:ext cx="433922" cy="294186"/>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81" idx="6"/>
            <a:endCxn id="33" idx="2"/>
          </p:cNvCxnSpPr>
          <p:nvPr/>
        </p:nvCxnSpPr>
        <p:spPr>
          <a:xfrm>
            <a:off x="3145885" y="4282447"/>
            <a:ext cx="658163" cy="37117"/>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6" idx="2"/>
            <a:endCxn id="32" idx="6"/>
          </p:cNvCxnSpPr>
          <p:nvPr/>
        </p:nvCxnSpPr>
        <p:spPr>
          <a:xfrm flipH="1" flipV="1">
            <a:off x="5085415" y="4775395"/>
            <a:ext cx="1258811" cy="447405"/>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6" idx="0"/>
            <a:endCxn id="37" idx="4"/>
          </p:cNvCxnSpPr>
          <p:nvPr/>
        </p:nvCxnSpPr>
        <p:spPr>
          <a:xfrm flipV="1">
            <a:off x="6572826" y="4613200"/>
            <a:ext cx="267496" cy="381000"/>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35" idx="6"/>
            <a:endCxn id="37" idx="2"/>
          </p:cNvCxnSpPr>
          <p:nvPr/>
        </p:nvCxnSpPr>
        <p:spPr>
          <a:xfrm>
            <a:off x="5740363" y="4343381"/>
            <a:ext cx="871359" cy="41219"/>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4" idx="0"/>
            <a:endCxn id="35" idx="4"/>
          </p:cNvCxnSpPr>
          <p:nvPr/>
        </p:nvCxnSpPr>
        <p:spPr>
          <a:xfrm flipV="1">
            <a:off x="5124058" y="4571981"/>
            <a:ext cx="387705" cy="574619"/>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4" idx="6"/>
            <a:endCxn id="37" idx="3"/>
          </p:cNvCxnSpPr>
          <p:nvPr/>
        </p:nvCxnSpPr>
        <p:spPr>
          <a:xfrm flipV="1">
            <a:off x="5352658" y="4546245"/>
            <a:ext cx="1326019" cy="828955"/>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81" idx="6"/>
            <a:endCxn id="34" idx="2"/>
          </p:cNvCxnSpPr>
          <p:nvPr/>
        </p:nvCxnSpPr>
        <p:spPr>
          <a:xfrm>
            <a:off x="3145885" y="4282447"/>
            <a:ext cx="1749573" cy="1092753"/>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318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500" fill="hold"/>
                                        <p:tgtEl>
                                          <p:spTgt spid="81"/>
                                        </p:tgtEl>
                                        <p:attrNameLst>
                                          <p:attrName>fillcolor</p:attrName>
                                        </p:attrNameLst>
                                      </p:cBhvr>
                                      <p:to>
                                        <a:srgbClr val="008F00"/>
                                      </p:to>
                                    </p:animClr>
                                    <p:set>
                                      <p:cBhvr>
                                        <p:cTn id="57" dur="500" fill="hold"/>
                                        <p:tgtEl>
                                          <p:spTgt spid="81"/>
                                        </p:tgtEl>
                                        <p:attrNameLst>
                                          <p:attrName>fill.type</p:attrName>
                                        </p:attrNameLst>
                                      </p:cBhvr>
                                      <p:to>
                                        <p:strVal val="solid"/>
                                      </p:to>
                                    </p:set>
                                    <p:set>
                                      <p:cBhvr>
                                        <p:cTn id="58" dur="500" fill="hold"/>
                                        <p:tgtEl>
                                          <p:spTgt spid="81"/>
                                        </p:tgtEl>
                                        <p:attrNameLst>
                                          <p:attrName>fill.on</p:attrName>
                                        </p:attrNameLst>
                                      </p:cBhvr>
                                      <p:to>
                                        <p:strVal val="true"/>
                                      </p:to>
                                    </p:set>
                                  </p:childTnLst>
                                </p:cTn>
                              </p:par>
                              <p:par>
                                <p:cTn id="59" presetID="1" presetClass="emph" presetSubtype="2" fill="hold" nodeType="withEffect">
                                  <p:stCondLst>
                                    <p:cond delay="0"/>
                                  </p:stCondLst>
                                  <p:childTnLst>
                                    <p:animClr clrSpc="rgb" dir="cw">
                                      <p:cBhvr>
                                        <p:cTn id="60" dur="500" fill="hold"/>
                                        <p:tgtEl>
                                          <p:spTgt spid="86"/>
                                        </p:tgtEl>
                                        <p:attrNameLst>
                                          <p:attrName>fillcolor</p:attrName>
                                        </p:attrNameLst>
                                      </p:cBhvr>
                                      <p:to>
                                        <a:srgbClr val="008F00"/>
                                      </p:to>
                                    </p:animClr>
                                    <p:set>
                                      <p:cBhvr>
                                        <p:cTn id="61" dur="500" fill="hold"/>
                                        <p:tgtEl>
                                          <p:spTgt spid="86"/>
                                        </p:tgtEl>
                                        <p:attrNameLst>
                                          <p:attrName>fill.type</p:attrName>
                                        </p:attrNameLst>
                                      </p:cBhvr>
                                      <p:to>
                                        <p:strVal val="solid"/>
                                      </p:to>
                                    </p:set>
                                    <p:set>
                                      <p:cBhvr>
                                        <p:cTn id="62" dur="500" fill="hold"/>
                                        <p:tgtEl>
                                          <p:spTgt spid="86"/>
                                        </p:tgtEl>
                                        <p:attrNameLst>
                                          <p:attrName>fill.on</p:attrName>
                                        </p:attrNameLst>
                                      </p:cBhvr>
                                      <p:to>
                                        <p:strVal val="true"/>
                                      </p:to>
                                    </p:set>
                                  </p:childTnLst>
                                </p:cTn>
                              </p:par>
                              <p:par>
                                <p:cTn id="63" presetID="1" presetClass="emph" presetSubtype="2" fill="hold" nodeType="withEffect">
                                  <p:stCondLst>
                                    <p:cond delay="0"/>
                                  </p:stCondLst>
                                  <p:childTnLst>
                                    <p:animClr clrSpc="rgb" dir="cw">
                                      <p:cBhvr>
                                        <p:cTn id="64" dur="500" fill="hold"/>
                                        <p:tgtEl>
                                          <p:spTgt spid="85"/>
                                        </p:tgtEl>
                                        <p:attrNameLst>
                                          <p:attrName>fillcolor</p:attrName>
                                        </p:attrNameLst>
                                      </p:cBhvr>
                                      <p:to>
                                        <a:srgbClr val="008F00"/>
                                      </p:to>
                                    </p:animClr>
                                    <p:set>
                                      <p:cBhvr>
                                        <p:cTn id="65" dur="500" fill="hold"/>
                                        <p:tgtEl>
                                          <p:spTgt spid="85"/>
                                        </p:tgtEl>
                                        <p:attrNameLst>
                                          <p:attrName>fill.type</p:attrName>
                                        </p:attrNameLst>
                                      </p:cBhvr>
                                      <p:to>
                                        <p:strVal val="solid"/>
                                      </p:to>
                                    </p:set>
                                    <p:set>
                                      <p:cBhvr>
                                        <p:cTn id="66" dur="500" fill="hold"/>
                                        <p:tgtEl>
                                          <p:spTgt spid="85"/>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500" fill="hold"/>
                                        <p:tgtEl>
                                          <p:spTgt spid="89"/>
                                        </p:tgtEl>
                                        <p:attrNameLst>
                                          <p:attrName>fillcolor</p:attrName>
                                        </p:attrNameLst>
                                      </p:cBhvr>
                                      <p:to>
                                        <a:srgbClr val="008F00"/>
                                      </p:to>
                                    </p:animClr>
                                    <p:set>
                                      <p:cBhvr>
                                        <p:cTn id="69" dur="500" fill="hold"/>
                                        <p:tgtEl>
                                          <p:spTgt spid="89"/>
                                        </p:tgtEl>
                                        <p:attrNameLst>
                                          <p:attrName>fill.type</p:attrName>
                                        </p:attrNameLst>
                                      </p:cBhvr>
                                      <p:to>
                                        <p:strVal val="solid"/>
                                      </p:to>
                                    </p:set>
                                    <p:set>
                                      <p:cBhvr>
                                        <p:cTn id="70" dur="500" fill="hold"/>
                                        <p:tgtEl>
                                          <p:spTgt spid="89"/>
                                        </p:tgtEl>
                                        <p:attrNameLst>
                                          <p:attrName>fill.on</p:attrName>
                                        </p:attrNameLst>
                                      </p:cBhvr>
                                      <p:to>
                                        <p:strVal val="true"/>
                                      </p:to>
                                    </p:set>
                                  </p:childTnLst>
                                </p:cTn>
                              </p:par>
                              <p:par>
                                <p:cTn id="71" presetID="7" presetClass="emph" presetSubtype="2" fill="hold" nodeType="withEffect">
                                  <p:stCondLst>
                                    <p:cond delay="0"/>
                                  </p:stCondLst>
                                  <p:childTnLst>
                                    <p:animClr clrSpc="rgb" dir="cw">
                                      <p:cBhvr>
                                        <p:cTn id="72" dur="500" fill="hold"/>
                                        <p:tgtEl>
                                          <p:spTgt spid="82"/>
                                        </p:tgtEl>
                                        <p:attrNameLst>
                                          <p:attrName>stroke.color</p:attrName>
                                        </p:attrNameLst>
                                      </p:cBhvr>
                                      <p:to>
                                        <a:srgbClr val="008F00"/>
                                      </p:to>
                                    </p:animClr>
                                    <p:set>
                                      <p:cBhvr>
                                        <p:cTn id="73" dur="500" fill="hold"/>
                                        <p:tgtEl>
                                          <p:spTgt spid="82"/>
                                        </p:tgtEl>
                                        <p:attrNameLst>
                                          <p:attrName>stroke.on</p:attrName>
                                        </p:attrNameLst>
                                      </p:cBhvr>
                                      <p:to>
                                        <p:strVal val="true"/>
                                      </p:to>
                                    </p:set>
                                  </p:childTnLst>
                                </p:cTn>
                              </p:par>
                              <p:par>
                                <p:cTn id="74" presetID="7" presetClass="emph" presetSubtype="2" fill="hold" nodeType="withEffect">
                                  <p:stCondLst>
                                    <p:cond delay="0"/>
                                  </p:stCondLst>
                                  <p:childTnLst>
                                    <p:animClr clrSpc="rgb" dir="cw">
                                      <p:cBhvr>
                                        <p:cTn id="75" dur="500" fill="hold"/>
                                        <p:tgtEl>
                                          <p:spTgt spid="89"/>
                                        </p:tgtEl>
                                        <p:attrNameLst>
                                          <p:attrName>stroke.color</p:attrName>
                                        </p:attrNameLst>
                                      </p:cBhvr>
                                      <p:to>
                                        <a:srgbClr val="008F00"/>
                                      </p:to>
                                    </p:animClr>
                                    <p:set>
                                      <p:cBhvr>
                                        <p:cTn id="76" dur="500" fill="hold"/>
                                        <p:tgtEl>
                                          <p:spTgt spid="89"/>
                                        </p:tgtEl>
                                        <p:attrNameLst>
                                          <p:attrName>stroke.on</p:attrName>
                                        </p:attrNameLst>
                                      </p:cBhvr>
                                      <p:to>
                                        <p:strVal val="true"/>
                                      </p:to>
                                    </p:set>
                                  </p:childTnLst>
                                </p:cTn>
                              </p:par>
                              <p:par>
                                <p:cTn id="77" presetID="7" presetClass="emph" presetSubtype="2" fill="hold" nodeType="withEffect">
                                  <p:stCondLst>
                                    <p:cond delay="0"/>
                                  </p:stCondLst>
                                  <p:childTnLst>
                                    <p:animClr clrSpc="rgb" dir="cw">
                                      <p:cBhvr>
                                        <p:cTn id="78" dur="500" fill="hold"/>
                                        <p:tgtEl>
                                          <p:spTgt spid="90"/>
                                        </p:tgtEl>
                                        <p:attrNameLst>
                                          <p:attrName>stroke.color</p:attrName>
                                        </p:attrNameLst>
                                      </p:cBhvr>
                                      <p:to>
                                        <a:srgbClr val="008F00"/>
                                      </p:to>
                                    </p:animClr>
                                    <p:set>
                                      <p:cBhvr>
                                        <p:cTn id="79" dur="500" fill="hold"/>
                                        <p:tgtEl>
                                          <p:spTgt spid="90"/>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5" grpId="0" animBg="1"/>
      <p:bldP spid="86" grpId="0" animBg="1"/>
      <p:bldP spid="97" grpId="0" animBg="1"/>
      <p:bldP spid="99" grpId="0" animBg="1"/>
      <p:bldP spid="31" grpId="0" animBg="1"/>
      <p:bldP spid="32" grpId="0" animBg="1"/>
      <p:bldP spid="33" grpId="0" animBg="1"/>
      <p:bldP spid="34" grpId="0" animBg="1"/>
      <p:bldP spid="35" grpId="0" animBg="1"/>
      <p:bldP spid="36" grpId="0" animBg="1"/>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Controllability of cascades</a:t>
            </a:r>
            <a:endParaRPr lang="en-US" dirty="0">
              <a:solidFill>
                <a:schemeClr val="tx2"/>
              </a:solidFill>
            </a:endParaRPr>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14</a:t>
            </a:fld>
            <a:endParaRPr lang="en-US"/>
          </a:p>
        </p:txBody>
      </p:sp>
      <p:sp>
        <p:nvSpPr>
          <p:cNvPr id="15" name="Triangle 14"/>
          <p:cNvSpPr/>
          <p:nvPr/>
        </p:nvSpPr>
        <p:spPr>
          <a:xfrm rot="10800000">
            <a:off x="3212756" y="3715845"/>
            <a:ext cx="2951720" cy="176550"/>
          </a:xfrm>
          <a:prstGeom prs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1961254" y="2171581"/>
            <a:ext cx="457200" cy="4572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0" name="Oval 19"/>
          <p:cNvSpPr/>
          <p:nvPr/>
        </p:nvSpPr>
        <p:spPr>
          <a:xfrm>
            <a:off x="2882840" y="2171581"/>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22" name="Straight Arrow Connector 21"/>
          <p:cNvCxnSpPr>
            <a:stCxn id="20" idx="2"/>
            <a:endCxn id="17" idx="6"/>
          </p:cNvCxnSpPr>
          <p:nvPr/>
        </p:nvCxnSpPr>
        <p:spPr>
          <a:xfrm flipH="1">
            <a:off x="2418454" y="2400181"/>
            <a:ext cx="464386" cy="0"/>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78901" y="1436427"/>
            <a:ext cx="8256180" cy="423688"/>
          </a:xfrm>
          <a:prstGeom prst="rect">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Example of a cascade</a:t>
            </a:r>
            <a:endParaRPr lang="en-US" dirty="0"/>
          </a:p>
        </p:txBody>
      </p:sp>
      <p:sp>
        <p:nvSpPr>
          <p:cNvPr id="24" name="Rectangle 23"/>
          <p:cNvSpPr/>
          <p:nvPr/>
        </p:nvSpPr>
        <p:spPr>
          <a:xfrm>
            <a:off x="578901" y="1898494"/>
            <a:ext cx="8256180" cy="17097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tx2"/>
              </a:solidFill>
            </a:endParaRPr>
          </a:p>
        </p:txBody>
      </p:sp>
      <p:sp>
        <p:nvSpPr>
          <p:cNvPr id="58" name="Rectangle 57"/>
          <p:cNvSpPr/>
          <p:nvPr/>
        </p:nvSpPr>
        <p:spPr>
          <a:xfrm>
            <a:off x="1804086" y="2050894"/>
            <a:ext cx="2817341" cy="707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tx2"/>
              </a:solidFill>
            </a:endParaRPr>
          </a:p>
        </p:txBody>
      </p:sp>
      <p:sp>
        <p:nvSpPr>
          <p:cNvPr id="59" name="Oval 58"/>
          <p:cNvSpPr/>
          <p:nvPr/>
        </p:nvSpPr>
        <p:spPr>
          <a:xfrm>
            <a:off x="1961254" y="2954055"/>
            <a:ext cx="457200" cy="4572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60" name="Oval 59"/>
          <p:cNvSpPr/>
          <p:nvPr/>
        </p:nvSpPr>
        <p:spPr>
          <a:xfrm>
            <a:off x="2882840" y="295405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61" name="Straight Arrow Connector 60"/>
          <p:cNvCxnSpPr>
            <a:stCxn id="60" idx="2"/>
            <a:endCxn id="59" idx="6"/>
          </p:cNvCxnSpPr>
          <p:nvPr/>
        </p:nvCxnSpPr>
        <p:spPr>
          <a:xfrm flipH="1">
            <a:off x="2418454" y="3182655"/>
            <a:ext cx="464386" cy="0"/>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1804086" y="2829560"/>
            <a:ext cx="2817341" cy="70729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tx2"/>
              </a:solidFill>
            </a:endParaRPr>
          </a:p>
        </p:txBody>
      </p:sp>
      <p:sp>
        <p:nvSpPr>
          <p:cNvPr id="63" name="Oval 62"/>
          <p:cNvSpPr/>
          <p:nvPr/>
        </p:nvSpPr>
        <p:spPr>
          <a:xfrm>
            <a:off x="3836171" y="295405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64" name="Straight Arrow Connector 63"/>
          <p:cNvCxnSpPr>
            <a:stCxn id="63" idx="2"/>
            <a:endCxn id="60" idx="6"/>
          </p:cNvCxnSpPr>
          <p:nvPr/>
        </p:nvCxnSpPr>
        <p:spPr>
          <a:xfrm flipH="1">
            <a:off x="3340040" y="3182655"/>
            <a:ext cx="496131" cy="0"/>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628330" y="2047826"/>
            <a:ext cx="1138688" cy="710362"/>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622150" y="2832076"/>
            <a:ext cx="1138688" cy="710362"/>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p:cNvSpPr/>
          <p:nvPr/>
        </p:nvSpPr>
        <p:spPr>
          <a:xfrm>
            <a:off x="5869460" y="2053962"/>
            <a:ext cx="2817341" cy="1482892"/>
          </a:xfrm>
          <a:prstGeom prst="rect">
            <a:avLst/>
          </a:prstGeom>
          <a:solidFill>
            <a:srgbClr val="FC0044">
              <a:alpha val="4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tx2"/>
              </a:solidFill>
            </a:endParaRPr>
          </a:p>
        </p:txBody>
      </p:sp>
      <p:sp>
        <p:nvSpPr>
          <p:cNvPr id="74" name="Rectangle 73"/>
          <p:cNvSpPr/>
          <p:nvPr/>
        </p:nvSpPr>
        <p:spPr>
          <a:xfrm>
            <a:off x="4693704" y="2050894"/>
            <a:ext cx="1138688" cy="1489324"/>
          </a:xfrm>
          <a:prstGeom prst="rect">
            <a:avLst/>
          </a:prstGeom>
          <a:solidFill>
            <a:schemeClr val="accent1">
              <a:lumMod val="60000"/>
              <a:lumOff val="4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2"/>
                </a:solidFill>
              </a:rPr>
              <a:t>Cascade</a:t>
            </a:r>
            <a:endParaRPr lang="en-US" b="1" dirty="0">
              <a:solidFill>
                <a:schemeClr val="tx2"/>
              </a:solidFill>
            </a:endParaRPr>
          </a:p>
        </p:txBody>
      </p:sp>
      <p:sp>
        <p:nvSpPr>
          <p:cNvPr id="84" name="Oval 83"/>
          <p:cNvSpPr/>
          <p:nvPr/>
        </p:nvSpPr>
        <p:spPr>
          <a:xfrm>
            <a:off x="6115050" y="2202482"/>
            <a:ext cx="457200" cy="4572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5" name="Oval 84"/>
          <p:cNvSpPr/>
          <p:nvPr/>
        </p:nvSpPr>
        <p:spPr>
          <a:xfrm>
            <a:off x="7036636" y="220248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cxnSp>
        <p:nvCxnSpPr>
          <p:cNvPr id="86" name="Straight Arrow Connector 85"/>
          <p:cNvCxnSpPr/>
          <p:nvPr/>
        </p:nvCxnSpPr>
        <p:spPr>
          <a:xfrm flipH="1">
            <a:off x="6572250" y="2431082"/>
            <a:ext cx="464386" cy="0"/>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
        <p:nvSpPr>
          <p:cNvPr id="87" name="Oval 86"/>
          <p:cNvSpPr/>
          <p:nvPr/>
        </p:nvSpPr>
        <p:spPr>
          <a:xfrm>
            <a:off x="6115050" y="2984956"/>
            <a:ext cx="457200" cy="4572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8" name="Oval 87"/>
          <p:cNvSpPr/>
          <p:nvPr/>
        </p:nvSpPr>
        <p:spPr>
          <a:xfrm>
            <a:off x="7036636" y="298495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cxnSp>
        <p:nvCxnSpPr>
          <p:cNvPr id="89" name="Straight Arrow Connector 88"/>
          <p:cNvCxnSpPr/>
          <p:nvPr/>
        </p:nvCxnSpPr>
        <p:spPr>
          <a:xfrm flipH="1">
            <a:off x="6572250" y="3213556"/>
            <a:ext cx="464386" cy="0"/>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989967" y="298495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cxnSp>
        <p:nvCxnSpPr>
          <p:cNvPr id="91" name="Straight Arrow Connector 90"/>
          <p:cNvCxnSpPr/>
          <p:nvPr/>
        </p:nvCxnSpPr>
        <p:spPr>
          <a:xfrm flipH="1">
            <a:off x="7493836" y="3213556"/>
            <a:ext cx="496131" cy="0"/>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87" idx="0"/>
            <a:endCxn id="84" idx="4"/>
          </p:cNvCxnSpPr>
          <p:nvPr/>
        </p:nvCxnSpPr>
        <p:spPr>
          <a:xfrm flipV="1">
            <a:off x="6343650" y="2659682"/>
            <a:ext cx="0" cy="325274"/>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pic>
        <p:nvPicPr>
          <p:cNvPr id="95" name="Picture 94"/>
          <p:cNvPicPr>
            <a:picLocks noChangeAspect="1"/>
          </p:cNvPicPr>
          <p:nvPr/>
        </p:nvPicPr>
        <p:blipFill rotWithShape="1">
          <a:blip r:embed="rId3" cstate="screen">
            <a:extLst>
              <a:ext uri="{28A0092B-C50C-407E-A947-70E740481C1C}">
                <a14:useLocalDpi xmlns:a14="http://schemas.microsoft.com/office/drawing/2010/main"/>
              </a:ext>
            </a:extLst>
          </a:blip>
          <a:srcRect l="16793" t="-6039"/>
          <a:stretch/>
        </p:blipFill>
        <p:spPr>
          <a:xfrm>
            <a:off x="972576" y="2274480"/>
            <a:ext cx="327585" cy="309740"/>
          </a:xfrm>
          <a:prstGeom prst="rect">
            <a:avLst/>
          </a:prstGeom>
        </p:spPr>
      </p:pic>
      <p:pic>
        <p:nvPicPr>
          <p:cNvPr id="96" name="Picture 95"/>
          <p:cNvPicPr>
            <a:picLocks noChangeAspect="1"/>
          </p:cNvPicPr>
          <p:nvPr/>
        </p:nvPicPr>
        <p:blipFill rotWithShape="1">
          <a:blip r:embed="rId4" cstate="screen">
            <a:extLst>
              <a:ext uri="{28A0092B-C50C-407E-A947-70E740481C1C}">
                <a14:useLocalDpi xmlns:a14="http://schemas.microsoft.com/office/drawing/2010/main"/>
              </a:ext>
            </a:extLst>
          </a:blip>
          <a:srcRect l="18436" t="1153" r="-1"/>
          <a:stretch/>
        </p:blipFill>
        <p:spPr>
          <a:xfrm>
            <a:off x="968678" y="3078367"/>
            <a:ext cx="331483" cy="288732"/>
          </a:xfrm>
          <a:prstGeom prst="rect">
            <a:avLst/>
          </a:prstGeom>
        </p:spPr>
      </p:pic>
      <p:sp>
        <p:nvSpPr>
          <p:cNvPr id="97" name="Rectangle 96"/>
          <p:cNvSpPr/>
          <p:nvPr/>
        </p:nvSpPr>
        <p:spPr>
          <a:xfrm>
            <a:off x="437629" y="3964335"/>
            <a:ext cx="8261528" cy="423688"/>
          </a:xfrm>
          <a:prstGeom prst="rect">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Theorem 5</a:t>
            </a:r>
            <a:endParaRPr lang="en-US" dirty="0"/>
          </a:p>
        </p:txBody>
      </p:sp>
      <p:sp>
        <p:nvSpPr>
          <p:cNvPr id="98" name="Rectangle 97"/>
          <p:cNvSpPr/>
          <p:nvPr/>
        </p:nvSpPr>
        <p:spPr>
          <a:xfrm>
            <a:off x="437629" y="4442012"/>
            <a:ext cx="8261528" cy="200822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smtClean="0">
                <a:solidFill>
                  <a:schemeClr val="tx2"/>
                </a:solidFill>
              </a:rPr>
              <a:t>Consider two systems                                                                 where:</a:t>
            </a:r>
            <a:endParaRPr lang="en-US" sz="2200" dirty="0">
              <a:solidFill>
                <a:schemeClr val="tx2"/>
              </a:solidFill>
            </a:endParaRPr>
          </a:p>
          <a:p>
            <a:pPr marL="457200" indent="-457200">
              <a:buFont typeface="+mj-lt"/>
              <a:buAutoNum type="arabicPeriod"/>
            </a:pPr>
            <a:r>
              <a:rPr lang="en-US" sz="2200" dirty="0" smtClean="0">
                <a:solidFill>
                  <a:schemeClr val="tx2"/>
                </a:solidFill>
              </a:rPr>
              <a:t>    satisfies conditions of Theorem 3;</a:t>
            </a:r>
          </a:p>
          <a:p>
            <a:pPr marL="457200" indent="-457200">
              <a:buFont typeface="+mj-lt"/>
              <a:buAutoNum type="arabicPeriod"/>
            </a:pPr>
            <a:r>
              <a:rPr lang="en-US" sz="2200" dirty="0" smtClean="0">
                <a:solidFill>
                  <a:schemeClr val="tx2"/>
                </a:solidFill>
              </a:rPr>
              <a:t>                          is controllable;.</a:t>
            </a:r>
          </a:p>
          <a:p>
            <a:r>
              <a:rPr lang="en-US" sz="2200" dirty="0">
                <a:solidFill>
                  <a:schemeClr val="tx2"/>
                </a:solidFill>
              </a:rPr>
              <a:t>Then, the cascaded system formed by connecting the terminal node </a:t>
            </a:r>
            <a:r>
              <a:rPr lang="en-US" sz="2200" dirty="0" smtClean="0">
                <a:solidFill>
                  <a:schemeClr val="tx2"/>
                </a:solidFill>
              </a:rPr>
              <a:t>of  </a:t>
            </a:r>
          </a:p>
          <a:p>
            <a:r>
              <a:rPr lang="en-US" sz="2200" dirty="0">
                <a:solidFill>
                  <a:schemeClr val="tx2"/>
                </a:solidFill>
              </a:rPr>
              <a:t> </a:t>
            </a:r>
            <a:r>
              <a:rPr lang="en-US" sz="2200" dirty="0" smtClean="0">
                <a:solidFill>
                  <a:schemeClr val="tx2"/>
                </a:solidFill>
              </a:rPr>
              <a:t>    to </a:t>
            </a:r>
            <a:r>
              <a:rPr lang="en-US" sz="2200" dirty="0">
                <a:solidFill>
                  <a:schemeClr val="tx2"/>
                </a:solidFill>
              </a:rPr>
              <a:t>the leader </a:t>
            </a:r>
            <a:r>
              <a:rPr lang="en-US" sz="2200" dirty="0" smtClean="0">
                <a:solidFill>
                  <a:schemeClr val="tx2"/>
                </a:solidFill>
              </a:rPr>
              <a:t>of       with </a:t>
            </a:r>
            <a:r>
              <a:rPr lang="en-US" sz="2200" dirty="0">
                <a:solidFill>
                  <a:schemeClr val="tx2"/>
                </a:solidFill>
              </a:rPr>
              <a:t>any weight (</a:t>
            </a:r>
            <a:r>
              <a:rPr lang="en-US" sz="2200" dirty="0" smtClean="0">
                <a:solidFill>
                  <a:schemeClr val="tx2"/>
                </a:solidFill>
              </a:rPr>
              <a:t>and making </a:t>
            </a:r>
            <a:r>
              <a:rPr lang="en-US" sz="2200" dirty="0">
                <a:solidFill>
                  <a:schemeClr val="tx2"/>
                </a:solidFill>
              </a:rPr>
              <a:t>the leader </a:t>
            </a:r>
            <a:r>
              <a:rPr lang="en-US" sz="2200" dirty="0" smtClean="0">
                <a:solidFill>
                  <a:schemeClr val="tx2"/>
                </a:solidFill>
              </a:rPr>
              <a:t>of       a </a:t>
            </a:r>
            <a:r>
              <a:rPr lang="en-US" sz="2200" dirty="0">
                <a:solidFill>
                  <a:schemeClr val="tx2"/>
                </a:solidFill>
              </a:rPr>
              <a:t>follower) is controllable.</a:t>
            </a:r>
          </a:p>
        </p:txBody>
      </p:sp>
      <p:pic>
        <p:nvPicPr>
          <p:cNvPr id="99" name="Picture 98"/>
          <p:cNvPicPr>
            <a:picLocks noChangeAspect="1"/>
          </p:cNvPicPr>
          <p:nvPr/>
        </p:nvPicPr>
        <p:blipFill>
          <a:blip r:embed="rId5"/>
          <a:stretch>
            <a:fillRect/>
          </a:stretch>
        </p:blipFill>
        <p:spPr>
          <a:xfrm>
            <a:off x="3054354" y="4455325"/>
            <a:ext cx="4000500" cy="317500"/>
          </a:xfrm>
          <a:prstGeom prst="rect">
            <a:avLst/>
          </a:prstGeom>
        </p:spPr>
      </p:pic>
      <p:pic>
        <p:nvPicPr>
          <p:cNvPr id="100" name="Picture 99"/>
          <p:cNvPicPr>
            <a:picLocks noChangeAspect="1"/>
          </p:cNvPicPr>
          <p:nvPr/>
        </p:nvPicPr>
        <p:blipFill rotWithShape="1">
          <a:blip r:embed="rId3" cstate="screen">
            <a:extLst>
              <a:ext uri="{28A0092B-C50C-407E-A947-70E740481C1C}">
                <a14:useLocalDpi xmlns:a14="http://schemas.microsoft.com/office/drawing/2010/main"/>
              </a:ext>
            </a:extLst>
          </a:blip>
          <a:srcRect l="16793" t="-6039"/>
          <a:stretch/>
        </p:blipFill>
        <p:spPr>
          <a:xfrm>
            <a:off x="811937" y="4795264"/>
            <a:ext cx="327585" cy="309740"/>
          </a:xfrm>
          <a:prstGeom prst="rect">
            <a:avLst/>
          </a:prstGeom>
        </p:spPr>
      </p:pic>
      <p:pic>
        <p:nvPicPr>
          <p:cNvPr id="101" name="Picture 100"/>
          <p:cNvPicPr>
            <a:picLocks noChangeAspect="1"/>
          </p:cNvPicPr>
          <p:nvPr/>
        </p:nvPicPr>
        <p:blipFill>
          <a:blip r:embed="rId6"/>
          <a:stretch>
            <a:fillRect/>
          </a:stretch>
        </p:blipFill>
        <p:spPr>
          <a:xfrm>
            <a:off x="840538" y="5147466"/>
            <a:ext cx="1625600" cy="317500"/>
          </a:xfrm>
          <a:prstGeom prst="rect">
            <a:avLst/>
          </a:prstGeom>
        </p:spPr>
      </p:pic>
      <p:pic>
        <p:nvPicPr>
          <p:cNvPr id="102" name="Picture 101"/>
          <p:cNvPicPr>
            <a:picLocks noChangeAspect="1"/>
          </p:cNvPicPr>
          <p:nvPr/>
        </p:nvPicPr>
        <p:blipFill rotWithShape="1">
          <a:blip r:embed="rId3" cstate="screen">
            <a:extLst>
              <a:ext uri="{28A0092B-C50C-407E-A947-70E740481C1C}">
                <a14:useLocalDpi xmlns:a14="http://schemas.microsoft.com/office/drawing/2010/main"/>
              </a:ext>
            </a:extLst>
          </a:blip>
          <a:srcRect l="16793" t="-6039"/>
          <a:stretch/>
        </p:blipFill>
        <p:spPr>
          <a:xfrm>
            <a:off x="489757" y="5811466"/>
            <a:ext cx="327585" cy="309740"/>
          </a:xfrm>
          <a:prstGeom prst="rect">
            <a:avLst/>
          </a:prstGeom>
        </p:spPr>
      </p:pic>
      <p:pic>
        <p:nvPicPr>
          <p:cNvPr id="103" name="Picture 102"/>
          <p:cNvPicPr>
            <a:picLocks noChangeAspect="1"/>
          </p:cNvPicPr>
          <p:nvPr/>
        </p:nvPicPr>
        <p:blipFill rotWithShape="1">
          <a:blip r:embed="rId4" cstate="screen">
            <a:extLst>
              <a:ext uri="{28A0092B-C50C-407E-A947-70E740481C1C}">
                <a14:useLocalDpi xmlns:a14="http://schemas.microsoft.com/office/drawing/2010/main"/>
              </a:ext>
            </a:extLst>
          </a:blip>
          <a:srcRect l="18436" t="1153" r="-1"/>
          <a:stretch/>
        </p:blipFill>
        <p:spPr>
          <a:xfrm>
            <a:off x="2672753" y="5830621"/>
            <a:ext cx="331483" cy="288732"/>
          </a:xfrm>
          <a:prstGeom prst="rect">
            <a:avLst/>
          </a:prstGeom>
        </p:spPr>
      </p:pic>
      <p:pic>
        <p:nvPicPr>
          <p:cNvPr id="104" name="Picture 103"/>
          <p:cNvPicPr>
            <a:picLocks noChangeAspect="1"/>
          </p:cNvPicPr>
          <p:nvPr/>
        </p:nvPicPr>
        <p:blipFill rotWithShape="1">
          <a:blip r:embed="rId4" cstate="screen">
            <a:extLst>
              <a:ext uri="{28A0092B-C50C-407E-A947-70E740481C1C}">
                <a14:useLocalDpi xmlns:a14="http://schemas.microsoft.com/office/drawing/2010/main"/>
              </a:ext>
            </a:extLst>
          </a:blip>
          <a:srcRect l="18436" t="1153" r="-1"/>
          <a:stretch/>
        </p:blipFill>
        <p:spPr>
          <a:xfrm>
            <a:off x="7866710" y="5821970"/>
            <a:ext cx="331483" cy="288732"/>
          </a:xfrm>
          <a:prstGeom prst="rect">
            <a:avLst/>
          </a:prstGeom>
        </p:spPr>
      </p:pic>
      <p:cxnSp>
        <p:nvCxnSpPr>
          <p:cNvPr id="105" name="Straight Arrow Connector 104"/>
          <p:cNvCxnSpPr>
            <a:stCxn id="87" idx="7"/>
            <a:endCxn id="85" idx="4"/>
          </p:cNvCxnSpPr>
          <p:nvPr/>
        </p:nvCxnSpPr>
        <p:spPr>
          <a:xfrm flipV="1">
            <a:off x="6505295" y="2659682"/>
            <a:ext cx="759941" cy="392229"/>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9526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5"/>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92"/>
                                        </p:tgtEl>
                                        <p:attrNameLst>
                                          <p:attrName>style.visibility</p:attrName>
                                        </p:attrNameLst>
                                      </p:cBhvr>
                                      <p:to>
                                        <p:strVal val="hidden"/>
                                      </p:to>
                                    </p:set>
                                  </p:childTnLst>
                                </p:cTn>
                              </p:par>
                              <p:par>
                                <p:cTn id="27" presetID="1" presetClass="emph" presetSubtype="2" fill="hold" nodeType="withEffect">
                                  <p:stCondLst>
                                    <p:cond delay="0"/>
                                  </p:stCondLst>
                                  <p:childTnLst>
                                    <p:animClr clrSpc="rgb" dir="cw">
                                      <p:cBhvr>
                                        <p:cTn id="28" dur="500" fill="hold"/>
                                        <p:tgtEl>
                                          <p:spTgt spid="73"/>
                                        </p:tgtEl>
                                        <p:attrNameLst>
                                          <p:attrName>fillcolor</p:attrName>
                                        </p:attrNameLst>
                                      </p:cBhvr>
                                      <p:to>
                                        <a:srgbClr val="6FC635"/>
                                      </p:to>
                                    </p:animClr>
                                    <p:set>
                                      <p:cBhvr>
                                        <p:cTn id="29" dur="500" fill="hold"/>
                                        <p:tgtEl>
                                          <p:spTgt spid="73"/>
                                        </p:tgtEl>
                                        <p:attrNameLst>
                                          <p:attrName>fill.type</p:attrName>
                                        </p:attrNameLst>
                                      </p:cBhvr>
                                      <p:to>
                                        <p:strVal val="solid"/>
                                      </p:to>
                                    </p:set>
                                    <p:set>
                                      <p:cBhvr>
                                        <p:cTn id="30" dur="500" fill="hold"/>
                                        <p:tgtEl>
                                          <p:spTgt spid="7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9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2</a:t>
            </a:r>
            <a:r>
              <a:rPr lang="en-US" baseline="30000" dirty="0" smtClean="0">
                <a:solidFill>
                  <a:schemeClr val="tx2"/>
                </a:solidFill>
              </a:rPr>
              <a:t>nd</a:t>
            </a:r>
            <a:r>
              <a:rPr lang="en-US" dirty="0" smtClean="0">
                <a:solidFill>
                  <a:schemeClr val="tx2"/>
                </a:solidFill>
              </a:rPr>
              <a:t>   motivating example</a:t>
            </a:r>
            <a:endParaRPr lang="en-US" dirty="0">
              <a:solidFill>
                <a:schemeClr val="tx2"/>
              </a:solidFill>
            </a:endParaRPr>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15</a:t>
            </a:fld>
            <a:endParaRPr lang="en-US"/>
          </a:p>
        </p:txBody>
      </p:sp>
      <p:grpSp>
        <p:nvGrpSpPr>
          <p:cNvPr id="29" name="Group 28"/>
          <p:cNvGrpSpPr/>
          <p:nvPr/>
        </p:nvGrpSpPr>
        <p:grpSpPr>
          <a:xfrm>
            <a:off x="729050" y="1530933"/>
            <a:ext cx="3632886" cy="2163737"/>
            <a:chOff x="729049" y="1530933"/>
            <a:chExt cx="4801459" cy="2938100"/>
          </a:xfrm>
        </p:grpSpPr>
        <p:sp>
          <p:nvSpPr>
            <p:cNvPr id="7" name="Oval 6"/>
            <p:cNvSpPr/>
            <p:nvPr/>
          </p:nvSpPr>
          <p:spPr>
            <a:xfrm>
              <a:off x="1750026" y="225813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p:cNvSpPr/>
            <p:nvPr/>
          </p:nvSpPr>
          <p:spPr>
            <a:xfrm>
              <a:off x="729049" y="153093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p:cNvSpPr/>
            <p:nvPr/>
          </p:nvSpPr>
          <p:spPr>
            <a:xfrm>
              <a:off x="3991232" y="225813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p:cNvSpPr/>
            <p:nvPr/>
          </p:nvSpPr>
          <p:spPr>
            <a:xfrm>
              <a:off x="3991232" y="334123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1" name="Oval 10"/>
            <p:cNvSpPr/>
            <p:nvPr/>
          </p:nvSpPr>
          <p:spPr>
            <a:xfrm>
              <a:off x="1750026" y="3341235"/>
              <a:ext cx="457200" cy="457200"/>
            </a:xfrm>
            <a:prstGeom prst="ellipse">
              <a:avLst/>
            </a:prstGeom>
            <a:solidFill>
              <a:srgbClr val="FF97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2" name="Oval 11"/>
            <p:cNvSpPr/>
            <p:nvPr/>
          </p:nvSpPr>
          <p:spPr>
            <a:xfrm>
              <a:off x="729049" y="401183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3" name="Oval 12"/>
            <p:cNvSpPr/>
            <p:nvPr/>
          </p:nvSpPr>
          <p:spPr>
            <a:xfrm>
              <a:off x="2870629" y="288403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Oval 13"/>
            <p:cNvSpPr/>
            <p:nvPr/>
          </p:nvSpPr>
          <p:spPr>
            <a:xfrm>
              <a:off x="5060608" y="153093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Oval 14"/>
            <p:cNvSpPr/>
            <p:nvPr/>
          </p:nvSpPr>
          <p:spPr>
            <a:xfrm>
              <a:off x="5060608" y="401183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6" name="Straight Arrow Connector 15"/>
            <p:cNvCxnSpPr>
              <a:stCxn id="27" idx="5"/>
              <a:endCxn id="12" idx="1"/>
            </p:cNvCxnSpPr>
            <p:nvPr/>
          </p:nvCxnSpPr>
          <p:spPr>
            <a:xfrm>
              <a:off x="1119294" y="1921178"/>
              <a:ext cx="697687" cy="4039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6"/>
            </p:cNvCxnSpPr>
            <p:nvPr/>
          </p:nvCxnSpPr>
          <p:spPr>
            <a:xfrm>
              <a:off x="2207226" y="2486739"/>
              <a:ext cx="730358" cy="46425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8" idx="2"/>
            </p:cNvCxnSpPr>
            <p:nvPr/>
          </p:nvCxnSpPr>
          <p:spPr>
            <a:xfrm flipH="1">
              <a:off x="3260874" y="2486739"/>
              <a:ext cx="730358" cy="46425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8" idx="7"/>
            </p:cNvCxnSpPr>
            <p:nvPr/>
          </p:nvCxnSpPr>
          <p:spPr>
            <a:xfrm flipH="1">
              <a:off x="4381477" y="1921178"/>
              <a:ext cx="746086" cy="4039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119294" y="3731480"/>
              <a:ext cx="697687" cy="347308"/>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4381477" y="3731480"/>
              <a:ext cx="746086" cy="347308"/>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207226" y="3274280"/>
              <a:ext cx="730358" cy="295555"/>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3260874" y="3274280"/>
              <a:ext cx="730358" cy="295555"/>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8" idx="6"/>
            </p:cNvCxnSpPr>
            <p:nvPr/>
          </p:nvCxnSpPr>
          <p:spPr>
            <a:xfrm>
              <a:off x="4448432" y="2486739"/>
              <a:ext cx="12700" cy="1083096"/>
            </a:xfrm>
            <a:prstGeom prst="curvedConnector3">
              <a:avLst>
                <a:gd name="adj1" fmla="val 180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2" idx="2"/>
            </p:cNvCxnSpPr>
            <p:nvPr/>
          </p:nvCxnSpPr>
          <p:spPr>
            <a:xfrm rot="10800000" flipV="1">
              <a:off x="1750026" y="2486739"/>
              <a:ext cx="12700" cy="1083096"/>
            </a:xfrm>
            <a:prstGeom prst="curvedConnector3">
              <a:avLst>
                <a:gd name="adj1" fmla="val 180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flipV="1">
              <a:off x="5517808" y="1759533"/>
              <a:ext cx="12700" cy="2480900"/>
            </a:xfrm>
            <a:prstGeom prst="curvedConnector3">
              <a:avLst>
                <a:gd name="adj1" fmla="val 394054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endCxn id="27" idx="2"/>
            </p:cNvCxnSpPr>
            <p:nvPr/>
          </p:nvCxnSpPr>
          <p:spPr>
            <a:xfrm rot="10800000">
              <a:off x="729049" y="1759533"/>
              <a:ext cx="12700" cy="2480900"/>
            </a:xfrm>
            <a:prstGeom prst="curvedConnector3">
              <a:avLst>
                <a:gd name="adj1" fmla="val 4135142"/>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25611" y="2298361"/>
              <a:ext cx="184731" cy="369332"/>
            </a:xfrm>
            <a:prstGeom prst="rect">
              <a:avLst/>
            </a:prstGeom>
            <a:noFill/>
          </p:spPr>
          <p:txBody>
            <a:bodyPr wrap="none" rtlCol="0">
              <a:spAutoFit/>
            </a:bodyPr>
            <a:lstStyle/>
            <a:p>
              <a:endParaRPr lang="en-US" dirty="0"/>
            </a:p>
          </p:txBody>
        </p:sp>
      </p:grpSp>
      <p:sp>
        <p:nvSpPr>
          <p:cNvPr id="31" name="Oval 30"/>
          <p:cNvSpPr/>
          <p:nvPr/>
        </p:nvSpPr>
        <p:spPr>
          <a:xfrm>
            <a:off x="5414000" y="4561770"/>
            <a:ext cx="345927" cy="336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2" name="Oval 31"/>
          <p:cNvSpPr/>
          <p:nvPr/>
        </p:nvSpPr>
        <p:spPr>
          <a:xfrm>
            <a:off x="4641507" y="4026226"/>
            <a:ext cx="345927" cy="336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3" name="Oval 32"/>
          <p:cNvSpPr/>
          <p:nvPr/>
        </p:nvSpPr>
        <p:spPr>
          <a:xfrm>
            <a:off x="7109744" y="4561770"/>
            <a:ext cx="345927" cy="336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4" name="Oval 33"/>
          <p:cNvSpPr/>
          <p:nvPr/>
        </p:nvSpPr>
        <p:spPr>
          <a:xfrm>
            <a:off x="7109744" y="5359406"/>
            <a:ext cx="345927" cy="336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35" name="Oval 34"/>
          <p:cNvSpPr/>
          <p:nvPr/>
        </p:nvSpPr>
        <p:spPr>
          <a:xfrm>
            <a:off x="5414000" y="5359406"/>
            <a:ext cx="345927" cy="336701"/>
          </a:xfrm>
          <a:prstGeom prst="ellipse">
            <a:avLst/>
          </a:prstGeom>
          <a:solidFill>
            <a:srgbClr val="FF97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36" name="Oval 35"/>
          <p:cNvSpPr/>
          <p:nvPr/>
        </p:nvSpPr>
        <p:spPr>
          <a:xfrm>
            <a:off x="4641507" y="5853262"/>
            <a:ext cx="345927" cy="336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37" name="Oval 36"/>
          <p:cNvSpPr/>
          <p:nvPr/>
        </p:nvSpPr>
        <p:spPr>
          <a:xfrm>
            <a:off x="6261872" y="5022706"/>
            <a:ext cx="345927" cy="336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8" name="Oval 37"/>
          <p:cNvSpPr/>
          <p:nvPr/>
        </p:nvSpPr>
        <p:spPr>
          <a:xfrm>
            <a:off x="7918857" y="4026226"/>
            <a:ext cx="345927" cy="336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9" name="Oval 38"/>
          <p:cNvSpPr/>
          <p:nvPr/>
        </p:nvSpPr>
        <p:spPr>
          <a:xfrm>
            <a:off x="7918857" y="5853262"/>
            <a:ext cx="345927" cy="33670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40" name="Straight Arrow Connector 39"/>
          <p:cNvCxnSpPr>
            <a:endCxn id="40" idx="1"/>
          </p:cNvCxnSpPr>
          <p:nvPr/>
        </p:nvCxnSpPr>
        <p:spPr>
          <a:xfrm>
            <a:off x="4936775" y="4313618"/>
            <a:ext cx="527885" cy="29746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0" idx="6"/>
          </p:cNvCxnSpPr>
          <p:nvPr/>
        </p:nvCxnSpPr>
        <p:spPr>
          <a:xfrm>
            <a:off x="5759927" y="4730121"/>
            <a:ext cx="552604" cy="34189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6557140" y="4730121"/>
            <a:ext cx="552604" cy="34189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7405012" y="4313618"/>
            <a:ext cx="564505" cy="297460"/>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4936775" y="5646799"/>
            <a:ext cx="527885" cy="255772"/>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7405012" y="5646799"/>
            <a:ext cx="564505" cy="255772"/>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5759927" y="5310098"/>
            <a:ext cx="552604" cy="217659"/>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6557140" y="5310098"/>
            <a:ext cx="552604" cy="217659"/>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Curved Connector 47"/>
          <p:cNvCxnSpPr/>
          <p:nvPr/>
        </p:nvCxnSpPr>
        <p:spPr>
          <a:xfrm>
            <a:off x="7455671" y="4730121"/>
            <a:ext cx="9609" cy="797636"/>
          </a:xfrm>
          <a:prstGeom prst="curvedConnector3">
            <a:avLst>
              <a:gd name="adj1" fmla="val 180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40" idx="2"/>
          </p:cNvCxnSpPr>
          <p:nvPr/>
        </p:nvCxnSpPr>
        <p:spPr>
          <a:xfrm rot="10800000" flipV="1">
            <a:off x="5414000" y="4730121"/>
            <a:ext cx="9609" cy="797636"/>
          </a:xfrm>
          <a:prstGeom prst="curvedConnector3">
            <a:avLst>
              <a:gd name="adj1" fmla="val 180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p:cNvCxnSpPr/>
          <p:nvPr/>
        </p:nvCxnSpPr>
        <p:spPr>
          <a:xfrm flipV="1">
            <a:off x="8264784" y="4194576"/>
            <a:ext cx="9609" cy="1827036"/>
          </a:xfrm>
          <a:prstGeom prst="curvedConnector3">
            <a:avLst>
              <a:gd name="adj1" fmla="val 394054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p:cNvCxnSpPr/>
          <p:nvPr/>
        </p:nvCxnSpPr>
        <p:spPr>
          <a:xfrm rot="10800000">
            <a:off x="4641507" y="4194576"/>
            <a:ext cx="9609" cy="1827036"/>
          </a:xfrm>
          <a:prstGeom prst="curvedConnector3">
            <a:avLst>
              <a:gd name="adj1" fmla="val 4135142"/>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865892" y="4591391"/>
            <a:ext cx="139771" cy="271991"/>
          </a:xfrm>
          <a:prstGeom prst="rect">
            <a:avLst/>
          </a:prstGeom>
          <a:noFill/>
        </p:spPr>
        <p:txBody>
          <a:bodyPr wrap="none" rtlCol="0">
            <a:spAutoFit/>
          </a:bodyPr>
          <a:lstStyle/>
          <a:p>
            <a:endParaRPr lang="en-US" dirty="0"/>
          </a:p>
        </p:txBody>
      </p:sp>
      <p:cxnSp>
        <p:nvCxnSpPr>
          <p:cNvPr id="53" name="Curved Connector 52"/>
          <p:cNvCxnSpPr>
            <a:stCxn id="9" idx="4"/>
            <a:endCxn id="35" idx="2"/>
          </p:cNvCxnSpPr>
          <p:nvPr/>
        </p:nvCxnSpPr>
        <p:spPr>
          <a:xfrm rot="16200000" flipH="1">
            <a:off x="2829836" y="2943592"/>
            <a:ext cx="3124579" cy="2043749"/>
          </a:xfrm>
          <a:prstGeom prst="curvedConnector2">
            <a:avLst/>
          </a:prstGeom>
          <a:ln w="44450">
            <a:solidFill>
              <a:srgbClr val="FC0044"/>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p:cNvCxnSpPr>
            <a:stCxn id="9" idx="4"/>
            <a:endCxn id="34" idx="0"/>
          </p:cNvCxnSpPr>
          <p:nvPr/>
        </p:nvCxnSpPr>
        <p:spPr>
          <a:xfrm rot="16200000" flipH="1">
            <a:off x="3848365" y="1925063"/>
            <a:ext cx="2956228" cy="3912457"/>
          </a:xfrm>
          <a:prstGeom prst="curvedConnector3">
            <a:avLst>
              <a:gd name="adj1" fmla="val 20323"/>
            </a:avLst>
          </a:prstGeom>
          <a:ln w="44450">
            <a:solidFill>
              <a:srgbClr val="FC0044"/>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44721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mph" presetSubtype="2" fill="hold" nodeType="withEffect">
                                  <p:stCondLst>
                                    <p:cond delay="0"/>
                                  </p:stCondLst>
                                  <p:childTnLst>
                                    <p:animClr clrSpc="rgb" dir="cw">
                                      <p:cBhvr>
                                        <p:cTn id="8" dur="3000" fill="hold"/>
                                        <p:tgtEl>
                                          <p:spTgt spid="35"/>
                                        </p:tgtEl>
                                        <p:attrNameLst>
                                          <p:attrName>fillcolor</p:attrName>
                                        </p:attrNameLst>
                                      </p:cBhvr>
                                      <p:to>
                                        <a:schemeClr val="accent1"/>
                                      </p:to>
                                    </p:animClr>
                                    <p:set>
                                      <p:cBhvr>
                                        <p:cTn id="9" dur="3000" fill="hold"/>
                                        <p:tgtEl>
                                          <p:spTgt spid="35"/>
                                        </p:tgtEl>
                                        <p:attrNameLst>
                                          <p:attrName>fill.type</p:attrName>
                                        </p:attrNameLst>
                                      </p:cBhvr>
                                      <p:to>
                                        <p:strVal val="solid"/>
                                      </p:to>
                                    </p:set>
                                    <p:set>
                                      <p:cBhvr>
                                        <p:cTn id="10" dur="3000" fill="hold"/>
                                        <p:tgtEl>
                                          <p:spTgt spid="35"/>
                                        </p:tgtEl>
                                        <p:attrNameLst>
                                          <p:attrName>fill.on</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2" fill="hold" nodeType="clickEffect">
                                  <p:stCondLst>
                                    <p:cond delay="0"/>
                                  </p:stCondLst>
                                  <p:childTnLst>
                                    <p:animClr clrSpc="rgb" dir="cw">
                                      <p:cBhvr>
                                        <p:cTn id="14" dur="500" fill="hold"/>
                                        <p:tgtEl>
                                          <p:spTgt spid="34"/>
                                        </p:tgtEl>
                                        <p:attrNameLst>
                                          <p:attrName>fillcolor</p:attrName>
                                        </p:attrNameLst>
                                      </p:cBhvr>
                                      <p:to>
                                        <a:schemeClr val="accent2"/>
                                      </p:to>
                                    </p:animClr>
                                    <p:set>
                                      <p:cBhvr>
                                        <p:cTn id="15" dur="500" fill="hold"/>
                                        <p:tgtEl>
                                          <p:spTgt spid="34"/>
                                        </p:tgtEl>
                                        <p:attrNameLst>
                                          <p:attrName>fill.type</p:attrName>
                                        </p:attrNameLst>
                                      </p:cBhvr>
                                      <p:to>
                                        <p:strVal val="solid"/>
                                      </p:to>
                                    </p:set>
                                    <p:set>
                                      <p:cBhvr>
                                        <p:cTn id="16" dur="500" fill="hold"/>
                                        <p:tgtEl>
                                          <p:spTgt spid="34"/>
                                        </p:tgtEl>
                                        <p:attrNameLst>
                                          <p:attrName>fill.on</p:attrName>
                                        </p:attrNameLst>
                                      </p:cBhvr>
                                      <p:to>
                                        <p:strVal val="true"/>
                                      </p:to>
                                    </p:set>
                                  </p:childTnLst>
                                </p:cTn>
                              </p:par>
                              <p:par>
                                <p:cTn id="17" presetID="1" presetClass="exit" presetSubtype="0" fill="hold" nodeType="withEffect">
                                  <p:stCondLst>
                                    <p:cond delay="0"/>
                                  </p:stCondLst>
                                  <p:childTnLst>
                                    <p:set>
                                      <p:cBhvr>
                                        <p:cTn id="18" dur="1" fill="hold">
                                          <p:stCondLst>
                                            <p:cond delay="0"/>
                                          </p:stCondLst>
                                        </p:cTn>
                                        <p:tgtEl>
                                          <p:spTgt spid="5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3000" fill="hold"/>
                                        <p:tgtEl>
                                          <p:spTgt spid="34"/>
                                        </p:tgtEl>
                                        <p:attrNameLst>
                                          <p:attrName>fillcolor</p:attrName>
                                        </p:attrNameLst>
                                      </p:cBhvr>
                                      <p:to>
                                        <a:schemeClr val="accent1"/>
                                      </p:to>
                                    </p:animClr>
                                    <p:set>
                                      <p:cBhvr>
                                        <p:cTn id="25" dur="3000" fill="hold"/>
                                        <p:tgtEl>
                                          <p:spTgt spid="34"/>
                                        </p:tgtEl>
                                        <p:attrNameLst>
                                          <p:attrName>fill.type</p:attrName>
                                        </p:attrNameLst>
                                      </p:cBhvr>
                                      <p:to>
                                        <p:strVal val="solid"/>
                                      </p:to>
                                    </p:set>
                                    <p:set>
                                      <p:cBhvr>
                                        <p:cTn id="26" dur="3000" fill="hold"/>
                                        <p:tgtEl>
                                          <p:spTgt spid="3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Proof sketch </a:t>
            </a:r>
            <a:r>
              <a:rPr lang="mr-IN" dirty="0" smtClean="0">
                <a:solidFill>
                  <a:schemeClr val="tx2"/>
                </a:solidFill>
              </a:rPr>
              <a:t>–</a:t>
            </a:r>
            <a:r>
              <a:rPr lang="en-US" dirty="0" smtClean="0">
                <a:solidFill>
                  <a:schemeClr val="tx2"/>
                </a:solidFill>
              </a:rPr>
              <a:t> Theorem: </a:t>
            </a:r>
            <a:r>
              <a:rPr lang="en-US" dirty="0">
                <a:solidFill>
                  <a:schemeClr val="tx2"/>
                </a:solidFill>
              </a:rPr>
              <a:t>3</a:t>
            </a:r>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16</a:t>
            </a:fld>
            <a:endParaRPr lang="en-US"/>
          </a:p>
        </p:txBody>
      </p:sp>
      <p:sp>
        <p:nvSpPr>
          <p:cNvPr id="7" name="Rectangle 6"/>
          <p:cNvSpPr/>
          <p:nvPr/>
        </p:nvSpPr>
        <p:spPr>
          <a:xfrm>
            <a:off x="437629" y="1431194"/>
            <a:ext cx="8199743" cy="423688"/>
          </a:xfrm>
          <a:prstGeom prst="rect">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1: Matrix </a:t>
            </a:r>
            <a:r>
              <a:rPr lang="en-US" dirty="0" err="1" smtClean="0"/>
              <a:t>A^k</a:t>
            </a:r>
            <a:r>
              <a:rPr lang="en-US" dirty="0" smtClean="0"/>
              <a:t> has an almost lower triangular structure</a:t>
            </a:r>
            <a:endParaRPr lang="en-US" dirty="0"/>
          </a:p>
        </p:txBody>
      </p:sp>
      <p:sp>
        <p:nvSpPr>
          <p:cNvPr id="8" name="Rectangle 7"/>
          <p:cNvSpPr/>
          <p:nvPr/>
        </p:nvSpPr>
        <p:spPr>
          <a:xfrm>
            <a:off x="437629" y="1884156"/>
            <a:ext cx="8199743" cy="116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tx2"/>
              </a:solidFill>
            </a:endParaRPr>
          </a:p>
        </p:txBody>
      </p:sp>
      <p:pic>
        <p:nvPicPr>
          <p:cNvPr id="3" name="Picture 2"/>
          <p:cNvPicPr>
            <a:picLocks noChangeAspect="1"/>
          </p:cNvPicPr>
          <p:nvPr/>
        </p:nvPicPr>
        <p:blipFill rotWithShape="1">
          <a:blip r:embed="rId3" cstate="screen">
            <a:extLst>
              <a:ext uri="{28A0092B-C50C-407E-A947-70E740481C1C}">
                <a14:useLocalDpi xmlns:a14="http://schemas.microsoft.com/office/drawing/2010/main"/>
              </a:ext>
            </a:extLst>
          </a:blip>
          <a:srcRect b="9386"/>
          <a:stretch/>
        </p:blipFill>
        <p:spPr>
          <a:xfrm>
            <a:off x="884881" y="1914809"/>
            <a:ext cx="2612081" cy="1028242"/>
          </a:xfrm>
          <a:prstGeom prst="rect">
            <a:avLst/>
          </a:prstGeom>
        </p:spPr>
      </p:pic>
      <p:pic>
        <p:nvPicPr>
          <p:cNvPr id="9" name="Picture 8"/>
          <p:cNvPicPr>
            <a:picLocks noChangeAspect="1"/>
          </p:cNvPicPr>
          <p:nvPr/>
        </p:nvPicPr>
        <p:blipFill rotWithShape="1">
          <a:blip r:embed="rId4" cstate="screen">
            <a:extLst>
              <a:ext uri="{28A0092B-C50C-407E-A947-70E740481C1C}">
                <a14:useLocalDpi xmlns:a14="http://schemas.microsoft.com/office/drawing/2010/main"/>
              </a:ext>
            </a:extLst>
          </a:blip>
          <a:srcRect b="10210"/>
          <a:stretch/>
        </p:blipFill>
        <p:spPr>
          <a:xfrm>
            <a:off x="4753919" y="1902894"/>
            <a:ext cx="2548924" cy="1086151"/>
          </a:xfrm>
          <a:prstGeom prst="rect">
            <a:avLst/>
          </a:prstGeom>
        </p:spPr>
      </p:pic>
      <p:sp>
        <p:nvSpPr>
          <p:cNvPr id="10" name="Rectangle 9"/>
          <p:cNvSpPr/>
          <p:nvPr/>
        </p:nvSpPr>
        <p:spPr>
          <a:xfrm>
            <a:off x="437629" y="3098109"/>
            <a:ext cx="8199743" cy="423688"/>
          </a:xfrm>
          <a:prstGeom prst="rect">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2: Controllability matrix C is upper triangular</a:t>
            </a:r>
            <a:endParaRPr lang="en-US" dirty="0"/>
          </a:p>
        </p:txBody>
      </p:sp>
      <p:sp>
        <p:nvSpPr>
          <p:cNvPr id="11" name="Rectangle 10"/>
          <p:cNvSpPr/>
          <p:nvPr/>
        </p:nvSpPr>
        <p:spPr>
          <a:xfrm>
            <a:off x="437629" y="3575785"/>
            <a:ext cx="8199743" cy="116011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tx2"/>
              </a:solidFill>
            </a:endParaRPr>
          </a:p>
        </p:txBody>
      </p:sp>
      <p:pic>
        <p:nvPicPr>
          <p:cNvPr id="12" name="Picture 11"/>
          <p:cNvPicPr>
            <a:picLocks noChangeAspect="1"/>
          </p:cNvPicPr>
          <p:nvPr/>
        </p:nvPicPr>
        <p:blipFill>
          <a:blip r:embed="rId5"/>
          <a:stretch>
            <a:fillRect/>
          </a:stretch>
        </p:blipFill>
        <p:spPr>
          <a:xfrm>
            <a:off x="884881" y="3641939"/>
            <a:ext cx="2853079" cy="1006969"/>
          </a:xfrm>
          <a:prstGeom prst="rect">
            <a:avLst/>
          </a:prstGeom>
        </p:spPr>
      </p:pic>
      <p:pic>
        <p:nvPicPr>
          <p:cNvPr id="13" name="Picture 12"/>
          <p:cNvPicPr>
            <a:picLocks noChangeAspect="1"/>
          </p:cNvPicPr>
          <p:nvPr/>
        </p:nvPicPr>
        <p:blipFill>
          <a:blip r:embed="rId6"/>
          <a:stretch>
            <a:fillRect/>
          </a:stretch>
        </p:blipFill>
        <p:spPr>
          <a:xfrm>
            <a:off x="3982136" y="3859596"/>
            <a:ext cx="4648200" cy="876300"/>
          </a:xfrm>
          <a:prstGeom prst="rect">
            <a:avLst/>
          </a:prstGeom>
        </p:spPr>
      </p:pic>
      <p:sp>
        <p:nvSpPr>
          <p:cNvPr id="14" name="Triangle 13"/>
          <p:cNvSpPr/>
          <p:nvPr/>
        </p:nvSpPr>
        <p:spPr>
          <a:xfrm rot="10800000">
            <a:off x="3096140" y="4821995"/>
            <a:ext cx="2951720" cy="176550"/>
          </a:xfrm>
          <a:prstGeom prs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7629" y="5369253"/>
            <a:ext cx="8199743" cy="1080617"/>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Arial" charset="0"/>
              <a:buNone/>
              <a:tabLst/>
              <a:defRPr/>
            </a:pPr>
            <a:endParaRPr lang="en-US" sz="2000" dirty="0">
              <a:solidFill>
                <a:schemeClr val="tx2"/>
              </a:solidFill>
            </a:endParaRPr>
          </a:p>
        </p:txBody>
      </p:sp>
      <p:pic>
        <p:nvPicPr>
          <p:cNvPr id="17" name="Picture 16"/>
          <p:cNvPicPr>
            <a:picLocks noChangeAspect="1"/>
          </p:cNvPicPr>
          <p:nvPr/>
        </p:nvPicPr>
        <p:blipFill>
          <a:blip r:embed="rId7"/>
          <a:stretch>
            <a:fillRect/>
          </a:stretch>
        </p:blipFill>
        <p:spPr>
          <a:xfrm>
            <a:off x="791862" y="5433312"/>
            <a:ext cx="5410200" cy="952500"/>
          </a:xfrm>
          <a:prstGeom prst="rect">
            <a:avLst/>
          </a:prstGeom>
        </p:spPr>
      </p:pic>
    </p:spTree>
    <p:extLst>
      <p:ext uri="{BB962C8B-B14F-4D97-AF65-F5344CB8AC3E}">
        <p14:creationId xmlns:p14="http://schemas.microsoft.com/office/powerpoint/2010/main" val="2962607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bg/>
                                          </p:spTgt>
                                        </p:tgtEl>
                                        <p:attrNameLst>
                                          <p:attrName>style.visibility</p:attrName>
                                        </p:attrNameLst>
                                      </p:cBhvr>
                                      <p:to>
                                        <p:strVal val="visibl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5" grpId="0" build="allAtOnce"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Proof sketch </a:t>
            </a:r>
            <a:r>
              <a:rPr lang="mr-IN" dirty="0" smtClean="0">
                <a:solidFill>
                  <a:schemeClr val="tx2"/>
                </a:solidFill>
              </a:rPr>
              <a:t>–</a:t>
            </a:r>
            <a:r>
              <a:rPr lang="en-US" dirty="0" smtClean="0">
                <a:solidFill>
                  <a:schemeClr val="tx2"/>
                </a:solidFill>
              </a:rPr>
              <a:t> Theorem: 4</a:t>
            </a:r>
            <a:endParaRPr lang="en-US" dirty="0">
              <a:solidFill>
                <a:schemeClr val="tx2"/>
              </a:solidFill>
            </a:endParaRPr>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17</a:t>
            </a:fld>
            <a:endParaRPr lang="en-US"/>
          </a:p>
        </p:txBody>
      </p:sp>
      <p:sp>
        <p:nvSpPr>
          <p:cNvPr id="8" name="Rectangle 7"/>
          <p:cNvSpPr/>
          <p:nvPr/>
        </p:nvSpPr>
        <p:spPr>
          <a:xfrm>
            <a:off x="437629" y="1431194"/>
            <a:ext cx="8199743" cy="423688"/>
          </a:xfrm>
          <a:prstGeom prst="rect">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1: Construct a left-eigenvector of A</a:t>
            </a:r>
            <a:endParaRPr lang="en-US" dirty="0"/>
          </a:p>
        </p:txBody>
      </p:sp>
      <p:sp>
        <p:nvSpPr>
          <p:cNvPr id="9" name="Rectangle 8"/>
          <p:cNvSpPr/>
          <p:nvPr/>
        </p:nvSpPr>
        <p:spPr>
          <a:xfrm>
            <a:off x="437629" y="1884156"/>
            <a:ext cx="8199743" cy="15889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tx2"/>
              </a:solidFill>
            </a:endParaRPr>
          </a:p>
        </p:txBody>
      </p:sp>
      <p:sp>
        <p:nvSpPr>
          <p:cNvPr id="10" name="Rectangle 9"/>
          <p:cNvSpPr/>
          <p:nvPr/>
        </p:nvSpPr>
        <p:spPr>
          <a:xfrm>
            <a:off x="437629" y="3661779"/>
            <a:ext cx="8199743" cy="423688"/>
          </a:xfrm>
          <a:prstGeom prst="rect">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Step 2: Note that this is also a null vector of B</a:t>
            </a:r>
            <a:endParaRPr lang="en-US" dirty="0"/>
          </a:p>
        </p:txBody>
      </p:sp>
      <p:sp>
        <p:nvSpPr>
          <p:cNvPr id="11" name="Rectangle 10"/>
          <p:cNvSpPr/>
          <p:nvPr/>
        </p:nvSpPr>
        <p:spPr>
          <a:xfrm>
            <a:off x="437629" y="4139455"/>
            <a:ext cx="8199743" cy="13373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200" dirty="0">
              <a:solidFill>
                <a:schemeClr val="tx2"/>
              </a:solidFill>
            </a:endParaRPr>
          </a:p>
        </p:txBody>
      </p:sp>
      <p:sp>
        <p:nvSpPr>
          <p:cNvPr id="12" name="Triangle 11"/>
          <p:cNvSpPr/>
          <p:nvPr/>
        </p:nvSpPr>
        <p:spPr>
          <a:xfrm rot="10800000">
            <a:off x="3096140" y="5566507"/>
            <a:ext cx="2951720" cy="176550"/>
          </a:xfrm>
          <a:prstGeom prs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37629" y="5882820"/>
            <a:ext cx="8199743" cy="378403"/>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defTabSz="914400" eaLnBrk="1" fontAlgn="auto" latinLnBrk="0" hangingPunct="1">
              <a:lnSpc>
                <a:spcPct val="100000"/>
              </a:lnSpc>
              <a:spcBef>
                <a:spcPts val="0"/>
              </a:spcBef>
              <a:spcAft>
                <a:spcPts val="0"/>
              </a:spcAft>
              <a:buClrTx/>
              <a:buSzTx/>
              <a:buFont typeface="Arial" charset="0"/>
              <a:buNone/>
              <a:tabLst/>
              <a:defRPr/>
            </a:pPr>
            <a:r>
              <a:rPr lang="en-US" sz="2000" dirty="0" smtClean="0">
                <a:solidFill>
                  <a:schemeClr val="tx2"/>
                </a:solidFill>
              </a:rPr>
              <a:t>By PBH test, we show that system is </a:t>
            </a:r>
            <a:r>
              <a:rPr lang="en-US" sz="2000" smtClean="0">
                <a:solidFill>
                  <a:schemeClr val="tx2"/>
                </a:solidFill>
              </a:rPr>
              <a:t>not controllable</a:t>
            </a:r>
            <a:endParaRPr lang="en-US" sz="2000" dirty="0">
              <a:solidFill>
                <a:schemeClr val="tx2"/>
              </a:solidFill>
            </a:endParaRPr>
          </a:p>
        </p:txBody>
      </p:sp>
      <p:pic>
        <p:nvPicPr>
          <p:cNvPr id="16" name="Picture 15"/>
          <p:cNvPicPr>
            <a:picLocks noChangeAspect="1"/>
          </p:cNvPicPr>
          <p:nvPr/>
        </p:nvPicPr>
        <p:blipFill>
          <a:blip r:embed="rId3"/>
          <a:stretch>
            <a:fillRect/>
          </a:stretch>
        </p:blipFill>
        <p:spPr>
          <a:xfrm>
            <a:off x="1754020" y="4640970"/>
            <a:ext cx="5215512" cy="722552"/>
          </a:xfrm>
          <a:prstGeom prst="rect">
            <a:avLst/>
          </a:prstGeom>
        </p:spPr>
      </p:pic>
      <p:pic>
        <p:nvPicPr>
          <p:cNvPr id="7" name="Picture 6"/>
          <p:cNvPicPr>
            <a:picLocks noChangeAspect="1"/>
          </p:cNvPicPr>
          <p:nvPr/>
        </p:nvPicPr>
        <p:blipFill>
          <a:blip r:embed="rId4"/>
          <a:stretch>
            <a:fillRect/>
          </a:stretch>
        </p:blipFill>
        <p:spPr>
          <a:xfrm>
            <a:off x="2140342" y="2032162"/>
            <a:ext cx="4442868" cy="659107"/>
          </a:xfrm>
          <a:prstGeom prst="rect">
            <a:avLst/>
          </a:prstGeom>
        </p:spPr>
      </p:pic>
      <p:pic>
        <p:nvPicPr>
          <p:cNvPr id="17" name="Picture 16"/>
          <p:cNvPicPr>
            <a:picLocks noChangeAspect="1"/>
          </p:cNvPicPr>
          <p:nvPr/>
        </p:nvPicPr>
        <p:blipFill>
          <a:blip r:embed="rId5"/>
          <a:stretch>
            <a:fillRect/>
          </a:stretch>
        </p:blipFill>
        <p:spPr>
          <a:xfrm>
            <a:off x="2872860" y="2996065"/>
            <a:ext cx="3175000" cy="368300"/>
          </a:xfrm>
          <a:prstGeom prst="rect">
            <a:avLst/>
          </a:prstGeom>
        </p:spPr>
      </p:pic>
      <p:pic>
        <p:nvPicPr>
          <p:cNvPr id="18" name="Picture 17"/>
          <p:cNvPicPr>
            <a:picLocks noChangeAspect="1"/>
          </p:cNvPicPr>
          <p:nvPr/>
        </p:nvPicPr>
        <p:blipFill>
          <a:blip r:embed="rId6"/>
          <a:stretch>
            <a:fillRect/>
          </a:stretch>
        </p:blipFill>
        <p:spPr>
          <a:xfrm>
            <a:off x="3968076" y="4286342"/>
            <a:ext cx="787400" cy="241300"/>
          </a:xfrm>
          <a:prstGeom prst="rect">
            <a:avLst/>
          </a:prstGeom>
        </p:spPr>
      </p:pic>
    </p:spTree>
    <p:extLst>
      <p:ext uri="{BB962C8B-B14F-4D97-AF65-F5344CB8AC3E}">
        <p14:creationId xmlns:p14="http://schemas.microsoft.com/office/powerpoint/2010/main" val="17682435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Conclusion</a:t>
            </a:r>
            <a:endParaRPr lang="en-US" dirty="0">
              <a:solidFill>
                <a:schemeClr val="tx2"/>
              </a:solidFill>
            </a:endParaRPr>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18</a:t>
            </a:fld>
            <a:endParaRPr lang="en-US"/>
          </a:p>
        </p:txBody>
      </p:sp>
      <p:sp>
        <p:nvSpPr>
          <p:cNvPr id="8" name="Content Placeholder 2"/>
          <p:cNvSpPr txBox="1">
            <a:spLocks/>
          </p:cNvSpPr>
          <p:nvPr/>
        </p:nvSpPr>
        <p:spPr>
          <a:xfrm>
            <a:off x="781050" y="1767959"/>
            <a:ext cx="78867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solidFill>
                  <a:schemeClr val="tx2"/>
                </a:solidFill>
              </a:rPr>
              <a:t>Identified the concepts of graph structural controllability and strong graph structural controllability in linear leader-follower systems on directed graphs.</a:t>
            </a:r>
          </a:p>
          <a:p>
            <a:r>
              <a:rPr lang="en-US" sz="2400" dirty="0" smtClean="0">
                <a:solidFill>
                  <a:schemeClr val="tx2"/>
                </a:solidFill>
              </a:rPr>
              <a:t>Proved:</a:t>
            </a:r>
          </a:p>
          <a:p>
            <a:pPr lvl="1"/>
            <a:r>
              <a:rPr lang="en-US" sz="2300" dirty="0" smtClean="0">
                <a:solidFill>
                  <a:schemeClr val="tx2"/>
                </a:solidFill>
              </a:rPr>
              <a:t>Accessibility from a leader is a necessary and sufficient condition for graph structural controllability.</a:t>
            </a:r>
          </a:p>
          <a:p>
            <a:pPr lvl="1"/>
            <a:r>
              <a:rPr lang="en-US" sz="2300" dirty="0" smtClean="0">
                <a:solidFill>
                  <a:schemeClr val="tx2"/>
                </a:solidFill>
              </a:rPr>
              <a:t>Existence of a Hamiltonian path and absence of other forward-pointing edges (with respect to the Hamiltonian path) is sufficient for strong graph structural controllability.</a:t>
            </a:r>
          </a:p>
          <a:p>
            <a:pPr lvl="1"/>
            <a:r>
              <a:rPr lang="en-US" sz="2300" dirty="0" smtClean="0">
                <a:solidFill>
                  <a:schemeClr val="tx2"/>
                </a:solidFill>
              </a:rPr>
              <a:t>A necessary condition for loss of strong graph structural controllability, involving a triangle subgraph.</a:t>
            </a:r>
          </a:p>
          <a:p>
            <a:pPr lvl="1"/>
            <a:r>
              <a:rPr lang="en-US" sz="2300" dirty="0" smtClean="0">
                <a:solidFill>
                  <a:schemeClr val="tx2"/>
                </a:solidFill>
              </a:rPr>
              <a:t>Role played by strong graph structural controllability in preserving controllability when two dynamical systems are cascaded.</a:t>
            </a:r>
          </a:p>
          <a:p>
            <a:r>
              <a:rPr lang="en-US" sz="2400" b="1" dirty="0" smtClean="0">
                <a:solidFill>
                  <a:schemeClr val="tx2"/>
                </a:solidFill>
              </a:rPr>
              <a:t>Future work</a:t>
            </a:r>
            <a:r>
              <a:rPr lang="en-US" sz="2400" dirty="0" smtClean="0">
                <a:solidFill>
                  <a:schemeClr val="tx2"/>
                </a:solidFill>
              </a:rPr>
              <a:t>: Necessary condition for strong graph structural controllability</a:t>
            </a:r>
            <a:endParaRPr lang="en-US" sz="2400" dirty="0">
              <a:solidFill>
                <a:schemeClr val="tx2"/>
              </a:solidFill>
            </a:endParaRPr>
          </a:p>
        </p:txBody>
      </p:sp>
    </p:spTree>
    <p:extLst>
      <p:ext uri="{BB962C8B-B14F-4D97-AF65-F5344CB8AC3E}">
        <p14:creationId xmlns:p14="http://schemas.microsoft.com/office/powerpoint/2010/main" val="14074209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chemeClr val="tx2"/>
                </a:solidFill>
              </a:rPr>
              <a:t>Networked systems are everywhere</a:t>
            </a:r>
            <a:r>
              <a:rPr lang="mr-IN" sz="3600" dirty="0" smtClean="0">
                <a:solidFill>
                  <a:schemeClr val="tx2"/>
                </a:solidFill>
              </a:rPr>
              <a:t>…</a:t>
            </a:r>
            <a:endParaRPr lang="en-US" sz="3600" dirty="0">
              <a:solidFill>
                <a:schemeClr val="tx2"/>
              </a:solidFill>
            </a:endParaRPr>
          </a:p>
        </p:txBody>
      </p:sp>
      <p:sp>
        <p:nvSpPr>
          <p:cNvPr id="27" name="Date Placeholder 26"/>
          <p:cNvSpPr>
            <a:spLocks noGrp="1"/>
          </p:cNvSpPr>
          <p:nvPr>
            <p:ph type="dt" sz="half" idx="10"/>
          </p:nvPr>
        </p:nvSpPr>
        <p:spPr/>
        <p:txBody>
          <a:bodyPr/>
          <a:lstStyle/>
          <a:p>
            <a:r>
              <a:rPr lang="en-IN" smtClean="0"/>
              <a:t>17/12/18</a:t>
            </a:r>
            <a:endParaRPr lang="en-US"/>
          </a:p>
        </p:txBody>
      </p:sp>
      <p:sp>
        <p:nvSpPr>
          <p:cNvPr id="28" name="Footer Placeholder 27"/>
          <p:cNvSpPr>
            <a:spLocks noGrp="1"/>
          </p:cNvSpPr>
          <p:nvPr>
            <p:ph type="ftr" sz="quarter" idx="11"/>
          </p:nvPr>
        </p:nvSpPr>
        <p:spPr/>
        <p:txBody>
          <a:bodyPr/>
          <a:lstStyle/>
          <a:p>
            <a:r>
              <a:rPr lang="en-US" smtClean="0"/>
              <a:t>Subramanian, Mahajan and Paranjape</a:t>
            </a:r>
            <a:endParaRPr lang="en-US"/>
          </a:p>
        </p:txBody>
      </p:sp>
      <p:sp>
        <p:nvSpPr>
          <p:cNvPr id="29" name="Slide Number Placeholder 28"/>
          <p:cNvSpPr>
            <a:spLocks noGrp="1"/>
          </p:cNvSpPr>
          <p:nvPr>
            <p:ph type="sldNum" sz="quarter" idx="12"/>
          </p:nvPr>
        </p:nvSpPr>
        <p:spPr/>
        <p:txBody>
          <a:bodyPr/>
          <a:lstStyle/>
          <a:p>
            <a:fld id="{0A296D4F-2E45-A043-B811-63724FB162E5}" type="slidenum">
              <a:rPr lang="en-US" smtClean="0"/>
              <a:t>1</a:t>
            </a:fld>
            <a:endParaRPr lang="en-US" dirty="0"/>
          </a:p>
        </p:txBody>
      </p:sp>
      <p:grpSp>
        <p:nvGrpSpPr>
          <p:cNvPr id="24" name="Group 23"/>
          <p:cNvGrpSpPr/>
          <p:nvPr/>
        </p:nvGrpSpPr>
        <p:grpSpPr>
          <a:xfrm>
            <a:off x="764574" y="1428883"/>
            <a:ext cx="3588093" cy="2034330"/>
            <a:chOff x="764574" y="1428883"/>
            <a:chExt cx="3588093" cy="2034330"/>
          </a:xfrm>
        </p:grpSpPr>
        <p:sp>
          <p:nvSpPr>
            <p:cNvPr id="12" name="TextBox 11"/>
            <p:cNvSpPr txBox="1"/>
            <p:nvPr/>
          </p:nvSpPr>
          <p:spPr>
            <a:xfrm>
              <a:off x="764574" y="3209297"/>
              <a:ext cx="2598235" cy="253916"/>
            </a:xfrm>
            <a:prstGeom prst="rect">
              <a:avLst/>
            </a:prstGeom>
            <a:noFill/>
          </p:spPr>
          <p:txBody>
            <a:bodyPr wrap="square" rtlCol="0">
              <a:spAutoFit/>
            </a:bodyPr>
            <a:lstStyle/>
            <a:p>
              <a:r>
                <a:rPr lang="en-US" sz="1050" dirty="0">
                  <a:solidFill>
                    <a:schemeClr val="tx2"/>
                  </a:solidFill>
                </a:rPr>
                <a:t>Image credit</a:t>
              </a:r>
              <a:r>
                <a:rPr lang="en-US" sz="1050">
                  <a:solidFill>
                    <a:schemeClr val="tx2"/>
                  </a:solidFill>
                </a:rPr>
                <a:t>: BRIDGE8</a:t>
              </a:r>
              <a:endParaRPr lang="en-US" sz="1050" dirty="0">
                <a:solidFill>
                  <a:schemeClr val="tx2"/>
                </a:solidFill>
              </a:endParaRPr>
            </a:p>
          </p:txBody>
        </p:sp>
        <p:pic>
          <p:nvPicPr>
            <p:cNvPr id="3" name="Picture 2"/>
            <p:cNvPicPr>
              <a:picLocks noChangeAspect="1"/>
            </p:cNvPicPr>
            <p:nvPr/>
          </p:nvPicPr>
          <p:blipFill>
            <a:blip r:embed="rId3"/>
            <a:stretch>
              <a:fillRect/>
            </a:stretch>
          </p:blipFill>
          <p:spPr>
            <a:xfrm>
              <a:off x="764574" y="1428883"/>
              <a:ext cx="3588093" cy="1841508"/>
            </a:xfrm>
            <a:prstGeom prst="rect">
              <a:avLst/>
            </a:prstGeom>
          </p:spPr>
        </p:pic>
      </p:grpSp>
      <p:grpSp>
        <p:nvGrpSpPr>
          <p:cNvPr id="25" name="Group 24"/>
          <p:cNvGrpSpPr/>
          <p:nvPr/>
        </p:nvGrpSpPr>
        <p:grpSpPr>
          <a:xfrm>
            <a:off x="4470828" y="1429308"/>
            <a:ext cx="3605856" cy="2046392"/>
            <a:chOff x="4470828" y="1429308"/>
            <a:chExt cx="3605856" cy="2046392"/>
          </a:xfrm>
        </p:grpSpPr>
        <p:pic>
          <p:nvPicPr>
            <p:cNvPr id="11" name="Picture 10"/>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488591" y="1429308"/>
              <a:ext cx="3588093" cy="1873171"/>
            </a:xfrm>
            <a:prstGeom prst="rect">
              <a:avLst/>
            </a:prstGeom>
          </p:spPr>
        </p:pic>
        <p:sp>
          <p:nvSpPr>
            <p:cNvPr id="23" name="TextBox 22"/>
            <p:cNvSpPr txBox="1"/>
            <p:nvPr/>
          </p:nvSpPr>
          <p:spPr>
            <a:xfrm>
              <a:off x="4470828" y="3221784"/>
              <a:ext cx="2598235" cy="253916"/>
            </a:xfrm>
            <a:prstGeom prst="rect">
              <a:avLst/>
            </a:prstGeom>
            <a:noFill/>
          </p:spPr>
          <p:txBody>
            <a:bodyPr wrap="square" rtlCol="0">
              <a:spAutoFit/>
            </a:bodyPr>
            <a:lstStyle/>
            <a:p>
              <a:r>
                <a:rPr lang="en-US" sz="1050" dirty="0">
                  <a:solidFill>
                    <a:schemeClr val="tx2"/>
                  </a:solidFill>
                </a:rPr>
                <a:t>Image credit: </a:t>
              </a:r>
              <a:r>
                <a:rPr lang="en-US" sz="1050" dirty="0" err="1" smtClean="0">
                  <a:solidFill>
                    <a:schemeClr val="tx2"/>
                  </a:solidFill>
                </a:rPr>
                <a:t>Networkworld</a:t>
              </a:r>
              <a:endParaRPr lang="en-US" sz="1050" dirty="0">
                <a:solidFill>
                  <a:schemeClr val="tx2"/>
                </a:solidFill>
              </a:endParaRPr>
            </a:p>
          </p:txBody>
        </p:sp>
      </p:grpSp>
      <p:grpSp>
        <p:nvGrpSpPr>
          <p:cNvPr id="31" name="Group 30"/>
          <p:cNvGrpSpPr/>
          <p:nvPr/>
        </p:nvGrpSpPr>
        <p:grpSpPr>
          <a:xfrm>
            <a:off x="764573" y="3540127"/>
            <a:ext cx="3563379" cy="2187605"/>
            <a:chOff x="764573" y="3540127"/>
            <a:chExt cx="3563379" cy="2187605"/>
          </a:xfrm>
        </p:grpSpPr>
        <p:pic>
          <p:nvPicPr>
            <p:cNvPr id="17" name="Picture 16"/>
            <p:cNvPicPr>
              <a:picLocks noChangeAspect="1"/>
            </p:cNvPicPr>
            <p:nvPr/>
          </p:nvPicPr>
          <p:blipFill>
            <a:blip r:embed="rId5"/>
            <a:stretch>
              <a:fillRect/>
            </a:stretch>
          </p:blipFill>
          <p:spPr>
            <a:xfrm>
              <a:off x="764573" y="3540127"/>
              <a:ext cx="3563379" cy="1983733"/>
            </a:xfrm>
            <a:prstGeom prst="rect">
              <a:avLst/>
            </a:prstGeom>
          </p:spPr>
        </p:pic>
        <p:sp>
          <p:nvSpPr>
            <p:cNvPr id="26" name="TextBox 25"/>
            <p:cNvSpPr txBox="1"/>
            <p:nvPr/>
          </p:nvSpPr>
          <p:spPr>
            <a:xfrm>
              <a:off x="781565" y="5473816"/>
              <a:ext cx="2598235" cy="253916"/>
            </a:xfrm>
            <a:prstGeom prst="rect">
              <a:avLst/>
            </a:prstGeom>
            <a:noFill/>
          </p:spPr>
          <p:txBody>
            <a:bodyPr wrap="square" rtlCol="0">
              <a:spAutoFit/>
            </a:bodyPr>
            <a:lstStyle/>
            <a:p>
              <a:r>
                <a:rPr lang="en-US" sz="1050" dirty="0">
                  <a:solidFill>
                    <a:schemeClr val="tx2"/>
                  </a:solidFill>
                </a:rPr>
                <a:t>Image credit: </a:t>
              </a:r>
              <a:r>
                <a:rPr lang="en-US" sz="1050" dirty="0" err="1" smtClean="0">
                  <a:solidFill>
                    <a:schemeClr val="tx2"/>
                  </a:solidFill>
                </a:rPr>
                <a:t>WhaTech</a:t>
              </a:r>
              <a:endParaRPr lang="en-US" sz="1050" dirty="0">
                <a:solidFill>
                  <a:schemeClr val="tx2"/>
                </a:solidFill>
              </a:endParaRPr>
            </a:p>
          </p:txBody>
        </p:sp>
      </p:grpSp>
      <p:grpSp>
        <p:nvGrpSpPr>
          <p:cNvPr id="32" name="Group 31"/>
          <p:cNvGrpSpPr/>
          <p:nvPr/>
        </p:nvGrpSpPr>
        <p:grpSpPr>
          <a:xfrm>
            <a:off x="4530297" y="3532054"/>
            <a:ext cx="3546387" cy="2232036"/>
            <a:chOff x="4530297" y="3532054"/>
            <a:chExt cx="3546387" cy="2232036"/>
          </a:xfrm>
        </p:grpSpPr>
        <p:pic>
          <p:nvPicPr>
            <p:cNvPr id="22" name="Picture 21"/>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4530297" y="3532054"/>
              <a:ext cx="3546387" cy="1991806"/>
            </a:xfrm>
            <a:prstGeom prst="rect">
              <a:avLst/>
            </a:prstGeom>
          </p:spPr>
        </p:pic>
        <p:sp>
          <p:nvSpPr>
            <p:cNvPr id="30" name="TextBox 29"/>
            <p:cNvSpPr txBox="1"/>
            <p:nvPr/>
          </p:nvSpPr>
          <p:spPr>
            <a:xfrm>
              <a:off x="4530297" y="5510174"/>
              <a:ext cx="2598235" cy="253916"/>
            </a:xfrm>
            <a:prstGeom prst="rect">
              <a:avLst/>
            </a:prstGeom>
            <a:noFill/>
          </p:spPr>
          <p:txBody>
            <a:bodyPr wrap="square" rtlCol="0">
              <a:spAutoFit/>
            </a:bodyPr>
            <a:lstStyle/>
            <a:p>
              <a:r>
                <a:rPr lang="en-US" sz="1050" dirty="0">
                  <a:solidFill>
                    <a:schemeClr val="tx2"/>
                  </a:solidFill>
                </a:rPr>
                <a:t>Image credit: </a:t>
              </a:r>
              <a:r>
                <a:rPr lang="en-US" sz="1050" dirty="0" err="1" smtClean="0">
                  <a:solidFill>
                    <a:schemeClr val="tx2"/>
                  </a:solidFill>
                </a:rPr>
                <a:t>TheNextWeb.com</a:t>
              </a:r>
              <a:endParaRPr lang="en-US" sz="1050" dirty="0">
                <a:solidFill>
                  <a:schemeClr val="tx2"/>
                </a:solidFill>
              </a:endParaRPr>
            </a:p>
          </p:txBody>
        </p:sp>
      </p:grpSp>
      <p:sp>
        <p:nvSpPr>
          <p:cNvPr id="21" name="Rounded Rectangular Callout 20"/>
          <p:cNvSpPr/>
          <p:nvPr/>
        </p:nvSpPr>
        <p:spPr>
          <a:xfrm>
            <a:off x="5246326" y="3668809"/>
            <a:ext cx="3374055" cy="881409"/>
          </a:xfrm>
          <a:prstGeom prst="wedgeRoundRectCallout">
            <a:avLst>
              <a:gd name="adj1" fmla="val -74394"/>
              <a:gd name="adj2" fmla="val -78125"/>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Can we determine controllability from structure alone?</a:t>
            </a:r>
          </a:p>
        </p:txBody>
      </p:sp>
    </p:spTree>
    <p:extLst>
      <p:ext uri="{BB962C8B-B14F-4D97-AF65-F5344CB8AC3E}">
        <p14:creationId xmlns:p14="http://schemas.microsoft.com/office/powerpoint/2010/main" val="18169254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19</a:t>
            </a:fld>
            <a:endParaRPr lang="en-US"/>
          </a:p>
        </p:txBody>
      </p:sp>
      <p:sp>
        <p:nvSpPr>
          <p:cNvPr id="7" name="TextBox 6"/>
          <p:cNvSpPr txBox="1"/>
          <p:nvPr/>
        </p:nvSpPr>
        <p:spPr>
          <a:xfrm>
            <a:off x="2211861" y="3150975"/>
            <a:ext cx="4633784" cy="769441"/>
          </a:xfrm>
          <a:prstGeom prst="rect">
            <a:avLst/>
          </a:prstGeom>
          <a:noFill/>
        </p:spPr>
        <p:txBody>
          <a:bodyPr wrap="square" rtlCol="0">
            <a:spAutoFit/>
          </a:bodyPr>
          <a:lstStyle/>
          <a:p>
            <a:pPr algn="ctr"/>
            <a:r>
              <a:rPr lang="en-US" sz="4400" smtClean="0">
                <a:solidFill>
                  <a:schemeClr val="tx2"/>
                </a:solidFill>
              </a:rPr>
              <a:t>Thank you</a:t>
            </a:r>
            <a:endParaRPr lang="en-US" sz="4400">
              <a:solidFill>
                <a:schemeClr val="tx2"/>
              </a:solidFill>
            </a:endParaRPr>
          </a:p>
        </p:txBody>
      </p:sp>
    </p:spTree>
    <p:extLst>
      <p:ext uri="{BB962C8B-B14F-4D97-AF65-F5344CB8AC3E}">
        <p14:creationId xmlns:p14="http://schemas.microsoft.com/office/powerpoint/2010/main" val="7075802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800" dirty="0" smtClean="0">
                <a:solidFill>
                  <a:schemeClr val="tx2"/>
                </a:solidFill>
              </a:rPr>
              <a:t>Dynamics</a:t>
            </a:r>
            <a:endParaRPr lang="en-US" sz="3800" dirty="0">
              <a:solidFill>
                <a:schemeClr val="tx2"/>
              </a:solidFill>
            </a:endParaRPr>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dirty="0"/>
          </a:p>
        </p:txBody>
      </p:sp>
      <p:sp>
        <p:nvSpPr>
          <p:cNvPr id="6" name="Slide Number Placeholder 5"/>
          <p:cNvSpPr>
            <a:spLocks noGrp="1"/>
          </p:cNvSpPr>
          <p:nvPr>
            <p:ph type="sldNum" sz="quarter" idx="12"/>
          </p:nvPr>
        </p:nvSpPr>
        <p:spPr/>
        <p:txBody>
          <a:bodyPr/>
          <a:lstStyle/>
          <a:p>
            <a:fld id="{0A296D4F-2E45-A043-B811-63724FB162E5}" type="slidenum">
              <a:rPr lang="en-US" smtClean="0"/>
              <a:t>2</a:t>
            </a:fld>
            <a:endParaRPr lang="en-US"/>
          </a:p>
        </p:txBody>
      </p:sp>
      <p:sp>
        <p:nvSpPr>
          <p:cNvPr id="3" name="Oval 2"/>
          <p:cNvSpPr/>
          <p:nvPr/>
        </p:nvSpPr>
        <p:spPr>
          <a:xfrm>
            <a:off x="3534030" y="2246742"/>
            <a:ext cx="420130" cy="4201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1" name="Oval 30"/>
          <p:cNvSpPr/>
          <p:nvPr/>
        </p:nvSpPr>
        <p:spPr>
          <a:xfrm>
            <a:off x="1150721" y="3691781"/>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32" name="Oval 31"/>
          <p:cNvSpPr/>
          <p:nvPr/>
        </p:nvSpPr>
        <p:spPr>
          <a:xfrm>
            <a:off x="1270168" y="2586424"/>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33" name="Oval 32"/>
          <p:cNvSpPr/>
          <p:nvPr/>
        </p:nvSpPr>
        <p:spPr>
          <a:xfrm>
            <a:off x="5766098" y="2932415"/>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4" name="Oval 33"/>
          <p:cNvSpPr/>
          <p:nvPr/>
        </p:nvSpPr>
        <p:spPr>
          <a:xfrm>
            <a:off x="4580235" y="2411371"/>
            <a:ext cx="420130" cy="4201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6" name="Oval 35"/>
          <p:cNvSpPr/>
          <p:nvPr/>
        </p:nvSpPr>
        <p:spPr>
          <a:xfrm>
            <a:off x="4495218" y="3494521"/>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53" name="Oval 52"/>
          <p:cNvSpPr/>
          <p:nvPr/>
        </p:nvSpPr>
        <p:spPr>
          <a:xfrm>
            <a:off x="6019501" y="3659630"/>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55" name="Oval 54"/>
          <p:cNvSpPr/>
          <p:nvPr/>
        </p:nvSpPr>
        <p:spPr>
          <a:xfrm>
            <a:off x="2492328" y="3811933"/>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10" name="Straight Arrow Connector 9"/>
          <p:cNvCxnSpPr>
            <a:stCxn id="3" idx="2"/>
            <a:endCxn id="32" idx="7"/>
          </p:cNvCxnSpPr>
          <p:nvPr/>
        </p:nvCxnSpPr>
        <p:spPr>
          <a:xfrm flipH="1">
            <a:off x="1628771" y="2456807"/>
            <a:ext cx="1905259" cy="19114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 idx="3"/>
            <a:endCxn id="55" idx="7"/>
          </p:cNvCxnSpPr>
          <p:nvPr/>
        </p:nvCxnSpPr>
        <p:spPr>
          <a:xfrm flipH="1">
            <a:off x="2850931" y="2605345"/>
            <a:ext cx="744626" cy="1268115"/>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5" idx="3"/>
            <a:endCxn id="31" idx="7"/>
          </p:cNvCxnSpPr>
          <p:nvPr/>
        </p:nvCxnSpPr>
        <p:spPr>
          <a:xfrm flipH="1" flipV="1">
            <a:off x="1509324" y="3753308"/>
            <a:ext cx="1044531" cy="41722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1" idx="1"/>
            <a:endCxn id="32" idx="4"/>
          </p:cNvCxnSpPr>
          <p:nvPr/>
        </p:nvCxnSpPr>
        <p:spPr>
          <a:xfrm flipV="1">
            <a:off x="1212248" y="3006554"/>
            <a:ext cx="267985" cy="74675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3" idx="4"/>
            <a:endCxn id="36" idx="0"/>
          </p:cNvCxnSpPr>
          <p:nvPr/>
        </p:nvCxnSpPr>
        <p:spPr>
          <a:xfrm>
            <a:off x="3744095" y="2666872"/>
            <a:ext cx="961188" cy="82764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6" idx="7"/>
            <a:endCxn id="33" idx="2"/>
          </p:cNvCxnSpPr>
          <p:nvPr/>
        </p:nvCxnSpPr>
        <p:spPr>
          <a:xfrm flipV="1">
            <a:off x="4853821" y="3142480"/>
            <a:ext cx="912277" cy="41356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3" idx="1"/>
            <a:endCxn id="34" idx="5"/>
          </p:cNvCxnSpPr>
          <p:nvPr/>
        </p:nvCxnSpPr>
        <p:spPr>
          <a:xfrm flipH="1" flipV="1">
            <a:off x="4938838" y="2769974"/>
            <a:ext cx="888787" cy="22396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36" idx="6"/>
            <a:endCxn id="53" idx="2"/>
          </p:cNvCxnSpPr>
          <p:nvPr/>
        </p:nvCxnSpPr>
        <p:spPr>
          <a:xfrm>
            <a:off x="4915348" y="3704586"/>
            <a:ext cx="1104153" cy="16510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34" idx="4"/>
            <a:endCxn id="36" idx="0"/>
          </p:cNvCxnSpPr>
          <p:nvPr/>
        </p:nvCxnSpPr>
        <p:spPr>
          <a:xfrm flipH="1">
            <a:off x="4705283" y="2831501"/>
            <a:ext cx="85017" cy="66302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49127" y="1721019"/>
            <a:ext cx="7860660" cy="3793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Leader-follower system</a:t>
            </a:r>
            <a:endParaRPr lang="en-US" sz="2400" dirty="0"/>
          </a:p>
        </p:txBody>
      </p:sp>
      <p:sp>
        <p:nvSpPr>
          <p:cNvPr id="74" name="Rectangle 73"/>
          <p:cNvSpPr/>
          <p:nvPr/>
        </p:nvSpPr>
        <p:spPr>
          <a:xfrm>
            <a:off x="749127" y="2183657"/>
            <a:ext cx="7860660" cy="212110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931303" y="2313290"/>
            <a:ext cx="1607152" cy="47058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Leaders</a:t>
            </a:r>
            <a:endParaRPr lang="en-US" dirty="0"/>
          </a:p>
        </p:txBody>
      </p:sp>
      <p:cxnSp>
        <p:nvCxnSpPr>
          <p:cNvPr id="78" name="Straight Arrow Connector 77"/>
          <p:cNvCxnSpPr>
            <a:endCxn id="34" idx="6"/>
          </p:cNvCxnSpPr>
          <p:nvPr/>
        </p:nvCxnSpPr>
        <p:spPr>
          <a:xfrm flipH="1">
            <a:off x="5000365" y="2548584"/>
            <a:ext cx="1634374" cy="72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 idx="6"/>
          </p:cNvCxnSpPr>
          <p:nvPr/>
        </p:nvCxnSpPr>
        <p:spPr>
          <a:xfrm flipH="1" flipV="1">
            <a:off x="3954160" y="2456807"/>
            <a:ext cx="2680579" cy="91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Rectangle 81"/>
          <p:cNvSpPr/>
          <p:nvPr/>
        </p:nvSpPr>
        <p:spPr>
          <a:xfrm>
            <a:off x="6931303" y="2927717"/>
            <a:ext cx="1607152" cy="47058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Followers</a:t>
            </a:r>
            <a:endParaRPr lang="en-US" dirty="0"/>
          </a:p>
        </p:txBody>
      </p:sp>
      <p:cxnSp>
        <p:nvCxnSpPr>
          <p:cNvPr id="83" name="Straight Arrow Connector 82"/>
          <p:cNvCxnSpPr>
            <a:endCxn id="33" idx="6"/>
          </p:cNvCxnSpPr>
          <p:nvPr/>
        </p:nvCxnSpPr>
        <p:spPr>
          <a:xfrm flipH="1" flipV="1">
            <a:off x="6186228" y="3142480"/>
            <a:ext cx="448511" cy="20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endCxn id="53" idx="7"/>
          </p:cNvCxnSpPr>
          <p:nvPr/>
        </p:nvCxnSpPr>
        <p:spPr>
          <a:xfrm flipH="1">
            <a:off x="6378104" y="3163011"/>
            <a:ext cx="256635" cy="55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a:endCxn id="36" idx="6"/>
          </p:cNvCxnSpPr>
          <p:nvPr/>
        </p:nvCxnSpPr>
        <p:spPr>
          <a:xfrm flipH="1">
            <a:off x="4915348" y="3163011"/>
            <a:ext cx="1719391" cy="54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31" idx="6"/>
          </p:cNvCxnSpPr>
          <p:nvPr/>
        </p:nvCxnSpPr>
        <p:spPr>
          <a:xfrm flipH="1">
            <a:off x="1570851" y="3163011"/>
            <a:ext cx="5063888" cy="738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endCxn id="55" idx="6"/>
          </p:cNvCxnSpPr>
          <p:nvPr/>
        </p:nvCxnSpPr>
        <p:spPr>
          <a:xfrm flipH="1">
            <a:off x="2912458" y="3163011"/>
            <a:ext cx="3722281" cy="858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endCxn id="32" idx="6"/>
          </p:cNvCxnSpPr>
          <p:nvPr/>
        </p:nvCxnSpPr>
        <p:spPr>
          <a:xfrm flipH="1" flipV="1">
            <a:off x="1690298" y="2796489"/>
            <a:ext cx="4944441" cy="366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735943" y="4916168"/>
            <a:ext cx="3873845" cy="14636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100" dirty="0">
              <a:solidFill>
                <a:schemeClr val="tx2"/>
              </a:solidFill>
            </a:endParaRPr>
          </a:p>
        </p:txBody>
      </p:sp>
      <p:sp>
        <p:nvSpPr>
          <p:cNvPr id="48" name="Rectangle 47"/>
          <p:cNvSpPr/>
          <p:nvPr/>
        </p:nvSpPr>
        <p:spPr>
          <a:xfrm>
            <a:off x="4735942" y="4494617"/>
            <a:ext cx="3873845" cy="3793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In-Laplacian</a:t>
            </a:r>
            <a:endParaRPr lang="en-US" sz="2000" dirty="0"/>
          </a:p>
        </p:txBody>
      </p:sp>
      <p:sp>
        <p:nvSpPr>
          <p:cNvPr id="49" name="Rectangle 48"/>
          <p:cNvSpPr/>
          <p:nvPr/>
        </p:nvSpPr>
        <p:spPr>
          <a:xfrm>
            <a:off x="749128" y="4898087"/>
            <a:ext cx="3873845" cy="14636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100" dirty="0">
              <a:solidFill>
                <a:schemeClr val="tx2"/>
              </a:solidFill>
            </a:endParaRPr>
          </a:p>
        </p:txBody>
      </p:sp>
      <p:sp>
        <p:nvSpPr>
          <p:cNvPr id="50" name="Rectangle 49"/>
          <p:cNvSpPr/>
          <p:nvPr/>
        </p:nvSpPr>
        <p:spPr>
          <a:xfrm>
            <a:off x="749127" y="4476536"/>
            <a:ext cx="3873845" cy="3793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Dynamics</a:t>
            </a:r>
            <a:endParaRPr lang="en-US" sz="2000" dirty="0"/>
          </a:p>
        </p:txBody>
      </p:sp>
      <p:pic>
        <p:nvPicPr>
          <p:cNvPr id="22" name="Picture 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28442" y="5062205"/>
            <a:ext cx="3515214" cy="526433"/>
          </a:xfrm>
          <a:prstGeom prst="rect">
            <a:avLst/>
          </a:prstGeom>
        </p:spPr>
      </p:pic>
      <p:pic>
        <p:nvPicPr>
          <p:cNvPr id="23" name="Picture 22"/>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930330" y="5746936"/>
            <a:ext cx="2640513" cy="514817"/>
          </a:xfrm>
          <a:prstGeom prst="rect">
            <a:avLst/>
          </a:prstGeom>
        </p:spPr>
      </p:pic>
      <p:pic>
        <p:nvPicPr>
          <p:cNvPr id="24" name="Picture 23"/>
          <p:cNvPicPr>
            <a:picLocks noChangeAspect="1"/>
          </p:cNvPicPr>
          <p:nvPr/>
        </p:nvPicPr>
        <p:blipFill>
          <a:blip r:embed="rId5"/>
          <a:stretch>
            <a:fillRect/>
          </a:stretch>
        </p:blipFill>
        <p:spPr>
          <a:xfrm>
            <a:off x="917427" y="5455028"/>
            <a:ext cx="3272855" cy="369194"/>
          </a:xfrm>
          <a:prstGeom prst="rect">
            <a:avLst/>
          </a:prstGeom>
        </p:spPr>
      </p:pic>
      <p:pic>
        <p:nvPicPr>
          <p:cNvPr id="25" name="Picture 24"/>
          <p:cNvPicPr>
            <a:picLocks noChangeAspect="1"/>
          </p:cNvPicPr>
          <p:nvPr/>
        </p:nvPicPr>
        <p:blipFill>
          <a:blip r:embed="rId6"/>
          <a:stretch>
            <a:fillRect/>
          </a:stretch>
        </p:blipFill>
        <p:spPr>
          <a:xfrm>
            <a:off x="4915348" y="5012023"/>
            <a:ext cx="3344791" cy="1255203"/>
          </a:xfrm>
          <a:prstGeom prst="rect">
            <a:avLst/>
          </a:prstGeom>
        </p:spPr>
      </p:pic>
      <p:pic>
        <p:nvPicPr>
          <p:cNvPr id="7" name="Picture 6"/>
          <p:cNvPicPr>
            <a:picLocks noChangeAspect="1"/>
          </p:cNvPicPr>
          <p:nvPr/>
        </p:nvPicPr>
        <p:blipFill>
          <a:blip r:embed="rId7"/>
          <a:stretch>
            <a:fillRect/>
          </a:stretch>
        </p:blipFill>
        <p:spPr>
          <a:xfrm>
            <a:off x="5383231" y="2729010"/>
            <a:ext cx="368300" cy="165100"/>
          </a:xfrm>
          <a:prstGeom prst="rect">
            <a:avLst/>
          </a:prstGeom>
        </p:spPr>
      </p:pic>
      <p:pic>
        <p:nvPicPr>
          <p:cNvPr id="8" name="Picture 7"/>
          <p:cNvPicPr>
            <a:picLocks noChangeAspect="1"/>
          </p:cNvPicPr>
          <p:nvPr/>
        </p:nvPicPr>
        <p:blipFill>
          <a:blip r:embed="rId8"/>
          <a:stretch>
            <a:fillRect/>
          </a:stretch>
        </p:blipFill>
        <p:spPr>
          <a:xfrm>
            <a:off x="4783268" y="3062243"/>
            <a:ext cx="368300" cy="165100"/>
          </a:xfrm>
          <a:prstGeom prst="rect">
            <a:avLst/>
          </a:prstGeom>
        </p:spPr>
      </p:pic>
      <p:pic>
        <p:nvPicPr>
          <p:cNvPr id="9" name="Picture 8"/>
          <p:cNvPicPr>
            <a:picLocks noChangeAspect="1"/>
          </p:cNvPicPr>
          <p:nvPr/>
        </p:nvPicPr>
        <p:blipFill>
          <a:blip r:embed="rId9"/>
          <a:stretch>
            <a:fillRect/>
          </a:stretch>
        </p:blipFill>
        <p:spPr>
          <a:xfrm>
            <a:off x="4066336" y="2814650"/>
            <a:ext cx="368300" cy="165100"/>
          </a:xfrm>
          <a:prstGeom prst="rect">
            <a:avLst/>
          </a:prstGeom>
        </p:spPr>
      </p:pic>
      <p:pic>
        <p:nvPicPr>
          <p:cNvPr id="11" name="Picture 10"/>
          <p:cNvPicPr>
            <a:picLocks noChangeAspect="1"/>
          </p:cNvPicPr>
          <p:nvPr/>
        </p:nvPicPr>
        <p:blipFill>
          <a:blip r:embed="rId10"/>
          <a:stretch>
            <a:fillRect/>
          </a:stretch>
        </p:blipFill>
        <p:spPr>
          <a:xfrm>
            <a:off x="2822217" y="3098679"/>
            <a:ext cx="381000" cy="165100"/>
          </a:xfrm>
          <a:prstGeom prst="rect">
            <a:avLst/>
          </a:prstGeom>
        </p:spPr>
      </p:pic>
      <p:pic>
        <p:nvPicPr>
          <p:cNvPr id="12" name="Picture 11"/>
          <p:cNvPicPr>
            <a:picLocks noChangeAspect="1"/>
          </p:cNvPicPr>
          <p:nvPr/>
        </p:nvPicPr>
        <p:blipFill>
          <a:blip r:embed="rId11"/>
          <a:stretch>
            <a:fillRect/>
          </a:stretch>
        </p:blipFill>
        <p:spPr>
          <a:xfrm>
            <a:off x="2379702" y="2357906"/>
            <a:ext cx="381000" cy="165100"/>
          </a:xfrm>
          <a:prstGeom prst="rect">
            <a:avLst/>
          </a:prstGeom>
        </p:spPr>
      </p:pic>
      <p:pic>
        <p:nvPicPr>
          <p:cNvPr id="15" name="Picture 14"/>
          <p:cNvPicPr>
            <a:picLocks noChangeAspect="1"/>
          </p:cNvPicPr>
          <p:nvPr/>
        </p:nvPicPr>
        <p:blipFill>
          <a:blip r:embed="rId12"/>
          <a:stretch>
            <a:fillRect/>
          </a:stretch>
        </p:blipFill>
        <p:spPr>
          <a:xfrm>
            <a:off x="5223944" y="3407385"/>
            <a:ext cx="381000" cy="165100"/>
          </a:xfrm>
          <a:prstGeom prst="rect">
            <a:avLst/>
          </a:prstGeom>
        </p:spPr>
      </p:pic>
      <p:pic>
        <p:nvPicPr>
          <p:cNvPr id="16" name="Picture 15"/>
          <p:cNvPicPr>
            <a:picLocks noChangeAspect="1"/>
          </p:cNvPicPr>
          <p:nvPr/>
        </p:nvPicPr>
        <p:blipFill>
          <a:blip r:embed="rId13"/>
          <a:stretch>
            <a:fillRect/>
          </a:stretch>
        </p:blipFill>
        <p:spPr>
          <a:xfrm>
            <a:off x="5237936" y="3853124"/>
            <a:ext cx="381000" cy="165100"/>
          </a:xfrm>
          <a:prstGeom prst="rect">
            <a:avLst/>
          </a:prstGeom>
        </p:spPr>
      </p:pic>
      <p:pic>
        <p:nvPicPr>
          <p:cNvPr id="17" name="Picture 16"/>
          <p:cNvPicPr>
            <a:picLocks noChangeAspect="1"/>
          </p:cNvPicPr>
          <p:nvPr/>
        </p:nvPicPr>
        <p:blipFill>
          <a:blip r:embed="rId14"/>
          <a:stretch>
            <a:fillRect/>
          </a:stretch>
        </p:blipFill>
        <p:spPr>
          <a:xfrm>
            <a:off x="2031589" y="3790910"/>
            <a:ext cx="381000" cy="165100"/>
          </a:xfrm>
          <a:prstGeom prst="rect">
            <a:avLst/>
          </a:prstGeom>
        </p:spPr>
      </p:pic>
      <p:pic>
        <p:nvPicPr>
          <p:cNvPr id="18" name="Picture 17"/>
          <p:cNvPicPr>
            <a:picLocks noChangeAspect="1"/>
          </p:cNvPicPr>
          <p:nvPr/>
        </p:nvPicPr>
        <p:blipFill>
          <a:blip r:embed="rId15"/>
          <a:stretch>
            <a:fillRect/>
          </a:stretch>
        </p:blipFill>
        <p:spPr>
          <a:xfrm>
            <a:off x="1380351" y="3379931"/>
            <a:ext cx="381000" cy="165100"/>
          </a:xfrm>
          <a:prstGeom prst="rect">
            <a:avLst/>
          </a:prstGeom>
        </p:spPr>
      </p:pic>
    </p:spTree>
    <p:extLst>
      <p:ext uri="{BB962C8B-B14F-4D97-AF65-F5344CB8AC3E}">
        <p14:creationId xmlns:p14="http://schemas.microsoft.com/office/powerpoint/2010/main" val="278377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7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7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7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8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96"/>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8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99"/>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0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9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8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82"/>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22"/>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23"/>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6" grpId="1" animBg="1"/>
      <p:bldP spid="82" grpId="0" animBg="1"/>
      <p:bldP spid="82" grpId="1" animBg="1"/>
      <p:bldP spid="47" grpId="0" animBg="1"/>
      <p:bldP spid="48" grpId="0" animBg="1"/>
      <p:bldP spid="49" grpId="0" animBg="1"/>
      <p:bldP spid="5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1</a:t>
            </a:r>
            <a:r>
              <a:rPr lang="en-US" baseline="30000" dirty="0" smtClean="0">
                <a:solidFill>
                  <a:schemeClr val="tx2"/>
                </a:solidFill>
              </a:rPr>
              <a:t>st</a:t>
            </a:r>
            <a:r>
              <a:rPr lang="en-US" dirty="0" smtClean="0">
                <a:solidFill>
                  <a:schemeClr val="tx2"/>
                </a:solidFill>
              </a:rPr>
              <a:t>  motivating example</a:t>
            </a:r>
            <a:endParaRPr lang="en-US" dirty="0">
              <a:solidFill>
                <a:schemeClr val="tx2"/>
              </a:solidFill>
            </a:endParaRPr>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3</a:t>
            </a:fld>
            <a:endParaRPr lang="en-US"/>
          </a:p>
        </p:txBody>
      </p:sp>
      <p:sp>
        <p:nvSpPr>
          <p:cNvPr id="7" name="Oval 6"/>
          <p:cNvSpPr/>
          <p:nvPr/>
        </p:nvSpPr>
        <p:spPr>
          <a:xfrm>
            <a:off x="2800350" y="270298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p:cNvSpPr/>
          <p:nvPr/>
        </p:nvSpPr>
        <p:spPr>
          <a:xfrm>
            <a:off x="1779373" y="197577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p:cNvSpPr/>
          <p:nvPr/>
        </p:nvSpPr>
        <p:spPr>
          <a:xfrm>
            <a:off x="5041556" y="2702982"/>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p:cNvSpPr/>
          <p:nvPr/>
        </p:nvSpPr>
        <p:spPr>
          <a:xfrm>
            <a:off x="5041556" y="37860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1" name="Oval 10"/>
          <p:cNvSpPr/>
          <p:nvPr/>
        </p:nvSpPr>
        <p:spPr>
          <a:xfrm>
            <a:off x="2800350" y="37860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2" name="Oval 11"/>
          <p:cNvSpPr/>
          <p:nvPr/>
        </p:nvSpPr>
        <p:spPr>
          <a:xfrm>
            <a:off x="1779373" y="445667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3" name="Oval 12"/>
          <p:cNvSpPr/>
          <p:nvPr/>
        </p:nvSpPr>
        <p:spPr>
          <a:xfrm>
            <a:off x="3920953" y="3328878"/>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Oval 13"/>
          <p:cNvSpPr/>
          <p:nvPr/>
        </p:nvSpPr>
        <p:spPr>
          <a:xfrm>
            <a:off x="6110932" y="197577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Oval 14"/>
          <p:cNvSpPr/>
          <p:nvPr/>
        </p:nvSpPr>
        <p:spPr>
          <a:xfrm>
            <a:off x="6110932" y="4456676"/>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6" name="Straight Arrow Connector 15"/>
          <p:cNvCxnSpPr>
            <a:stCxn id="27" idx="5"/>
            <a:endCxn id="12" idx="1"/>
          </p:cNvCxnSpPr>
          <p:nvPr/>
        </p:nvCxnSpPr>
        <p:spPr>
          <a:xfrm>
            <a:off x="2169618" y="2366021"/>
            <a:ext cx="697687" cy="4039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6"/>
          </p:cNvCxnSpPr>
          <p:nvPr/>
        </p:nvCxnSpPr>
        <p:spPr>
          <a:xfrm>
            <a:off x="3257550" y="2931582"/>
            <a:ext cx="730358" cy="46425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8" idx="2"/>
          </p:cNvCxnSpPr>
          <p:nvPr/>
        </p:nvCxnSpPr>
        <p:spPr>
          <a:xfrm flipH="1">
            <a:off x="4311198" y="2931582"/>
            <a:ext cx="730358" cy="46425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8" idx="7"/>
          </p:cNvCxnSpPr>
          <p:nvPr/>
        </p:nvCxnSpPr>
        <p:spPr>
          <a:xfrm flipH="1">
            <a:off x="5431801" y="2366021"/>
            <a:ext cx="746086" cy="4039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2169618" y="4176323"/>
            <a:ext cx="697687" cy="347308"/>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5431801" y="4176323"/>
            <a:ext cx="746086" cy="347308"/>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257550" y="3719123"/>
            <a:ext cx="730358" cy="295555"/>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311198" y="3719123"/>
            <a:ext cx="730358" cy="295555"/>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8" idx="6"/>
          </p:cNvCxnSpPr>
          <p:nvPr/>
        </p:nvCxnSpPr>
        <p:spPr>
          <a:xfrm>
            <a:off x="5498756" y="2931582"/>
            <a:ext cx="12700" cy="1083096"/>
          </a:xfrm>
          <a:prstGeom prst="curvedConnector3">
            <a:avLst>
              <a:gd name="adj1" fmla="val 180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2" idx="2"/>
          </p:cNvCxnSpPr>
          <p:nvPr/>
        </p:nvCxnSpPr>
        <p:spPr>
          <a:xfrm rot="10800000" flipV="1">
            <a:off x="2800350" y="2931582"/>
            <a:ext cx="12700" cy="1083096"/>
          </a:xfrm>
          <a:prstGeom prst="curvedConnector3">
            <a:avLst>
              <a:gd name="adj1" fmla="val 180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flipV="1">
            <a:off x="6568132" y="2204376"/>
            <a:ext cx="12700" cy="2480900"/>
          </a:xfrm>
          <a:prstGeom prst="curvedConnector3">
            <a:avLst>
              <a:gd name="adj1" fmla="val 394054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endCxn id="27" idx="2"/>
          </p:cNvCxnSpPr>
          <p:nvPr/>
        </p:nvCxnSpPr>
        <p:spPr>
          <a:xfrm rot="10800000">
            <a:off x="1779373" y="2204376"/>
            <a:ext cx="12700" cy="2480900"/>
          </a:xfrm>
          <a:prstGeom prst="curvedConnector3">
            <a:avLst>
              <a:gd name="adj1" fmla="val 4135142"/>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2075935" y="274320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549270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2</a:t>
            </a:r>
            <a:r>
              <a:rPr lang="en-US" baseline="30000" dirty="0" smtClean="0">
                <a:solidFill>
                  <a:schemeClr val="tx2"/>
                </a:solidFill>
              </a:rPr>
              <a:t>nd</a:t>
            </a:r>
            <a:r>
              <a:rPr lang="en-US" dirty="0" smtClean="0">
                <a:solidFill>
                  <a:schemeClr val="tx2"/>
                </a:solidFill>
              </a:rPr>
              <a:t>   motivating example</a:t>
            </a:r>
            <a:endParaRPr lang="en-US" dirty="0">
              <a:solidFill>
                <a:schemeClr val="tx2"/>
              </a:solidFill>
            </a:endParaRPr>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4</a:t>
            </a:fld>
            <a:endParaRPr lang="en-US"/>
          </a:p>
        </p:txBody>
      </p:sp>
      <p:grpSp>
        <p:nvGrpSpPr>
          <p:cNvPr id="29" name="Group 28"/>
          <p:cNvGrpSpPr/>
          <p:nvPr/>
        </p:nvGrpSpPr>
        <p:grpSpPr>
          <a:xfrm>
            <a:off x="729050" y="1530933"/>
            <a:ext cx="3632886" cy="2163737"/>
            <a:chOff x="729049" y="1530933"/>
            <a:chExt cx="4801459" cy="2938100"/>
          </a:xfrm>
        </p:grpSpPr>
        <p:sp>
          <p:nvSpPr>
            <p:cNvPr id="7" name="Oval 6"/>
            <p:cNvSpPr/>
            <p:nvPr/>
          </p:nvSpPr>
          <p:spPr>
            <a:xfrm>
              <a:off x="1750026" y="225813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8" name="Oval 7"/>
            <p:cNvSpPr/>
            <p:nvPr/>
          </p:nvSpPr>
          <p:spPr>
            <a:xfrm>
              <a:off x="729049" y="153093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p:cNvSpPr/>
            <p:nvPr/>
          </p:nvSpPr>
          <p:spPr>
            <a:xfrm>
              <a:off x="3991232" y="225813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p:cNvSpPr/>
            <p:nvPr/>
          </p:nvSpPr>
          <p:spPr>
            <a:xfrm>
              <a:off x="3991232" y="334123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1" name="Oval 10"/>
            <p:cNvSpPr/>
            <p:nvPr/>
          </p:nvSpPr>
          <p:spPr>
            <a:xfrm>
              <a:off x="1750026" y="3341235"/>
              <a:ext cx="457200"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2" name="Oval 11"/>
            <p:cNvSpPr/>
            <p:nvPr/>
          </p:nvSpPr>
          <p:spPr>
            <a:xfrm>
              <a:off x="729049" y="401183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3" name="Oval 12"/>
            <p:cNvSpPr/>
            <p:nvPr/>
          </p:nvSpPr>
          <p:spPr>
            <a:xfrm>
              <a:off x="2870629" y="288403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4" name="Oval 13"/>
            <p:cNvSpPr/>
            <p:nvPr/>
          </p:nvSpPr>
          <p:spPr>
            <a:xfrm>
              <a:off x="5060608" y="153093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Oval 14"/>
            <p:cNvSpPr/>
            <p:nvPr/>
          </p:nvSpPr>
          <p:spPr>
            <a:xfrm>
              <a:off x="5060608" y="401183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16" name="Straight Arrow Connector 15"/>
            <p:cNvCxnSpPr>
              <a:stCxn id="27" idx="5"/>
              <a:endCxn id="12" idx="1"/>
            </p:cNvCxnSpPr>
            <p:nvPr/>
          </p:nvCxnSpPr>
          <p:spPr>
            <a:xfrm>
              <a:off x="1119294" y="1921178"/>
              <a:ext cx="697687" cy="4039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2" idx="6"/>
            </p:cNvCxnSpPr>
            <p:nvPr/>
          </p:nvCxnSpPr>
          <p:spPr>
            <a:xfrm>
              <a:off x="2207226" y="2486739"/>
              <a:ext cx="730358" cy="46425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28" idx="2"/>
            </p:cNvCxnSpPr>
            <p:nvPr/>
          </p:nvCxnSpPr>
          <p:spPr>
            <a:xfrm flipH="1">
              <a:off x="3260874" y="2486739"/>
              <a:ext cx="730358" cy="46425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28" idx="7"/>
            </p:cNvCxnSpPr>
            <p:nvPr/>
          </p:nvCxnSpPr>
          <p:spPr>
            <a:xfrm flipH="1">
              <a:off x="4381477" y="1921178"/>
              <a:ext cx="746086" cy="4039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1119294" y="3731480"/>
              <a:ext cx="697687" cy="347308"/>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4381477" y="3731480"/>
              <a:ext cx="746086" cy="347308"/>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2207226" y="3274280"/>
              <a:ext cx="730358" cy="295555"/>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3260874" y="3274280"/>
              <a:ext cx="730358" cy="295555"/>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28" idx="6"/>
            </p:cNvCxnSpPr>
            <p:nvPr/>
          </p:nvCxnSpPr>
          <p:spPr>
            <a:xfrm>
              <a:off x="4448432" y="2486739"/>
              <a:ext cx="12700" cy="1083096"/>
            </a:xfrm>
            <a:prstGeom prst="curvedConnector3">
              <a:avLst>
                <a:gd name="adj1" fmla="val 180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12" idx="2"/>
            </p:cNvCxnSpPr>
            <p:nvPr/>
          </p:nvCxnSpPr>
          <p:spPr>
            <a:xfrm rot="10800000" flipV="1">
              <a:off x="1750026" y="2486739"/>
              <a:ext cx="12700" cy="1083096"/>
            </a:xfrm>
            <a:prstGeom prst="curvedConnector3">
              <a:avLst>
                <a:gd name="adj1" fmla="val 180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6" name="Curved Connector 25"/>
            <p:cNvCxnSpPr/>
            <p:nvPr/>
          </p:nvCxnSpPr>
          <p:spPr>
            <a:xfrm flipV="1">
              <a:off x="5517808" y="1759533"/>
              <a:ext cx="12700" cy="2480900"/>
            </a:xfrm>
            <a:prstGeom prst="curvedConnector3">
              <a:avLst>
                <a:gd name="adj1" fmla="val 394054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p:cNvCxnSpPr>
              <a:endCxn id="27" idx="2"/>
            </p:cNvCxnSpPr>
            <p:nvPr/>
          </p:nvCxnSpPr>
          <p:spPr>
            <a:xfrm rot="10800000">
              <a:off x="729049" y="1759533"/>
              <a:ext cx="12700" cy="2480900"/>
            </a:xfrm>
            <a:prstGeom prst="curvedConnector3">
              <a:avLst>
                <a:gd name="adj1" fmla="val 4135142"/>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025611" y="2298361"/>
              <a:ext cx="184731" cy="369332"/>
            </a:xfrm>
            <a:prstGeom prst="rect">
              <a:avLst/>
            </a:prstGeom>
            <a:noFill/>
          </p:spPr>
          <p:txBody>
            <a:bodyPr wrap="none" rtlCol="0">
              <a:spAutoFit/>
            </a:bodyPr>
            <a:lstStyle/>
            <a:p>
              <a:endParaRPr lang="en-US" dirty="0"/>
            </a:p>
          </p:txBody>
        </p:sp>
      </p:grpSp>
      <p:grpSp>
        <p:nvGrpSpPr>
          <p:cNvPr id="30" name="Group 29"/>
          <p:cNvGrpSpPr/>
          <p:nvPr/>
        </p:nvGrpSpPr>
        <p:grpSpPr>
          <a:xfrm>
            <a:off x="4641507" y="4026226"/>
            <a:ext cx="3632886" cy="2163737"/>
            <a:chOff x="729049" y="1530933"/>
            <a:chExt cx="4801459" cy="2938100"/>
          </a:xfrm>
        </p:grpSpPr>
        <p:sp>
          <p:nvSpPr>
            <p:cNvPr id="31" name="Oval 30"/>
            <p:cNvSpPr/>
            <p:nvPr/>
          </p:nvSpPr>
          <p:spPr>
            <a:xfrm>
              <a:off x="1750026" y="225813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2" name="Oval 31"/>
            <p:cNvSpPr/>
            <p:nvPr/>
          </p:nvSpPr>
          <p:spPr>
            <a:xfrm>
              <a:off x="729049" y="153093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3" name="Oval 32"/>
            <p:cNvSpPr/>
            <p:nvPr/>
          </p:nvSpPr>
          <p:spPr>
            <a:xfrm>
              <a:off x="3991232" y="2258139"/>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4" name="Oval 33"/>
            <p:cNvSpPr/>
            <p:nvPr/>
          </p:nvSpPr>
          <p:spPr>
            <a:xfrm>
              <a:off x="3991232" y="334123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35" name="Oval 34"/>
            <p:cNvSpPr/>
            <p:nvPr/>
          </p:nvSpPr>
          <p:spPr>
            <a:xfrm>
              <a:off x="1750026" y="3341235"/>
              <a:ext cx="457200" cy="45720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36" name="Oval 35"/>
            <p:cNvSpPr/>
            <p:nvPr/>
          </p:nvSpPr>
          <p:spPr>
            <a:xfrm>
              <a:off x="729049" y="401183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37" name="Oval 36"/>
            <p:cNvSpPr/>
            <p:nvPr/>
          </p:nvSpPr>
          <p:spPr>
            <a:xfrm>
              <a:off x="2870629" y="2884035"/>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8" name="Oval 37"/>
            <p:cNvSpPr/>
            <p:nvPr/>
          </p:nvSpPr>
          <p:spPr>
            <a:xfrm>
              <a:off x="5060608" y="153093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39" name="Oval 38"/>
            <p:cNvSpPr/>
            <p:nvPr/>
          </p:nvSpPr>
          <p:spPr>
            <a:xfrm>
              <a:off x="5060608" y="4011833"/>
              <a:ext cx="4572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cxnSp>
          <p:nvCxnSpPr>
            <p:cNvPr id="40" name="Straight Arrow Connector 39"/>
            <p:cNvCxnSpPr>
              <a:endCxn id="40" idx="1"/>
            </p:cNvCxnSpPr>
            <p:nvPr/>
          </p:nvCxnSpPr>
          <p:spPr>
            <a:xfrm>
              <a:off x="1119294" y="1921178"/>
              <a:ext cx="697687" cy="4039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40" idx="6"/>
            </p:cNvCxnSpPr>
            <p:nvPr/>
          </p:nvCxnSpPr>
          <p:spPr>
            <a:xfrm>
              <a:off x="2207226" y="2486739"/>
              <a:ext cx="730358" cy="46425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3260874" y="2486739"/>
              <a:ext cx="730358" cy="464251"/>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381477" y="1921178"/>
              <a:ext cx="746086" cy="4039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1119294" y="3731480"/>
              <a:ext cx="697687" cy="347308"/>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4381477" y="3731480"/>
              <a:ext cx="746086" cy="347308"/>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207226" y="3274280"/>
              <a:ext cx="730358" cy="295555"/>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3260874" y="3274280"/>
              <a:ext cx="730358" cy="295555"/>
            </a:xfrm>
            <a:prstGeom prst="straightConnector1">
              <a:avLst/>
            </a:prstGeom>
            <a:ln w="4445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8" name="Curved Connector 47"/>
            <p:cNvCxnSpPr/>
            <p:nvPr/>
          </p:nvCxnSpPr>
          <p:spPr>
            <a:xfrm>
              <a:off x="4448432" y="2486739"/>
              <a:ext cx="12700" cy="1083096"/>
            </a:xfrm>
            <a:prstGeom prst="curvedConnector3">
              <a:avLst>
                <a:gd name="adj1" fmla="val 180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p:cNvCxnSpPr>
              <a:stCxn id="40" idx="2"/>
            </p:cNvCxnSpPr>
            <p:nvPr/>
          </p:nvCxnSpPr>
          <p:spPr>
            <a:xfrm rot="10800000" flipV="1">
              <a:off x="1750026" y="2486739"/>
              <a:ext cx="12700" cy="1083096"/>
            </a:xfrm>
            <a:prstGeom prst="curvedConnector3">
              <a:avLst>
                <a:gd name="adj1" fmla="val 1800000"/>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p:cNvCxnSpPr/>
            <p:nvPr/>
          </p:nvCxnSpPr>
          <p:spPr>
            <a:xfrm flipV="1">
              <a:off x="5517808" y="1759533"/>
              <a:ext cx="12700" cy="2480900"/>
            </a:xfrm>
            <a:prstGeom prst="curvedConnector3">
              <a:avLst>
                <a:gd name="adj1" fmla="val 394054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51" name="Curved Connector 50"/>
            <p:cNvCxnSpPr/>
            <p:nvPr/>
          </p:nvCxnSpPr>
          <p:spPr>
            <a:xfrm rot="10800000">
              <a:off x="729049" y="1759533"/>
              <a:ext cx="12700" cy="2480900"/>
            </a:xfrm>
            <a:prstGeom prst="curvedConnector3">
              <a:avLst>
                <a:gd name="adj1" fmla="val 4135142"/>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1025611" y="2298361"/>
              <a:ext cx="184731" cy="369332"/>
            </a:xfrm>
            <a:prstGeom prst="rect">
              <a:avLst/>
            </a:prstGeom>
            <a:noFill/>
          </p:spPr>
          <p:txBody>
            <a:bodyPr wrap="none" rtlCol="0">
              <a:spAutoFit/>
            </a:bodyPr>
            <a:lstStyle/>
            <a:p>
              <a:endParaRPr lang="en-US" dirty="0"/>
            </a:p>
          </p:txBody>
        </p:sp>
      </p:grpSp>
      <p:cxnSp>
        <p:nvCxnSpPr>
          <p:cNvPr id="53" name="Curved Connector 52"/>
          <p:cNvCxnSpPr/>
          <p:nvPr/>
        </p:nvCxnSpPr>
        <p:spPr>
          <a:xfrm rot="16200000" flipH="1">
            <a:off x="2027740" y="3732332"/>
            <a:ext cx="2131104" cy="1665212"/>
          </a:xfrm>
          <a:prstGeom prst="curvedConnector3">
            <a:avLst>
              <a:gd name="adj1" fmla="val 110882"/>
            </a:avLst>
          </a:prstGeom>
          <a:ln w="44450">
            <a:solidFill>
              <a:srgbClr val="FC0044"/>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824820" y="5304002"/>
            <a:ext cx="448324" cy="461665"/>
          </a:xfrm>
          <a:prstGeom prst="rect">
            <a:avLst/>
          </a:prstGeom>
          <a:noFill/>
        </p:spPr>
        <p:txBody>
          <a:bodyPr wrap="square" rtlCol="0">
            <a:spAutoFit/>
          </a:bodyPr>
          <a:lstStyle/>
          <a:p>
            <a:r>
              <a:rPr lang="en-US" sz="2400" smtClean="0">
                <a:solidFill>
                  <a:schemeClr val="tx2"/>
                </a:solidFill>
              </a:rPr>
              <a:t>?</a:t>
            </a:r>
            <a:endParaRPr lang="en-US" sz="2400">
              <a:solidFill>
                <a:schemeClr val="tx2"/>
              </a:solidFill>
            </a:endParaRPr>
          </a:p>
        </p:txBody>
      </p:sp>
      <p:sp>
        <p:nvSpPr>
          <p:cNvPr id="60" name="TextBox 59"/>
          <p:cNvSpPr txBox="1"/>
          <p:nvPr/>
        </p:nvSpPr>
        <p:spPr>
          <a:xfrm>
            <a:off x="2232663" y="3268666"/>
            <a:ext cx="448324" cy="461665"/>
          </a:xfrm>
          <a:prstGeom prst="rect">
            <a:avLst/>
          </a:prstGeom>
          <a:noFill/>
        </p:spPr>
        <p:txBody>
          <a:bodyPr wrap="square" rtlCol="0">
            <a:spAutoFit/>
          </a:bodyPr>
          <a:lstStyle/>
          <a:p>
            <a:r>
              <a:rPr lang="en-US" sz="2400" smtClean="0">
                <a:solidFill>
                  <a:schemeClr val="tx2"/>
                </a:solidFill>
              </a:rPr>
              <a:t>?</a:t>
            </a:r>
            <a:endParaRPr lang="en-US" sz="2400">
              <a:solidFill>
                <a:schemeClr val="tx2"/>
              </a:solidFill>
            </a:endParaRPr>
          </a:p>
        </p:txBody>
      </p:sp>
    </p:spTree>
    <p:extLst>
      <p:ext uri="{BB962C8B-B14F-4D97-AF65-F5344CB8AC3E}">
        <p14:creationId xmlns:p14="http://schemas.microsoft.com/office/powerpoint/2010/main" val="18695235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tx2"/>
                </a:solidFill>
              </a:rPr>
              <a:t>System controllability</a:t>
            </a:r>
            <a:endParaRPr lang="en-US" dirty="0">
              <a:solidFill>
                <a:schemeClr val="tx2"/>
              </a:solidFill>
            </a:endParaRPr>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5</a:t>
            </a:fld>
            <a:endParaRPr lang="en-US"/>
          </a:p>
        </p:txBody>
      </p:sp>
      <p:sp>
        <p:nvSpPr>
          <p:cNvPr id="8" name="TextBox 7"/>
          <p:cNvSpPr txBox="1"/>
          <p:nvPr/>
        </p:nvSpPr>
        <p:spPr>
          <a:xfrm>
            <a:off x="628650" y="1567119"/>
            <a:ext cx="7341458" cy="1200329"/>
          </a:xfrm>
          <a:prstGeom prst="rect">
            <a:avLst/>
          </a:prstGeom>
          <a:noFill/>
        </p:spPr>
        <p:txBody>
          <a:bodyPr wrap="square" rtlCol="0">
            <a:spAutoFit/>
          </a:bodyPr>
          <a:lstStyle/>
          <a:p>
            <a:pPr marL="342900" indent="-342900">
              <a:buFont typeface="Arial" charset="0"/>
              <a:buChar char="•"/>
            </a:pPr>
            <a:r>
              <a:rPr lang="en-US" sz="2400" dirty="0" smtClean="0">
                <a:solidFill>
                  <a:schemeClr val="tx2"/>
                </a:solidFill>
              </a:rPr>
              <a:t>Complicated leader-follower network with unknown weights</a:t>
            </a:r>
          </a:p>
          <a:p>
            <a:pPr marL="342900" indent="-342900">
              <a:buFont typeface="Arial" charset="0"/>
              <a:buChar char="•"/>
            </a:pPr>
            <a:r>
              <a:rPr lang="en-US" sz="2400" dirty="0" smtClean="0">
                <a:solidFill>
                  <a:srgbClr val="FF0000"/>
                </a:solidFill>
              </a:rPr>
              <a:t>Is this system controllable?</a:t>
            </a:r>
            <a:endParaRPr lang="en-US" sz="2400" dirty="0">
              <a:solidFill>
                <a:srgbClr val="FF0000"/>
              </a:solidFill>
            </a:endParaRPr>
          </a:p>
        </p:txBody>
      </p:sp>
      <p:grpSp>
        <p:nvGrpSpPr>
          <p:cNvPr id="24" name="Group 23"/>
          <p:cNvGrpSpPr/>
          <p:nvPr/>
        </p:nvGrpSpPr>
        <p:grpSpPr>
          <a:xfrm>
            <a:off x="512378" y="3403449"/>
            <a:ext cx="4004360" cy="3029683"/>
            <a:chOff x="4773056" y="2923982"/>
            <a:chExt cx="4004360" cy="3029683"/>
          </a:xfrm>
        </p:grpSpPr>
        <p:sp>
          <p:nvSpPr>
            <p:cNvPr id="60" name="Rectangle 59"/>
            <p:cNvSpPr/>
            <p:nvPr/>
          </p:nvSpPr>
          <p:spPr>
            <a:xfrm>
              <a:off x="4773056" y="2923982"/>
              <a:ext cx="4004360" cy="3793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smtClean="0"/>
                <a:t>Example 1</a:t>
              </a:r>
              <a:endParaRPr lang="en-US" sz="2400" dirty="0"/>
            </a:p>
          </p:txBody>
        </p:sp>
        <p:sp>
          <p:nvSpPr>
            <p:cNvPr id="61" name="Rectangle 60"/>
            <p:cNvSpPr/>
            <p:nvPr/>
          </p:nvSpPr>
          <p:spPr>
            <a:xfrm>
              <a:off x="4773056" y="3373392"/>
              <a:ext cx="4004360" cy="258027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p:cNvSpPr/>
            <p:nvPr/>
          </p:nvSpPr>
          <p:spPr>
            <a:xfrm>
              <a:off x="5380166" y="3899406"/>
              <a:ext cx="420130" cy="4201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0" name="Oval 69"/>
            <p:cNvSpPr/>
            <p:nvPr/>
          </p:nvSpPr>
          <p:spPr>
            <a:xfrm>
              <a:off x="7593184" y="3829371"/>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71" name="Straight Arrow Connector 70"/>
            <p:cNvCxnSpPr>
              <a:stCxn id="69" idx="6"/>
              <a:endCxn id="70" idx="2"/>
            </p:cNvCxnSpPr>
            <p:nvPr/>
          </p:nvCxnSpPr>
          <p:spPr>
            <a:xfrm flipV="1">
              <a:off x="5800296" y="4039436"/>
              <a:ext cx="1792888" cy="70035"/>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pic>
          <p:nvPicPr>
            <p:cNvPr id="72" name="Picture 71"/>
            <p:cNvPicPr>
              <a:picLocks noChangeAspect="1"/>
            </p:cNvPicPr>
            <p:nvPr/>
          </p:nvPicPr>
          <p:blipFill>
            <a:blip r:embed="rId3"/>
            <a:stretch>
              <a:fillRect/>
            </a:stretch>
          </p:blipFill>
          <p:spPr>
            <a:xfrm>
              <a:off x="6399170" y="3825965"/>
              <a:ext cx="429912" cy="178454"/>
            </a:xfrm>
            <a:prstGeom prst="rect">
              <a:avLst/>
            </a:prstGeom>
          </p:spPr>
        </p:pic>
        <p:sp>
          <p:nvSpPr>
            <p:cNvPr id="73" name="Oval 72"/>
            <p:cNvSpPr/>
            <p:nvPr/>
          </p:nvSpPr>
          <p:spPr>
            <a:xfrm>
              <a:off x="7610220" y="4642510"/>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74" name="Straight Arrow Connector 73"/>
            <p:cNvCxnSpPr>
              <a:stCxn id="69" idx="6"/>
              <a:endCxn id="73" idx="2"/>
            </p:cNvCxnSpPr>
            <p:nvPr/>
          </p:nvCxnSpPr>
          <p:spPr>
            <a:xfrm>
              <a:off x="5800296" y="4109471"/>
              <a:ext cx="1809924" cy="74310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4"/>
            <a:stretch>
              <a:fillRect/>
            </a:stretch>
          </p:blipFill>
          <p:spPr>
            <a:xfrm>
              <a:off x="6389712" y="4587905"/>
              <a:ext cx="428400" cy="177827"/>
            </a:xfrm>
            <a:prstGeom prst="rect">
              <a:avLst/>
            </a:prstGeom>
          </p:spPr>
        </p:pic>
        <p:sp>
          <p:nvSpPr>
            <p:cNvPr id="81" name="Rectangle 80"/>
            <p:cNvSpPr/>
            <p:nvPr/>
          </p:nvSpPr>
          <p:spPr>
            <a:xfrm>
              <a:off x="4979151" y="5297423"/>
              <a:ext cx="3435178" cy="61118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Graph structurally controllable</a:t>
              </a:r>
              <a:endParaRPr lang="en-US" dirty="0"/>
            </a:p>
          </p:txBody>
        </p:sp>
      </p:grpSp>
      <p:grpSp>
        <p:nvGrpSpPr>
          <p:cNvPr id="13" name="Group 12"/>
          <p:cNvGrpSpPr/>
          <p:nvPr/>
        </p:nvGrpSpPr>
        <p:grpSpPr>
          <a:xfrm>
            <a:off x="4830721" y="3403449"/>
            <a:ext cx="4004360" cy="3029683"/>
            <a:chOff x="505856" y="3220546"/>
            <a:chExt cx="4004360" cy="3029683"/>
          </a:xfrm>
        </p:grpSpPr>
        <p:grpSp>
          <p:nvGrpSpPr>
            <p:cNvPr id="23" name="Group 22"/>
            <p:cNvGrpSpPr/>
            <p:nvPr/>
          </p:nvGrpSpPr>
          <p:grpSpPr>
            <a:xfrm>
              <a:off x="505856" y="3220546"/>
              <a:ext cx="4004360" cy="3029683"/>
              <a:chOff x="505856" y="2923982"/>
              <a:chExt cx="4004360" cy="3029683"/>
            </a:xfrm>
          </p:grpSpPr>
          <p:sp>
            <p:nvSpPr>
              <p:cNvPr id="58" name="Rectangle 57"/>
              <p:cNvSpPr/>
              <p:nvPr/>
            </p:nvSpPr>
            <p:spPr>
              <a:xfrm>
                <a:off x="505856" y="2923982"/>
                <a:ext cx="4004360" cy="379375"/>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Example 2</a:t>
                </a:r>
                <a:endParaRPr lang="en-US" sz="2400" dirty="0"/>
              </a:p>
            </p:txBody>
          </p:sp>
          <p:sp>
            <p:nvSpPr>
              <p:cNvPr id="59" name="Rectangle 58"/>
              <p:cNvSpPr/>
              <p:nvPr/>
            </p:nvSpPr>
            <p:spPr>
              <a:xfrm>
                <a:off x="505856" y="3373392"/>
                <a:ext cx="4004360" cy="2580273"/>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815932" y="3969441"/>
                <a:ext cx="420130" cy="4201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63" name="Oval 62"/>
              <p:cNvSpPr/>
              <p:nvPr/>
            </p:nvSpPr>
            <p:spPr>
              <a:xfrm>
                <a:off x="2323456" y="4000741"/>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cxnSp>
            <p:nvCxnSpPr>
              <p:cNvPr id="64" name="Straight Arrow Connector 63"/>
              <p:cNvCxnSpPr>
                <a:stCxn id="62" idx="6"/>
                <a:endCxn id="63" idx="2"/>
              </p:cNvCxnSpPr>
              <p:nvPr/>
            </p:nvCxnSpPr>
            <p:spPr>
              <a:xfrm>
                <a:off x="1236062" y="4179506"/>
                <a:ext cx="1087394" cy="3130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1513728" y="3934423"/>
                <a:ext cx="421707" cy="175048"/>
              </a:xfrm>
              <a:prstGeom prst="rect">
                <a:avLst/>
              </a:prstGeom>
            </p:spPr>
          </p:pic>
          <p:sp>
            <p:nvSpPr>
              <p:cNvPr id="22" name="Rectangle 21"/>
              <p:cNvSpPr/>
              <p:nvPr/>
            </p:nvSpPr>
            <p:spPr>
              <a:xfrm>
                <a:off x="815932" y="5282988"/>
                <a:ext cx="3435178" cy="611186"/>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Strong </a:t>
                </a:r>
                <a:r>
                  <a:rPr lang="en-US" dirty="0" smtClean="0"/>
                  <a:t>graph structurally controllable</a:t>
                </a:r>
                <a:endParaRPr lang="en-US" dirty="0"/>
              </a:p>
            </p:txBody>
          </p:sp>
        </p:grpSp>
        <p:sp>
          <p:nvSpPr>
            <p:cNvPr id="28" name="Oval 27"/>
            <p:cNvSpPr/>
            <p:nvPr/>
          </p:nvSpPr>
          <p:spPr>
            <a:xfrm>
              <a:off x="3830980" y="4349877"/>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cxnSp>
          <p:nvCxnSpPr>
            <p:cNvPr id="30" name="Straight Arrow Connector 29"/>
            <p:cNvCxnSpPr>
              <a:stCxn id="63" idx="6"/>
              <a:endCxn id="28" idx="2"/>
            </p:cNvCxnSpPr>
            <p:nvPr/>
          </p:nvCxnSpPr>
          <p:spPr>
            <a:xfrm>
              <a:off x="2743586" y="4507370"/>
              <a:ext cx="1087394" cy="52572"/>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stretch>
              <a:fillRect/>
            </a:stretch>
          </p:blipFill>
          <p:spPr>
            <a:xfrm>
              <a:off x="3002392" y="4258640"/>
              <a:ext cx="468700" cy="203398"/>
            </a:xfrm>
            <a:prstGeom prst="rect">
              <a:avLst/>
            </a:prstGeom>
          </p:spPr>
        </p:pic>
      </p:grpSp>
      <p:grpSp>
        <p:nvGrpSpPr>
          <p:cNvPr id="35" name="Group 34"/>
          <p:cNvGrpSpPr/>
          <p:nvPr/>
        </p:nvGrpSpPr>
        <p:grpSpPr>
          <a:xfrm>
            <a:off x="426267" y="1502508"/>
            <a:ext cx="8555507" cy="1619487"/>
            <a:chOff x="395416" y="1156814"/>
            <a:chExt cx="8555507" cy="1619487"/>
          </a:xfrm>
        </p:grpSpPr>
        <p:sp>
          <p:nvSpPr>
            <p:cNvPr id="36" name="Rectangle 35"/>
            <p:cNvSpPr/>
            <p:nvPr/>
          </p:nvSpPr>
          <p:spPr>
            <a:xfrm>
              <a:off x="395416" y="1156814"/>
              <a:ext cx="8555506" cy="48367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Graph structural controllability</a:t>
              </a:r>
              <a:endParaRPr lang="en-US" sz="2400" dirty="0"/>
            </a:p>
          </p:txBody>
        </p:sp>
        <p:sp>
          <p:nvSpPr>
            <p:cNvPr id="37" name="Rectangle 36"/>
            <p:cNvSpPr/>
            <p:nvPr/>
          </p:nvSpPr>
          <p:spPr>
            <a:xfrm>
              <a:off x="395416" y="1690688"/>
              <a:ext cx="8555507" cy="10856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00" dirty="0" smtClean="0">
                  <a:solidFill>
                    <a:schemeClr val="tx2"/>
                  </a:solidFill>
                </a:rPr>
                <a:t>A graph structure               is </a:t>
              </a:r>
              <a:r>
                <a:rPr lang="en-US" sz="2100" dirty="0">
                  <a:solidFill>
                    <a:srgbClr val="FF971D"/>
                  </a:solidFill>
                </a:rPr>
                <a:t>graph structurally controllable</a:t>
              </a:r>
              <a:r>
                <a:rPr lang="en-US" sz="2100" dirty="0">
                  <a:solidFill>
                    <a:schemeClr val="tx2"/>
                  </a:solidFill>
                </a:rPr>
                <a:t> if there exists </a:t>
              </a:r>
              <a:r>
                <a:rPr lang="en-US" sz="2100" dirty="0" smtClean="0">
                  <a:solidFill>
                    <a:srgbClr val="FF971D"/>
                  </a:solidFill>
                </a:rPr>
                <a:t>a</a:t>
              </a:r>
              <a:r>
                <a:rPr lang="en-US" sz="2100" dirty="0" smtClean="0">
                  <a:solidFill>
                    <a:schemeClr val="tx2"/>
                  </a:solidFill>
                </a:rPr>
                <a:t> weight </a:t>
              </a:r>
              <a:r>
                <a:rPr lang="en-US" sz="2100" dirty="0">
                  <a:solidFill>
                    <a:schemeClr val="tx2"/>
                  </a:solidFill>
                </a:rPr>
                <a:t>function </a:t>
              </a:r>
              <a:r>
                <a:rPr lang="en-US" sz="2100" dirty="0" smtClean="0">
                  <a:solidFill>
                    <a:schemeClr val="tx2"/>
                  </a:solidFill>
                </a:rPr>
                <a:t>                           such </a:t>
              </a:r>
              <a:r>
                <a:rPr lang="en-US" sz="2100" dirty="0">
                  <a:solidFill>
                    <a:schemeClr val="tx2"/>
                  </a:solidFill>
                </a:rPr>
                <a:t>that the system </a:t>
              </a:r>
              <a:r>
                <a:rPr lang="en-US" sz="2100" dirty="0" smtClean="0">
                  <a:solidFill>
                    <a:schemeClr val="tx2"/>
                  </a:solidFill>
                </a:rPr>
                <a:t>                    is controllable.</a:t>
              </a:r>
              <a:endParaRPr lang="en-US" sz="2100" dirty="0">
                <a:solidFill>
                  <a:schemeClr val="tx2"/>
                </a:solidFill>
              </a:endParaRPr>
            </a:p>
          </p:txBody>
        </p:sp>
        <p:pic>
          <p:nvPicPr>
            <p:cNvPr id="38" name="Picture 37"/>
            <p:cNvPicPr>
              <a:picLocks noChangeAspect="1"/>
            </p:cNvPicPr>
            <p:nvPr/>
          </p:nvPicPr>
          <p:blipFill>
            <a:blip r:embed="rId6"/>
            <a:stretch>
              <a:fillRect/>
            </a:stretch>
          </p:blipFill>
          <p:spPr>
            <a:xfrm>
              <a:off x="2423471" y="1795345"/>
              <a:ext cx="812800" cy="292100"/>
            </a:xfrm>
            <a:prstGeom prst="rect">
              <a:avLst/>
            </a:prstGeom>
          </p:spPr>
        </p:pic>
        <p:pic>
          <p:nvPicPr>
            <p:cNvPr id="39" name="Picture 38"/>
            <p:cNvPicPr>
              <a:picLocks noChangeAspect="1"/>
            </p:cNvPicPr>
            <p:nvPr/>
          </p:nvPicPr>
          <p:blipFill>
            <a:blip r:embed="rId7"/>
            <a:stretch>
              <a:fillRect/>
            </a:stretch>
          </p:blipFill>
          <p:spPr>
            <a:xfrm>
              <a:off x="2285658" y="2114428"/>
              <a:ext cx="1511300" cy="292100"/>
            </a:xfrm>
            <a:prstGeom prst="rect">
              <a:avLst/>
            </a:prstGeom>
          </p:spPr>
        </p:pic>
        <p:pic>
          <p:nvPicPr>
            <p:cNvPr id="40" name="Picture 39"/>
            <p:cNvPicPr>
              <a:picLocks noChangeAspect="1"/>
            </p:cNvPicPr>
            <p:nvPr/>
          </p:nvPicPr>
          <p:blipFill>
            <a:blip r:embed="rId8"/>
            <a:stretch>
              <a:fillRect/>
            </a:stretch>
          </p:blipFill>
          <p:spPr>
            <a:xfrm>
              <a:off x="6153150" y="2101027"/>
              <a:ext cx="1143000" cy="292100"/>
            </a:xfrm>
            <a:prstGeom prst="rect">
              <a:avLst/>
            </a:prstGeom>
          </p:spPr>
        </p:pic>
      </p:grpSp>
      <p:grpSp>
        <p:nvGrpSpPr>
          <p:cNvPr id="41" name="Group 40"/>
          <p:cNvGrpSpPr/>
          <p:nvPr/>
        </p:nvGrpSpPr>
        <p:grpSpPr>
          <a:xfrm>
            <a:off x="426267" y="1551936"/>
            <a:ext cx="8555506" cy="1325563"/>
            <a:chOff x="426267" y="1502508"/>
            <a:chExt cx="8555506" cy="1325563"/>
          </a:xfrm>
        </p:grpSpPr>
        <p:sp>
          <p:nvSpPr>
            <p:cNvPr id="42" name="Rectangle 41"/>
            <p:cNvSpPr/>
            <p:nvPr/>
          </p:nvSpPr>
          <p:spPr>
            <a:xfrm>
              <a:off x="426267" y="2059924"/>
              <a:ext cx="8555506" cy="768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100" dirty="0">
                  <a:solidFill>
                    <a:schemeClr val="tx2"/>
                  </a:solidFill>
                </a:rPr>
                <a:t>A graph structure               is </a:t>
              </a:r>
              <a:r>
                <a:rPr lang="en-US" sz="2100" dirty="0" smtClean="0">
                  <a:solidFill>
                    <a:schemeClr val="tx2"/>
                  </a:solidFill>
                </a:rPr>
                <a:t>strong </a:t>
              </a:r>
              <a:r>
                <a:rPr lang="en-US" sz="2100" dirty="0" smtClean="0">
                  <a:solidFill>
                    <a:srgbClr val="FF971D"/>
                  </a:solidFill>
                </a:rPr>
                <a:t>graph </a:t>
              </a:r>
              <a:r>
                <a:rPr lang="en-US" sz="2100" dirty="0">
                  <a:solidFill>
                    <a:srgbClr val="FF971D"/>
                  </a:solidFill>
                </a:rPr>
                <a:t>structurally controllable</a:t>
              </a:r>
              <a:r>
                <a:rPr lang="en-US" sz="2100" dirty="0">
                  <a:solidFill>
                    <a:schemeClr val="tx2"/>
                  </a:solidFill>
                </a:rPr>
                <a:t> </a:t>
              </a:r>
              <a:r>
                <a:rPr lang="en-US" sz="2100" dirty="0" smtClean="0">
                  <a:solidFill>
                    <a:schemeClr val="tx2"/>
                  </a:solidFill>
                </a:rPr>
                <a:t>if for </a:t>
              </a:r>
              <a:r>
                <a:rPr lang="en-US" sz="2100" dirty="0" smtClean="0">
                  <a:solidFill>
                    <a:srgbClr val="FF971D"/>
                  </a:solidFill>
                </a:rPr>
                <a:t>every</a:t>
              </a:r>
              <a:r>
                <a:rPr lang="en-US" sz="2100" dirty="0" smtClean="0">
                  <a:solidFill>
                    <a:schemeClr val="tx2"/>
                  </a:solidFill>
                </a:rPr>
                <a:t> </a:t>
              </a:r>
              <a:r>
                <a:rPr lang="en-US" sz="2100" dirty="0">
                  <a:solidFill>
                    <a:schemeClr val="tx2"/>
                  </a:solidFill>
                </a:rPr>
                <a:t>weight </a:t>
              </a:r>
              <a:r>
                <a:rPr lang="en-US" sz="2100" dirty="0" smtClean="0">
                  <a:solidFill>
                    <a:schemeClr val="tx2"/>
                  </a:solidFill>
                </a:rPr>
                <a:t>function                            the </a:t>
              </a:r>
              <a:r>
                <a:rPr lang="en-US" sz="2100" dirty="0">
                  <a:solidFill>
                    <a:schemeClr val="tx2"/>
                  </a:solidFill>
                </a:rPr>
                <a:t>system                     is controllable.</a:t>
              </a:r>
            </a:p>
          </p:txBody>
        </p:sp>
        <p:pic>
          <p:nvPicPr>
            <p:cNvPr id="43" name="Picture 42"/>
            <p:cNvPicPr>
              <a:picLocks noChangeAspect="1"/>
            </p:cNvPicPr>
            <p:nvPr/>
          </p:nvPicPr>
          <p:blipFill>
            <a:blip r:embed="rId6"/>
            <a:stretch>
              <a:fillRect/>
            </a:stretch>
          </p:blipFill>
          <p:spPr>
            <a:xfrm>
              <a:off x="2448009" y="2165155"/>
              <a:ext cx="812800" cy="292100"/>
            </a:xfrm>
            <a:prstGeom prst="rect">
              <a:avLst/>
            </a:prstGeom>
          </p:spPr>
        </p:pic>
        <p:pic>
          <p:nvPicPr>
            <p:cNvPr id="44" name="Picture 43"/>
            <p:cNvPicPr>
              <a:picLocks noChangeAspect="1"/>
            </p:cNvPicPr>
            <p:nvPr/>
          </p:nvPicPr>
          <p:blipFill>
            <a:blip r:embed="rId7"/>
            <a:stretch>
              <a:fillRect/>
            </a:stretch>
          </p:blipFill>
          <p:spPr>
            <a:xfrm>
              <a:off x="2271755" y="2483167"/>
              <a:ext cx="1511300" cy="292100"/>
            </a:xfrm>
            <a:prstGeom prst="rect">
              <a:avLst/>
            </a:prstGeom>
          </p:spPr>
        </p:pic>
        <p:pic>
          <p:nvPicPr>
            <p:cNvPr id="45" name="Picture 44"/>
            <p:cNvPicPr>
              <a:picLocks noChangeAspect="1"/>
            </p:cNvPicPr>
            <p:nvPr/>
          </p:nvPicPr>
          <p:blipFill>
            <a:blip r:embed="rId8"/>
            <a:stretch>
              <a:fillRect/>
            </a:stretch>
          </p:blipFill>
          <p:spPr>
            <a:xfrm>
              <a:off x="5150407" y="2483167"/>
              <a:ext cx="1143000" cy="292100"/>
            </a:xfrm>
            <a:prstGeom prst="rect">
              <a:avLst/>
            </a:prstGeom>
          </p:spPr>
        </p:pic>
        <p:sp>
          <p:nvSpPr>
            <p:cNvPr id="46" name="Rectangle 45"/>
            <p:cNvSpPr/>
            <p:nvPr/>
          </p:nvSpPr>
          <p:spPr>
            <a:xfrm>
              <a:off x="426267" y="1502508"/>
              <a:ext cx="8555506" cy="483677"/>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Strong graph structural controllability</a:t>
              </a:r>
              <a:endParaRPr lang="en-US" sz="2400" dirty="0"/>
            </a:p>
          </p:txBody>
        </p:sp>
      </p:grpSp>
      <p:sp>
        <p:nvSpPr>
          <p:cNvPr id="47" name="Rectangle 46"/>
          <p:cNvSpPr/>
          <p:nvPr/>
        </p:nvSpPr>
        <p:spPr>
          <a:xfrm>
            <a:off x="1223748" y="2211710"/>
            <a:ext cx="6887346" cy="53751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rgbClr val="FF0000"/>
                </a:solidFill>
              </a:rPr>
              <a:t>Can we decide this based only on the structure?</a:t>
            </a:r>
            <a:endParaRPr lang="en-US" sz="2400" dirty="0">
              <a:solidFill>
                <a:srgbClr val="FF0000"/>
              </a:solidFill>
            </a:endParaRPr>
          </a:p>
        </p:txBody>
      </p:sp>
    </p:spTree>
    <p:extLst>
      <p:ext uri="{BB962C8B-B14F-4D97-AF65-F5344CB8AC3E}">
        <p14:creationId xmlns:p14="http://schemas.microsoft.com/office/powerpoint/2010/main" val="11728843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8">
                                            <p:txEl>
                                              <p:pRg st="1" end="1"/>
                                            </p:txEl>
                                          </p:spTgt>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35"/>
                                        </p:tgtEl>
                                        <p:attrNameLst>
                                          <p:attrName>style.visibility</p:attrName>
                                        </p:attrNameLst>
                                      </p:cBhvr>
                                      <p:to>
                                        <p:strVal val="hidden"/>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41"/>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chemeClr val="tx2"/>
                </a:solidFill>
              </a:rPr>
              <a:t>Literature overview</a:t>
            </a:r>
            <a:endParaRPr lang="en-US" dirty="0">
              <a:solidFill>
                <a:schemeClr val="tx2"/>
              </a:solidFill>
            </a:endParaRPr>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6</a:t>
            </a:fld>
            <a:endParaRPr lang="en-US"/>
          </a:p>
        </p:txBody>
      </p:sp>
      <p:sp>
        <p:nvSpPr>
          <p:cNvPr id="39" name="Content Placeholder 2"/>
          <p:cNvSpPr>
            <a:spLocks noGrp="1"/>
          </p:cNvSpPr>
          <p:nvPr>
            <p:ph idx="1"/>
          </p:nvPr>
        </p:nvSpPr>
        <p:spPr>
          <a:xfrm>
            <a:off x="628650" y="1408670"/>
            <a:ext cx="7886700" cy="4768293"/>
          </a:xfrm>
        </p:spPr>
        <p:txBody>
          <a:bodyPr>
            <a:normAutofit fontScale="92500" lnSpcReduction="10000"/>
          </a:bodyPr>
          <a:lstStyle/>
          <a:p>
            <a:pPr lvl="1"/>
            <a:r>
              <a:rPr lang="en-US" sz="2000" dirty="0" smtClean="0">
                <a:solidFill>
                  <a:schemeClr val="tx2"/>
                </a:solidFill>
              </a:rPr>
              <a:t>Structural controllability: </a:t>
            </a:r>
            <a:r>
              <a:rPr lang="en-US" sz="2000" dirty="0" smtClean="0">
                <a:solidFill>
                  <a:srgbClr val="FF971D"/>
                </a:solidFill>
              </a:rPr>
              <a:t>[Lin, 1974]</a:t>
            </a:r>
            <a:endParaRPr lang="en-US" sz="2000" dirty="0" smtClean="0">
              <a:solidFill>
                <a:schemeClr val="tx2"/>
              </a:solidFill>
            </a:endParaRPr>
          </a:p>
          <a:p>
            <a:pPr lvl="1"/>
            <a:r>
              <a:rPr lang="en-US" sz="2000" dirty="0" smtClean="0">
                <a:solidFill>
                  <a:schemeClr val="tx2"/>
                </a:solidFill>
              </a:rPr>
              <a:t>Strong structural controllability: </a:t>
            </a:r>
            <a:r>
              <a:rPr lang="en-US" sz="2000" dirty="0" smtClean="0">
                <a:solidFill>
                  <a:srgbClr val="FF971D"/>
                </a:solidFill>
              </a:rPr>
              <a:t>[</a:t>
            </a:r>
            <a:r>
              <a:rPr lang="en-US" sz="2000" dirty="0" err="1" smtClean="0">
                <a:solidFill>
                  <a:srgbClr val="FF971D"/>
                </a:solidFill>
              </a:rPr>
              <a:t>Mayeda</a:t>
            </a:r>
            <a:r>
              <a:rPr lang="en-US" sz="2000" dirty="0" smtClean="0">
                <a:solidFill>
                  <a:srgbClr val="FF971D"/>
                </a:solidFill>
              </a:rPr>
              <a:t> &amp; </a:t>
            </a:r>
            <a:r>
              <a:rPr lang="en-US" sz="2000" dirty="0" err="1" smtClean="0">
                <a:solidFill>
                  <a:srgbClr val="FF971D"/>
                </a:solidFill>
              </a:rPr>
              <a:t>Yamana</a:t>
            </a:r>
            <a:r>
              <a:rPr lang="en-US" sz="2000" dirty="0" smtClean="0">
                <a:solidFill>
                  <a:srgbClr val="FF971D"/>
                </a:solidFill>
              </a:rPr>
              <a:t>, 1979]</a:t>
            </a:r>
            <a:endParaRPr lang="en-US" sz="2000" dirty="0" smtClean="0">
              <a:solidFill>
                <a:schemeClr val="tx2"/>
              </a:solidFill>
            </a:endParaRPr>
          </a:p>
          <a:p>
            <a:pPr lvl="1"/>
            <a:endParaRPr lang="en-US" sz="2000" dirty="0" smtClean="0">
              <a:solidFill>
                <a:schemeClr val="tx2"/>
              </a:solidFill>
            </a:endParaRPr>
          </a:p>
          <a:p>
            <a:pPr lvl="1"/>
            <a:endParaRPr lang="en-US" sz="2000" dirty="0">
              <a:solidFill>
                <a:schemeClr val="tx2"/>
              </a:solidFill>
            </a:endParaRPr>
          </a:p>
          <a:p>
            <a:pPr lvl="1"/>
            <a:endParaRPr lang="en-US" sz="2000" dirty="0" smtClean="0">
              <a:solidFill>
                <a:schemeClr val="tx2"/>
              </a:solidFill>
            </a:endParaRPr>
          </a:p>
          <a:p>
            <a:pPr lvl="1"/>
            <a:endParaRPr lang="en-US" sz="2000" dirty="0">
              <a:solidFill>
                <a:schemeClr val="tx2"/>
              </a:solidFill>
            </a:endParaRPr>
          </a:p>
          <a:p>
            <a:pPr lvl="1"/>
            <a:endParaRPr lang="en-US" sz="2000" dirty="0" smtClean="0">
              <a:solidFill>
                <a:schemeClr val="tx2"/>
              </a:solidFill>
            </a:endParaRPr>
          </a:p>
          <a:p>
            <a:pPr lvl="1"/>
            <a:endParaRPr lang="en-US" sz="2000" dirty="0" smtClean="0">
              <a:solidFill>
                <a:schemeClr val="tx2"/>
              </a:solidFill>
            </a:endParaRPr>
          </a:p>
          <a:p>
            <a:pPr lvl="1"/>
            <a:endParaRPr lang="en-US" sz="2000" dirty="0">
              <a:solidFill>
                <a:schemeClr val="tx2"/>
              </a:solidFill>
            </a:endParaRPr>
          </a:p>
          <a:p>
            <a:pPr lvl="1"/>
            <a:r>
              <a:rPr lang="en-US" sz="2000" dirty="0" smtClean="0">
                <a:solidFill>
                  <a:schemeClr val="tx2"/>
                </a:solidFill>
              </a:rPr>
              <a:t>Various </a:t>
            </a:r>
            <a:r>
              <a:rPr lang="en-US" sz="2000" dirty="0">
                <a:solidFill>
                  <a:schemeClr val="tx2"/>
                </a:solidFill>
              </a:rPr>
              <a:t>necessary </a:t>
            </a:r>
            <a:r>
              <a:rPr lang="en-US" sz="2000" dirty="0" smtClean="0">
                <a:solidFill>
                  <a:schemeClr val="tx2"/>
                </a:solidFill>
              </a:rPr>
              <a:t>and sufficient </a:t>
            </a:r>
            <a:r>
              <a:rPr lang="en-US" sz="2000" dirty="0">
                <a:solidFill>
                  <a:schemeClr val="tx2"/>
                </a:solidFill>
              </a:rPr>
              <a:t>conditions for controllability </a:t>
            </a:r>
            <a:r>
              <a:rPr lang="en-US" sz="2000" dirty="0" smtClean="0">
                <a:solidFill>
                  <a:schemeClr val="tx2"/>
                </a:solidFill>
              </a:rPr>
              <a:t>of leader-follower </a:t>
            </a:r>
            <a:r>
              <a:rPr lang="en-US" sz="2000" dirty="0">
                <a:solidFill>
                  <a:schemeClr val="tx2"/>
                </a:solidFill>
              </a:rPr>
              <a:t>dynamics over undirected graphs:  </a:t>
            </a:r>
            <a:r>
              <a:rPr lang="en-US" sz="2000" dirty="0" smtClean="0">
                <a:solidFill>
                  <a:srgbClr val="FF971D"/>
                </a:solidFill>
              </a:rPr>
              <a:t>[(</a:t>
            </a:r>
            <a:r>
              <a:rPr lang="en-US" sz="2000" dirty="0">
                <a:solidFill>
                  <a:srgbClr val="FF971D"/>
                </a:solidFill>
              </a:rPr>
              <a:t>Tanner, 2004</a:t>
            </a:r>
            <a:r>
              <a:rPr lang="en-US" sz="2000" dirty="0" smtClean="0">
                <a:solidFill>
                  <a:srgbClr val="FF971D"/>
                </a:solidFill>
              </a:rPr>
              <a:t>), (</a:t>
            </a:r>
            <a:r>
              <a:rPr lang="en-US" sz="2000" dirty="0" err="1">
                <a:solidFill>
                  <a:srgbClr val="FF971D"/>
                </a:solidFill>
              </a:rPr>
              <a:t>Rahmani</a:t>
            </a:r>
            <a:r>
              <a:rPr lang="en-US" sz="2000" dirty="0">
                <a:solidFill>
                  <a:srgbClr val="FF971D"/>
                </a:solidFill>
              </a:rPr>
              <a:t> et al., 2009), (Ji et al., 2009), (Ji et al., 2012), (</a:t>
            </a:r>
            <a:r>
              <a:rPr lang="en-US" sz="2000" dirty="0" err="1" smtClean="0">
                <a:solidFill>
                  <a:srgbClr val="FF971D"/>
                </a:solidFill>
              </a:rPr>
              <a:t>Parlangeli</a:t>
            </a:r>
            <a:r>
              <a:rPr lang="en-US" sz="2000" dirty="0" smtClean="0">
                <a:solidFill>
                  <a:srgbClr val="FF971D"/>
                </a:solidFill>
              </a:rPr>
              <a:t> &amp; </a:t>
            </a:r>
            <a:r>
              <a:rPr lang="en-US" sz="2000" dirty="0" err="1">
                <a:solidFill>
                  <a:srgbClr val="FF971D"/>
                </a:solidFill>
              </a:rPr>
              <a:t>Notarstefano</a:t>
            </a:r>
            <a:r>
              <a:rPr lang="en-US" sz="2000" dirty="0">
                <a:solidFill>
                  <a:srgbClr val="FF971D"/>
                </a:solidFill>
              </a:rPr>
              <a:t>, 2012), (</a:t>
            </a:r>
            <a:r>
              <a:rPr lang="en-US" sz="2000" dirty="0" err="1">
                <a:solidFill>
                  <a:srgbClr val="FF971D"/>
                </a:solidFill>
              </a:rPr>
              <a:t>Notarstefano</a:t>
            </a:r>
            <a:r>
              <a:rPr lang="en-US" sz="2000" dirty="0">
                <a:solidFill>
                  <a:srgbClr val="FF971D"/>
                </a:solidFill>
              </a:rPr>
              <a:t> &amp; </a:t>
            </a:r>
            <a:r>
              <a:rPr lang="en-US" sz="2000" dirty="0" err="1">
                <a:solidFill>
                  <a:srgbClr val="FF971D"/>
                </a:solidFill>
              </a:rPr>
              <a:t>Parlangeli</a:t>
            </a:r>
            <a:r>
              <a:rPr lang="en-US" sz="2000" dirty="0">
                <a:solidFill>
                  <a:srgbClr val="FF971D"/>
                </a:solidFill>
              </a:rPr>
              <a:t>, 2013), (Aguilar </a:t>
            </a:r>
            <a:r>
              <a:rPr lang="en-US" sz="2000" dirty="0" smtClean="0">
                <a:solidFill>
                  <a:srgbClr val="FF971D"/>
                </a:solidFill>
              </a:rPr>
              <a:t>&amp; </a:t>
            </a:r>
            <a:r>
              <a:rPr lang="en-US" sz="2000" dirty="0" err="1" smtClean="0">
                <a:solidFill>
                  <a:srgbClr val="FF971D"/>
                </a:solidFill>
              </a:rPr>
              <a:t>Gharesifard</a:t>
            </a:r>
            <a:r>
              <a:rPr lang="en-US" sz="2000" dirty="0">
                <a:solidFill>
                  <a:srgbClr val="FF971D"/>
                </a:solidFill>
              </a:rPr>
              <a:t>, 2015</a:t>
            </a:r>
            <a:r>
              <a:rPr lang="en-US" sz="2000" dirty="0" smtClean="0">
                <a:solidFill>
                  <a:srgbClr val="FF971D"/>
                </a:solidFill>
              </a:rPr>
              <a:t>) and others].</a:t>
            </a:r>
            <a:endParaRPr lang="en-US" sz="2000" dirty="0">
              <a:solidFill>
                <a:srgbClr val="FF971D"/>
              </a:solidFill>
            </a:endParaRPr>
          </a:p>
          <a:p>
            <a:pPr lvl="1"/>
            <a:r>
              <a:rPr lang="en-US" sz="2000" dirty="0">
                <a:solidFill>
                  <a:schemeClr val="tx2"/>
                </a:solidFill>
              </a:rPr>
              <a:t>Necessary conditions for controllability of leader-follower </a:t>
            </a:r>
            <a:r>
              <a:rPr lang="en-US" sz="2000" dirty="0" smtClean="0">
                <a:solidFill>
                  <a:schemeClr val="tx2"/>
                </a:solidFill>
              </a:rPr>
              <a:t>dynamics over </a:t>
            </a:r>
            <a:r>
              <a:rPr lang="en-US" sz="2000" dirty="0">
                <a:solidFill>
                  <a:schemeClr val="tx2"/>
                </a:solidFill>
              </a:rPr>
              <a:t>directed graphs:  </a:t>
            </a:r>
            <a:r>
              <a:rPr lang="en-US" sz="2000" dirty="0" smtClean="0">
                <a:solidFill>
                  <a:srgbClr val="FF971D"/>
                </a:solidFill>
              </a:rPr>
              <a:t>[</a:t>
            </a:r>
            <a:r>
              <a:rPr lang="en-US" sz="2000" dirty="0">
                <a:solidFill>
                  <a:srgbClr val="FF971D"/>
                </a:solidFill>
              </a:rPr>
              <a:t>Aguilar and </a:t>
            </a:r>
            <a:r>
              <a:rPr lang="en-US" sz="2000" dirty="0" err="1">
                <a:solidFill>
                  <a:srgbClr val="FF971D"/>
                </a:solidFill>
              </a:rPr>
              <a:t>Gharesifard</a:t>
            </a:r>
            <a:r>
              <a:rPr lang="en-US" sz="2000" dirty="0">
                <a:solidFill>
                  <a:srgbClr val="FF971D"/>
                </a:solidFill>
              </a:rPr>
              <a:t>, 2016</a:t>
            </a:r>
            <a:r>
              <a:rPr lang="en-US" sz="2000" dirty="0" smtClean="0">
                <a:solidFill>
                  <a:srgbClr val="FF971D"/>
                </a:solidFill>
              </a:rPr>
              <a:t>]</a:t>
            </a:r>
          </a:p>
          <a:p>
            <a:pPr lvl="1"/>
            <a:r>
              <a:rPr lang="en-US" sz="2000" dirty="0" smtClean="0">
                <a:solidFill>
                  <a:schemeClr val="tx2"/>
                </a:solidFill>
              </a:rPr>
              <a:t>Zero forcing:  </a:t>
            </a:r>
            <a:r>
              <a:rPr lang="en-US" sz="2000" dirty="0" smtClean="0">
                <a:solidFill>
                  <a:srgbClr val="FF971D"/>
                </a:solidFill>
              </a:rPr>
              <a:t>[</a:t>
            </a:r>
            <a:r>
              <a:rPr lang="en-US" sz="2000" dirty="0" err="1" smtClean="0">
                <a:solidFill>
                  <a:srgbClr val="FF971D"/>
                </a:solidFill>
              </a:rPr>
              <a:t>Monshizadeh</a:t>
            </a:r>
            <a:r>
              <a:rPr lang="en-US" sz="2000" dirty="0" smtClean="0">
                <a:solidFill>
                  <a:srgbClr val="FF971D"/>
                </a:solidFill>
              </a:rPr>
              <a:t> et al., 2014]</a:t>
            </a:r>
            <a:endParaRPr lang="en-US" sz="2000" dirty="0">
              <a:solidFill>
                <a:srgbClr val="FF971D"/>
              </a:solidFill>
            </a:endParaRPr>
          </a:p>
          <a:p>
            <a:pPr lvl="1"/>
            <a:endParaRPr lang="en-US" sz="2000" dirty="0">
              <a:solidFill>
                <a:schemeClr val="tx2"/>
              </a:solidFill>
            </a:endParaRPr>
          </a:p>
        </p:txBody>
      </p:sp>
      <p:grpSp>
        <p:nvGrpSpPr>
          <p:cNvPr id="10" name="Group 9"/>
          <p:cNvGrpSpPr/>
          <p:nvPr/>
        </p:nvGrpSpPr>
        <p:grpSpPr>
          <a:xfrm>
            <a:off x="1433382" y="2036076"/>
            <a:ext cx="6956855" cy="1979870"/>
            <a:chOff x="1433382" y="2036076"/>
            <a:chExt cx="6956855" cy="1979870"/>
          </a:xfrm>
        </p:grpSpPr>
        <p:sp>
          <p:nvSpPr>
            <p:cNvPr id="3" name="Rounded Rectangle 2"/>
            <p:cNvSpPr/>
            <p:nvPr/>
          </p:nvSpPr>
          <p:spPr>
            <a:xfrm>
              <a:off x="1433382" y="2038862"/>
              <a:ext cx="6956855" cy="197708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515247" y="2036076"/>
              <a:ext cx="3027406" cy="369332"/>
            </a:xfrm>
            <a:prstGeom prst="rect">
              <a:avLst/>
            </a:prstGeom>
            <a:noFill/>
          </p:spPr>
          <p:txBody>
            <a:bodyPr wrap="square" rtlCol="0">
              <a:spAutoFit/>
            </a:bodyPr>
            <a:lstStyle/>
            <a:p>
              <a:r>
                <a:rPr lang="en-US" smtClean="0">
                  <a:solidFill>
                    <a:schemeClr val="bg1"/>
                  </a:solidFill>
                </a:rPr>
                <a:t>Structural controllability</a:t>
              </a:r>
              <a:endParaRPr lang="en-US">
                <a:solidFill>
                  <a:schemeClr val="bg1"/>
                </a:solidFill>
              </a:endParaRPr>
            </a:p>
          </p:txBody>
        </p:sp>
      </p:grpSp>
      <p:grpSp>
        <p:nvGrpSpPr>
          <p:cNvPr id="16" name="Group 15"/>
          <p:cNvGrpSpPr/>
          <p:nvPr/>
        </p:nvGrpSpPr>
        <p:grpSpPr>
          <a:xfrm>
            <a:off x="1686694" y="2381463"/>
            <a:ext cx="6351373" cy="1473844"/>
            <a:chOff x="1686694" y="2381463"/>
            <a:chExt cx="6351373" cy="1473844"/>
          </a:xfrm>
        </p:grpSpPr>
        <p:sp>
          <p:nvSpPr>
            <p:cNvPr id="9" name="Rounded Rectangle 8"/>
            <p:cNvSpPr/>
            <p:nvPr/>
          </p:nvSpPr>
          <p:spPr>
            <a:xfrm>
              <a:off x="1686694" y="2393050"/>
              <a:ext cx="6351373" cy="146225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834974" y="2381463"/>
              <a:ext cx="3594276" cy="369332"/>
            </a:xfrm>
            <a:prstGeom prst="rect">
              <a:avLst/>
            </a:prstGeom>
            <a:noFill/>
          </p:spPr>
          <p:txBody>
            <a:bodyPr wrap="square" rtlCol="0">
              <a:spAutoFit/>
            </a:bodyPr>
            <a:lstStyle/>
            <a:p>
              <a:r>
                <a:rPr lang="en-US" dirty="0" smtClean="0">
                  <a:solidFill>
                    <a:schemeClr val="bg1"/>
                  </a:solidFill>
                </a:rPr>
                <a:t>Graph structural controllability</a:t>
              </a:r>
              <a:endParaRPr lang="en-US" dirty="0">
                <a:solidFill>
                  <a:schemeClr val="bg1"/>
                </a:solidFill>
              </a:endParaRPr>
            </a:p>
          </p:txBody>
        </p:sp>
      </p:grpSp>
      <p:grpSp>
        <p:nvGrpSpPr>
          <p:cNvPr id="17" name="Group 16"/>
          <p:cNvGrpSpPr/>
          <p:nvPr/>
        </p:nvGrpSpPr>
        <p:grpSpPr>
          <a:xfrm>
            <a:off x="1937950" y="2724064"/>
            <a:ext cx="5785025" cy="1024145"/>
            <a:chOff x="1937950" y="2724064"/>
            <a:chExt cx="5785025" cy="1024145"/>
          </a:xfrm>
        </p:grpSpPr>
        <p:sp>
          <p:nvSpPr>
            <p:cNvPr id="12" name="Rounded Rectangle 11"/>
            <p:cNvSpPr/>
            <p:nvPr/>
          </p:nvSpPr>
          <p:spPr>
            <a:xfrm>
              <a:off x="1937950" y="2747238"/>
              <a:ext cx="5785025" cy="100097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086230" y="2724064"/>
              <a:ext cx="4147752" cy="369332"/>
            </a:xfrm>
            <a:prstGeom prst="rect">
              <a:avLst/>
            </a:prstGeom>
            <a:noFill/>
          </p:spPr>
          <p:txBody>
            <a:bodyPr wrap="square" rtlCol="0">
              <a:spAutoFit/>
            </a:bodyPr>
            <a:lstStyle/>
            <a:p>
              <a:r>
                <a:rPr lang="en-US" dirty="0" smtClean="0">
                  <a:solidFill>
                    <a:schemeClr val="tx2"/>
                  </a:solidFill>
                </a:rPr>
                <a:t>Strong graph structural controllability</a:t>
              </a:r>
              <a:endParaRPr lang="en-US" dirty="0">
                <a:solidFill>
                  <a:schemeClr val="tx2"/>
                </a:solidFill>
              </a:endParaRPr>
            </a:p>
          </p:txBody>
        </p:sp>
      </p:grpSp>
      <p:grpSp>
        <p:nvGrpSpPr>
          <p:cNvPr id="18" name="Group 17"/>
          <p:cNvGrpSpPr/>
          <p:nvPr/>
        </p:nvGrpSpPr>
        <p:grpSpPr>
          <a:xfrm>
            <a:off x="2226018" y="3102109"/>
            <a:ext cx="4633269" cy="559016"/>
            <a:chOff x="2226018" y="3102109"/>
            <a:chExt cx="4633269" cy="559016"/>
          </a:xfrm>
        </p:grpSpPr>
        <p:sp>
          <p:nvSpPr>
            <p:cNvPr id="14" name="Rounded Rectangle 13"/>
            <p:cNvSpPr/>
            <p:nvPr/>
          </p:nvSpPr>
          <p:spPr>
            <a:xfrm>
              <a:off x="2226018" y="3116570"/>
              <a:ext cx="4633269" cy="54455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356797" y="3102109"/>
              <a:ext cx="4147752" cy="369332"/>
            </a:xfrm>
            <a:prstGeom prst="rect">
              <a:avLst/>
            </a:prstGeom>
            <a:noFill/>
          </p:spPr>
          <p:txBody>
            <a:bodyPr wrap="square" rtlCol="0">
              <a:spAutoFit/>
            </a:bodyPr>
            <a:lstStyle/>
            <a:p>
              <a:r>
                <a:rPr lang="en-US" dirty="0" smtClean="0">
                  <a:solidFill>
                    <a:schemeClr val="tx2"/>
                  </a:solidFill>
                </a:rPr>
                <a:t>Strong structural controllability</a:t>
              </a:r>
              <a:endParaRPr lang="en-US" dirty="0">
                <a:solidFill>
                  <a:schemeClr val="tx2"/>
                </a:solidFill>
              </a:endParaRPr>
            </a:p>
          </p:txBody>
        </p:sp>
      </p:grpSp>
    </p:spTree>
    <p:extLst>
      <p:ext uri="{BB962C8B-B14F-4D97-AF65-F5344CB8AC3E}">
        <p14:creationId xmlns:p14="http://schemas.microsoft.com/office/powerpoint/2010/main" val="1996863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Graph </a:t>
            </a:r>
            <a:r>
              <a:rPr lang="en-US" smtClean="0">
                <a:solidFill>
                  <a:schemeClr val="tx2"/>
                </a:solidFill>
              </a:rPr>
              <a:t>structural controllability</a:t>
            </a:r>
            <a:endParaRPr lang="en-US" dirty="0">
              <a:solidFill>
                <a:schemeClr val="tx2"/>
              </a:solidFill>
            </a:endParaRPr>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7</a:t>
            </a:fld>
            <a:endParaRPr lang="en-US"/>
          </a:p>
        </p:txBody>
      </p:sp>
      <p:sp>
        <p:nvSpPr>
          <p:cNvPr id="8" name="Rectangle 7"/>
          <p:cNvSpPr/>
          <p:nvPr/>
        </p:nvSpPr>
        <p:spPr>
          <a:xfrm>
            <a:off x="437629" y="1690689"/>
            <a:ext cx="8199743" cy="423688"/>
          </a:xfrm>
          <a:prstGeom prst="rect">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Theorem 1</a:t>
            </a:r>
            <a:endParaRPr lang="en-US" dirty="0"/>
          </a:p>
        </p:txBody>
      </p:sp>
      <p:sp>
        <p:nvSpPr>
          <p:cNvPr id="9" name="Rectangle 8"/>
          <p:cNvSpPr/>
          <p:nvPr/>
        </p:nvSpPr>
        <p:spPr>
          <a:xfrm>
            <a:off x="437629" y="2168365"/>
            <a:ext cx="8199743" cy="13196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2"/>
                </a:solidFill>
              </a:rPr>
              <a:t>The system  </a:t>
            </a:r>
            <a:r>
              <a:rPr lang="en-US" sz="2200" dirty="0" smtClean="0">
                <a:solidFill>
                  <a:schemeClr val="tx2"/>
                </a:solidFill>
              </a:rPr>
              <a:t>             is </a:t>
            </a:r>
            <a:r>
              <a:rPr lang="en-US" sz="2200" dirty="0">
                <a:solidFill>
                  <a:schemeClr val="accent2"/>
                </a:solidFill>
              </a:rPr>
              <a:t>graph structurally</a:t>
            </a:r>
            <a:r>
              <a:rPr lang="en-US" sz="2200" dirty="0">
                <a:solidFill>
                  <a:schemeClr val="tx2"/>
                </a:solidFill>
              </a:rPr>
              <a:t> controllable </a:t>
            </a:r>
            <a:r>
              <a:rPr lang="en-US" sz="2200" dirty="0">
                <a:solidFill>
                  <a:schemeClr val="accent2"/>
                </a:solidFill>
              </a:rPr>
              <a:t>if and only if</a:t>
            </a:r>
            <a:r>
              <a:rPr lang="en-US" sz="2200" dirty="0">
                <a:solidFill>
                  <a:schemeClr val="tx2"/>
                </a:solidFill>
              </a:rPr>
              <a:t> for </a:t>
            </a:r>
            <a:r>
              <a:rPr lang="en-US" sz="2200" dirty="0" smtClean="0">
                <a:solidFill>
                  <a:schemeClr val="tx2"/>
                </a:solidFill>
              </a:rPr>
              <a:t>any weight function       and </a:t>
            </a:r>
            <a:r>
              <a:rPr lang="en-US" sz="2200" dirty="0">
                <a:solidFill>
                  <a:schemeClr val="tx2"/>
                </a:solidFill>
              </a:rPr>
              <a:t>any  </a:t>
            </a:r>
            <a:r>
              <a:rPr lang="en-US" sz="2200" dirty="0" smtClean="0">
                <a:solidFill>
                  <a:schemeClr val="tx2"/>
                </a:solidFill>
              </a:rPr>
              <a:t>                , </a:t>
            </a:r>
            <a:r>
              <a:rPr lang="en-US" sz="2200" dirty="0">
                <a:solidFill>
                  <a:schemeClr val="accent2"/>
                </a:solidFill>
              </a:rPr>
              <a:t>there exists a</a:t>
            </a:r>
            <a:r>
              <a:rPr lang="en-US" sz="2200" dirty="0">
                <a:solidFill>
                  <a:schemeClr val="tx2"/>
                </a:solidFill>
              </a:rPr>
              <a:t> weight function  </a:t>
            </a:r>
            <a:r>
              <a:rPr lang="en-US" sz="2200" dirty="0" smtClean="0">
                <a:solidFill>
                  <a:schemeClr val="tx2"/>
                </a:solidFill>
              </a:rPr>
              <a:t>     satisfying                              such </a:t>
            </a:r>
            <a:r>
              <a:rPr lang="en-US" sz="2200" dirty="0">
                <a:solidFill>
                  <a:schemeClr val="tx2"/>
                </a:solidFill>
              </a:rPr>
              <a:t>that the system </a:t>
            </a:r>
            <a:r>
              <a:rPr lang="en-US" sz="2200" dirty="0" smtClean="0">
                <a:solidFill>
                  <a:schemeClr val="tx2"/>
                </a:solidFill>
              </a:rPr>
              <a:t>                  is controllable.</a:t>
            </a:r>
            <a:endParaRPr lang="en-US" sz="2200" dirty="0">
              <a:solidFill>
                <a:schemeClr val="tx2"/>
              </a:solidFill>
            </a:endParaRPr>
          </a:p>
        </p:txBody>
      </p:sp>
      <p:sp>
        <p:nvSpPr>
          <p:cNvPr id="10" name="Rectangle 9"/>
          <p:cNvSpPr/>
          <p:nvPr/>
        </p:nvSpPr>
        <p:spPr>
          <a:xfrm>
            <a:off x="437629" y="3858435"/>
            <a:ext cx="8199743" cy="423688"/>
          </a:xfrm>
          <a:prstGeom prst="rect">
            <a:avLst/>
          </a:prstGeom>
          <a:solidFill>
            <a:schemeClr val="tx2"/>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Theorem 2</a:t>
            </a:r>
            <a:endParaRPr lang="en-US" dirty="0"/>
          </a:p>
        </p:txBody>
      </p:sp>
      <p:sp>
        <p:nvSpPr>
          <p:cNvPr id="11" name="Rectangle 10"/>
          <p:cNvSpPr/>
          <p:nvPr/>
        </p:nvSpPr>
        <p:spPr>
          <a:xfrm>
            <a:off x="437629" y="4336111"/>
            <a:ext cx="8199743" cy="12715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chemeClr val="tx2"/>
                </a:solidFill>
              </a:rPr>
              <a:t>A leader-follower system is graph structurally controllable </a:t>
            </a:r>
            <a:r>
              <a:rPr lang="en-US" sz="2200" dirty="0">
                <a:solidFill>
                  <a:schemeClr val="accent2"/>
                </a:solidFill>
              </a:rPr>
              <a:t>if and only if</a:t>
            </a:r>
          </a:p>
          <a:p>
            <a:r>
              <a:rPr lang="en-US" sz="2200" dirty="0">
                <a:solidFill>
                  <a:schemeClr val="tx2"/>
                </a:solidFill>
              </a:rPr>
              <a:t>every node is </a:t>
            </a:r>
            <a:r>
              <a:rPr lang="en-US" sz="2200" dirty="0">
                <a:solidFill>
                  <a:schemeClr val="accent2"/>
                </a:solidFill>
              </a:rPr>
              <a:t>accessible</a:t>
            </a:r>
            <a:r>
              <a:rPr lang="en-US" sz="2200" dirty="0">
                <a:solidFill>
                  <a:schemeClr val="tx2"/>
                </a:solidFill>
              </a:rPr>
              <a:t> from some leader node.</a:t>
            </a:r>
          </a:p>
        </p:txBody>
      </p:sp>
      <p:pic>
        <p:nvPicPr>
          <p:cNvPr id="12" name="Picture 11"/>
          <p:cNvPicPr>
            <a:picLocks noChangeAspect="1"/>
          </p:cNvPicPr>
          <p:nvPr/>
        </p:nvPicPr>
        <p:blipFill>
          <a:blip r:embed="rId3"/>
          <a:stretch>
            <a:fillRect/>
          </a:stretch>
        </p:blipFill>
        <p:spPr>
          <a:xfrm>
            <a:off x="1873250" y="2217428"/>
            <a:ext cx="812800" cy="292100"/>
          </a:xfrm>
          <a:prstGeom prst="rect">
            <a:avLst/>
          </a:prstGeom>
        </p:spPr>
      </p:pic>
      <p:pic>
        <p:nvPicPr>
          <p:cNvPr id="13" name="Picture 12"/>
          <p:cNvPicPr>
            <a:picLocks noChangeAspect="1"/>
          </p:cNvPicPr>
          <p:nvPr/>
        </p:nvPicPr>
        <p:blipFill>
          <a:blip r:embed="rId4"/>
          <a:stretch>
            <a:fillRect/>
          </a:stretch>
        </p:blipFill>
        <p:spPr>
          <a:xfrm>
            <a:off x="2847720" y="2606443"/>
            <a:ext cx="304800" cy="190500"/>
          </a:xfrm>
          <a:prstGeom prst="rect">
            <a:avLst/>
          </a:prstGeom>
        </p:spPr>
      </p:pic>
      <p:pic>
        <p:nvPicPr>
          <p:cNvPr id="17" name="Picture 16"/>
          <p:cNvPicPr>
            <a:picLocks noChangeAspect="1"/>
          </p:cNvPicPr>
          <p:nvPr/>
        </p:nvPicPr>
        <p:blipFill>
          <a:blip r:embed="rId5"/>
          <a:stretch>
            <a:fillRect/>
          </a:stretch>
        </p:blipFill>
        <p:spPr>
          <a:xfrm>
            <a:off x="4206961" y="2545229"/>
            <a:ext cx="952500" cy="254000"/>
          </a:xfrm>
          <a:prstGeom prst="rect">
            <a:avLst/>
          </a:prstGeom>
        </p:spPr>
      </p:pic>
      <p:pic>
        <p:nvPicPr>
          <p:cNvPr id="18" name="Picture 17"/>
          <p:cNvPicPr>
            <a:picLocks noChangeAspect="1"/>
          </p:cNvPicPr>
          <p:nvPr/>
        </p:nvPicPr>
        <p:blipFill>
          <a:blip r:embed="rId6"/>
          <a:stretch>
            <a:fillRect/>
          </a:stretch>
        </p:blipFill>
        <p:spPr>
          <a:xfrm>
            <a:off x="1536014" y="2939708"/>
            <a:ext cx="292100" cy="177800"/>
          </a:xfrm>
          <a:prstGeom prst="rect">
            <a:avLst/>
          </a:prstGeom>
        </p:spPr>
      </p:pic>
      <p:pic>
        <p:nvPicPr>
          <p:cNvPr id="20" name="Picture 19"/>
          <p:cNvPicPr>
            <a:picLocks noChangeAspect="1"/>
          </p:cNvPicPr>
          <p:nvPr/>
        </p:nvPicPr>
        <p:blipFill>
          <a:blip r:embed="rId7"/>
          <a:stretch>
            <a:fillRect/>
          </a:stretch>
        </p:blipFill>
        <p:spPr>
          <a:xfrm>
            <a:off x="3024834" y="2860140"/>
            <a:ext cx="1727200" cy="292100"/>
          </a:xfrm>
          <a:prstGeom prst="rect">
            <a:avLst/>
          </a:prstGeom>
        </p:spPr>
      </p:pic>
      <p:pic>
        <p:nvPicPr>
          <p:cNvPr id="21" name="Picture 20"/>
          <p:cNvPicPr>
            <a:picLocks noChangeAspect="1"/>
          </p:cNvPicPr>
          <p:nvPr/>
        </p:nvPicPr>
        <p:blipFill>
          <a:blip r:embed="rId8"/>
          <a:stretch>
            <a:fillRect/>
          </a:stretch>
        </p:blipFill>
        <p:spPr>
          <a:xfrm>
            <a:off x="7275640" y="2870201"/>
            <a:ext cx="1257300" cy="292100"/>
          </a:xfrm>
          <a:prstGeom prst="rect">
            <a:avLst/>
          </a:prstGeom>
        </p:spPr>
      </p:pic>
    </p:spTree>
    <p:extLst>
      <p:ext uri="{BB962C8B-B14F-4D97-AF65-F5344CB8AC3E}">
        <p14:creationId xmlns:p14="http://schemas.microsoft.com/office/powerpoint/2010/main" val="152124363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rPr>
              <a:t>Example for Theorem 2</a:t>
            </a:r>
            <a:endParaRPr lang="en-US" dirty="0">
              <a:solidFill>
                <a:schemeClr val="tx2"/>
              </a:solidFill>
            </a:endParaRPr>
          </a:p>
        </p:txBody>
      </p:sp>
      <p:sp>
        <p:nvSpPr>
          <p:cNvPr id="4" name="Date Placeholder 3"/>
          <p:cNvSpPr>
            <a:spLocks noGrp="1"/>
          </p:cNvSpPr>
          <p:nvPr>
            <p:ph type="dt" sz="half" idx="10"/>
          </p:nvPr>
        </p:nvSpPr>
        <p:spPr/>
        <p:txBody>
          <a:bodyPr/>
          <a:lstStyle/>
          <a:p>
            <a:r>
              <a:rPr lang="en-IN" smtClean="0"/>
              <a:t>17/12/18</a:t>
            </a:r>
            <a:endParaRPr lang="en-US"/>
          </a:p>
        </p:txBody>
      </p:sp>
      <p:sp>
        <p:nvSpPr>
          <p:cNvPr id="5" name="Footer Placeholder 4"/>
          <p:cNvSpPr>
            <a:spLocks noGrp="1"/>
          </p:cNvSpPr>
          <p:nvPr>
            <p:ph type="ftr" sz="quarter" idx="11"/>
          </p:nvPr>
        </p:nvSpPr>
        <p:spPr/>
        <p:txBody>
          <a:bodyPr/>
          <a:lstStyle/>
          <a:p>
            <a:r>
              <a:rPr lang="en-US" smtClean="0"/>
              <a:t>Subramanian, Mahajan and Paranjape</a:t>
            </a:r>
            <a:endParaRPr lang="en-US"/>
          </a:p>
        </p:txBody>
      </p:sp>
      <p:sp>
        <p:nvSpPr>
          <p:cNvPr id="6" name="Slide Number Placeholder 5"/>
          <p:cNvSpPr>
            <a:spLocks noGrp="1"/>
          </p:cNvSpPr>
          <p:nvPr>
            <p:ph type="sldNum" sz="quarter" idx="12"/>
          </p:nvPr>
        </p:nvSpPr>
        <p:spPr/>
        <p:txBody>
          <a:bodyPr/>
          <a:lstStyle/>
          <a:p>
            <a:fld id="{0A296D4F-2E45-A043-B811-63724FB162E5}" type="slidenum">
              <a:rPr lang="en-US" smtClean="0"/>
              <a:t>8</a:t>
            </a:fld>
            <a:endParaRPr lang="en-US"/>
          </a:p>
        </p:txBody>
      </p:sp>
      <p:sp>
        <p:nvSpPr>
          <p:cNvPr id="29" name="Oval 28"/>
          <p:cNvSpPr/>
          <p:nvPr/>
        </p:nvSpPr>
        <p:spPr>
          <a:xfrm>
            <a:off x="3534030" y="1690683"/>
            <a:ext cx="420130" cy="4201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30" name="Oval 29"/>
          <p:cNvSpPr/>
          <p:nvPr/>
        </p:nvSpPr>
        <p:spPr>
          <a:xfrm>
            <a:off x="1150721" y="3135722"/>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31" name="Oval 30"/>
          <p:cNvSpPr/>
          <p:nvPr/>
        </p:nvSpPr>
        <p:spPr>
          <a:xfrm>
            <a:off x="1270168" y="2030365"/>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32" name="Oval 31"/>
          <p:cNvSpPr/>
          <p:nvPr/>
        </p:nvSpPr>
        <p:spPr>
          <a:xfrm>
            <a:off x="5766098" y="2376356"/>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33" name="Oval 32"/>
          <p:cNvSpPr/>
          <p:nvPr/>
        </p:nvSpPr>
        <p:spPr>
          <a:xfrm>
            <a:off x="4580235" y="1855312"/>
            <a:ext cx="420130" cy="4201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34" name="Oval 33"/>
          <p:cNvSpPr/>
          <p:nvPr/>
        </p:nvSpPr>
        <p:spPr>
          <a:xfrm>
            <a:off x="4495218" y="2938462"/>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35" name="Oval 34"/>
          <p:cNvSpPr/>
          <p:nvPr/>
        </p:nvSpPr>
        <p:spPr>
          <a:xfrm>
            <a:off x="6019501" y="3103571"/>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36" name="Oval 35"/>
          <p:cNvSpPr/>
          <p:nvPr/>
        </p:nvSpPr>
        <p:spPr>
          <a:xfrm>
            <a:off x="2492328" y="3255874"/>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37" name="Straight Arrow Connector 36"/>
          <p:cNvCxnSpPr>
            <a:stCxn id="30" idx="2"/>
          </p:cNvCxnSpPr>
          <p:nvPr/>
        </p:nvCxnSpPr>
        <p:spPr>
          <a:xfrm flipH="1">
            <a:off x="1628771" y="1900748"/>
            <a:ext cx="1905259" cy="19114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0" idx="3"/>
          </p:cNvCxnSpPr>
          <p:nvPr/>
        </p:nvCxnSpPr>
        <p:spPr>
          <a:xfrm flipH="1">
            <a:off x="2850931" y="2049286"/>
            <a:ext cx="744626" cy="1268115"/>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H="1" flipV="1">
            <a:off x="1509324" y="3197249"/>
            <a:ext cx="1044531" cy="41722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V="1">
            <a:off x="1212248" y="2450495"/>
            <a:ext cx="267985" cy="74675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0" idx="4"/>
          </p:cNvCxnSpPr>
          <p:nvPr/>
        </p:nvCxnSpPr>
        <p:spPr>
          <a:xfrm>
            <a:off x="3744095" y="2110813"/>
            <a:ext cx="961188" cy="82764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4853821" y="2586421"/>
            <a:ext cx="912277" cy="41356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flipV="1">
            <a:off x="4938838" y="2213915"/>
            <a:ext cx="888787" cy="22396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4" idx="6"/>
            <a:endCxn id="35" idx="2"/>
          </p:cNvCxnSpPr>
          <p:nvPr/>
        </p:nvCxnSpPr>
        <p:spPr>
          <a:xfrm>
            <a:off x="4915348" y="3148527"/>
            <a:ext cx="1104153" cy="16510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705283" y="2275442"/>
            <a:ext cx="85017" cy="66302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6613850" y="1837887"/>
            <a:ext cx="1945202" cy="159484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Graph </a:t>
            </a:r>
            <a:r>
              <a:rPr lang="en-US" sz="2400" smtClean="0"/>
              <a:t>structurally controllable</a:t>
            </a:r>
            <a:endParaRPr lang="en-US" sz="2400" dirty="0"/>
          </a:p>
        </p:txBody>
      </p:sp>
      <p:sp>
        <p:nvSpPr>
          <p:cNvPr id="47" name="Rectangle 46"/>
          <p:cNvSpPr/>
          <p:nvPr/>
        </p:nvSpPr>
        <p:spPr>
          <a:xfrm>
            <a:off x="749127" y="1627598"/>
            <a:ext cx="7860660" cy="212110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3534030" y="4007088"/>
            <a:ext cx="420130" cy="4201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78" name="Oval 77"/>
          <p:cNvSpPr/>
          <p:nvPr/>
        </p:nvSpPr>
        <p:spPr>
          <a:xfrm>
            <a:off x="1150721" y="5452127"/>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7</a:t>
            </a:r>
            <a:endParaRPr lang="en-US" dirty="0"/>
          </a:p>
        </p:txBody>
      </p:sp>
      <p:sp>
        <p:nvSpPr>
          <p:cNvPr id="79" name="Oval 78"/>
          <p:cNvSpPr/>
          <p:nvPr/>
        </p:nvSpPr>
        <p:spPr>
          <a:xfrm>
            <a:off x="1270168" y="4346770"/>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8</a:t>
            </a:r>
            <a:endParaRPr lang="en-US" dirty="0"/>
          </a:p>
        </p:txBody>
      </p:sp>
      <p:sp>
        <p:nvSpPr>
          <p:cNvPr id="80" name="Oval 79"/>
          <p:cNvSpPr/>
          <p:nvPr/>
        </p:nvSpPr>
        <p:spPr>
          <a:xfrm>
            <a:off x="5766098" y="4692761"/>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a:t>
            </a:r>
            <a:endParaRPr lang="en-US" dirty="0"/>
          </a:p>
        </p:txBody>
      </p:sp>
      <p:sp>
        <p:nvSpPr>
          <p:cNvPr id="81" name="Oval 80"/>
          <p:cNvSpPr/>
          <p:nvPr/>
        </p:nvSpPr>
        <p:spPr>
          <a:xfrm>
            <a:off x="4580235" y="4171717"/>
            <a:ext cx="420130" cy="4201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82" name="Oval 81"/>
          <p:cNvSpPr/>
          <p:nvPr/>
        </p:nvSpPr>
        <p:spPr>
          <a:xfrm>
            <a:off x="4495218" y="5254867"/>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5</a:t>
            </a:r>
            <a:endParaRPr lang="en-US" dirty="0"/>
          </a:p>
        </p:txBody>
      </p:sp>
      <p:sp>
        <p:nvSpPr>
          <p:cNvPr id="83" name="Oval 82"/>
          <p:cNvSpPr/>
          <p:nvPr/>
        </p:nvSpPr>
        <p:spPr>
          <a:xfrm>
            <a:off x="6019501" y="5419976"/>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a:t>
            </a:r>
            <a:endParaRPr lang="en-US" dirty="0"/>
          </a:p>
        </p:txBody>
      </p:sp>
      <p:sp>
        <p:nvSpPr>
          <p:cNvPr id="84" name="Oval 83"/>
          <p:cNvSpPr/>
          <p:nvPr/>
        </p:nvSpPr>
        <p:spPr>
          <a:xfrm>
            <a:off x="2492328" y="5572279"/>
            <a:ext cx="420130" cy="42013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6</a:t>
            </a:r>
            <a:endParaRPr lang="en-US" dirty="0"/>
          </a:p>
        </p:txBody>
      </p:sp>
      <p:cxnSp>
        <p:nvCxnSpPr>
          <p:cNvPr id="85" name="Straight Arrow Connector 84"/>
          <p:cNvCxnSpPr/>
          <p:nvPr/>
        </p:nvCxnSpPr>
        <p:spPr>
          <a:xfrm flipH="1">
            <a:off x="1628771" y="4217153"/>
            <a:ext cx="1905259" cy="19114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flipH="1">
            <a:off x="2850931" y="4365691"/>
            <a:ext cx="744626" cy="1268115"/>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flipH="1" flipV="1">
            <a:off x="1509324" y="5513654"/>
            <a:ext cx="1044531" cy="41722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1212248" y="4766900"/>
            <a:ext cx="267985" cy="746754"/>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3744095" y="4427218"/>
            <a:ext cx="961188" cy="827649"/>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V="1">
            <a:off x="4853821" y="4902826"/>
            <a:ext cx="912277" cy="41356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flipH="1" flipV="1">
            <a:off x="4938838" y="4530320"/>
            <a:ext cx="888787" cy="22396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82" idx="6"/>
            <a:endCxn id="83" idx="2"/>
          </p:cNvCxnSpPr>
          <p:nvPr/>
        </p:nvCxnSpPr>
        <p:spPr>
          <a:xfrm>
            <a:off x="4915348" y="5464932"/>
            <a:ext cx="1104153" cy="165109"/>
          </a:xfrm>
          <a:prstGeom prst="straightConnector1">
            <a:avLst/>
          </a:prstGeom>
          <a:ln w="38100">
            <a:headEnd type="triangle"/>
            <a:tailEnd type="none"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flipH="1">
            <a:off x="4705283" y="4591847"/>
            <a:ext cx="85017" cy="66302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94" name="Rectangle 93"/>
          <p:cNvSpPr/>
          <p:nvPr/>
        </p:nvSpPr>
        <p:spPr>
          <a:xfrm>
            <a:off x="6613850" y="4154292"/>
            <a:ext cx="1945202" cy="1594847"/>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Not</a:t>
            </a:r>
          </a:p>
          <a:p>
            <a:pPr algn="ctr"/>
            <a:r>
              <a:rPr lang="en-US" sz="2400" dirty="0" smtClean="0"/>
              <a:t>graph structurally controllable</a:t>
            </a:r>
            <a:endParaRPr lang="en-US" sz="2400" dirty="0"/>
          </a:p>
        </p:txBody>
      </p:sp>
      <p:sp>
        <p:nvSpPr>
          <p:cNvPr id="95" name="Rectangle 94"/>
          <p:cNvSpPr/>
          <p:nvPr/>
        </p:nvSpPr>
        <p:spPr>
          <a:xfrm>
            <a:off x="749127" y="3944003"/>
            <a:ext cx="7860660" cy="2121109"/>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ounded Rectangular Callout 98"/>
          <p:cNvSpPr/>
          <p:nvPr/>
        </p:nvSpPr>
        <p:spPr>
          <a:xfrm>
            <a:off x="2958315" y="5858689"/>
            <a:ext cx="2731375" cy="502757"/>
          </a:xfrm>
          <a:prstGeom prst="wedgeRoundRectCallout">
            <a:avLst>
              <a:gd name="adj1" fmla="val 63638"/>
              <a:gd name="adj2" fmla="val -62848"/>
              <a:gd name="adj3" fmla="val 16667"/>
            </a:avLst>
          </a:prstGeom>
          <a:solidFill>
            <a:srgbClr val="FF971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Not accessible from 1 or 2</a:t>
            </a:r>
            <a:endParaRPr lang="en-US" sz="1600"/>
          </a:p>
        </p:txBody>
      </p:sp>
    </p:spTree>
    <p:extLst>
      <p:ext uri="{BB962C8B-B14F-4D97-AF65-F5344CB8AC3E}">
        <p14:creationId xmlns:p14="http://schemas.microsoft.com/office/powerpoint/2010/main" val="119480040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94" grpId="0" animBg="1"/>
      <p:bldP spid="99" grpId="1"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8492</TotalTime>
  <Words>3507</Words>
  <Application>Microsoft Macintosh PowerPoint</Application>
  <PresentationFormat>On-screen Show (4:3)</PresentationFormat>
  <Paragraphs>327</Paragraphs>
  <Slides>20</Slides>
  <Notes>19</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On Controllability of Leader-Follower Dynamics  over a Directed Graph</vt:lpstr>
      <vt:lpstr>Networked systems are everywhere…</vt:lpstr>
      <vt:lpstr>Dynamics</vt:lpstr>
      <vt:lpstr>1st  motivating example</vt:lpstr>
      <vt:lpstr>2nd   motivating example</vt:lpstr>
      <vt:lpstr>System controllability</vt:lpstr>
      <vt:lpstr>Literature overview</vt:lpstr>
      <vt:lpstr>Graph structural controllability</vt:lpstr>
      <vt:lpstr>Example for Theorem 2</vt:lpstr>
      <vt:lpstr>1st  motivating example</vt:lpstr>
      <vt:lpstr>Strong graph structural controllability</vt:lpstr>
      <vt:lpstr>1st  motivating example</vt:lpstr>
      <vt:lpstr>A necessary condition</vt:lpstr>
      <vt:lpstr>A necessary condition - corollary</vt:lpstr>
      <vt:lpstr>Controllability of cascades</vt:lpstr>
      <vt:lpstr>2nd   motivating example</vt:lpstr>
      <vt:lpstr>Proof sketch – Theorem: 3</vt:lpstr>
      <vt:lpstr>Proof sketch – Theorem: 4</vt:lpstr>
      <vt:lpstr>Conclusion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Jayakumar Subramanian</dc:creator>
  <cp:lastModifiedBy>Aditya Mahajan</cp:lastModifiedBy>
  <cp:revision>398</cp:revision>
  <dcterms:created xsi:type="dcterms:W3CDTF">2018-12-08T15:34:58Z</dcterms:created>
  <dcterms:modified xsi:type="dcterms:W3CDTF">2018-12-18T00:55:00Z</dcterms:modified>
</cp:coreProperties>
</file>