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5469-626B-4D91-8CF6-3A1FBBD08595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01B0-2EA8-44B1-A40A-AA0D1A40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results.com/Weather-Extremes/US/largest-cities-list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Coursera Data Science Capstone Project Report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i="1" dirty="0"/>
              <a:t>Aditya Mahajan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 survey reveals that the Upper East Area in New York is the most popular spots for luxury brands.</a:t>
            </a:r>
          </a:p>
          <a:p>
            <a:r>
              <a:rPr lang="en-US" dirty="0" smtClean="0"/>
              <a:t>We find its coordinates and make a query in Foursquare about the fashion brands in the areas (radius 1km and limit 400)</a:t>
            </a:r>
          </a:p>
          <a:p>
            <a:r>
              <a:rPr lang="en-US" dirty="0" smtClean="0"/>
              <a:t>Once we extract these, we refine the data to a more interpretable form that can be easily compared.</a:t>
            </a:r>
          </a:p>
          <a:p>
            <a:r>
              <a:rPr lang="en-US" dirty="0" smtClean="0"/>
              <a:t>We further identify the categories of each store &amp; address locations where these are 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this we get suggestions about the type of businesses that exist in the given region and also lie under the fashion category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5" y="2701835"/>
            <a:ext cx="2000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2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get a good idea about the streets which are popular choices among these businesses and that attract the target customers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83" y="2841851"/>
            <a:ext cx="1981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3057" cy="4601301"/>
          </a:xfrm>
        </p:spPr>
        <p:txBody>
          <a:bodyPr>
            <a:normAutofit/>
          </a:bodyPr>
          <a:lstStyle/>
          <a:p>
            <a:r>
              <a:rPr lang="en-US" dirty="0" smtClean="0"/>
              <a:t>Hence, </a:t>
            </a:r>
            <a:r>
              <a:rPr lang="en-US" dirty="0"/>
              <a:t>our client now has a pretty refined set of choices </a:t>
            </a:r>
            <a:r>
              <a:rPr lang="en-US" dirty="0" smtClean="0"/>
              <a:t>which </a:t>
            </a:r>
            <a:r>
              <a:rPr lang="en-US" dirty="0"/>
              <a:t>came out as a result of our thorough data analysis.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can now decide what businesses have scope of opening up in this region and where is are the best places.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study was aimed at providing a way to identify the hubs or hotspots for a particular industry or market.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case it was the luxury fashion segment. </a:t>
            </a:r>
            <a:endParaRPr lang="en-US" dirty="0" smtClean="0"/>
          </a:p>
          <a:p>
            <a:r>
              <a:rPr lang="en-US" dirty="0" smtClean="0"/>
              <a:t>This project highlights </a:t>
            </a:r>
            <a:r>
              <a:rPr lang="en-US" dirty="0"/>
              <a:t>the vitality </a:t>
            </a:r>
            <a:r>
              <a:rPr lang="en-US" dirty="0" smtClean="0"/>
              <a:t>of </a:t>
            </a:r>
            <a:r>
              <a:rPr lang="en-US" dirty="0"/>
              <a:t>using these tools for data analysis. </a:t>
            </a:r>
            <a:endParaRPr lang="en-US" dirty="0" smtClean="0"/>
          </a:p>
          <a:p>
            <a:r>
              <a:rPr lang="en-US" dirty="0" smtClean="0"/>
              <a:t>We derive </a:t>
            </a:r>
            <a:r>
              <a:rPr lang="en-US" dirty="0"/>
              <a:t>meaningful </a:t>
            </a:r>
            <a:r>
              <a:rPr lang="en-US" dirty="0" smtClean="0"/>
              <a:t>insights </a:t>
            </a:r>
            <a:r>
              <a:rPr lang="en-US" dirty="0"/>
              <a:t>from a crude dataset and help people to make smarter choices with strong </a:t>
            </a:r>
            <a:r>
              <a:rPr lang="en-US" dirty="0" smtClean="0"/>
              <a:t>evidences.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7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work provides </a:t>
            </a:r>
            <a:r>
              <a:rPr lang="en-US" dirty="0"/>
              <a:t>our client access to set of choices </a:t>
            </a:r>
            <a:r>
              <a:rPr lang="en-US" dirty="0" smtClean="0"/>
              <a:t>that: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meet </a:t>
            </a:r>
            <a:r>
              <a:rPr lang="en-US" dirty="0" smtClean="0"/>
              <a:t>his/her requirements</a:t>
            </a:r>
          </a:p>
          <a:p>
            <a:pPr lvl="1"/>
            <a:r>
              <a:rPr lang="en-US" dirty="0" smtClean="0"/>
              <a:t>hint him/her </a:t>
            </a:r>
            <a:r>
              <a:rPr lang="en-US" dirty="0"/>
              <a:t>to choose the sort of businesses </a:t>
            </a:r>
            <a:r>
              <a:rPr lang="en-US" dirty="0" smtClean="0"/>
              <a:t>with respect to </a:t>
            </a:r>
            <a:r>
              <a:rPr lang="en-US" dirty="0"/>
              <a:t>the </a:t>
            </a:r>
            <a:r>
              <a:rPr lang="en-US" dirty="0" smtClean="0"/>
              <a:t>place </a:t>
            </a:r>
          </a:p>
          <a:p>
            <a:r>
              <a:rPr lang="en-US" dirty="0" smtClean="0"/>
              <a:t>As </a:t>
            </a:r>
            <a:r>
              <a:rPr lang="en-US" dirty="0"/>
              <a:t>per our analysis the client should start the business in the </a:t>
            </a:r>
            <a:r>
              <a:rPr lang="en-US" i="1" dirty="0"/>
              <a:t>New York –New Jersey</a:t>
            </a:r>
            <a:r>
              <a:rPr lang="en-US" dirty="0"/>
              <a:t> metropolitan </a:t>
            </a:r>
            <a:r>
              <a:rPr lang="en-US" dirty="0" smtClean="0"/>
              <a:t>area </a:t>
            </a:r>
            <a:r>
              <a:rPr lang="en-US" i="1" dirty="0" smtClean="0"/>
              <a:t>– Upper East Area</a:t>
            </a:r>
          </a:p>
          <a:p>
            <a:r>
              <a:rPr lang="en-US" dirty="0" smtClean="0"/>
              <a:t>The </a:t>
            </a:r>
            <a:r>
              <a:rPr lang="en-US" dirty="0"/>
              <a:t>set of locations </a:t>
            </a:r>
            <a:r>
              <a:rPr lang="en-US" dirty="0" smtClean="0"/>
              <a:t>&amp; </a:t>
            </a:r>
            <a:r>
              <a:rPr lang="en-US" dirty="0"/>
              <a:t>businesses prevailing </a:t>
            </a:r>
            <a:r>
              <a:rPr lang="en-US" dirty="0" smtClean="0"/>
              <a:t>in the area </a:t>
            </a:r>
            <a:r>
              <a:rPr lang="en-US" dirty="0"/>
              <a:t>were found.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fact, some of results are very similar to the top net searches like suggestions of places like </a:t>
            </a:r>
            <a:r>
              <a:rPr lang="en-US" i="1" dirty="0"/>
              <a:t>5</a:t>
            </a:r>
            <a:r>
              <a:rPr lang="en-US" i="1" baseline="30000" dirty="0"/>
              <a:t>th</a:t>
            </a:r>
            <a:r>
              <a:rPr lang="en-US" i="1" dirty="0"/>
              <a:t> Avenue, Broadway </a:t>
            </a:r>
            <a:r>
              <a:rPr lang="en-US" dirty="0"/>
              <a:t>etc. 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while some business suggestions like </a:t>
            </a:r>
            <a:r>
              <a:rPr lang="en-US" i="1" dirty="0" smtClean="0"/>
              <a:t>jewelry stores, cosmetics etc</a:t>
            </a:r>
            <a:r>
              <a:rPr lang="en-US" dirty="0" smtClean="0"/>
              <a:t>. were obvious, others were </a:t>
            </a:r>
            <a:r>
              <a:rPr lang="en-US" dirty="0"/>
              <a:t>really interesting and might not be very obvious when searching the net like </a:t>
            </a:r>
            <a:r>
              <a:rPr lang="en-US" i="1" dirty="0"/>
              <a:t>Universities about Fashion, Indie Movie Theatres</a:t>
            </a:r>
            <a:r>
              <a:rPr lang="en-US" dirty="0"/>
              <a:t> etc.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could help our client make the choices in a more informed manner and start a new business with much more ease.</a:t>
            </a:r>
          </a:p>
        </p:txBody>
      </p:sp>
    </p:spTree>
    <p:extLst>
      <p:ext uri="{BB962C8B-B14F-4D97-AF65-F5344CB8AC3E}">
        <p14:creationId xmlns:p14="http://schemas.microsoft.com/office/powerpoint/2010/main" val="166766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Introduction/business problem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needs help to start new business</a:t>
            </a:r>
          </a:p>
          <a:p>
            <a:r>
              <a:rPr lang="en-US" dirty="0" smtClean="0"/>
              <a:t>Target segment  – Luxury fashion</a:t>
            </a:r>
          </a:p>
          <a:p>
            <a:r>
              <a:rPr lang="en-US" dirty="0" smtClean="0"/>
              <a:t>Target Country   – US </a:t>
            </a:r>
          </a:p>
          <a:p>
            <a:r>
              <a:rPr lang="en-US" dirty="0" smtClean="0"/>
              <a:t>Budget                – No Upper Bound</a:t>
            </a:r>
          </a:p>
          <a:p>
            <a:r>
              <a:rPr lang="en-US" dirty="0" smtClean="0"/>
              <a:t>Task:</a:t>
            </a:r>
          </a:p>
          <a:p>
            <a:pPr lvl="1"/>
            <a:r>
              <a:rPr lang="en-US" dirty="0" smtClean="0"/>
              <a:t>Find the right metropolitan area with:</a:t>
            </a:r>
          </a:p>
          <a:p>
            <a:pPr lvl="2"/>
            <a:r>
              <a:rPr lang="en-US" dirty="0" smtClean="0"/>
              <a:t>Strong potential buyers</a:t>
            </a:r>
          </a:p>
          <a:p>
            <a:pPr lvl="2"/>
            <a:r>
              <a:rPr lang="en-US" dirty="0" smtClean="0"/>
              <a:t>Right market size</a:t>
            </a:r>
          </a:p>
          <a:p>
            <a:pPr lvl="1"/>
            <a:r>
              <a:rPr lang="en-US" dirty="0" smtClean="0"/>
              <a:t>Find the trending businesses in the similar sector</a:t>
            </a:r>
          </a:p>
          <a:p>
            <a:pPr lvl="1"/>
            <a:r>
              <a:rPr lang="en-US" dirty="0" smtClean="0"/>
              <a:t>Find the popular locations where these businesses are accumulate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of incomes of top 1% people across metropolitan areas in the US</a:t>
            </a:r>
          </a:p>
          <a:p>
            <a:pPr lvl="1"/>
            <a:r>
              <a:rPr lang="en-US" sz="1800" i="1" u="sng" dirty="0">
                <a:solidFill>
                  <a:schemeClr val="accent5"/>
                </a:solidFill>
              </a:rPr>
              <a:t>Ratio of top 1% income to bottom 99% income for all U.S. metropolitan areas, 2013 (Source: Internal Revenue Service SOI Tax Stats (various years), and Piketty and </a:t>
            </a:r>
            <a:r>
              <a:rPr lang="en-US" sz="1800" i="1" u="sng" dirty="0" err="1">
                <a:solidFill>
                  <a:schemeClr val="accent5"/>
                </a:solidFill>
              </a:rPr>
              <a:t>Saez</a:t>
            </a:r>
            <a:r>
              <a:rPr lang="en-US" sz="1800" i="1" u="sng" dirty="0">
                <a:solidFill>
                  <a:schemeClr val="accent5"/>
                </a:solidFill>
              </a:rPr>
              <a:t> (2012). Core Based Statistical Areas defined by the U.S. Census Bureau, Population Division; Office of Management and Budget, February 2013 delineations</a:t>
            </a:r>
            <a:r>
              <a:rPr lang="en-US" sz="1800" i="1" u="sng" dirty="0" smtClean="0">
                <a:solidFill>
                  <a:schemeClr val="accent5"/>
                </a:solidFill>
              </a:rPr>
              <a:t>)</a:t>
            </a:r>
            <a:endParaRPr lang="en-US" u="sng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Data of population across metropolitan areas in the US</a:t>
            </a:r>
          </a:p>
          <a:p>
            <a:pPr lvl="1"/>
            <a:r>
              <a:rPr lang="en-US" sz="2000" i="1" u="sng" dirty="0">
                <a:hlinkClick r:id="rId2"/>
              </a:rPr>
              <a:t>https://www.currentresults.com/Weather-Extremes/US/largest-cities-list.php</a:t>
            </a:r>
            <a:endParaRPr lang="en-US" sz="2000" dirty="0" smtClean="0"/>
          </a:p>
          <a:p>
            <a:r>
              <a:rPr lang="en-US" dirty="0" smtClean="0"/>
              <a:t>Foursquare dataset of: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opular businesses  in luxury/fashion segment in a given area</a:t>
            </a:r>
          </a:p>
          <a:p>
            <a:pPr lvl="1"/>
            <a:r>
              <a:rPr lang="en-US" dirty="0" smtClean="0"/>
              <a:t>Popular hubs/ hotspots for such businesses in the chosen area</a:t>
            </a:r>
          </a:p>
          <a:p>
            <a:pPr lvl="1"/>
            <a:r>
              <a:rPr lang="en-US" sz="2000" i="1" u="sng" dirty="0" smtClean="0">
                <a:solidFill>
                  <a:schemeClr val="accent5"/>
                </a:solidFill>
              </a:rPr>
              <a:t>https://foursquare.com/developers/apps/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8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35491" cy="4575175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Extraction</a:t>
            </a:r>
          </a:p>
          <a:p>
            <a:pPr lvl="1"/>
            <a:r>
              <a:rPr lang="en-US" dirty="0" smtClean="0"/>
              <a:t>Extract information from the tables and charts available online to dataframes</a:t>
            </a:r>
          </a:p>
          <a:p>
            <a:r>
              <a:rPr lang="en-US" b="1" u="sng" dirty="0" smtClean="0"/>
              <a:t>Refining</a:t>
            </a:r>
          </a:p>
          <a:p>
            <a:pPr lvl="1"/>
            <a:r>
              <a:rPr lang="en-US" dirty="0" smtClean="0"/>
              <a:t>Refine data and filter out discrepancies</a:t>
            </a:r>
          </a:p>
          <a:p>
            <a:pPr lvl="1"/>
            <a:r>
              <a:rPr lang="en-US" dirty="0" smtClean="0"/>
              <a:t>Checking consistency of naming in datasets of population and incomes </a:t>
            </a:r>
          </a:p>
          <a:p>
            <a:pPr lvl="1"/>
            <a:r>
              <a:rPr lang="en-US" dirty="0" smtClean="0"/>
              <a:t>Transform data to meet our needs</a:t>
            </a:r>
            <a:endParaRPr lang="en-US" dirty="0"/>
          </a:p>
          <a:p>
            <a:r>
              <a:rPr lang="en-US" b="1" u="sng" dirty="0" smtClean="0"/>
              <a:t>Processing</a:t>
            </a:r>
          </a:p>
          <a:p>
            <a:pPr lvl="1"/>
            <a:r>
              <a:rPr lang="en-US" dirty="0" smtClean="0"/>
              <a:t>Sorting and filtering the best choices that meet our thresholds:</a:t>
            </a:r>
          </a:p>
          <a:p>
            <a:pPr lvl="2"/>
            <a:r>
              <a:rPr lang="en-US" dirty="0" smtClean="0"/>
              <a:t>Areas with population &gt; 3 million</a:t>
            </a:r>
          </a:p>
          <a:p>
            <a:pPr lvl="2"/>
            <a:r>
              <a:rPr lang="en-US" dirty="0" smtClean="0"/>
              <a:t>Top 30 spots with high no. of rich</a:t>
            </a:r>
            <a:endParaRPr lang="en-US" dirty="0" smtClean="0"/>
          </a:p>
          <a:p>
            <a:pPr lvl="1"/>
            <a:r>
              <a:rPr lang="en-US" dirty="0" smtClean="0"/>
              <a:t>Select the common entries</a:t>
            </a:r>
          </a:p>
          <a:p>
            <a:pPr lvl="1"/>
            <a:r>
              <a:rPr lang="en-US" dirty="0" smtClean="0"/>
              <a:t>Graphical analysis of the best choices</a:t>
            </a:r>
          </a:p>
          <a:p>
            <a:r>
              <a:rPr lang="en-US" b="1" u="sng" dirty="0" smtClean="0"/>
              <a:t>Neighborhood Analysis</a:t>
            </a:r>
          </a:p>
          <a:p>
            <a:pPr lvl="1"/>
            <a:r>
              <a:rPr lang="en-US" dirty="0" smtClean="0"/>
              <a:t>Choose a popular location as the center coordinate</a:t>
            </a:r>
          </a:p>
          <a:p>
            <a:pPr lvl="1"/>
            <a:r>
              <a:rPr lang="en-US" dirty="0" smtClean="0"/>
              <a:t>Search neighborhood for resembling business domains</a:t>
            </a:r>
          </a:p>
          <a:p>
            <a:pPr lvl="1"/>
            <a:r>
              <a:rPr lang="en-US" dirty="0" smtClean="0"/>
              <a:t>Identify the popular localities where these businesses are based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7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5929"/>
          </a:xfrm>
        </p:spPr>
        <p:txBody>
          <a:bodyPr/>
          <a:lstStyle/>
          <a:p>
            <a:r>
              <a:rPr lang="en-US" dirty="0" smtClean="0"/>
              <a:t>After extraction and refining the data we get the following dataframe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630" y="2352154"/>
            <a:ext cx="9942739" cy="16491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406491"/>
            <a:ext cx="10515600" cy="244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Similarly we get a refined dataset for the population dataset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apply different filters and operations to extract useful information</a:t>
            </a:r>
          </a:p>
          <a:p>
            <a:r>
              <a:rPr lang="en-US" dirty="0" smtClean="0"/>
              <a:t>The areas with population &gt; 3 million are as follows: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90148" y="3174274"/>
            <a:ext cx="2651624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cities that meet both criteria are as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96" y="2471657"/>
            <a:ext cx="4298541" cy="2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3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Now we need a graphical analysis to tell us which are the top choices that are best of both worlds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Clearly, New York and LA perform way better than the rest, however, New York turns out to be the best choices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7604" y="2586445"/>
            <a:ext cx="6363516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787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Coursera Data Science Capstone Project Report  </vt:lpstr>
      <vt:lpstr>Contents </vt:lpstr>
      <vt:lpstr>Introduction/Business Problem </vt:lpstr>
      <vt:lpstr>Data 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Conclusion</vt:lpstr>
    </vt:vector>
  </TitlesOfParts>
  <Company>HONDA 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Data Science Capstone Project Report</dc:title>
  <dc:creator>Aditya Mahajan (マハジャン アデ)</dc:creator>
  <cp:lastModifiedBy>Aditya Mahajan (マハジャン アデ)</cp:lastModifiedBy>
  <cp:revision>9</cp:revision>
  <dcterms:created xsi:type="dcterms:W3CDTF">2019-09-13T05:24:48Z</dcterms:created>
  <dcterms:modified xsi:type="dcterms:W3CDTF">2019-09-13T06:31:10Z</dcterms:modified>
</cp:coreProperties>
</file>