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7" r:id="rId4"/>
    <p:sldId id="258" r:id="rId5"/>
    <p:sldId id="260" r:id="rId6"/>
    <p:sldId id="261" r:id="rId7"/>
    <p:sldId id="278" r:id="rId8"/>
    <p:sldId id="279" r:id="rId9"/>
    <p:sldId id="280" r:id="rId10"/>
    <p:sldId id="281" r:id="rId11"/>
    <p:sldId id="282" r:id="rId12"/>
    <p:sldId id="265" r:id="rId13"/>
    <p:sldId id="274" r:id="rId14"/>
    <p:sldId id="283" r:id="rId15"/>
    <p:sldId id="275" r:id="rId16"/>
    <p:sldId id="267" r:id="rId17"/>
    <p:sldId id="284" r:id="rId18"/>
    <p:sldId id="268" r:id="rId19"/>
    <p:sldId id="269" r:id="rId20"/>
  </p:sldIdLst>
  <p:sldSz cx="9144000" cy="5143500" type="screen16x9"/>
  <p:notesSz cx="6858000" cy="9144000"/>
  <p:embeddedFontLst>
    <p:embeddedFont>
      <p:font typeface="Maven Pro" pitchFamily="2" charset="77"/>
      <p:regular r:id="rId22"/>
      <p:bold r:id="rId23"/>
    </p:embeddedFont>
    <p:embeddedFont>
      <p:font typeface="Nunito"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78370"/>
  </p:normalViewPr>
  <p:slideViewPr>
    <p:cSldViewPr snapToGrid="0">
      <p:cViewPr varScale="1">
        <p:scale>
          <a:sx n="140" d="100"/>
          <a:sy n="140" d="100"/>
        </p:scale>
        <p:origin x="108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1A874-F380-1440-AA6A-2C4D738B906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9C90FD29-B60E-4049-A807-0E8ACA2D12E7}">
      <dgm:prSet custT="1"/>
      <dgm:spPr>
        <a:solidFill>
          <a:schemeClr val="bg1"/>
        </a:solidFill>
        <a:ln>
          <a:noFill/>
        </a:ln>
      </dgm:spPr>
      <dgm:t>
        <a:bodyPr/>
        <a:lstStyle/>
        <a:p>
          <a:r>
            <a:rPr lang="en-GB" sz="2400" b="1" i="0" dirty="0">
              <a:solidFill>
                <a:schemeClr val="bg2">
                  <a:lumMod val="50000"/>
                </a:schemeClr>
              </a:solidFill>
            </a:rPr>
            <a:t>Future Work</a:t>
          </a:r>
          <a:endParaRPr lang="en-GB" sz="2400" dirty="0">
            <a:solidFill>
              <a:schemeClr val="bg2">
                <a:lumMod val="50000"/>
              </a:schemeClr>
            </a:solidFill>
          </a:endParaRPr>
        </a:p>
      </dgm:t>
    </dgm:pt>
    <dgm:pt modelId="{B8D0DDA3-BFDC-6846-8018-E38FD108C79C}" type="parTrans" cxnId="{A22065C0-1943-7B44-9D3E-6647BE957456}">
      <dgm:prSet/>
      <dgm:spPr/>
      <dgm:t>
        <a:bodyPr/>
        <a:lstStyle/>
        <a:p>
          <a:endParaRPr lang="en-GB"/>
        </a:p>
      </dgm:t>
    </dgm:pt>
    <dgm:pt modelId="{7827EED2-6607-5C43-B981-D6B8A9E7AE9D}" type="sibTrans" cxnId="{A22065C0-1943-7B44-9D3E-6647BE957456}">
      <dgm:prSet/>
      <dgm:spPr/>
      <dgm:t>
        <a:bodyPr/>
        <a:lstStyle/>
        <a:p>
          <a:endParaRPr lang="en-GB"/>
        </a:p>
      </dgm:t>
    </dgm:pt>
    <dgm:pt modelId="{6CFD03C9-326A-B644-9901-E7442D77C3AA}">
      <dgm:prSet custT="1"/>
      <dgm:spPr>
        <a:noFill/>
      </dgm:spPr>
      <dgm:t>
        <a:bodyPr/>
        <a:lstStyle/>
        <a:p>
          <a:r>
            <a:rPr lang="en-GB" sz="1300" b="0" i="0" u="none" strike="noStrike" cap="none" dirty="0">
              <a:solidFill>
                <a:schemeClr val="dk2"/>
              </a:solidFill>
              <a:latin typeface="Nunito"/>
              <a:ea typeface="Nunito"/>
              <a:cs typeface="Nunito"/>
              <a:sym typeface="Nunito"/>
            </a:rPr>
            <a:t>Enhanced Model Development</a:t>
          </a:r>
        </a:p>
      </dgm:t>
    </dgm:pt>
    <dgm:pt modelId="{A6E3FB7C-347F-CD46-B5D1-3CE1F0D11016}" type="parTrans" cxnId="{711C01B6-CA97-BF45-9695-900BBA4B59B7}">
      <dgm:prSet/>
      <dgm:spPr/>
      <dgm:t>
        <a:bodyPr/>
        <a:lstStyle/>
        <a:p>
          <a:endParaRPr lang="en-GB"/>
        </a:p>
      </dgm:t>
    </dgm:pt>
    <dgm:pt modelId="{07F6C9B9-9C74-E84A-BC5F-0C901F97E3EF}" type="sibTrans" cxnId="{711C01B6-CA97-BF45-9695-900BBA4B59B7}">
      <dgm:prSet/>
      <dgm:spPr/>
      <dgm:t>
        <a:bodyPr/>
        <a:lstStyle/>
        <a:p>
          <a:endParaRPr lang="en-GB"/>
        </a:p>
      </dgm:t>
    </dgm:pt>
    <dgm:pt modelId="{82AA2586-10E7-E645-9996-E0E0FD07D1EC}">
      <dgm:prSet custT="1"/>
      <dgm:spPr>
        <a:noFill/>
      </dgm:spPr>
      <dgm:t>
        <a:bodyPr/>
        <a:lstStyle/>
        <a:p>
          <a:r>
            <a:rPr lang="en-GB" sz="1300" b="0" i="0" u="none" strike="noStrike" cap="none" dirty="0">
              <a:solidFill>
                <a:schemeClr val="dk2"/>
              </a:solidFill>
              <a:latin typeface="Nunito"/>
              <a:ea typeface="Nunito"/>
              <a:cs typeface="Nunito"/>
              <a:sym typeface="Nunito"/>
            </a:rPr>
            <a:t>Feature Engineering consisting macroeconomic indicators.</a:t>
          </a:r>
        </a:p>
      </dgm:t>
    </dgm:pt>
    <dgm:pt modelId="{1AD41D11-6541-4646-9D04-E5A6BC7D36C1}" type="parTrans" cxnId="{8373F43C-9270-7541-B033-021826C0D6C2}">
      <dgm:prSet/>
      <dgm:spPr/>
      <dgm:t>
        <a:bodyPr/>
        <a:lstStyle/>
        <a:p>
          <a:endParaRPr lang="en-GB"/>
        </a:p>
      </dgm:t>
    </dgm:pt>
    <dgm:pt modelId="{56F4A15E-2841-9A4C-BDC4-4332F1D90561}" type="sibTrans" cxnId="{8373F43C-9270-7541-B033-021826C0D6C2}">
      <dgm:prSet/>
      <dgm:spPr/>
      <dgm:t>
        <a:bodyPr/>
        <a:lstStyle/>
        <a:p>
          <a:endParaRPr lang="en-GB"/>
        </a:p>
      </dgm:t>
    </dgm:pt>
    <dgm:pt modelId="{6E1645CD-90E1-5343-A1FA-1C399FEC6196}">
      <dgm:prSet custT="1"/>
      <dgm:spPr>
        <a:noFill/>
      </dgm:spPr>
      <dgm:t>
        <a:bodyPr/>
        <a:lstStyle/>
        <a:p>
          <a:r>
            <a:rPr lang="en-GB" sz="1300" b="0" i="0" u="none" strike="noStrike" cap="none" dirty="0">
              <a:solidFill>
                <a:schemeClr val="dk2"/>
              </a:solidFill>
              <a:latin typeface="Nunito"/>
              <a:ea typeface="Nunito"/>
              <a:cs typeface="Nunito"/>
              <a:sym typeface="Nunito"/>
            </a:rPr>
            <a:t>Broader Application</a:t>
          </a:r>
        </a:p>
      </dgm:t>
    </dgm:pt>
    <dgm:pt modelId="{661F3626-6B52-B046-B064-C207F46B86F6}" type="parTrans" cxnId="{6EC76BBD-F1B2-3B49-98BF-39696C58DC28}">
      <dgm:prSet/>
      <dgm:spPr/>
      <dgm:t>
        <a:bodyPr/>
        <a:lstStyle/>
        <a:p>
          <a:endParaRPr lang="en-GB"/>
        </a:p>
      </dgm:t>
    </dgm:pt>
    <dgm:pt modelId="{1CBFE8D9-24FC-8F4B-BD52-E968442AD057}" type="sibTrans" cxnId="{6EC76BBD-F1B2-3B49-98BF-39696C58DC28}">
      <dgm:prSet/>
      <dgm:spPr/>
      <dgm:t>
        <a:bodyPr/>
        <a:lstStyle/>
        <a:p>
          <a:endParaRPr lang="en-GB"/>
        </a:p>
      </dgm:t>
    </dgm:pt>
    <dgm:pt modelId="{C73FAE46-15C3-2147-AADD-6EB030921040}">
      <dgm:prSet custT="1"/>
      <dgm:spPr>
        <a:noFill/>
      </dgm:spPr>
      <dgm:t>
        <a:bodyPr/>
        <a:lstStyle/>
        <a:p>
          <a:endParaRPr lang="en-GB" sz="1300" b="0" i="0" u="none" strike="noStrike" cap="none" dirty="0">
            <a:solidFill>
              <a:schemeClr val="dk2"/>
            </a:solidFill>
            <a:latin typeface="Nunito"/>
            <a:ea typeface="Nunito"/>
            <a:cs typeface="Nunito"/>
            <a:sym typeface="Nunito"/>
          </a:endParaRPr>
        </a:p>
      </dgm:t>
    </dgm:pt>
    <dgm:pt modelId="{DA7190E7-E99A-D94D-A2B4-2BC3C1648F83}" type="parTrans" cxnId="{46828247-0E45-AE47-B4FD-A8D982A49B06}">
      <dgm:prSet/>
      <dgm:spPr/>
      <dgm:t>
        <a:bodyPr/>
        <a:lstStyle/>
        <a:p>
          <a:endParaRPr lang="en-GB"/>
        </a:p>
      </dgm:t>
    </dgm:pt>
    <dgm:pt modelId="{635A2919-6345-B34F-BE99-84A0E8E0ACB9}" type="sibTrans" cxnId="{46828247-0E45-AE47-B4FD-A8D982A49B06}">
      <dgm:prSet/>
      <dgm:spPr/>
      <dgm:t>
        <a:bodyPr/>
        <a:lstStyle/>
        <a:p>
          <a:endParaRPr lang="en-GB"/>
        </a:p>
      </dgm:t>
    </dgm:pt>
    <dgm:pt modelId="{CDD0714F-9DF9-6D4D-BDDA-0A2201181BA3}">
      <dgm:prSet custT="1"/>
      <dgm:spPr>
        <a:noFill/>
      </dgm:spPr>
      <dgm:t>
        <a:bodyPr/>
        <a:lstStyle/>
        <a:p>
          <a:endParaRPr lang="en-GB" sz="1300" b="0" i="0" u="none" strike="noStrike" cap="none" dirty="0">
            <a:solidFill>
              <a:schemeClr val="dk2"/>
            </a:solidFill>
            <a:latin typeface="Nunito"/>
            <a:ea typeface="Nunito"/>
            <a:cs typeface="Nunito"/>
            <a:sym typeface="Nunito"/>
          </a:endParaRPr>
        </a:p>
      </dgm:t>
    </dgm:pt>
    <dgm:pt modelId="{A2686518-0299-AD4A-B5FA-BC71CEB5227E}" type="parTrans" cxnId="{69150D2A-B223-1A47-9708-431979A11942}">
      <dgm:prSet/>
      <dgm:spPr/>
      <dgm:t>
        <a:bodyPr/>
        <a:lstStyle/>
        <a:p>
          <a:endParaRPr lang="en-GB"/>
        </a:p>
      </dgm:t>
    </dgm:pt>
    <dgm:pt modelId="{26AD0CF5-348D-984E-8EC7-381BBE03639F}" type="sibTrans" cxnId="{69150D2A-B223-1A47-9708-431979A11942}">
      <dgm:prSet/>
      <dgm:spPr/>
      <dgm:t>
        <a:bodyPr/>
        <a:lstStyle/>
        <a:p>
          <a:endParaRPr lang="en-GB"/>
        </a:p>
      </dgm:t>
    </dgm:pt>
    <dgm:pt modelId="{BD49B0A8-72F8-634D-AA23-D2B066E4836F}" type="pres">
      <dgm:prSet presAssocID="{2351A874-F380-1440-AA6A-2C4D738B9068}" presName="Name0" presStyleCnt="0">
        <dgm:presLayoutVars>
          <dgm:dir/>
          <dgm:animLvl val="lvl"/>
          <dgm:resizeHandles val="exact"/>
        </dgm:presLayoutVars>
      </dgm:prSet>
      <dgm:spPr/>
    </dgm:pt>
    <dgm:pt modelId="{B5B93821-5599-9E45-AB16-682B5485BCE2}" type="pres">
      <dgm:prSet presAssocID="{9C90FD29-B60E-4049-A807-0E8ACA2D12E7}" presName="composite" presStyleCnt="0"/>
      <dgm:spPr/>
    </dgm:pt>
    <dgm:pt modelId="{D5041E5F-00BF-EA4F-B640-328B3056E978}" type="pres">
      <dgm:prSet presAssocID="{9C90FD29-B60E-4049-A807-0E8ACA2D12E7}" presName="parTx" presStyleLbl="alignNode1" presStyleIdx="0" presStyleCnt="1" custLinFactNeighborX="4051" custLinFactNeighborY="-3153">
        <dgm:presLayoutVars>
          <dgm:chMax val="0"/>
          <dgm:chPref val="0"/>
          <dgm:bulletEnabled val="1"/>
        </dgm:presLayoutVars>
      </dgm:prSet>
      <dgm:spPr/>
    </dgm:pt>
    <dgm:pt modelId="{8DFE559E-F78C-4948-B6E0-365CCABE3F63}" type="pres">
      <dgm:prSet presAssocID="{9C90FD29-B60E-4049-A807-0E8ACA2D12E7}" presName="desTx" presStyleLbl="alignAccFollowNode1" presStyleIdx="0" presStyleCnt="1">
        <dgm:presLayoutVars>
          <dgm:bulletEnabled val="1"/>
        </dgm:presLayoutVars>
      </dgm:prSet>
      <dgm:spPr/>
    </dgm:pt>
  </dgm:ptLst>
  <dgm:cxnLst>
    <dgm:cxn modelId="{F46F9815-162B-9D47-A813-E0A2D893D5A0}" type="presOf" srcId="{2351A874-F380-1440-AA6A-2C4D738B9068}" destId="{BD49B0A8-72F8-634D-AA23-D2B066E4836F}" srcOrd="0" destOrd="0" presId="urn:microsoft.com/office/officeart/2005/8/layout/hList1"/>
    <dgm:cxn modelId="{69150D2A-B223-1A47-9708-431979A11942}" srcId="{9C90FD29-B60E-4049-A807-0E8ACA2D12E7}" destId="{CDD0714F-9DF9-6D4D-BDDA-0A2201181BA3}" srcOrd="3" destOrd="0" parTransId="{A2686518-0299-AD4A-B5FA-BC71CEB5227E}" sibTransId="{26AD0CF5-348D-984E-8EC7-381BBE03639F}"/>
    <dgm:cxn modelId="{8373F43C-9270-7541-B033-021826C0D6C2}" srcId="{9C90FD29-B60E-4049-A807-0E8ACA2D12E7}" destId="{82AA2586-10E7-E645-9996-E0E0FD07D1EC}" srcOrd="2" destOrd="0" parTransId="{1AD41D11-6541-4646-9D04-E5A6BC7D36C1}" sibTransId="{56F4A15E-2841-9A4C-BDC4-4332F1D90561}"/>
    <dgm:cxn modelId="{46828247-0E45-AE47-B4FD-A8D982A49B06}" srcId="{9C90FD29-B60E-4049-A807-0E8ACA2D12E7}" destId="{C73FAE46-15C3-2147-AADD-6EB030921040}" srcOrd="1" destOrd="0" parTransId="{DA7190E7-E99A-D94D-A2B4-2BC3C1648F83}" sibTransId="{635A2919-6345-B34F-BE99-84A0E8E0ACB9}"/>
    <dgm:cxn modelId="{1B26E954-3F0C-264B-A210-D7C81ACBA8A0}" type="presOf" srcId="{6E1645CD-90E1-5343-A1FA-1C399FEC6196}" destId="{8DFE559E-F78C-4948-B6E0-365CCABE3F63}" srcOrd="0" destOrd="4" presId="urn:microsoft.com/office/officeart/2005/8/layout/hList1"/>
    <dgm:cxn modelId="{C251C675-0CE0-D644-89AC-DD1FA21C74BB}" type="presOf" srcId="{9C90FD29-B60E-4049-A807-0E8ACA2D12E7}" destId="{D5041E5F-00BF-EA4F-B640-328B3056E978}" srcOrd="0" destOrd="0" presId="urn:microsoft.com/office/officeart/2005/8/layout/hList1"/>
    <dgm:cxn modelId="{F251947F-652B-754E-BAB9-9963AE3ED50D}" type="presOf" srcId="{C73FAE46-15C3-2147-AADD-6EB030921040}" destId="{8DFE559E-F78C-4948-B6E0-365CCABE3F63}" srcOrd="0" destOrd="1" presId="urn:microsoft.com/office/officeart/2005/8/layout/hList1"/>
    <dgm:cxn modelId="{711C01B6-CA97-BF45-9695-900BBA4B59B7}" srcId="{9C90FD29-B60E-4049-A807-0E8ACA2D12E7}" destId="{6CFD03C9-326A-B644-9901-E7442D77C3AA}" srcOrd="0" destOrd="0" parTransId="{A6E3FB7C-347F-CD46-B5D1-3CE1F0D11016}" sibTransId="{07F6C9B9-9C74-E84A-BC5F-0C901F97E3EF}"/>
    <dgm:cxn modelId="{6EC76BBD-F1B2-3B49-98BF-39696C58DC28}" srcId="{9C90FD29-B60E-4049-A807-0E8ACA2D12E7}" destId="{6E1645CD-90E1-5343-A1FA-1C399FEC6196}" srcOrd="4" destOrd="0" parTransId="{661F3626-6B52-B046-B064-C207F46B86F6}" sibTransId="{1CBFE8D9-24FC-8F4B-BD52-E968442AD057}"/>
    <dgm:cxn modelId="{A22065C0-1943-7B44-9D3E-6647BE957456}" srcId="{2351A874-F380-1440-AA6A-2C4D738B9068}" destId="{9C90FD29-B60E-4049-A807-0E8ACA2D12E7}" srcOrd="0" destOrd="0" parTransId="{B8D0DDA3-BFDC-6846-8018-E38FD108C79C}" sibTransId="{7827EED2-6607-5C43-B981-D6B8A9E7AE9D}"/>
    <dgm:cxn modelId="{054CA4D8-5AF6-7247-8996-82B7D3E22D93}" type="presOf" srcId="{CDD0714F-9DF9-6D4D-BDDA-0A2201181BA3}" destId="{8DFE559E-F78C-4948-B6E0-365CCABE3F63}" srcOrd="0" destOrd="3" presId="urn:microsoft.com/office/officeart/2005/8/layout/hList1"/>
    <dgm:cxn modelId="{AFAE90E7-D4C9-A642-8208-052B98677227}" type="presOf" srcId="{6CFD03C9-326A-B644-9901-E7442D77C3AA}" destId="{8DFE559E-F78C-4948-B6E0-365CCABE3F63}" srcOrd="0" destOrd="0" presId="urn:microsoft.com/office/officeart/2005/8/layout/hList1"/>
    <dgm:cxn modelId="{ACD633FE-CA2F-AF45-8104-6BCB8650E93D}" type="presOf" srcId="{82AA2586-10E7-E645-9996-E0E0FD07D1EC}" destId="{8DFE559E-F78C-4948-B6E0-365CCABE3F63}" srcOrd="0" destOrd="2" presId="urn:microsoft.com/office/officeart/2005/8/layout/hList1"/>
    <dgm:cxn modelId="{D5874B63-2817-F34E-9373-91C275F93647}" type="presParOf" srcId="{BD49B0A8-72F8-634D-AA23-D2B066E4836F}" destId="{B5B93821-5599-9E45-AB16-682B5485BCE2}" srcOrd="0" destOrd="0" presId="urn:microsoft.com/office/officeart/2005/8/layout/hList1"/>
    <dgm:cxn modelId="{E2F84A4F-7293-0441-9EA6-AE98DCC49F57}" type="presParOf" srcId="{B5B93821-5599-9E45-AB16-682B5485BCE2}" destId="{D5041E5F-00BF-EA4F-B640-328B3056E978}" srcOrd="0" destOrd="0" presId="urn:microsoft.com/office/officeart/2005/8/layout/hList1"/>
    <dgm:cxn modelId="{5E92E5F9-7E47-C44E-A174-13E203931F33}" type="presParOf" srcId="{B5B93821-5599-9E45-AB16-682B5485BCE2}" destId="{8DFE559E-F78C-4948-B6E0-365CCABE3F6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41E5F-00BF-EA4F-B640-328B3056E978}">
      <dsp:nvSpPr>
        <dsp:cNvPr id="0" name=""/>
        <dsp:cNvSpPr/>
      </dsp:nvSpPr>
      <dsp:spPr>
        <a:xfrm>
          <a:off x="0" y="0"/>
          <a:ext cx="3885390" cy="921600"/>
        </a:xfrm>
        <a:prstGeom prst="rect">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b="1" i="0" kern="1200" dirty="0">
              <a:solidFill>
                <a:schemeClr val="bg2">
                  <a:lumMod val="50000"/>
                </a:schemeClr>
              </a:solidFill>
            </a:rPr>
            <a:t>Future Work</a:t>
          </a:r>
          <a:endParaRPr lang="en-GB" sz="2400" kern="1200" dirty="0">
            <a:solidFill>
              <a:schemeClr val="bg2">
                <a:lumMod val="50000"/>
              </a:schemeClr>
            </a:solidFill>
          </a:endParaRPr>
        </a:p>
      </dsp:txBody>
      <dsp:txXfrm>
        <a:off x="0" y="0"/>
        <a:ext cx="3885390" cy="921600"/>
      </dsp:txXfrm>
    </dsp:sp>
    <dsp:sp modelId="{8DFE559E-F78C-4948-B6E0-365CCABE3F63}">
      <dsp:nvSpPr>
        <dsp:cNvPr id="0" name=""/>
        <dsp:cNvSpPr/>
      </dsp:nvSpPr>
      <dsp:spPr>
        <a:xfrm>
          <a:off x="0" y="929403"/>
          <a:ext cx="3885390" cy="153720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u="none" strike="noStrike" kern="1200" cap="none" dirty="0">
              <a:solidFill>
                <a:schemeClr val="dk2"/>
              </a:solidFill>
              <a:latin typeface="Nunito"/>
              <a:ea typeface="Nunito"/>
              <a:cs typeface="Nunito"/>
              <a:sym typeface="Nunito"/>
            </a:rPr>
            <a:t>Enhanced Model Development</a:t>
          </a:r>
        </a:p>
        <a:p>
          <a:pPr marL="114300" lvl="1" indent="-114300" algn="l" defTabSz="577850">
            <a:lnSpc>
              <a:spcPct val="90000"/>
            </a:lnSpc>
            <a:spcBef>
              <a:spcPct val="0"/>
            </a:spcBef>
            <a:spcAft>
              <a:spcPct val="15000"/>
            </a:spcAft>
            <a:buChar char="•"/>
          </a:pPr>
          <a:endParaRPr lang="en-GB" sz="1300" b="0" i="0" u="none" strike="noStrike" kern="1200" cap="none" dirty="0">
            <a:solidFill>
              <a:schemeClr val="dk2"/>
            </a:solidFill>
            <a:latin typeface="Nunito"/>
            <a:ea typeface="Nunito"/>
            <a:cs typeface="Nunito"/>
            <a:sym typeface="Nunito"/>
          </a:endParaRPr>
        </a:p>
        <a:p>
          <a:pPr marL="114300" lvl="1" indent="-114300" algn="l" defTabSz="577850">
            <a:lnSpc>
              <a:spcPct val="90000"/>
            </a:lnSpc>
            <a:spcBef>
              <a:spcPct val="0"/>
            </a:spcBef>
            <a:spcAft>
              <a:spcPct val="15000"/>
            </a:spcAft>
            <a:buChar char="•"/>
          </a:pPr>
          <a:r>
            <a:rPr lang="en-GB" sz="1300" b="0" i="0" u="none" strike="noStrike" kern="1200" cap="none" dirty="0">
              <a:solidFill>
                <a:schemeClr val="dk2"/>
              </a:solidFill>
              <a:latin typeface="Nunito"/>
              <a:ea typeface="Nunito"/>
              <a:cs typeface="Nunito"/>
              <a:sym typeface="Nunito"/>
            </a:rPr>
            <a:t>Feature Engineering consisting macroeconomic indicators.</a:t>
          </a:r>
        </a:p>
        <a:p>
          <a:pPr marL="114300" lvl="1" indent="-114300" algn="l" defTabSz="577850">
            <a:lnSpc>
              <a:spcPct val="90000"/>
            </a:lnSpc>
            <a:spcBef>
              <a:spcPct val="0"/>
            </a:spcBef>
            <a:spcAft>
              <a:spcPct val="15000"/>
            </a:spcAft>
            <a:buChar char="•"/>
          </a:pPr>
          <a:endParaRPr lang="en-GB" sz="1300" b="0" i="0" u="none" strike="noStrike" kern="1200" cap="none" dirty="0">
            <a:solidFill>
              <a:schemeClr val="dk2"/>
            </a:solidFill>
            <a:latin typeface="Nunito"/>
            <a:ea typeface="Nunito"/>
            <a:cs typeface="Nunito"/>
            <a:sym typeface="Nunito"/>
          </a:endParaRPr>
        </a:p>
        <a:p>
          <a:pPr marL="114300" lvl="1" indent="-114300" algn="l" defTabSz="577850">
            <a:lnSpc>
              <a:spcPct val="90000"/>
            </a:lnSpc>
            <a:spcBef>
              <a:spcPct val="0"/>
            </a:spcBef>
            <a:spcAft>
              <a:spcPct val="15000"/>
            </a:spcAft>
            <a:buChar char="•"/>
          </a:pPr>
          <a:r>
            <a:rPr lang="en-GB" sz="1300" b="0" i="0" u="none" strike="noStrike" kern="1200" cap="none" dirty="0">
              <a:solidFill>
                <a:schemeClr val="dk2"/>
              </a:solidFill>
              <a:latin typeface="Nunito"/>
              <a:ea typeface="Nunito"/>
              <a:cs typeface="Nunito"/>
              <a:sym typeface="Nunito"/>
            </a:rPr>
            <a:t>Broader Application</a:t>
          </a:r>
        </a:p>
      </dsp:txBody>
      <dsp:txXfrm>
        <a:off x="0" y="929403"/>
        <a:ext cx="3885390" cy="15372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Have you ever been confused about which stock to buy? I certainly was, especially when I first started investing. We’re supposed to look at metrics like revenue, net income, and earnings per share. But let’s be honest, it doesn’t always guarantee a win. Sometimes it works out, other times it doesn’t, and often we just don’t have the time or energy to dig deep into the numbers. That’s why I decided to take a different approach. Today, I’m going to walk you through an analysis and research project I implemented to systematically identify financially resilient companies and accurately predict their stock prices. This project combines clustering, regression, and resilience analysis to provide a comprehensive framework for making smarter investment decisions. </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After forming the clusters, I </a:t>
            </a:r>
            <a:r>
              <a:rPr lang="en-GB" dirty="0" err="1"/>
              <a:t>analyzed</a:t>
            </a:r>
            <a:r>
              <a:rPr lang="en-GB" dirty="0"/>
              <a:t> their characteristics to extract insights. Each cluster represented companies with similar financial profiles. </a:t>
            </a:r>
          </a:p>
          <a:p>
            <a:r>
              <a:rPr lang="en-GB" dirty="0"/>
              <a:t>For example, one cluster included highly profitable companies like Apple (AAPL) with strong operating income and revenue, while another contained companies with moderate profitability but higher liabilities.</a:t>
            </a:r>
          </a:p>
          <a:p>
            <a:r>
              <a:rPr lang="en-GB" b="1" dirty="0"/>
              <a:t>Technical Insight:</a:t>
            </a:r>
            <a:r>
              <a:rPr lang="en-GB" dirty="0"/>
              <a:t> </a:t>
            </a:r>
          </a:p>
          <a:p>
            <a:r>
              <a:rPr lang="en-GB" dirty="0"/>
              <a:t>The pie chart illustrates the distribution of companies across clusters, showing that Cluster 0 contains most companies, while Cluster 2, including financially robust companies like AAPL, is smaller but stronger.</a:t>
            </a:r>
          </a:p>
        </p:txBody>
      </p:sp>
    </p:spTree>
    <p:extLst>
      <p:ext uri="{BB962C8B-B14F-4D97-AF65-F5344CB8AC3E}">
        <p14:creationId xmlns:p14="http://schemas.microsoft.com/office/powerpoint/2010/main" val="121615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results from the clustering analysis reveal significant insights into the financial health of different clusters. </a:t>
            </a:r>
          </a:p>
          <a:p>
            <a:endParaRPr lang="en-GB" dirty="0"/>
          </a:p>
          <a:p>
            <a:r>
              <a:rPr lang="en-GB" dirty="0"/>
              <a:t>Cluster 2 emerges as the most financially robust, with the highest median Total Revenue and Net Income, indicating strong and consistent performance.</a:t>
            </a:r>
          </a:p>
          <a:p>
            <a:r>
              <a:rPr lang="en-GB" dirty="0"/>
              <a:t> This cluster is ideal for investors seeking stable returns. </a:t>
            </a:r>
          </a:p>
          <a:p>
            <a:endParaRPr lang="en-GB" dirty="0"/>
          </a:p>
          <a:p>
            <a:r>
              <a:rPr lang="en-GB" dirty="0"/>
              <a:t>Conversely, Cluster 0, despite containing the majority of companies, shows lower median values for both revenue and income, suggesting these companies are less profitable and potentially riskier. </a:t>
            </a:r>
          </a:p>
        </p:txBody>
      </p:sp>
    </p:spTree>
    <p:extLst>
      <p:ext uri="{BB962C8B-B14F-4D97-AF65-F5344CB8AC3E}">
        <p14:creationId xmlns:p14="http://schemas.microsoft.com/office/powerpoint/2010/main" val="412622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primary goal was to predict future stock prices using historical financial data by building models for accurate predictions. </a:t>
            </a:r>
          </a:p>
          <a:p>
            <a:r>
              <a:rPr lang="en-GB" dirty="0"/>
              <a:t>I introduced a new feature, '</a:t>
            </a:r>
            <a:r>
              <a:rPr lang="en-GB" dirty="0" err="1"/>
              <a:t>previous_close</a:t>
            </a:r>
            <a:r>
              <a:rPr lang="en-GB" dirty="0"/>
              <a:t>' price, which captures the stock's closing price from the previous trading day.</a:t>
            </a:r>
          </a:p>
          <a:p>
            <a:r>
              <a:rPr lang="en-GB" dirty="0"/>
              <a:t>I used three regression models: Linear Regression, Support Vector Regressor (SVR), and Random Forest Regressor. </a:t>
            </a:r>
          </a:p>
          <a:p>
            <a:r>
              <a:rPr lang="en-GB" dirty="0"/>
              <a:t>To ensure the models generalize well to unseen data, I split the dataset into training and testing sets. </a:t>
            </a:r>
          </a:p>
          <a:p>
            <a:r>
              <a:rPr lang="en-GB" dirty="0"/>
              <a:t>The chart on the right shows the stock closing prices over time for AAPL (in blue) and NVDA (in orange), highlighting their trends over several years.</a:t>
            </a:r>
          </a:p>
        </p:txBody>
      </p:sp>
    </p:spTree>
    <p:extLst>
      <p:ext uri="{BB962C8B-B14F-4D97-AF65-F5344CB8AC3E}">
        <p14:creationId xmlns:p14="http://schemas.microsoft.com/office/powerpoint/2010/main" val="217039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models' performance was evaluated using Root Mean Squared Error (RMSE). </a:t>
            </a:r>
          </a:p>
          <a:p>
            <a:r>
              <a:rPr lang="en-GB" dirty="0"/>
              <a:t>As shown in the table, Linear Regression performed slightly better, with a lower RMSE, indicating more accurate stock price predictions.</a:t>
            </a:r>
          </a:p>
          <a:p>
            <a:r>
              <a:rPr lang="en-GB" dirty="0"/>
              <a:t>On the right, the plot compares the model's predictions to actual stock prices, showing minimal deviation, which demonstrates the robustness of our models in predicting stock prices. </a:t>
            </a:r>
          </a:p>
          <a:p>
            <a:r>
              <a:rPr lang="en-GB" dirty="0"/>
              <a:t>Overall, the regression models provided reliable short-term stock price predictions, confirming that historical prices are strong indicators of future performance.</a:t>
            </a:r>
          </a:p>
        </p:txBody>
      </p:sp>
    </p:spTree>
    <p:extLst>
      <p:ext uri="{BB962C8B-B14F-4D97-AF65-F5344CB8AC3E}">
        <p14:creationId xmlns:p14="http://schemas.microsoft.com/office/powerpoint/2010/main" val="3326443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combined analysis integrated insights from both clustering and regression models to understand how a company's financial health impacts stock price predictions. </a:t>
            </a:r>
          </a:p>
          <a:p>
            <a:endParaRPr lang="en-GB" dirty="0"/>
          </a:p>
          <a:p>
            <a:r>
              <a:rPr lang="en-GB" dirty="0"/>
              <a:t>I developed cluster-specific regression models, meaning separate regressions were performed for each financial cluster.</a:t>
            </a:r>
          </a:p>
          <a:p>
            <a:r>
              <a:rPr lang="en-GB" dirty="0"/>
              <a:t> The scatter plots show actual versus predicted stock prices for each cluster, revealing some variation in predictive accuracy. </a:t>
            </a:r>
          </a:p>
          <a:p>
            <a:r>
              <a:rPr lang="en-GB" dirty="0"/>
              <a:t>Notably, clusters with stronger financial health yielded more accurate predictions, as indicated by a tighter fit to the regression line and lower RMSE.</a:t>
            </a:r>
          </a:p>
        </p:txBody>
      </p:sp>
    </p:spTree>
    <p:extLst>
      <p:ext uri="{BB962C8B-B14F-4D97-AF65-F5344CB8AC3E}">
        <p14:creationId xmlns:p14="http://schemas.microsoft.com/office/powerpoint/2010/main" val="2907379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box plot shows the distribution of prediction errors (residuals) across different clusters. </a:t>
            </a:r>
          </a:p>
          <a:p>
            <a:r>
              <a:rPr lang="en-GB" dirty="0"/>
              <a:t>By </a:t>
            </a:r>
            <a:r>
              <a:rPr lang="en-GB" dirty="0" err="1"/>
              <a:t>analyzing</a:t>
            </a:r>
            <a:r>
              <a:rPr lang="en-GB" dirty="0"/>
              <a:t> the spread and central tendency of these residuals, we can see which clusters had more predictable stock prices.</a:t>
            </a:r>
          </a:p>
          <a:p>
            <a:r>
              <a:rPr lang="en-GB" dirty="0"/>
              <a:t> Clusters with high revenue and low liabilities—indicative of strong financial health—showed tighter, more </a:t>
            </a:r>
            <a:r>
              <a:rPr lang="en-GB" dirty="0" err="1"/>
              <a:t>centered</a:t>
            </a:r>
            <a:r>
              <a:rPr lang="en-GB" dirty="0"/>
              <a:t> residuals, suggesting better stock price predictions.</a:t>
            </a:r>
          </a:p>
          <a:p>
            <a:r>
              <a:rPr lang="en-GB" dirty="0"/>
              <a:t>This indicates that financial stability, as captured by clustering, significantly influences stock price predictability. </a:t>
            </a:r>
          </a:p>
          <a:p>
            <a:r>
              <a:rPr lang="en-GB" dirty="0"/>
              <a:t>Investors might focus on clusters with lower RMSE for more reliable price predictions.</a:t>
            </a:r>
          </a:p>
        </p:txBody>
      </p:sp>
    </p:spTree>
    <p:extLst>
      <p:ext uri="{BB962C8B-B14F-4D97-AF65-F5344CB8AC3E}">
        <p14:creationId xmlns:p14="http://schemas.microsoft.com/office/powerpoint/2010/main" val="1443670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financial resilience analysis aimed to assess the robustness of companies within the identified clusters by evaluating key financial health indicators, </a:t>
            </a:r>
          </a:p>
          <a:p>
            <a:r>
              <a:rPr lang="en-GB" dirty="0"/>
              <a:t>such as the Current Ratio, Quick Ratio, Net Income, EBIT, Operating Income, Profit Margin, and Net Cash Flow. </a:t>
            </a:r>
          </a:p>
          <a:p>
            <a:r>
              <a:rPr lang="en-GB" dirty="0"/>
              <a:t>These metrics help gauge a company's ability to manage obligations and maintain profitability under adverse conditions.</a:t>
            </a:r>
          </a:p>
          <a:p>
            <a:r>
              <a:rPr lang="en-GB" dirty="0"/>
              <a:t>The bar chart on the right shows the average values of these metrics for Apple (AAPL) within its cluster, highlighting Apple's strong financial health, which positions it well to withstand economic downturns.</a:t>
            </a:r>
          </a:p>
        </p:txBody>
      </p:sp>
    </p:spTree>
    <p:extLst>
      <p:ext uri="{BB962C8B-B14F-4D97-AF65-F5344CB8AC3E}">
        <p14:creationId xmlns:p14="http://schemas.microsoft.com/office/powerpoint/2010/main" val="34692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the financial resilience analysis, I compared Apple (AAPL) and Microsoft (MSFT) within their respective clusters to see how their financial resilience metrics stacked up.</a:t>
            </a:r>
          </a:p>
          <a:p>
            <a:r>
              <a:rPr lang="en-GB" dirty="0"/>
              <a:t> The bar chart on the right shows that Apple outperforms Microsoft in key metrics like Net Income, EBIT, and Operating Income, indicating stronger profitability and operational efficiency for Apple.</a:t>
            </a:r>
          </a:p>
          <a:p>
            <a:r>
              <a:rPr lang="en-GB" dirty="0"/>
              <a:t>This insight is crucial for risk management, as understanding the financial resilience of different clusters aids in better decision-making when constructing investment portfolios, particularly in minimizing exposure to financially vulnerable companies.</a:t>
            </a:r>
          </a:p>
        </p:txBody>
      </p:sp>
    </p:spTree>
    <p:extLst>
      <p:ext uri="{BB962C8B-B14F-4D97-AF65-F5344CB8AC3E}">
        <p14:creationId xmlns:p14="http://schemas.microsoft.com/office/powerpoint/2010/main" val="1538158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project integrated clustering, regression, and financial resilience analyses to identify financially healthy companies. </a:t>
            </a:r>
          </a:p>
          <a:p>
            <a:r>
              <a:rPr lang="en-GB" dirty="0"/>
              <a:t>Clustering revealed distinct groups with stable revenue and strong financial indicators.</a:t>
            </a:r>
          </a:p>
          <a:p>
            <a:r>
              <a:rPr lang="en-GB" dirty="0"/>
              <a:t> Regression models showed that stocks in these clusters had lower error rates in price predictions, indicating reliability. </a:t>
            </a:r>
          </a:p>
          <a:p>
            <a:r>
              <a:rPr lang="en-GB" dirty="0"/>
              <a:t>The resilience analysis confirmed that these companies are well-positioned to withstand tough market conditions, making them strong candidates for investment. </a:t>
            </a:r>
          </a:p>
          <a:p>
            <a:r>
              <a:rPr lang="en-GB" dirty="0"/>
              <a:t>This comprehensive approach ensured robust analysis and minimized risk.</a:t>
            </a:r>
          </a:p>
          <a:p>
            <a:endParaRPr lang="en-GB" dirty="0"/>
          </a:p>
          <a:p>
            <a:r>
              <a:rPr lang="en-GB" dirty="0"/>
              <a:t>Looking ahead, enhancing the analysis with more sophisticated models like LSTM, incorporating additional financial metrics, exploring alternative machine learning techniques, or integrating macroeconomic indicators could improve accuracy and ensure more reliable predictions. </a:t>
            </a:r>
          </a:p>
          <a:p>
            <a:r>
              <a:rPr lang="en-GB" dirty="0"/>
              <a:t>Applying this analysis to a broader set of companies or industries would further validate the findings and expand its applicability, leading to more accurate and actionable insights for risk management and investment strategies.</a:t>
            </a:r>
          </a:p>
        </p:txBody>
      </p:sp>
    </p:spTree>
    <p:extLst>
      <p:ext uri="{BB962C8B-B14F-4D97-AF65-F5344CB8AC3E}">
        <p14:creationId xmlns:p14="http://schemas.microsoft.com/office/powerpoint/2010/main" val="79470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What drives a company's financial health, and how does it affect its stock performance? </a:t>
            </a:r>
          </a:p>
          <a:p>
            <a:endParaRPr lang="en-GB" dirty="0"/>
          </a:p>
          <a:p>
            <a:r>
              <a:rPr lang="en-GB" dirty="0"/>
              <a:t>Understanding a company's financial stability is vital for both investors and risk managers. </a:t>
            </a:r>
          </a:p>
          <a:p>
            <a:endParaRPr lang="en-GB" dirty="0"/>
          </a:p>
          <a:p>
            <a:r>
              <a:rPr lang="en-GB" dirty="0"/>
              <a:t>My project aimed to cluster companies based on their financial health and predict stock prices using historical data.</a:t>
            </a:r>
          </a:p>
          <a:p>
            <a:r>
              <a:rPr lang="en-GB" dirty="0"/>
              <a:t> The goal was to uncover patterns that lead to better investment decisions and improved risk management strategies.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tackle this problem, I sourced a dataset from Kaggle namely – New York Stock Exchange dataset that provides a comprehensive view of companies' financial health.  There were 4 datasets included amongst which two – the financial metrics and the stock prices dataset were used for this analysis.</a:t>
            </a:r>
          </a:p>
          <a:p>
            <a:r>
              <a:rPr lang="en-GB" dirty="0"/>
              <a:t>The fundamentals dataset included key financial metrics like revenue, net income, total assets, and liabilities, among others. Whereas the stock prices dataset included the open/close/volume related data.</a:t>
            </a:r>
          </a:p>
          <a:p>
            <a:r>
              <a:rPr lang="en-GB" dirty="0"/>
              <a:t>The dataset was rich, encompassing a diverse range of companies across different sectors. This variety allowed to perform a thorough analysis and ensure that the findings were not biased towards any specific industry.</a:t>
            </a:r>
          </a:p>
          <a:p>
            <a:r>
              <a:rPr lang="en-GB" dirty="0"/>
              <a:t>I leveraged Python as the main programming language. Pandas was used for data cleaning and manipulation, while Seaborn, Matplotlib and </a:t>
            </a:r>
            <a:r>
              <a:rPr lang="en-GB" dirty="0" err="1"/>
              <a:t>Plotly</a:t>
            </a:r>
            <a:r>
              <a:rPr lang="en-GB" dirty="0"/>
              <a:t> handled the data visualization tasks. For the clustering and regression analyses, I used Scikit-learn, which provided efficient implementations of the algorithms. </a:t>
            </a:r>
          </a:p>
          <a:p>
            <a:pPr marL="0" lvl="0" indent="0" algn="l" rtl="0">
              <a:spcBef>
                <a:spcPts val="0"/>
              </a:spcBef>
              <a:spcAft>
                <a:spcPts val="0"/>
              </a:spcAft>
              <a:buNone/>
            </a:pPr>
            <a:endParaRPr lang="en-GB" dirty="0"/>
          </a:p>
          <a:p>
            <a:endParaRPr lang="en-US" dirty="0"/>
          </a:p>
        </p:txBody>
      </p:sp>
    </p:spTree>
    <p:extLst>
      <p:ext uri="{BB962C8B-B14F-4D97-AF65-F5344CB8AC3E}">
        <p14:creationId xmlns:p14="http://schemas.microsoft.com/office/powerpoint/2010/main" val="322019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This project faced key challenges. </a:t>
            </a:r>
          </a:p>
          <a:p>
            <a:r>
              <a:rPr lang="en-GB" dirty="0"/>
              <a:t>First, data quality was an issue, with inconsistencies and missing values requiring robust cleaning and feature selection for accuracy. </a:t>
            </a:r>
          </a:p>
          <a:p>
            <a:endParaRPr lang="en-GB" dirty="0"/>
          </a:p>
          <a:p>
            <a:r>
              <a:rPr lang="en-GB" dirty="0"/>
              <a:t>Next, selecting the right financial metrics was crucial; too many could cause overfitting, while too few might miss important details.</a:t>
            </a:r>
          </a:p>
          <a:p>
            <a:endParaRPr lang="en-GB" dirty="0"/>
          </a:p>
          <a:p>
            <a:r>
              <a:rPr lang="en-GB" dirty="0"/>
              <a:t>Lastly, making the findings interpretable was essential to ensure the insights were actionable for investors and risk managers.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The implementation process, as shown in the flow chart, began with gathering and inspecting the financial dataset, followed by data cleaning to address missing values and outliers. </a:t>
            </a:r>
          </a:p>
          <a:p>
            <a:r>
              <a:rPr lang="en-GB" dirty="0"/>
              <a:t>Key financial metrics were then selected for clustering and regression. </a:t>
            </a:r>
          </a:p>
          <a:p>
            <a:r>
              <a:rPr lang="en-GB" dirty="0"/>
              <a:t>K-Means clustering grouped companies based on these metrics, while multiple regression models (Linear Regression, Support Vector Regression, and Random Forest) were used to predict stock prices, aiming to minimize prediction errors.</a:t>
            </a:r>
          </a:p>
          <a:p>
            <a:r>
              <a:rPr lang="en-GB" dirty="0"/>
              <a:t>A combined analysis cross-validated the clustering and regression results, identifying clusters with the most reliable stock predictions. </a:t>
            </a:r>
          </a:p>
          <a:p>
            <a:r>
              <a:rPr lang="en-GB" dirty="0"/>
              <a:t>Finally, resilience analysis assessed the stability of companies within each cluster, especially in tough market conditions, providing valuable insights for investment decisions.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I began with an initial inspection of the dataset, examining data types, identifying inconsistencies, and spotting outliers to understand the data comprehensively. </a:t>
            </a:r>
          </a:p>
          <a:p>
            <a:r>
              <a:rPr lang="en-GB" dirty="0"/>
              <a:t>I addressed missing values by imputing the mean and removed duplicate entries to ensure accuracy. </a:t>
            </a:r>
          </a:p>
          <a:p>
            <a:r>
              <a:rPr lang="en-GB" dirty="0"/>
              <a:t>Date columns were standardized and converted to datetime objects in Python, essential for future time-series analysis.</a:t>
            </a:r>
          </a:p>
          <a:p>
            <a:r>
              <a:rPr lang="en-GB" dirty="0"/>
              <a:t>The table at the slide's bottom shows a statistical summary of the cleaned data, highlighting significant variability. </a:t>
            </a:r>
          </a:p>
          <a:p>
            <a:r>
              <a:rPr lang="en-GB" dirty="0"/>
              <a:t>Here, you can see the large variability reflects the diversity in company sizes and financial health within the dataset, which is why clustering was particularly useful in segmenting companies into more homogeneous groups.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the data cleaned, I proceeded to Exploratory Data Analysis (EDA). </a:t>
            </a:r>
          </a:p>
          <a:p>
            <a:r>
              <a:rPr lang="en-GB" dirty="0"/>
              <a:t>I first examined the distribution of key financial metrics using histograms and box plots to understand data spread and identify skewness or outliers. </a:t>
            </a:r>
          </a:p>
          <a:p>
            <a:r>
              <a:rPr lang="en-GB" dirty="0"/>
              <a:t>The heatmap on the right shows a correlation matrix of key financial metrics, highlighting strong positive correlations, such as between 'Operating Income' and 'Net Income'.</a:t>
            </a:r>
          </a:p>
          <a:p>
            <a:r>
              <a:rPr lang="en-GB" dirty="0"/>
              <a:t>To explore these relationships further, I used pair plots to visualize bivariate relationships, revealing potential linear dependencies or clusters. </a:t>
            </a:r>
          </a:p>
          <a:p>
            <a:r>
              <a:rPr lang="en-GB" dirty="0"/>
              <a:t>Lastly, I performed feature engineering, selecting the most correlated features for clustering analysis.</a:t>
            </a:r>
          </a:p>
        </p:txBody>
      </p:sp>
    </p:spTree>
    <p:extLst>
      <p:ext uri="{BB962C8B-B14F-4D97-AF65-F5344CB8AC3E}">
        <p14:creationId xmlns:p14="http://schemas.microsoft.com/office/powerpoint/2010/main" val="103614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conducted a clustering analysis to group companies based on financial health, identifying segments with similar characteristics like profitability, revenue, and liabilities.</a:t>
            </a:r>
          </a:p>
          <a:p>
            <a:r>
              <a:rPr lang="en-GB" b="1" dirty="0"/>
              <a:t>Technical Insight:</a:t>
            </a:r>
            <a:r>
              <a:rPr lang="en-GB" dirty="0"/>
              <a:t> </a:t>
            </a:r>
          </a:p>
          <a:p>
            <a:r>
              <a:rPr lang="en-GB" dirty="0"/>
              <a:t>To determine the optimal number of clusters, I used the Elbow Method, which plots the within-cluster sum of squares against the number of clusters. </a:t>
            </a:r>
          </a:p>
          <a:p>
            <a:r>
              <a:rPr lang="en-GB" dirty="0"/>
              <a:t>The 'elbow' in the curve indicated that five clusters were optimal. </a:t>
            </a:r>
          </a:p>
          <a:p>
            <a:r>
              <a:rPr lang="en-GB" dirty="0"/>
              <a:t>I then applied the K-Means clustering algorithm, which effectively separated companies into distinct clusters, each representing a unique financial profile.</a:t>
            </a:r>
          </a:p>
        </p:txBody>
      </p:sp>
    </p:spTree>
    <p:extLst>
      <p:ext uri="{BB962C8B-B14F-4D97-AF65-F5344CB8AC3E}">
        <p14:creationId xmlns:p14="http://schemas.microsoft.com/office/powerpoint/2010/main" val="240793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kaggle.com/datasets/dgawlik/nyse"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98100" y="2014450"/>
            <a:ext cx="8222100" cy="2054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Clustering and Regression Analysis of Financial Health and Stock Performance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9254FF6-E6D8-5A75-E394-CCD1210C3DB3}"/>
              </a:ext>
            </a:extLst>
          </p:cNvPr>
          <p:cNvPicPr>
            <a:picLocks noChangeAspect="1"/>
          </p:cNvPicPr>
          <p:nvPr/>
        </p:nvPicPr>
        <p:blipFill>
          <a:blip r:embed="rId3"/>
          <a:stretch>
            <a:fillRect/>
          </a:stretch>
        </p:blipFill>
        <p:spPr>
          <a:xfrm>
            <a:off x="2364185" y="1803869"/>
            <a:ext cx="4012409" cy="2391233"/>
          </a:xfrm>
          <a:prstGeom prst="rect">
            <a:avLst/>
          </a:prstGeom>
        </p:spPr>
      </p:pic>
      <p:sp>
        <p:nvSpPr>
          <p:cNvPr id="2" name="Title 1">
            <a:extLst>
              <a:ext uri="{FF2B5EF4-FFF2-40B4-BE49-F238E27FC236}">
                <a16:creationId xmlns:a16="http://schemas.microsoft.com/office/drawing/2014/main" id="{552C8F47-2FEB-B2EA-8A91-759384F69ED5}"/>
              </a:ext>
            </a:extLst>
          </p:cNvPr>
          <p:cNvSpPr>
            <a:spLocks noGrp="1"/>
          </p:cNvSpPr>
          <p:nvPr>
            <p:ph type="title"/>
          </p:nvPr>
        </p:nvSpPr>
        <p:spPr>
          <a:xfrm>
            <a:off x="509321" y="226637"/>
            <a:ext cx="5346382" cy="560347"/>
          </a:xfrm>
        </p:spPr>
        <p:txBody>
          <a:bodyPr>
            <a:noAutofit/>
          </a:bodyPr>
          <a:lstStyle/>
          <a:p>
            <a:r>
              <a:rPr lang="en-US" sz="2400" dirty="0"/>
              <a:t>Clustering Analysis - </a:t>
            </a:r>
            <a:r>
              <a:rPr lang="en-US" sz="2400" dirty="0">
                <a:solidFill>
                  <a:srgbClr val="0070C0"/>
                </a:solidFill>
              </a:rPr>
              <a:t>Insights</a:t>
            </a:r>
            <a:br>
              <a:rPr lang="en-US" sz="2400" dirty="0"/>
            </a:br>
            <a:endParaRPr lang="en-US" sz="2400" dirty="0"/>
          </a:p>
        </p:txBody>
      </p:sp>
      <p:sp>
        <p:nvSpPr>
          <p:cNvPr id="12" name="TextBox 11">
            <a:extLst>
              <a:ext uri="{FF2B5EF4-FFF2-40B4-BE49-F238E27FC236}">
                <a16:creationId xmlns:a16="http://schemas.microsoft.com/office/drawing/2014/main" id="{2D38A2E6-9CC1-ECFC-2E26-1793C5080F8B}"/>
              </a:ext>
            </a:extLst>
          </p:cNvPr>
          <p:cNvSpPr txBox="1"/>
          <p:nvPr/>
        </p:nvSpPr>
        <p:spPr>
          <a:xfrm>
            <a:off x="287234" y="1610371"/>
            <a:ext cx="2315981" cy="3031599"/>
          </a:xfrm>
          <a:prstGeom prst="rect">
            <a:avLst/>
          </a:prstGeom>
          <a:noFill/>
        </p:spPr>
        <p:txBody>
          <a:bodyPr wrap="square">
            <a:spAutoFit/>
          </a:bodyPr>
          <a:lstStyle/>
          <a:p>
            <a:r>
              <a:rPr lang="en-US" sz="1200" b="1" dirty="0">
                <a:solidFill>
                  <a:schemeClr val="dk2"/>
                </a:solidFill>
                <a:latin typeface="Nunito"/>
                <a:sym typeface="Nunito"/>
              </a:rPr>
              <a:t>Cluster</a:t>
            </a:r>
            <a:r>
              <a:rPr lang="en-US" sz="1100" b="1" dirty="0">
                <a:solidFill>
                  <a:schemeClr val="dk2"/>
                </a:solidFill>
                <a:latin typeface="Nunito"/>
                <a:sym typeface="Nunito"/>
              </a:rPr>
              <a:t> </a:t>
            </a:r>
            <a:r>
              <a:rPr lang="en-US" sz="1200" b="1" dirty="0">
                <a:solidFill>
                  <a:schemeClr val="dk2"/>
                </a:solidFill>
                <a:latin typeface="Nunito"/>
                <a:sym typeface="Nunito"/>
              </a:rPr>
              <a:t>Characteristics</a:t>
            </a:r>
            <a:r>
              <a:rPr lang="en-US" sz="1100" dirty="0">
                <a:solidFill>
                  <a:schemeClr val="dk2"/>
                </a:solidFill>
                <a:latin typeface="Nunito"/>
                <a:sym typeface="Nunito"/>
              </a:rPr>
              <a:t>: </a:t>
            </a:r>
          </a:p>
          <a:p>
            <a:endParaRPr lang="en-US" sz="1100" dirty="0">
              <a:solidFill>
                <a:schemeClr val="dk2"/>
              </a:solidFill>
              <a:latin typeface="Nunito"/>
              <a:sym typeface="Nunito"/>
            </a:endParaRPr>
          </a:p>
          <a:p>
            <a:pPr marL="171450" indent="-171450">
              <a:buFont typeface="Wingdings" panose="05000000000000000000" pitchFamily="2" charset="2"/>
              <a:buChar char="§"/>
            </a:pPr>
            <a:r>
              <a:rPr lang="en-US" sz="1200" dirty="0">
                <a:solidFill>
                  <a:schemeClr val="dk2"/>
                </a:solidFill>
                <a:latin typeface="Nunito"/>
                <a:sym typeface="Nunito"/>
              </a:rPr>
              <a:t>Each cluster represented a distinct group of companies with similar financial profiles. </a:t>
            </a:r>
          </a:p>
          <a:p>
            <a:endParaRPr lang="en-US" sz="1200" dirty="0">
              <a:solidFill>
                <a:schemeClr val="dk2"/>
              </a:solidFill>
              <a:latin typeface="Nunito"/>
              <a:sym typeface="Nunito"/>
            </a:endParaRPr>
          </a:p>
          <a:p>
            <a:pPr marL="171450" indent="-171450">
              <a:buFont typeface="Wingdings" panose="05000000000000000000" pitchFamily="2" charset="2"/>
              <a:buChar char="§"/>
            </a:pPr>
            <a:r>
              <a:rPr lang="en-US" sz="1200" dirty="0">
                <a:solidFill>
                  <a:schemeClr val="dk2"/>
                </a:solidFill>
                <a:latin typeface="Nunito"/>
                <a:sym typeface="Nunito"/>
              </a:rPr>
              <a:t>For example, one cluster represent highly profitable companies with strong operating income and revenue, while another cluster consists of companies with moderate profitability but higher liabilities.</a:t>
            </a:r>
          </a:p>
        </p:txBody>
      </p:sp>
      <p:sp>
        <p:nvSpPr>
          <p:cNvPr id="16" name="Text Placeholder 3">
            <a:extLst>
              <a:ext uri="{FF2B5EF4-FFF2-40B4-BE49-F238E27FC236}">
                <a16:creationId xmlns:a16="http://schemas.microsoft.com/office/drawing/2014/main" id="{70E57B27-EDC7-7D8C-3A84-5C8703307BAD}"/>
              </a:ext>
            </a:extLst>
          </p:cNvPr>
          <p:cNvSpPr>
            <a:spLocks noGrp="1"/>
          </p:cNvSpPr>
          <p:nvPr>
            <p:ph type="body" idx="2"/>
          </p:nvPr>
        </p:nvSpPr>
        <p:spPr>
          <a:xfrm>
            <a:off x="6137564" y="1358856"/>
            <a:ext cx="2643002" cy="3158836"/>
          </a:xfrm>
        </p:spPr>
        <p:txBody>
          <a:bodyPr>
            <a:normAutofit/>
          </a:bodyPr>
          <a:lstStyle/>
          <a:p>
            <a:endParaRPr lang="en-US" dirty="0"/>
          </a:p>
          <a:p>
            <a:pPr marL="146050" indent="0">
              <a:buNone/>
            </a:pPr>
            <a:r>
              <a:rPr lang="en-US" b="1" dirty="0">
                <a:cs typeface="Arial"/>
                <a:sym typeface="Arial"/>
              </a:rPr>
              <a:t>Cluster Insights: </a:t>
            </a:r>
          </a:p>
          <a:p>
            <a:pPr marL="146050" indent="0">
              <a:buNone/>
            </a:pPr>
            <a:endParaRPr lang="en-US" dirty="0"/>
          </a:p>
          <a:p>
            <a:pPr>
              <a:buFont typeface="Wingdings" panose="05000000000000000000" pitchFamily="2" charset="2"/>
              <a:buChar char="§"/>
            </a:pPr>
            <a:r>
              <a:rPr lang="en-US" dirty="0"/>
              <a:t>The analysis identified distinct financial clusters, with robust companies like </a:t>
            </a:r>
            <a:r>
              <a:rPr lang="en-US" b="1" dirty="0"/>
              <a:t>AAPL</a:t>
            </a:r>
            <a:r>
              <a:rPr lang="en-US" dirty="0"/>
              <a:t> showing higher predictability and lower risk, guiding strategic investment and risk management decisions. </a:t>
            </a:r>
          </a:p>
        </p:txBody>
      </p:sp>
    </p:spTree>
    <p:extLst>
      <p:ext uri="{BB962C8B-B14F-4D97-AF65-F5344CB8AC3E}">
        <p14:creationId xmlns:p14="http://schemas.microsoft.com/office/powerpoint/2010/main" val="56435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A80912-66B5-3D78-65EC-F17DD6EA1113}"/>
              </a:ext>
            </a:extLst>
          </p:cNvPr>
          <p:cNvPicPr>
            <a:picLocks noChangeAspect="1"/>
          </p:cNvPicPr>
          <p:nvPr/>
        </p:nvPicPr>
        <p:blipFill>
          <a:blip r:embed="rId3"/>
          <a:stretch>
            <a:fillRect/>
          </a:stretch>
        </p:blipFill>
        <p:spPr>
          <a:xfrm>
            <a:off x="4450967" y="2185416"/>
            <a:ext cx="4693033" cy="2802520"/>
          </a:xfrm>
          <a:prstGeom prst="rect">
            <a:avLst/>
          </a:prstGeom>
        </p:spPr>
      </p:pic>
      <p:pic>
        <p:nvPicPr>
          <p:cNvPr id="9" name="Picture 8">
            <a:extLst>
              <a:ext uri="{FF2B5EF4-FFF2-40B4-BE49-F238E27FC236}">
                <a16:creationId xmlns:a16="http://schemas.microsoft.com/office/drawing/2014/main" id="{DBABB253-85AC-AA92-8012-EC9C2D2E2ABD}"/>
              </a:ext>
            </a:extLst>
          </p:cNvPr>
          <p:cNvPicPr>
            <a:picLocks noChangeAspect="1"/>
          </p:cNvPicPr>
          <p:nvPr/>
        </p:nvPicPr>
        <p:blipFill>
          <a:blip r:embed="rId4"/>
          <a:stretch>
            <a:fillRect/>
          </a:stretch>
        </p:blipFill>
        <p:spPr>
          <a:xfrm>
            <a:off x="-571" y="2185416"/>
            <a:ext cx="4448915" cy="2802520"/>
          </a:xfrm>
          <a:prstGeom prst="rect">
            <a:avLst/>
          </a:prstGeom>
        </p:spPr>
      </p:pic>
      <p:sp>
        <p:nvSpPr>
          <p:cNvPr id="2" name="Title 1">
            <a:extLst>
              <a:ext uri="{FF2B5EF4-FFF2-40B4-BE49-F238E27FC236}">
                <a16:creationId xmlns:a16="http://schemas.microsoft.com/office/drawing/2014/main" id="{3B795B29-1985-416A-9BC1-38EA3CFFF8A6}"/>
              </a:ext>
            </a:extLst>
          </p:cNvPr>
          <p:cNvSpPr>
            <a:spLocks noGrp="1"/>
          </p:cNvSpPr>
          <p:nvPr>
            <p:ph type="title"/>
          </p:nvPr>
        </p:nvSpPr>
        <p:spPr>
          <a:xfrm>
            <a:off x="507049" y="254765"/>
            <a:ext cx="5145492" cy="518192"/>
          </a:xfrm>
        </p:spPr>
        <p:txBody>
          <a:bodyPr>
            <a:noAutofit/>
          </a:bodyPr>
          <a:lstStyle/>
          <a:p>
            <a:r>
              <a:rPr lang="en-US" sz="2400" dirty="0"/>
              <a:t>Clustering Analysis - </a:t>
            </a:r>
            <a:r>
              <a:rPr lang="en-US" sz="2400" dirty="0">
                <a:solidFill>
                  <a:srgbClr val="00B050"/>
                </a:solidFill>
              </a:rPr>
              <a:t>Results</a:t>
            </a:r>
          </a:p>
        </p:txBody>
      </p:sp>
      <p:sp>
        <p:nvSpPr>
          <p:cNvPr id="8" name="TextBox 7">
            <a:extLst>
              <a:ext uri="{FF2B5EF4-FFF2-40B4-BE49-F238E27FC236}">
                <a16:creationId xmlns:a16="http://schemas.microsoft.com/office/drawing/2014/main" id="{C53210D0-B265-F24B-6357-95E1671185BB}"/>
              </a:ext>
            </a:extLst>
          </p:cNvPr>
          <p:cNvSpPr txBox="1"/>
          <p:nvPr/>
        </p:nvSpPr>
        <p:spPr>
          <a:xfrm>
            <a:off x="1374594" y="1156021"/>
            <a:ext cx="7005743" cy="646331"/>
          </a:xfrm>
          <a:prstGeom prst="rect">
            <a:avLst/>
          </a:prstGeom>
          <a:noFill/>
        </p:spPr>
        <p:txBody>
          <a:bodyPr wrap="square" rtlCol="0">
            <a:spAutoFit/>
          </a:bodyPr>
          <a:lstStyle/>
          <a:p>
            <a:pPr marL="317500" indent="-171450">
              <a:buFont typeface="Wingdings" panose="05000000000000000000" pitchFamily="2" charset="2"/>
              <a:buChar char="Ø"/>
            </a:pPr>
            <a:r>
              <a:rPr lang="en-US" sz="1200" dirty="0">
                <a:solidFill>
                  <a:schemeClr val="dk2"/>
                </a:solidFill>
                <a:latin typeface="Nunito"/>
                <a:sym typeface="Nunito"/>
              </a:rPr>
              <a:t>This insight allows investors to target stable clusters for more reliable returns, as from the box and bar charts we can clearly observe Cluster 2 is the most stable one in terms of Revenue and Net Income.</a:t>
            </a:r>
          </a:p>
        </p:txBody>
      </p:sp>
    </p:spTree>
    <p:extLst>
      <p:ext uri="{BB962C8B-B14F-4D97-AF65-F5344CB8AC3E}">
        <p14:creationId xmlns:p14="http://schemas.microsoft.com/office/powerpoint/2010/main" val="426250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A44F-3DF9-8AE5-72CE-404E92E93324}"/>
              </a:ext>
            </a:extLst>
          </p:cNvPr>
          <p:cNvSpPr>
            <a:spLocks noGrp="1"/>
          </p:cNvSpPr>
          <p:nvPr>
            <p:ph type="title"/>
          </p:nvPr>
        </p:nvSpPr>
        <p:spPr>
          <a:xfrm>
            <a:off x="531594" y="199461"/>
            <a:ext cx="3500760" cy="580028"/>
          </a:xfrm>
        </p:spPr>
        <p:txBody>
          <a:bodyPr>
            <a:normAutofit/>
          </a:bodyPr>
          <a:lstStyle/>
          <a:p>
            <a:r>
              <a:rPr lang="en-GB" sz="2400" dirty="0"/>
              <a:t>Regression Analysis</a:t>
            </a:r>
            <a:endParaRPr lang="en-US" sz="2400" dirty="0"/>
          </a:p>
        </p:txBody>
      </p:sp>
      <p:sp>
        <p:nvSpPr>
          <p:cNvPr id="3" name="Subtitle 2">
            <a:extLst>
              <a:ext uri="{FF2B5EF4-FFF2-40B4-BE49-F238E27FC236}">
                <a16:creationId xmlns:a16="http://schemas.microsoft.com/office/drawing/2014/main" id="{E60A8588-FE79-1320-E08A-469EC4B2CD7A}"/>
              </a:ext>
            </a:extLst>
          </p:cNvPr>
          <p:cNvSpPr>
            <a:spLocks noGrp="1"/>
          </p:cNvSpPr>
          <p:nvPr>
            <p:ph type="subTitle" idx="1"/>
          </p:nvPr>
        </p:nvSpPr>
        <p:spPr>
          <a:xfrm>
            <a:off x="1738646" y="757600"/>
            <a:ext cx="7141464" cy="921295"/>
          </a:xfrm>
        </p:spPr>
        <p:txBody>
          <a:bodyPr>
            <a:noAutofit/>
          </a:bodyPr>
          <a:lstStyle/>
          <a:p>
            <a:r>
              <a:rPr lang="en-US" sz="1400" b="1" dirty="0"/>
              <a:t>Task: </a:t>
            </a:r>
          </a:p>
          <a:p>
            <a:r>
              <a:rPr lang="en-US" sz="1200" dirty="0">
                <a:cs typeface="Arial"/>
                <a:sym typeface="Arial"/>
              </a:rPr>
              <a:t>The regression analysis aimed to predict the future stock prices of companies based on historical </a:t>
            </a:r>
          </a:p>
          <a:p>
            <a:r>
              <a:rPr lang="en-US" sz="1200" dirty="0">
                <a:cs typeface="Arial"/>
                <a:sym typeface="Arial"/>
              </a:rPr>
              <a:t>financial data. By accurately forecasting stock prices, we can provide valuable insights for </a:t>
            </a:r>
          </a:p>
          <a:p>
            <a:r>
              <a:rPr lang="en-US" sz="1200" dirty="0">
                <a:cs typeface="Arial"/>
                <a:sym typeface="Arial"/>
              </a:rPr>
              <a:t>investment decisions and financial risk management.</a:t>
            </a:r>
          </a:p>
        </p:txBody>
      </p:sp>
      <p:pic>
        <p:nvPicPr>
          <p:cNvPr id="9" name="Picture 8">
            <a:extLst>
              <a:ext uri="{FF2B5EF4-FFF2-40B4-BE49-F238E27FC236}">
                <a16:creationId xmlns:a16="http://schemas.microsoft.com/office/drawing/2014/main" id="{9A11FA0C-22F7-A037-A83F-46E29C9A3C9B}"/>
              </a:ext>
            </a:extLst>
          </p:cNvPr>
          <p:cNvPicPr>
            <a:picLocks noChangeAspect="1"/>
          </p:cNvPicPr>
          <p:nvPr/>
        </p:nvPicPr>
        <p:blipFill>
          <a:blip r:embed="rId3"/>
          <a:stretch>
            <a:fillRect/>
          </a:stretch>
        </p:blipFill>
        <p:spPr>
          <a:xfrm>
            <a:off x="2991554" y="1972808"/>
            <a:ext cx="6086166" cy="2864695"/>
          </a:xfrm>
          <a:prstGeom prst="rect">
            <a:avLst/>
          </a:prstGeom>
        </p:spPr>
      </p:pic>
      <p:sp>
        <p:nvSpPr>
          <p:cNvPr id="12" name="TextBox 11">
            <a:extLst>
              <a:ext uri="{FF2B5EF4-FFF2-40B4-BE49-F238E27FC236}">
                <a16:creationId xmlns:a16="http://schemas.microsoft.com/office/drawing/2014/main" id="{C53EFE51-B542-09C1-E8C5-FB7FF24A92F7}"/>
              </a:ext>
            </a:extLst>
          </p:cNvPr>
          <p:cNvSpPr txBox="1"/>
          <p:nvPr/>
        </p:nvSpPr>
        <p:spPr>
          <a:xfrm>
            <a:off x="277318" y="1866273"/>
            <a:ext cx="2922656" cy="3077766"/>
          </a:xfrm>
          <a:prstGeom prst="rect">
            <a:avLst/>
          </a:prstGeom>
          <a:noFill/>
        </p:spPr>
        <p:txBody>
          <a:bodyPr wrap="square" rtlCol="0">
            <a:spAutoFit/>
          </a:bodyPr>
          <a:lstStyle/>
          <a:p>
            <a:r>
              <a:rPr lang="en-GB" b="1" dirty="0">
                <a:solidFill>
                  <a:schemeClr val="dk2"/>
                </a:solidFill>
                <a:latin typeface="Nunito"/>
                <a:sym typeface="Nunito"/>
              </a:rPr>
              <a:t>Implementation:</a:t>
            </a:r>
          </a:p>
          <a:p>
            <a:endParaRPr lang="en-GB" sz="1200" b="1" dirty="0">
              <a:solidFill>
                <a:schemeClr val="dk2"/>
              </a:solidFill>
              <a:latin typeface="Nunito"/>
              <a:sym typeface="Nunito"/>
            </a:endParaRPr>
          </a:p>
          <a:p>
            <a:pPr marL="171450" indent="-171450">
              <a:buFont typeface="Arial" panose="020B0604020202020204" pitchFamily="34" charset="0"/>
              <a:buChar char="•"/>
            </a:pPr>
            <a:r>
              <a:rPr lang="en-GB" sz="1200" dirty="0">
                <a:solidFill>
                  <a:schemeClr val="dk2"/>
                </a:solidFill>
                <a:latin typeface="Nunito"/>
                <a:sym typeface="Nunito"/>
              </a:rPr>
              <a:t>Introduced a new feature, '</a:t>
            </a:r>
            <a:r>
              <a:rPr lang="en-GB" sz="1200" dirty="0" err="1">
                <a:solidFill>
                  <a:schemeClr val="dk2"/>
                </a:solidFill>
                <a:latin typeface="Nunito"/>
                <a:sym typeface="Nunito"/>
              </a:rPr>
              <a:t>previous_close</a:t>
            </a:r>
            <a:r>
              <a:rPr lang="en-GB" sz="1200" dirty="0">
                <a:solidFill>
                  <a:schemeClr val="dk2"/>
                </a:solidFill>
                <a:latin typeface="Nunito"/>
                <a:sym typeface="Nunito"/>
              </a:rPr>
              <a:t>', which was critical in predicting the next day's closing price.</a:t>
            </a:r>
          </a:p>
          <a:p>
            <a:endParaRPr lang="en-GB" sz="1200" dirty="0">
              <a:solidFill>
                <a:schemeClr val="dk2"/>
              </a:solidFill>
              <a:latin typeface="Nunito"/>
              <a:sym typeface="Nunito"/>
            </a:endParaRPr>
          </a:p>
          <a:p>
            <a:pPr marL="171450" indent="-171450">
              <a:buFont typeface="Arial" panose="020B0604020202020204" pitchFamily="34" charset="0"/>
              <a:buChar char="•"/>
            </a:pPr>
            <a:r>
              <a:rPr lang="en-GB" sz="1200" dirty="0">
                <a:solidFill>
                  <a:schemeClr val="dk2"/>
                </a:solidFill>
                <a:latin typeface="Nunito"/>
                <a:sym typeface="Nunito"/>
              </a:rPr>
              <a:t>Three different regression models have been used to predict stock prices: </a:t>
            </a:r>
            <a:r>
              <a:rPr lang="en-GB" sz="1200" b="1" dirty="0">
                <a:solidFill>
                  <a:schemeClr val="dk2"/>
                </a:solidFill>
                <a:latin typeface="Nunito"/>
                <a:sym typeface="Nunito"/>
              </a:rPr>
              <a:t>Linear Regression, Support Vector Regressor (SVR</a:t>
            </a:r>
            <a:r>
              <a:rPr lang="en-GB" sz="1200" dirty="0">
                <a:solidFill>
                  <a:schemeClr val="dk2"/>
                </a:solidFill>
                <a:latin typeface="Nunito"/>
                <a:sym typeface="Nunito"/>
              </a:rPr>
              <a:t>), and </a:t>
            </a:r>
            <a:r>
              <a:rPr lang="en-GB" sz="1200" b="1" dirty="0">
                <a:solidFill>
                  <a:schemeClr val="dk2"/>
                </a:solidFill>
                <a:latin typeface="Nunito"/>
                <a:sym typeface="Nunito"/>
              </a:rPr>
              <a:t>Random Forest Regressor</a:t>
            </a:r>
            <a:r>
              <a:rPr lang="en-GB" sz="1200" dirty="0">
                <a:solidFill>
                  <a:schemeClr val="dk2"/>
                </a:solidFill>
                <a:latin typeface="Nunito"/>
                <a:sym typeface="Nunito"/>
              </a:rPr>
              <a:t>. </a:t>
            </a:r>
          </a:p>
          <a:p>
            <a:endParaRPr lang="en-GB" sz="1200" dirty="0">
              <a:solidFill>
                <a:schemeClr val="dk2"/>
              </a:solidFill>
              <a:latin typeface="Nunito"/>
              <a:sym typeface="Nunito"/>
            </a:endParaRPr>
          </a:p>
          <a:p>
            <a:pPr marL="171450" indent="-171450">
              <a:buFont typeface="Arial" panose="020B0604020202020204" pitchFamily="34" charset="0"/>
              <a:buChar char="•"/>
            </a:pPr>
            <a:r>
              <a:rPr lang="en-US" sz="1200" dirty="0">
                <a:solidFill>
                  <a:schemeClr val="dk2"/>
                </a:solidFill>
                <a:latin typeface="Nunito"/>
                <a:sym typeface="Nunito"/>
              </a:rPr>
              <a:t>The dataset was split into training and testing sets to evaluate the model's performance. </a:t>
            </a:r>
          </a:p>
        </p:txBody>
      </p:sp>
    </p:spTree>
    <p:extLst>
      <p:ext uri="{BB962C8B-B14F-4D97-AF65-F5344CB8AC3E}">
        <p14:creationId xmlns:p14="http://schemas.microsoft.com/office/powerpoint/2010/main" val="141271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0F26-42C6-A43C-9337-A093EFC1F323}"/>
              </a:ext>
            </a:extLst>
          </p:cNvPr>
          <p:cNvSpPr>
            <a:spLocks noGrp="1"/>
          </p:cNvSpPr>
          <p:nvPr>
            <p:ph type="title"/>
          </p:nvPr>
        </p:nvSpPr>
        <p:spPr>
          <a:xfrm>
            <a:off x="523724" y="277318"/>
            <a:ext cx="4676933" cy="488796"/>
          </a:xfrm>
        </p:spPr>
        <p:txBody>
          <a:bodyPr>
            <a:noAutofit/>
          </a:bodyPr>
          <a:lstStyle/>
          <a:p>
            <a:r>
              <a:rPr lang="en-US" sz="2400" dirty="0"/>
              <a:t>Regression Analysis - </a:t>
            </a:r>
            <a:r>
              <a:rPr lang="en-US" sz="2400" dirty="0">
                <a:solidFill>
                  <a:srgbClr val="00B050"/>
                </a:solidFill>
              </a:rPr>
              <a:t>Results</a:t>
            </a:r>
          </a:p>
        </p:txBody>
      </p:sp>
      <p:pic>
        <p:nvPicPr>
          <p:cNvPr id="5" name="Picture 4">
            <a:extLst>
              <a:ext uri="{FF2B5EF4-FFF2-40B4-BE49-F238E27FC236}">
                <a16:creationId xmlns:a16="http://schemas.microsoft.com/office/drawing/2014/main" id="{D1E2F597-4DDF-DC77-495B-73EFABF071AA}"/>
              </a:ext>
            </a:extLst>
          </p:cNvPr>
          <p:cNvPicPr>
            <a:picLocks noChangeAspect="1"/>
          </p:cNvPicPr>
          <p:nvPr/>
        </p:nvPicPr>
        <p:blipFill>
          <a:blip r:embed="rId3"/>
          <a:stretch>
            <a:fillRect/>
          </a:stretch>
        </p:blipFill>
        <p:spPr>
          <a:xfrm>
            <a:off x="3282846" y="2017698"/>
            <a:ext cx="5501390" cy="2959368"/>
          </a:xfrm>
          <a:prstGeom prst="rect">
            <a:avLst/>
          </a:prstGeom>
        </p:spPr>
      </p:pic>
      <p:pic>
        <p:nvPicPr>
          <p:cNvPr id="7" name="Picture 6">
            <a:extLst>
              <a:ext uri="{FF2B5EF4-FFF2-40B4-BE49-F238E27FC236}">
                <a16:creationId xmlns:a16="http://schemas.microsoft.com/office/drawing/2014/main" id="{BDCA91DA-A772-E1D7-8EBB-D6EF9BB47B0E}"/>
              </a:ext>
            </a:extLst>
          </p:cNvPr>
          <p:cNvPicPr>
            <a:picLocks noChangeAspect="1"/>
          </p:cNvPicPr>
          <p:nvPr/>
        </p:nvPicPr>
        <p:blipFill rotWithShape="1">
          <a:blip r:embed="rId4"/>
          <a:srcRect l="15935" t="16167" r="15935" b="19933"/>
          <a:stretch/>
        </p:blipFill>
        <p:spPr>
          <a:xfrm>
            <a:off x="5200657" y="415460"/>
            <a:ext cx="3778451" cy="1300914"/>
          </a:xfrm>
          <a:prstGeom prst="rect">
            <a:avLst/>
          </a:prstGeom>
        </p:spPr>
      </p:pic>
      <p:sp>
        <p:nvSpPr>
          <p:cNvPr id="10" name="Text Placeholder 3">
            <a:extLst>
              <a:ext uri="{FF2B5EF4-FFF2-40B4-BE49-F238E27FC236}">
                <a16:creationId xmlns:a16="http://schemas.microsoft.com/office/drawing/2014/main" id="{F288B015-8D06-FF9E-826A-121B95B0DCBD}"/>
              </a:ext>
            </a:extLst>
          </p:cNvPr>
          <p:cNvSpPr txBox="1">
            <a:spLocks/>
          </p:cNvSpPr>
          <p:nvPr/>
        </p:nvSpPr>
        <p:spPr>
          <a:xfrm>
            <a:off x="230568" y="2017698"/>
            <a:ext cx="2668250" cy="3095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1pPr>
            <a:lvl2pPr marL="914400" marR="0" lvl="1"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2pPr>
            <a:lvl3pPr marL="1371600" marR="0" lvl="2"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3pPr>
            <a:lvl4pPr marL="1828800" marR="0" lvl="3"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4pPr>
            <a:lvl5pPr marL="2286000" marR="0" lvl="4"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5pPr>
            <a:lvl6pPr marL="2743200" marR="0" lvl="5"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6pPr>
            <a:lvl7pPr marL="3200400" marR="0" lvl="6"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7pPr>
            <a:lvl8pPr marL="3657600" marR="0" lvl="7"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8pPr>
            <a:lvl9pPr marL="4114800" marR="0" lvl="8" indent="-29845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9pPr>
          </a:lstStyle>
          <a:p>
            <a:r>
              <a:rPr lang="en-US" sz="1400" b="1" dirty="0">
                <a:cs typeface="Arial"/>
                <a:sym typeface="Arial"/>
              </a:rPr>
              <a:t>Stock Performance:</a:t>
            </a:r>
          </a:p>
          <a:p>
            <a:endParaRPr lang="en-US" sz="1200" b="1" dirty="0">
              <a:cs typeface="Arial"/>
              <a:sym typeface="Arial"/>
            </a:endParaRPr>
          </a:p>
          <a:p>
            <a:pPr marL="431800" indent="-285750">
              <a:buFont typeface="Wingdings" panose="05000000000000000000" pitchFamily="2" charset="2"/>
              <a:buChar char="Ø"/>
            </a:pPr>
            <a:r>
              <a:rPr lang="en-US" sz="1200" dirty="0">
                <a:cs typeface="Arial"/>
                <a:sym typeface="Arial"/>
              </a:rPr>
              <a:t>The model's performances was evaluated using RMSE.</a:t>
            </a:r>
          </a:p>
          <a:p>
            <a:pPr marL="431800" indent="-285750">
              <a:buFont typeface="Wingdings" panose="05000000000000000000" pitchFamily="2" charset="2"/>
              <a:buChar char="Ø"/>
            </a:pPr>
            <a:endParaRPr lang="en-US" sz="1200" dirty="0">
              <a:cs typeface="Arial"/>
              <a:sym typeface="Arial"/>
            </a:endParaRPr>
          </a:p>
          <a:p>
            <a:pPr marL="431800" indent="-285750">
              <a:buFont typeface="Wingdings" panose="05000000000000000000" pitchFamily="2" charset="2"/>
              <a:buChar char="Ø"/>
            </a:pPr>
            <a:r>
              <a:rPr lang="en-US" sz="1200" dirty="0">
                <a:cs typeface="Arial"/>
                <a:sym typeface="Arial"/>
              </a:rPr>
              <a:t>The regression model provided reliable short-term predictions of stock prices – suggesting that historical prices are strong indicator for future performance.</a:t>
            </a:r>
          </a:p>
          <a:p>
            <a:pPr marL="431800" indent="-285750">
              <a:buFont typeface="Wingdings" panose="05000000000000000000" pitchFamily="2" charset="2"/>
              <a:buChar char="Ø"/>
            </a:pPr>
            <a:endParaRPr lang="en-US" sz="1200" dirty="0">
              <a:cs typeface="Arial"/>
              <a:sym typeface="Arial"/>
            </a:endParaRPr>
          </a:p>
          <a:p>
            <a:pPr marL="431800" indent="-285750">
              <a:buFont typeface="Wingdings" panose="05000000000000000000" pitchFamily="2" charset="2"/>
              <a:buChar char="Ø"/>
            </a:pPr>
            <a:r>
              <a:rPr lang="en-US" sz="1200" dirty="0">
                <a:cs typeface="Arial"/>
                <a:sym typeface="Arial"/>
              </a:rPr>
              <a:t>This can be utilized for stocks within clusters which provide lower risk and higher stability. </a:t>
            </a:r>
          </a:p>
        </p:txBody>
      </p:sp>
    </p:spTree>
    <p:extLst>
      <p:ext uri="{BB962C8B-B14F-4D97-AF65-F5344CB8AC3E}">
        <p14:creationId xmlns:p14="http://schemas.microsoft.com/office/powerpoint/2010/main" val="353046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C3DCFD-1D07-4AB8-AD28-65DCB7D793C5}"/>
              </a:ext>
            </a:extLst>
          </p:cNvPr>
          <p:cNvPicPr>
            <a:picLocks noChangeAspect="1"/>
          </p:cNvPicPr>
          <p:nvPr/>
        </p:nvPicPr>
        <p:blipFill>
          <a:blip r:embed="rId3"/>
          <a:stretch>
            <a:fillRect/>
          </a:stretch>
        </p:blipFill>
        <p:spPr>
          <a:xfrm>
            <a:off x="3920836" y="1693406"/>
            <a:ext cx="4997124" cy="3324699"/>
          </a:xfrm>
          <a:prstGeom prst="rect">
            <a:avLst/>
          </a:prstGeom>
        </p:spPr>
      </p:pic>
      <p:sp>
        <p:nvSpPr>
          <p:cNvPr id="2" name="Title 1">
            <a:extLst>
              <a:ext uri="{FF2B5EF4-FFF2-40B4-BE49-F238E27FC236}">
                <a16:creationId xmlns:a16="http://schemas.microsoft.com/office/drawing/2014/main" id="{C2FB2D81-D16E-FA28-0DDF-93F2A8001EA3}"/>
              </a:ext>
            </a:extLst>
          </p:cNvPr>
          <p:cNvSpPr>
            <a:spLocks noGrp="1"/>
          </p:cNvSpPr>
          <p:nvPr>
            <p:ph type="title"/>
          </p:nvPr>
        </p:nvSpPr>
        <p:spPr>
          <a:xfrm>
            <a:off x="495493" y="143923"/>
            <a:ext cx="4076507" cy="544308"/>
          </a:xfrm>
        </p:spPr>
        <p:txBody>
          <a:bodyPr>
            <a:noAutofit/>
          </a:bodyPr>
          <a:lstStyle/>
          <a:p>
            <a:r>
              <a:rPr lang="en-GB" sz="2400" dirty="0"/>
              <a:t>Combined Analysis</a:t>
            </a:r>
            <a:endParaRPr lang="en-US" sz="2400" dirty="0"/>
          </a:p>
        </p:txBody>
      </p:sp>
      <p:sp>
        <p:nvSpPr>
          <p:cNvPr id="3" name="Subtitle 2">
            <a:extLst>
              <a:ext uri="{FF2B5EF4-FFF2-40B4-BE49-F238E27FC236}">
                <a16:creationId xmlns:a16="http://schemas.microsoft.com/office/drawing/2014/main" id="{68D0D2AF-FCC0-AB97-0843-A677D7F30BA3}"/>
              </a:ext>
            </a:extLst>
          </p:cNvPr>
          <p:cNvSpPr>
            <a:spLocks noGrp="1"/>
          </p:cNvSpPr>
          <p:nvPr>
            <p:ph type="subTitle" idx="1"/>
          </p:nvPr>
        </p:nvSpPr>
        <p:spPr>
          <a:xfrm>
            <a:off x="1154243" y="688230"/>
            <a:ext cx="7608757" cy="950934"/>
          </a:xfrm>
        </p:spPr>
        <p:txBody>
          <a:bodyPr>
            <a:normAutofit lnSpcReduction="10000"/>
          </a:bodyPr>
          <a:lstStyle/>
          <a:p>
            <a:r>
              <a:rPr lang="en-US" sz="1100" b="1" dirty="0">
                <a:cs typeface="Arial"/>
              </a:rPr>
              <a:t>Task: </a:t>
            </a:r>
          </a:p>
          <a:p>
            <a:endParaRPr lang="en-US" sz="1100" b="1" dirty="0">
              <a:cs typeface="Arial"/>
            </a:endParaRPr>
          </a:p>
          <a:p>
            <a:r>
              <a:rPr lang="en-US" sz="1100" dirty="0">
                <a:cs typeface="Arial"/>
              </a:rPr>
              <a:t>	The combined analysis aimed to integrate the results from the clustering and regression analyses to explore how financial health impacts stock price predictions. By leveraging both clustering and regression, we can gain deeper insights into market behavior and financial resilience.</a:t>
            </a:r>
          </a:p>
        </p:txBody>
      </p:sp>
      <p:sp>
        <p:nvSpPr>
          <p:cNvPr id="15" name="TextBox 14">
            <a:extLst>
              <a:ext uri="{FF2B5EF4-FFF2-40B4-BE49-F238E27FC236}">
                <a16:creationId xmlns:a16="http://schemas.microsoft.com/office/drawing/2014/main" id="{985DDF93-32B7-5E33-2EFD-935C7FEFB89B}"/>
              </a:ext>
            </a:extLst>
          </p:cNvPr>
          <p:cNvSpPr txBox="1"/>
          <p:nvPr/>
        </p:nvSpPr>
        <p:spPr>
          <a:xfrm>
            <a:off x="226040" y="2018808"/>
            <a:ext cx="3424294" cy="2323713"/>
          </a:xfrm>
          <a:prstGeom prst="rect">
            <a:avLst/>
          </a:prstGeom>
          <a:noFill/>
        </p:spPr>
        <p:txBody>
          <a:bodyPr wrap="square" rtlCol="0">
            <a:spAutoFit/>
          </a:bodyPr>
          <a:lstStyle/>
          <a:p>
            <a:r>
              <a:rPr lang="en-US" b="1" dirty="0">
                <a:solidFill>
                  <a:schemeClr val="dk2"/>
                </a:solidFill>
                <a:latin typeface="Nunito"/>
                <a:sym typeface="Nunito"/>
              </a:rPr>
              <a:t>Implementation:</a:t>
            </a:r>
          </a:p>
          <a:p>
            <a:endParaRPr lang="en-US" sz="1100" b="1" dirty="0">
              <a:solidFill>
                <a:schemeClr val="dk2"/>
              </a:solidFill>
              <a:latin typeface="Nunito"/>
              <a:sym typeface="Nunito"/>
            </a:endParaRPr>
          </a:p>
          <a:p>
            <a:pPr marL="171450" indent="-171450">
              <a:buFont typeface="Wingdings" panose="05000000000000000000" pitchFamily="2" charset="2"/>
              <a:buChar char="Ø"/>
            </a:pPr>
            <a:r>
              <a:rPr lang="en-US" sz="1100" b="1" dirty="0">
                <a:solidFill>
                  <a:schemeClr val="dk2"/>
                </a:solidFill>
                <a:latin typeface="Nunito"/>
                <a:sym typeface="Nunito"/>
              </a:rPr>
              <a:t>Cluster-Specific Regression Models: </a:t>
            </a:r>
            <a:r>
              <a:rPr lang="en-US" sz="1100" dirty="0">
                <a:solidFill>
                  <a:schemeClr val="dk2"/>
                </a:solidFill>
                <a:latin typeface="Nunito"/>
                <a:sym typeface="Nunito"/>
              </a:rPr>
              <a:t>Developed separate regression models for each financial cluster identified during the clustering analysis.</a:t>
            </a:r>
          </a:p>
          <a:p>
            <a:pPr marL="171450" indent="-171450">
              <a:buFont typeface="Wingdings" panose="05000000000000000000" pitchFamily="2" charset="2"/>
              <a:buChar char="Ø"/>
            </a:pPr>
            <a:endParaRPr lang="en-US" sz="1100" dirty="0">
              <a:solidFill>
                <a:schemeClr val="dk2"/>
              </a:solidFill>
              <a:latin typeface="Nunito"/>
              <a:sym typeface="Nunito"/>
            </a:endParaRPr>
          </a:p>
          <a:p>
            <a:pPr marL="171450" indent="-171450">
              <a:buFont typeface="Wingdings" panose="05000000000000000000" pitchFamily="2" charset="2"/>
              <a:buChar char="Ø"/>
            </a:pPr>
            <a:r>
              <a:rPr lang="en-US" sz="1100" b="1" dirty="0">
                <a:solidFill>
                  <a:schemeClr val="dk2"/>
                </a:solidFill>
                <a:latin typeface="Nunito"/>
                <a:sym typeface="Nunito"/>
              </a:rPr>
              <a:t>Cluster Performance: </a:t>
            </a:r>
            <a:r>
              <a:rPr lang="en-US" sz="1100" dirty="0">
                <a:solidFill>
                  <a:schemeClr val="dk2"/>
                </a:solidFill>
                <a:latin typeface="Nunito"/>
                <a:sym typeface="Nunito"/>
              </a:rPr>
              <a:t>Analyzed how well the regression models performed within each cluster. This included comparing the predictive accuracy (e.g., RMSE, R-squared) across clusters to determine which groups of companies had more predictable stock prices.</a:t>
            </a:r>
          </a:p>
          <a:p>
            <a:pPr marL="171450" indent="-171450">
              <a:buFont typeface="Arial" panose="020B0604020202020204" pitchFamily="34" charset="0"/>
              <a:buChar char="•"/>
            </a:pPr>
            <a:endParaRPr lang="en-US" sz="1000" dirty="0">
              <a:solidFill>
                <a:schemeClr val="dk2"/>
              </a:solidFill>
              <a:latin typeface="Nunito"/>
              <a:sym typeface="Nunito"/>
            </a:endParaRPr>
          </a:p>
        </p:txBody>
      </p:sp>
    </p:spTree>
    <p:extLst>
      <p:ext uri="{BB962C8B-B14F-4D97-AF65-F5344CB8AC3E}">
        <p14:creationId xmlns:p14="http://schemas.microsoft.com/office/powerpoint/2010/main" val="216116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7784C4-90E5-AD24-0748-FE18C4764A53}"/>
              </a:ext>
            </a:extLst>
          </p:cNvPr>
          <p:cNvPicPr>
            <a:picLocks noChangeAspect="1"/>
          </p:cNvPicPr>
          <p:nvPr/>
        </p:nvPicPr>
        <p:blipFill>
          <a:blip r:embed="rId3"/>
          <a:stretch>
            <a:fillRect/>
          </a:stretch>
        </p:blipFill>
        <p:spPr>
          <a:xfrm>
            <a:off x="2424659" y="991595"/>
            <a:ext cx="6473604" cy="3215005"/>
          </a:xfrm>
          <a:prstGeom prst="rect">
            <a:avLst/>
          </a:prstGeom>
        </p:spPr>
      </p:pic>
      <p:sp>
        <p:nvSpPr>
          <p:cNvPr id="2" name="Title 1">
            <a:extLst>
              <a:ext uri="{FF2B5EF4-FFF2-40B4-BE49-F238E27FC236}">
                <a16:creationId xmlns:a16="http://schemas.microsoft.com/office/drawing/2014/main" id="{0389CE6D-5FEE-0B89-69EE-05E5159EEA8F}"/>
              </a:ext>
            </a:extLst>
          </p:cNvPr>
          <p:cNvSpPr>
            <a:spLocks noGrp="1"/>
          </p:cNvSpPr>
          <p:nvPr>
            <p:ph type="title"/>
          </p:nvPr>
        </p:nvSpPr>
        <p:spPr>
          <a:xfrm>
            <a:off x="516816" y="243789"/>
            <a:ext cx="4444928" cy="374947"/>
          </a:xfrm>
        </p:spPr>
        <p:txBody>
          <a:bodyPr>
            <a:noAutofit/>
          </a:bodyPr>
          <a:lstStyle/>
          <a:p>
            <a:r>
              <a:rPr lang="en-US" sz="2400" dirty="0"/>
              <a:t>Combined Analysis - </a:t>
            </a:r>
            <a:r>
              <a:rPr lang="en-US" sz="2400" dirty="0">
                <a:solidFill>
                  <a:srgbClr val="00B050"/>
                </a:solidFill>
              </a:rPr>
              <a:t>Results</a:t>
            </a:r>
            <a:br>
              <a:rPr lang="en-US" sz="2400" dirty="0"/>
            </a:br>
            <a:endParaRPr lang="en-US" sz="2400" dirty="0"/>
          </a:p>
        </p:txBody>
      </p:sp>
      <p:sp>
        <p:nvSpPr>
          <p:cNvPr id="6" name="Text Placeholder 3">
            <a:extLst>
              <a:ext uri="{FF2B5EF4-FFF2-40B4-BE49-F238E27FC236}">
                <a16:creationId xmlns:a16="http://schemas.microsoft.com/office/drawing/2014/main" id="{B8B67CE6-BFD5-B1E6-BAAA-5D0C986EFF74}"/>
              </a:ext>
            </a:extLst>
          </p:cNvPr>
          <p:cNvSpPr>
            <a:spLocks noGrp="1"/>
          </p:cNvSpPr>
          <p:nvPr>
            <p:ph type="body" idx="2"/>
          </p:nvPr>
        </p:nvSpPr>
        <p:spPr>
          <a:xfrm>
            <a:off x="146155" y="3929489"/>
            <a:ext cx="6022298" cy="1101585"/>
          </a:xfrm>
        </p:spPr>
        <p:txBody>
          <a:bodyPr>
            <a:normAutofit/>
          </a:bodyPr>
          <a:lstStyle/>
          <a:p>
            <a:pPr marL="146050" indent="0">
              <a:buNone/>
            </a:pPr>
            <a:endParaRPr lang="en-GB" sz="1200" dirty="0">
              <a:cs typeface="Arial"/>
              <a:sym typeface="Arial"/>
            </a:endParaRPr>
          </a:p>
          <a:p>
            <a:pPr marL="146050" indent="0">
              <a:buNone/>
            </a:pPr>
            <a:r>
              <a:rPr lang="en-GB" sz="1200" dirty="0">
                <a:cs typeface="Arial"/>
                <a:sym typeface="Arial"/>
              </a:rPr>
              <a:t>This insight can be used to develop predictive models that aid in short-term trading strategies, especially for stocks within clusters showing lower RMSE indicating more reliable price predictions.</a:t>
            </a:r>
          </a:p>
          <a:p>
            <a:pPr marL="146050" indent="0">
              <a:buNone/>
            </a:pPr>
            <a:endParaRPr lang="en-US" dirty="0"/>
          </a:p>
        </p:txBody>
      </p:sp>
      <p:sp>
        <p:nvSpPr>
          <p:cNvPr id="8" name="TextBox 7">
            <a:extLst>
              <a:ext uri="{FF2B5EF4-FFF2-40B4-BE49-F238E27FC236}">
                <a16:creationId xmlns:a16="http://schemas.microsoft.com/office/drawing/2014/main" id="{94103601-FF8B-0F22-A055-4B9C800F9FD1}"/>
              </a:ext>
            </a:extLst>
          </p:cNvPr>
          <p:cNvSpPr txBox="1"/>
          <p:nvPr/>
        </p:nvSpPr>
        <p:spPr>
          <a:xfrm>
            <a:off x="344429" y="1892714"/>
            <a:ext cx="2106118" cy="2185214"/>
          </a:xfrm>
          <a:prstGeom prst="rect">
            <a:avLst/>
          </a:prstGeom>
          <a:noFill/>
        </p:spPr>
        <p:txBody>
          <a:bodyPr wrap="square" rtlCol="0">
            <a:spAutoFit/>
          </a:bodyPr>
          <a:lstStyle/>
          <a:p>
            <a:r>
              <a:rPr lang="en-US" b="1" dirty="0">
                <a:solidFill>
                  <a:schemeClr val="dk2"/>
                </a:solidFill>
                <a:latin typeface="Nunito"/>
                <a:sym typeface="Nunito"/>
              </a:rPr>
              <a:t>Insightful Patterns: </a:t>
            </a:r>
          </a:p>
          <a:p>
            <a:endParaRPr lang="en-US" sz="1200" dirty="0">
              <a:solidFill>
                <a:schemeClr val="dk2"/>
              </a:solidFill>
              <a:latin typeface="Nunito"/>
              <a:sym typeface="Nunito"/>
            </a:endParaRPr>
          </a:p>
          <a:p>
            <a:pPr marL="171450" indent="-171450">
              <a:buFont typeface="Arial" panose="020B0604020202020204" pitchFamily="34" charset="0"/>
              <a:buChar char="•"/>
            </a:pPr>
            <a:r>
              <a:rPr lang="en-US" sz="1200" dirty="0">
                <a:solidFill>
                  <a:schemeClr val="dk2"/>
                </a:solidFill>
                <a:latin typeface="Nunito"/>
                <a:sym typeface="Nunito"/>
              </a:rPr>
              <a:t>The analysis revealed that companies in certain clusters (e.g., those with high revenue and low liabilities) exhibited more predictable stock price movements, likely due to their financial stability.</a:t>
            </a:r>
          </a:p>
          <a:p>
            <a:endParaRPr lang="en-US" dirty="0"/>
          </a:p>
        </p:txBody>
      </p:sp>
    </p:spTree>
    <p:extLst>
      <p:ext uri="{BB962C8B-B14F-4D97-AF65-F5344CB8AC3E}">
        <p14:creationId xmlns:p14="http://schemas.microsoft.com/office/powerpoint/2010/main" val="255729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A5BD-DAB5-51A0-1DD7-2FCD4C16597D}"/>
              </a:ext>
            </a:extLst>
          </p:cNvPr>
          <p:cNvSpPr>
            <a:spLocks noGrp="1"/>
          </p:cNvSpPr>
          <p:nvPr>
            <p:ph type="title"/>
          </p:nvPr>
        </p:nvSpPr>
        <p:spPr>
          <a:xfrm>
            <a:off x="534500" y="237562"/>
            <a:ext cx="4652097" cy="519441"/>
          </a:xfrm>
        </p:spPr>
        <p:txBody>
          <a:bodyPr>
            <a:noAutofit/>
          </a:bodyPr>
          <a:lstStyle/>
          <a:p>
            <a:r>
              <a:rPr lang="en-GB" sz="2400" dirty="0"/>
              <a:t>Financial Resilience Analysis</a:t>
            </a:r>
            <a:endParaRPr lang="en-US" sz="2400" dirty="0"/>
          </a:p>
        </p:txBody>
      </p:sp>
      <p:sp>
        <p:nvSpPr>
          <p:cNvPr id="8" name="Text Placeholder 3">
            <a:extLst>
              <a:ext uri="{FF2B5EF4-FFF2-40B4-BE49-F238E27FC236}">
                <a16:creationId xmlns:a16="http://schemas.microsoft.com/office/drawing/2014/main" id="{35F0C17D-7A5F-DB97-B26B-462CB9A261AA}"/>
              </a:ext>
            </a:extLst>
          </p:cNvPr>
          <p:cNvSpPr txBox="1">
            <a:spLocks/>
          </p:cNvSpPr>
          <p:nvPr/>
        </p:nvSpPr>
        <p:spPr>
          <a:xfrm>
            <a:off x="1188926" y="1012020"/>
            <a:ext cx="2985833" cy="1978485"/>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146050" indent="0">
              <a:buNone/>
            </a:pPr>
            <a:r>
              <a:rPr lang="en-GB" sz="1500" b="1" dirty="0"/>
              <a:t>Task</a:t>
            </a:r>
            <a:r>
              <a:rPr lang="en-GB" b="1" dirty="0"/>
              <a:t>:</a:t>
            </a:r>
            <a:r>
              <a:rPr lang="en-GB" dirty="0"/>
              <a:t> </a:t>
            </a:r>
          </a:p>
          <a:p>
            <a:pPr marL="146050" indent="0">
              <a:buNone/>
            </a:pPr>
            <a:endParaRPr lang="en-GB" dirty="0"/>
          </a:p>
          <a:p>
            <a:pPr marL="146050" indent="0">
              <a:buNone/>
            </a:pPr>
            <a:r>
              <a:rPr lang="en-GB" sz="1200" dirty="0"/>
              <a:t>The financial resilience analysis aimed to assess the robustness of companies within different clusters by evaluating key financial health indicators. This analysis helps identify which companies are better equipped to withstand economic downturns or financial stress.</a:t>
            </a:r>
            <a:endParaRPr lang="en-US" sz="1200" dirty="0"/>
          </a:p>
        </p:txBody>
      </p:sp>
      <p:sp>
        <p:nvSpPr>
          <p:cNvPr id="11" name="Subtitle 10">
            <a:extLst>
              <a:ext uri="{FF2B5EF4-FFF2-40B4-BE49-F238E27FC236}">
                <a16:creationId xmlns:a16="http://schemas.microsoft.com/office/drawing/2014/main" id="{F166B7F6-0566-4071-EAD6-0E9731BD6117}"/>
              </a:ext>
            </a:extLst>
          </p:cNvPr>
          <p:cNvSpPr>
            <a:spLocks noGrp="1"/>
          </p:cNvSpPr>
          <p:nvPr>
            <p:ph type="subTitle" idx="1"/>
          </p:nvPr>
        </p:nvSpPr>
        <p:spPr>
          <a:xfrm>
            <a:off x="309856" y="3110677"/>
            <a:ext cx="4086213" cy="1978484"/>
          </a:xfrm>
        </p:spPr>
        <p:txBody>
          <a:bodyPr>
            <a:normAutofit fontScale="85000" lnSpcReduction="20000"/>
          </a:bodyPr>
          <a:lstStyle/>
          <a:p>
            <a:r>
              <a:rPr lang="en-US" sz="1800" b="1" dirty="0"/>
              <a:t>Implementation:</a:t>
            </a:r>
          </a:p>
          <a:p>
            <a:pPr marL="171450" indent="-171450">
              <a:lnSpc>
                <a:spcPct val="120000"/>
              </a:lnSpc>
              <a:buClr>
                <a:srgbClr val="000000"/>
              </a:buClr>
              <a:buFont typeface="Wingdings" panose="05000000000000000000" pitchFamily="2" charset="2"/>
              <a:buChar char="Ø"/>
            </a:pPr>
            <a:endParaRPr lang="en-US" sz="1300" b="1" dirty="0">
              <a:cs typeface="Arial"/>
              <a:sym typeface="Arial"/>
            </a:endParaRPr>
          </a:p>
          <a:p>
            <a:pPr marL="171450" indent="-171450">
              <a:lnSpc>
                <a:spcPct val="120000"/>
              </a:lnSpc>
              <a:buClr>
                <a:srgbClr val="000000"/>
              </a:buClr>
              <a:buFont typeface="Wingdings" panose="05000000000000000000" pitchFamily="2" charset="2"/>
              <a:buChar char="Ø"/>
            </a:pPr>
            <a:r>
              <a:rPr lang="en-US" sz="1300" b="1" dirty="0">
                <a:cs typeface="Arial"/>
                <a:sym typeface="Arial"/>
              </a:rPr>
              <a:t>Selected Metrics: </a:t>
            </a:r>
            <a:r>
              <a:rPr lang="en-US" sz="1300" dirty="0">
                <a:cs typeface="Arial"/>
                <a:sym typeface="Arial"/>
              </a:rPr>
              <a:t>Key metrics such as </a:t>
            </a:r>
            <a:r>
              <a:rPr lang="en-US" sz="1300" b="1" dirty="0">
                <a:cs typeface="Arial"/>
                <a:sym typeface="Arial"/>
              </a:rPr>
              <a:t>Current Ratio, Quick Ratio, Net Income, Earnings Before Interest and Tax (EBIT), Operating Income, Profit Margin, and Net Cash Flow </a:t>
            </a:r>
            <a:r>
              <a:rPr lang="en-US" sz="1300" dirty="0">
                <a:cs typeface="Arial"/>
                <a:sym typeface="Arial"/>
              </a:rPr>
              <a:t>were chosen to measure financial resilience. </a:t>
            </a:r>
          </a:p>
          <a:p>
            <a:pPr marL="171450" indent="-171450">
              <a:lnSpc>
                <a:spcPct val="120000"/>
              </a:lnSpc>
              <a:buClr>
                <a:srgbClr val="000000"/>
              </a:buClr>
              <a:buFont typeface="Wingdings" panose="05000000000000000000" pitchFamily="2" charset="2"/>
              <a:buChar char="Ø"/>
            </a:pPr>
            <a:endParaRPr lang="en-US" sz="1300" b="1" dirty="0">
              <a:cs typeface="Arial"/>
              <a:sym typeface="Arial"/>
            </a:endParaRPr>
          </a:p>
          <a:p>
            <a:pPr marL="171450" indent="-171450">
              <a:lnSpc>
                <a:spcPct val="120000"/>
              </a:lnSpc>
              <a:buClr>
                <a:srgbClr val="000000"/>
              </a:buClr>
              <a:buFont typeface="Wingdings" panose="05000000000000000000" pitchFamily="2" charset="2"/>
              <a:buChar char="Ø"/>
            </a:pPr>
            <a:r>
              <a:rPr lang="en-US" sz="1300" dirty="0">
                <a:cs typeface="Arial"/>
                <a:sym typeface="Arial"/>
              </a:rPr>
              <a:t>These metrics are critical in evaluating a company's ability to manage its obligations and maintain profitability under adverse conditions.</a:t>
            </a:r>
          </a:p>
          <a:p>
            <a:endParaRPr lang="en-US" dirty="0"/>
          </a:p>
          <a:p>
            <a:endParaRPr lang="en-US" dirty="0"/>
          </a:p>
        </p:txBody>
      </p:sp>
      <p:pic>
        <p:nvPicPr>
          <p:cNvPr id="12" name="Picture 11">
            <a:extLst>
              <a:ext uri="{FF2B5EF4-FFF2-40B4-BE49-F238E27FC236}">
                <a16:creationId xmlns:a16="http://schemas.microsoft.com/office/drawing/2014/main" id="{E6D0A040-E99A-0B17-B6D6-5593339FAF40}"/>
              </a:ext>
            </a:extLst>
          </p:cNvPr>
          <p:cNvPicPr>
            <a:picLocks noChangeAspect="1"/>
          </p:cNvPicPr>
          <p:nvPr/>
        </p:nvPicPr>
        <p:blipFill>
          <a:blip r:embed="rId3"/>
          <a:stretch>
            <a:fillRect/>
          </a:stretch>
        </p:blipFill>
        <p:spPr>
          <a:xfrm>
            <a:off x="4318968" y="1259641"/>
            <a:ext cx="4597622" cy="3671656"/>
          </a:xfrm>
          <a:prstGeom prst="rect">
            <a:avLst/>
          </a:prstGeom>
        </p:spPr>
      </p:pic>
    </p:spTree>
    <p:extLst>
      <p:ext uri="{BB962C8B-B14F-4D97-AF65-F5344CB8AC3E}">
        <p14:creationId xmlns:p14="http://schemas.microsoft.com/office/powerpoint/2010/main" val="324763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924B1F-5FCD-454E-F26F-7C6BF274C9BE}"/>
              </a:ext>
            </a:extLst>
          </p:cNvPr>
          <p:cNvPicPr>
            <a:picLocks noChangeAspect="1"/>
          </p:cNvPicPr>
          <p:nvPr/>
        </p:nvPicPr>
        <p:blipFill>
          <a:blip r:embed="rId3"/>
          <a:stretch>
            <a:fillRect/>
          </a:stretch>
        </p:blipFill>
        <p:spPr>
          <a:xfrm>
            <a:off x="3732611" y="952828"/>
            <a:ext cx="5329000" cy="3769073"/>
          </a:xfrm>
          <a:prstGeom prst="rect">
            <a:avLst/>
          </a:prstGeom>
        </p:spPr>
      </p:pic>
      <p:sp>
        <p:nvSpPr>
          <p:cNvPr id="2" name="Title 1">
            <a:extLst>
              <a:ext uri="{FF2B5EF4-FFF2-40B4-BE49-F238E27FC236}">
                <a16:creationId xmlns:a16="http://schemas.microsoft.com/office/drawing/2014/main" id="{306F7CD0-24E2-0801-21DB-3594688825C2}"/>
              </a:ext>
            </a:extLst>
          </p:cNvPr>
          <p:cNvSpPr>
            <a:spLocks noGrp="1"/>
          </p:cNvSpPr>
          <p:nvPr>
            <p:ph type="title"/>
          </p:nvPr>
        </p:nvSpPr>
        <p:spPr>
          <a:xfrm>
            <a:off x="509667" y="154785"/>
            <a:ext cx="5971308" cy="533628"/>
          </a:xfrm>
        </p:spPr>
        <p:txBody>
          <a:bodyPr>
            <a:noAutofit/>
          </a:bodyPr>
          <a:lstStyle/>
          <a:p>
            <a:r>
              <a:rPr lang="en-US" sz="2400" dirty="0"/>
              <a:t>Financial Resilience Analysis - </a:t>
            </a:r>
            <a:r>
              <a:rPr lang="en-US" sz="2400" dirty="0">
                <a:solidFill>
                  <a:srgbClr val="00B050"/>
                </a:solidFill>
              </a:rPr>
              <a:t>Results</a:t>
            </a:r>
          </a:p>
        </p:txBody>
      </p:sp>
      <p:sp>
        <p:nvSpPr>
          <p:cNvPr id="5" name="Subtitle 2">
            <a:extLst>
              <a:ext uri="{FF2B5EF4-FFF2-40B4-BE49-F238E27FC236}">
                <a16:creationId xmlns:a16="http://schemas.microsoft.com/office/drawing/2014/main" id="{F2565456-0B5A-5F2C-AA86-70AEE2C0C84B}"/>
              </a:ext>
            </a:extLst>
          </p:cNvPr>
          <p:cNvSpPr>
            <a:spLocks noGrp="1"/>
          </p:cNvSpPr>
          <p:nvPr>
            <p:ph type="subTitle" idx="1"/>
          </p:nvPr>
        </p:nvSpPr>
        <p:spPr>
          <a:xfrm>
            <a:off x="1073911" y="3819217"/>
            <a:ext cx="2656908" cy="1324283"/>
          </a:xfrm>
        </p:spPr>
        <p:txBody>
          <a:bodyPr>
            <a:normAutofit/>
          </a:bodyPr>
          <a:lstStyle/>
          <a:p>
            <a:pPr marL="317500" indent="-171450">
              <a:buFont typeface="Wingdings" panose="05000000000000000000" pitchFamily="2" charset="2"/>
              <a:buChar char="v"/>
            </a:pPr>
            <a:r>
              <a:rPr lang="en-GB" sz="1200" b="1" dirty="0">
                <a:cs typeface="Arial"/>
                <a:sym typeface="Arial"/>
              </a:rPr>
              <a:t> </a:t>
            </a:r>
            <a:r>
              <a:rPr lang="en-GB" sz="1400" b="1" dirty="0">
                <a:cs typeface="Arial"/>
                <a:sym typeface="Arial"/>
              </a:rPr>
              <a:t>Risk Management: </a:t>
            </a:r>
          </a:p>
          <a:p>
            <a:pPr marL="146050" indent="0"/>
            <a:r>
              <a:rPr lang="en-US" sz="1000" dirty="0">
                <a:cs typeface="Arial"/>
                <a:sym typeface="Arial"/>
              </a:rPr>
              <a:t>Understanding the financial resilience of different clusters allows for better risk management, especially when constructing portfolios that aim to minimize exposure to financially vulnerable companies.</a:t>
            </a:r>
          </a:p>
        </p:txBody>
      </p:sp>
      <p:sp>
        <p:nvSpPr>
          <p:cNvPr id="8" name="TextBox 7">
            <a:extLst>
              <a:ext uri="{FF2B5EF4-FFF2-40B4-BE49-F238E27FC236}">
                <a16:creationId xmlns:a16="http://schemas.microsoft.com/office/drawing/2014/main" id="{91CB8339-39F2-DFB7-85BF-18346012A036}"/>
              </a:ext>
            </a:extLst>
          </p:cNvPr>
          <p:cNvSpPr txBox="1"/>
          <p:nvPr/>
        </p:nvSpPr>
        <p:spPr>
          <a:xfrm>
            <a:off x="1221555" y="771994"/>
            <a:ext cx="2656908" cy="2954655"/>
          </a:xfrm>
          <a:prstGeom prst="rect">
            <a:avLst/>
          </a:prstGeom>
          <a:noFill/>
        </p:spPr>
        <p:txBody>
          <a:bodyPr wrap="square">
            <a:spAutoFit/>
          </a:bodyPr>
          <a:lstStyle/>
          <a:p>
            <a:r>
              <a:rPr lang="en-US" b="1" dirty="0">
                <a:solidFill>
                  <a:schemeClr val="dk2"/>
                </a:solidFill>
                <a:latin typeface="Nunito"/>
                <a:sym typeface="Nunito"/>
              </a:rPr>
              <a:t>Case Study (AAPL and MSFT): </a:t>
            </a:r>
          </a:p>
          <a:p>
            <a:endParaRPr lang="en-US" sz="1200" b="1" dirty="0">
              <a:solidFill>
                <a:schemeClr val="dk2"/>
              </a:solidFill>
              <a:latin typeface="Nunito"/>
              <a:sym typeface="Nunito"/>
            </a:endParaRPr>
          </a:p>
          <a:p>
            <a:pPr marL="171450" lvl="1" indent="-171450">
              <a:buFont typeface="Wingdings" panose="05000000000000000000" pitchFamily="2" charset="2"/>
              <a:buChar char="§"/>
            </a:pPr>
            <a:r>
              <a:rPr lang="en-US" sz="1200" b="1" dirty="0">
                <a:solidFill>
                  <a:schemeClr val="dk2"/>
                </a:solidFill>
                <a:latin typeface="Nunito"/>
                <a:sym typeface="Nunito"/>
              </a:rPr>
              <a:t>Cluster Comparison: </a:t>
            </a:r>
          </a:p>
          <a:p>
            <a:pPr lvl="1"/>
            <a:r>
              <a:rPr lang="en-US" sz="1000" dirty="0">
                <a:solidFill>
                  <a:schemeClr val="dk2"/>
                </a:solidFill>
                <a:latin typeface="Nunito"/>
                <a:sym typeface="Nunito"/>
              </a:rPr>
              <a:t>A focused comparison of Apple (AAPL) and Microsoft (MSFT) within their respective clusters highlighted how these companies' financial resilience metrics compared to others in their clusters.</a:t>
            </a:r>
          </a:p>
          <a:p>
            <a:endParaRPr lang="en-US" sz="1200" dirty="0">
              <a:solidFill>
                <a:schemeClr val="dk2"/>
              </a:solidFill>
              <a:latin typeface="Nunito"/>
              <a:sym typeface="Nunito"/>
            </a:endParaRPr>
          </a:p>
          <a:p>
            <a:pPr marL="171450" indent="-171450">
              <a:buFont typeface="Wingdings" panose="05000000000000000000" pitchFamily="2" charset="2"/>
              <a:buChar char="§"/>
            </a:pPr>
            <a:r>
              <a:rPr lang="en-US" sz="1200" b="1" dirty="0">
                <a:solidFill>
                  <a:schemeClr val="dk2"/>
                </a:solidFill>
                <a:latin typeface="Nunito"/>
                <a:sym typeface="Nunito"/>
              </a:rPr>
              <a:t>Insight: </a:t>
            </a:r>
          </a:p>
          <a:p>
            <a:r>
              <a:rPr lang="en-US" sz="1000" dirty="0">
                <a:solidFill>
                  <a:schemeClr val="dk2"/>
                </a:solidFill>
                <a:latin typeface="Nunito"/>
                <a:sym typeface="Nunito"/>
              </a:rPr>
              <a:t>Apple (AAPL) demonstrates stronger financial resilience compared to Microsoft (MSFT) with significantly higher net income, EBIT, and operating income, indicating superior profitability and operational efficiency.</a:t>
            </a:r>
          </a:p>
        </p:txBody>
      </p:sp>
    </p:spTree>
    <p:extLst>
      <p:ext uri="{BB962C8B-B14F-4D97-AF65-F5344CB8AC3E}">
        <p14:creationId xmlns:p14="http://schemas.microsoft.com/office/powerpoint/2010/main" val="63391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32E-CC32-D617-3ADA-C4AED1B6F30B}"/>
              </a:ext>
            </a:extLst>
          </p:cNvPr>
          <p:cNvSpPr>
            <a:spLocks noGrp="1"/>
          </p:cNvSpPr>
          <p:nvPr>
            <p:ph type="title"/>
          </p:nvPr>
        </p:nvSpPr>
        <p:spPr>
          <a:xfrm>
            <a:off x="524311" y="231317"/>
            <a:ext cx="3268200" cy="555668"/>
          </a:xfrm>
        </p:spPr>
        <p:txBody>
          <a:bodyPr>
            <a:normAutofit/>
          </a:bodyPr>
          <a:lstStyle/>
          <a:p>
            <a:r>
              <a:rPr lang="en-GB" sz="2400" dirty="0"/>
              <a:t>Conclusion</a:t>
            </a:r>
            <a:endParaRPr lang="en-US" sz="2400" dirty="0"/>
          </a:p>
        </p:txBody>
      </p:sp>
      <p:sp>
        <p:nvSpPr>
          <p:cNvPr id="3" name="Subtitle 2">
            <a:extLst>
              <a:ext uri="{FF2B5EF4-FFF2-40B4-BE49-F238E27FC236}">
                <a16:creationId xmlns:a16="http://schemas.microsoft.com/office/drawing/2014/main" id="{473882F2-6C6E-1387-E8AE-1B3D47196A48}"/>
              </a:ext>
            </a:extLst>
          </p:cNvPr>
          <p:cNvSpPr>
            <a:spLocks noGrp="1"/>
          </p:cNvSpPr>
          <p:nvPr>
            <p:ph type="subTitle" idx="1"/>
          </p:nvPr>
        </p:nvSpPr>
        <p:spPr>
          <a:xfrm>
            <a:off x="254832" y="1469036"/>
            <a:ext cx="4564506" cy="3590144"/>
          </a:xfrm>
        </p:spPr>
        <p:txBody>
          <a:bodyPr>
            <a:normAutofit fontScale="92500" lnSpcReduction="10000"/>
          </a:bodyPr>
          <a:lstStyle/>
          <a:p>
            <a:r>
              <a:rPr lang="en-GB" sz="1400" b="1" dirty="0"/>
              <a:t>Summary of Analysis:</a:t>
            </a:r>
          </a:p>
          <a:p>
            <a:endParaRPr lang="en-GB" sz="1400" dirty="0"/>
          </a:p>
          <a:p>
            <a:pPr>
              <a:buFont typeface="Arial" panose="020B0604020202020204" pitchFamily="34" charset="0"/>
              <a:buChar char="•"/>
            </a:pPr>
            <a:r>
              <a:rPr lang="en-GB" sz="1300" b="1" dirty="0"/>
              <a:t>Comprehensive Approach:</a:t>
            </a:r>
            <a:r>
              <a:rPr lang="en-GB" sz="1300" dirty="0"/>
              <a:t> </a:t>
            </a:r>
            <a:r>
              <a:rPr lang="en-GB" sz="1200" dirty="0"/>
              <a:t>This project applied clustering, regression, and financial resilience analyses to gain deep insights into the financial health and predictability of companies within the dataset.</a:t>
            </a:r>
          </a:p>
          <a:p>
            <a:pPr marL="146050" indent="0"/>
            <a:endParaRPr lang="en-GB" sz="1200" dirty="0"/>
          </a:p>
          <a:p>
            <a:pPr>
              <a:buFont typeface="Arial" panose="020B0604020202020204" pitchFamily="34" charset="0"/>
              <a:buChar char="•"/>
            </a:pPr>
            <a:r>
              <a:rPr lang="en-GB" sz="1300" b="1" dirty="0"/>
              <a:t>Key Findings:</a:t>
            </a:r>
          </a:p>
          <a:p>
            <a:pPr>
              <a:buFont typeface="Arial" panose="020B0604020202020204" pitchFamily="34" charset="0"/>
              <a:buChar char="•"/>
            </a:pPr>
            <a:endParaRPr lang="en-GB" sz="1300" b="1" dirty="0"/>
          </a:p>
          <a:p>
            <a:pPr lvl="1">
              <a:buFont typeface="Arial" panose="020B0604020202020204" pitchFamily="34" charset="0"/>
              <a:buChar char="•"/>
            </a:pPr>
            <a:r>
              <a:rPr lang="en-US" sz="1200" dirty="0"/>
              <a:t>The analysis revealed that clusters with stable revenue and strong financial indicators are associated with lower investment risk. </a:t>
            </a:r>
          </a:p>
          <a:p>
            <a:pPr lvl="1">
              <a:buFont typeface="Arial" panose="020B0604020202020204" pitchFamily="34" charset="0"/>
              <a:buChar char="•"/>
            </a:pPr>
            <a:endParaRPr lang="en-US" sz="1200" dirty="0"/>
          </a:p>
          <a:p>
            <a:pPr lvl="1">
              <a:buFont typeface="Arial" panose="020B0604020202020204" pitchFamily="34" charset="0"/>
              <a:buChar char="•"/>
            </a:pPr>
            <a:r>
              <a:rPr lang="en-US" sz="1200" dirty="0"/>
              <a:t>This is supported by the regression analysis, which showed that stocks within these clusters have a low error rate in price predictions. </a:t>
            </a:r>
          </a:p>
          <a:p>
            <a:pPr lvl="1">
              <a:buFont typeface="Arial" panose="020B0604020202020204" pitchFamily="34" charset="0"/>
              <a:buChar char="•"/>
            </a:pPr>
            <a:endParaRPr lang="en-US" sz="1200" dirty="0"/>
          </a:p>
          <a:p>
            <a:pPr lvl="1">
              <a:buFont typeface="Arial" panose="020B0604020202020204" pitchFamily="34" charset="0"/>
              <a:buChar char="•"/>
            </a:pPr>
            <a:r>
              <a:rPr lang="en-US" sz="1200" dirty="0"/>
              <a:t>Additionally, the resilience analysis further confirmed that these companies are well-positioned to withstand tough market conditions, making them strong candidates for investment. </a:t>
            </a:r>
          </a:p>
        </p:txBody>
      </p:sp>
      <p:graphicFrame>
        <p:nvGraphicFramePr>
          <p:cNvPr id="5" name="Diagram 4">
            <a:extLst>
              <a:ext uri="{FF2B5EF4-FFF2-40B4-BE49-F238E27FC236}">
                <a16:creationId xmlns:a16="http://schemas.microsoft.com/office/drawing/2014/main" id="{3FF81471-5F13-8919-690E-223827C5F203}"/>
              </a:ext>
            </a:extLst>
          </p:cNvPr>
          <p:cNvGraphicFramePr/>
          <p:nvPr>
            <p:extLst>
              <p:ext uri="{D42A27DB-BD31-4B8C-83A1-F6EECF244321}">
                <p14:modId xmlns:p14="http://schemas.microsoft.com/office/powerpoint/2010/main" val="3163797114"/>
              </p:ext>
            </p:extLst>
          </p:nvPr>
        </p:nvGraphicFramePr>
        <p:xfrm>
          <a:off x="4921677" y="1648919"/>
          <a:ext cx="3885390" cy="247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65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DA42-B30D-66C6-7D7A-4F88816B2C2E}"/>
              </a:ext>
            </a:extLst>
          </p:cNvPr>
          <p:cNvSpPr>
            <a:spLocks noGrp="1"/>
          </p:cNvSpPr>
          <p:nvPr>
            <p:ph type="title"/>
          </p:nvPr>
        </p:nvSpPr>
        <p:spPr>
          <a:xfrm>
            <a:off x="824000" y="1613825"/>
            <a:ext cx="5857800" cy="1872900"/>
          </a:xfrm>
        </p:spPr>
        <p:txBody>
          <a:bodyPr wrap="square" anchor="ctr">
            <a:normAutofit/>
          </a:bodyPr>
          <a:lstStyle/>
          <a:p>
            <a:r>
              <a:rPr lang="en-GB" dirty="0"/>
              <a:t>Q&amp;A</a:t>
            </a:r>
            <a:endParaRPr lang="en-US" dirty="0"/>
          </a:p>
        </p:txBody>
      </p:sp>
    </p:spTree>
    <p:extLst>
      <p:ext uri="{BB962C8B-B14F-4D97-AF65-F5344CB8AC3E}">
        <p14:creationId xmlns:p14="http://schemas.microsoft.com/office/powerpoint/2010/main" val="325522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517161" y="232349"/>
            <a:ext cx="7689723" cy="55463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t>The problem</a:t>
            </a:r>
          </a:p>
        </p:txBody>
      </p:sp>
      <p:grpSp>
        <p:nvGrpSpPr>
          <p:cNvPr id="283" name="Google Shape;283;p14"/>
          <p:cNvGrpSpPr/>
          <p:nvPr/>
        </p:nvGrpSpPr>
        <p:grpSpPr>
          <a:xfrm>
            <a:off x="596817" y="1439787"/>
            <a:ext cx="2628925" cy="3416400"/>
            <a:chOff x="431925" y="1304875"/>
            <a:chExt cx="2628925" cy="3416400"/>
          </a:xfrm>
        </p:grpSpPr>
        <p:sp>
          <p:nvSpPr>
            <p:cNvPr id="284" name="Google Shape;28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4"/>
          <p:cNvSpPr txBox="1">
            <a:spLocks noGrp="1"/>
          </p:cNvSpPr>
          <p:nvPr>
            <p:ph type="body" idx="4294967295"/>
          </p:nvPr>
        </p:nvSpPr>
        <p:spPr>
          <a:xfrm>
            <a:off x="671317" y="1439787"/>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lt1"/>
                </a:solidFill>
              </a:rPr>
              <a:t>Context</a:t>
            </a:r>
            <a:endParaRPr dirty="0">
              <a:solidFill>
                <a:schemeClr val="lt1"/>
              </a:solidFill>
            </a:endParaRPr>
          </a:p>
        </p:txBody>
      </p:sp>
      <p:sp>
        <p:nvSpPr>
          <p:cNvPr id="287" name="Google Shape;287;p14"/>
          <p:cNvSpPr txBox="1">
            <a:spLocks noGrp="1"/>
          </p:cNvSpPr>
          <p:nvPr>
            <p:ph type="body" idx="4294967295"/>
          </p:nvPr>
        </p:nvSpPr>
        <p:spPr>
          <a:xfrm>
            <a:off x="673217" y="1985212"/>
            <a:ext cx="2478600" cy="2794800"/>
          </a:xfrm>
          <a:prstGeom prst="rect">
            <a:avLst/>
          </a:prstGeom>
        </p:spPr>
        <p:txBody>
          <a:bodyPr spcFirstLastPara="1" wrap="square" lIns="91425" tIns="91425" rIns="91425" bIns="91425" anchor="t" anchorCtr="0">
            <a:normAutofit fontScale="55000" lnSpcReduction="20000"/>
          </a:bodyPr>
          <a:lstStyle/>
          <a:p>
            <a:pPr marL="342900" indent="-342900">
              <a:lnSpc>
                <a:spcPct val="120000"/>
              </a:lnSpc>
            </a:pPr>
            <a:r>
              <a:rPr lang="en-GB" sz="2000" dirty="0"/>
              <a:t>The financial health of companies is a critical determinant of their stock performance and overall market stability.</a:t>
            </a:r>
          </a:p>
          <a:p>
            <a:pPr marL="0" indent="0">
              <a:lnSpc>
                <a:spcPct val="120000"/>
              </a:lnSpc>
              <a:buNone/>
            </a:pPr>
            <a:endParaRPr lang="en-GB" sz="2000" dirty="0"/>
          </a:p>
          <a:p>
            <a:pPr marL="342900" indent="-342900">
              <a:lnSpc>
                <a:spcPct val="120000"/>
              </a:lnSpc>
            </a:pPr>
            <a:r>
              <a:rPr lang="en-GB" sz="2000" dirty="0"/>
              <a:t>Investors and risk managers rely on comprehensive analyses of financial metrics to make informed decisions.</a:t>
            </a:r>
          </a:p>
          <a:p>
            <a:pPr marL="0" indent="0">
              <a:lnSpc>
                <a:spcPct val="120000"/>
              </a:lnSpc>
              <a:buNone/>
            </a:pPr>
            <a:endParaRPr lang="en-GB" sz="2000" dirty="0"/>
          </a:p>
          <a:p>
            <a:pPr marL="342900" indent="-342900">
              <a:lnSpc>
                <a:spcPct val="120000"/>
              </a:lnSpc>
            </a:pPr>
            <a:r>
              <a:rPr lang="en-GB" sz="2000" dirty="0"/>
              <a:t>Predicting stock prices and understanding financial resilience are key components of financial risk management.</a:t>
            </a:r>
            <a:endParaRPr lang="en-GB" sz="1600" dirty="0"/>
          </a:p>
        </p:txBody>
      </p:sp>
      <p:grpSp>
        <p:nvGrpSpPr>
          <p:cNvPr id="288" name="Google Shape;288;p14"/>
          <p:cNvGrpSpPr/>
          <p:nvPr/>
        </p:nvGrpSpPr>
        <p:grpSpPr>
          <a:xfrm>
            <a:off x="3485342" y="1439787"/>
            <a:ext cx="2632500" cy="3416400"/>
            <a:chOff x="3320450" y="1304875"/>
            <a:chExt cx="2632500" cy="3416400"/>
          </a:xfrm>
        </p:grpSpPr>
        <p:sp>
          <p:nvSpPr>
            <p:cNvPr id="289" name="Google Shape;28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body" idx="4294967295"/>
          </p:nvPr>
        </p:nvSpPr>
        <p:spPr>
          <a:xfrm>
            <a:off x="3554342" y="1439787"/>
            <a:ext cx="2494500" cy="461400"/>
          </a:xfrm>
          <a:prstGeom prst="rect">
            <a:avLst/>
          </a:prstGeom>
        </p:spPr>
        <p:txBody>
          <a:bodyPr spcFirstLastPara="1" wrap="square" lIns="91425" tIns="91425" rIns="91425" bIns="91425" anchor="t" anchorCtr="0">
            <a:normAutofit/>
          </a:bodyPr>
          <a:lstStyle/>
          <a:p>
            <a:pPr marL="0" indent="0">
              <a:buNone/>
            </a:pPr>
            <a:r>
              <a:rPr lang="en-GB" dirty="0">
                <a:solidFill>
                  <a:schemeClr val="lt1"/>
                </a:solidFill>
              </a:rPr>
              <a:t>Objective</a:t>
            </a:r>
            <a:endParaRPr dirty="0">
              <a:solidFill>
                <a:schemeClr val="lt1"/>
              </a:solidFill>
            </a:endParaRPr>
          </a:p>
        </p:txBody>
      </p:sp>
      <p:sp>
        <p:nvSpPr>
          <p:cNvPr id="292" name="Google Shape;292;p14"/>
          <p:cNvSpPr txBox="1">
            <a:spLocks noGrp="1"/>
          </p:cNvSpPr>
          <p:nvPr>
            <p:ph type="body" idx="4294967295"/>
          </p:nvPr>
        </p:nvSpPr>
        <p:spPr>
          <a:xfrm>
            <a:off x="3561667" y="1985212"/>
            <a:ext cx="2478600" cy="2794800"/>
          </a:xfrm>
          <a:prstGeom prst="rect">
            <a:avLst/>
          </a:prstGeom>
        </p:spPr>
        <p:txBody>
          <a:bodyPr spcFirstLastPara="1" wrap="square" lIns="91425" tIns="91425" rIns="91425" bIns="91425" anchor="t" anchorCtr="0">
            <a:normAutofit/>
          </a:bodyPr>
          <a:lstStyle/>
          <a:p>
            <a:pPr marL="342900" indent="-342900">
              <a:lnSpc>
                <a:spcPct val="120000"/>
              </a:lnSpc>
            </a:pPr>
            <a:r>
              <a:rPr lang="en-GB" sz="1100" dirty="0"/>
              <a:t>The goal was to cluster companies based on their financial metrics and predict stock prices using historical data. </a:t>
            </a:r>
          </a:p>
          <a:p>
            <a:pPr marL="0" indent="0">
              <a:lnSpc>
                <a:spcPct val="120000"/>
              </a:lnSpc>
              <a:buNone/>
            </a:pPr>
            <a:endParaRPr lang="en-GB" sz="1100" dirty="0"/>
          </a:p>
          <a:p>
            <a:pPr marL="342900" indent="-342900">
              <a:lnSpc>
                <a:spcPct val="120000"/>
              </a:lnSpc>
            </a:pPr>
            <a:r>
              <a:rPr lang="en-GB" sz="1100" dirty="0"/>
              <a:t>Ultimately, the project sought to identify patterns and insights that could inform better investment and risk management decisions.</a:t>
            </a:r>
            <a:endParaRPr sz="1100" dirty="0"/>
          </a:p>
        </p:txBody>
      </p:sp>
      <p:pic>
        <p:nvPicPr>
          <p:cNvPr id="1028" name="Picture 4" descr="75,388 New York Stock Exchange Stock Photos, High-Res Pictures, and Images  - Getty Images | Trading floor, Wall street, Stock market">
            <a:extLst>
              <a:ext uri="{FF2B5EF4-FFF2-40B4-BE49-F238E27FC236}">
                <a16:creationId xmlns:a16="http://schemas.microsoft.com/office/drawing/2014/main" id="{BB23ABF6-76E8-8E85-4B45-28E654932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175" y="1439787"/>
            <a:ext cx="2276487" cy="3414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180-F9B1-8B1C-C384-171A0AF1B65F}"/>
              </a:ext>
            </a:extLst>
          </p:cNvPr>
          <p:cNvSpPr>
            <a:spLocks noGrp="1"/>
          </p:cNvSpPr>
          <p:nvPr>
            <p:ph type="title"/>
          </p:nvPr>
        </p:nvSpPr>
        <p:spPr>
          <a:xfrm>
            <a:off x="512321" y="213041"/>
            <a:ext cx="5493963" cy="573944"/>
          </a:xfrm>
        </p:spPr>
        <p:txBody>
          <a:bodyPr spcFirstLastPara="1" wrap="square" lIns="91425" tIns="91425" rIns="91425" bIns="91425" anchor="t" anchorCtr="0">
            <a:normAutofit/>
          </a:bodyPr>
          <a:lstStyle/>
          <a:p>
            <a:r>
              <a:rPr lang="en-US" sz="2400" b="1" i="0" u="none" strike="noStrike" cap="none" dirty="0">
                <a:latin typeface="Maven Pro"/>
                <a:ea typeface="Maven Pro"/>
                <a:cs typeface="Maven Pro"/>
                <a:sym typeface="Maven Pro"/>
              </a:rPr>
              <a:t>Dataset and Technology Used</a:t>
            </a:r>
          </a:p>
        </p:txBody>
      </p:sp>
      <p:sp>
        <p:nvSpPr>
          <p:cNvPr id="5" name="TextBox 4">
            <a:extLst>
              <a:ext uri="{FF2B5EF4-FFF2-40B4-BE49-F238E27FC236}">
                <a16:creationId xmlns:a16="http://schemas.microsoft.com/office/drawing/2014/main" id="{EF156D35-14C4-E8AE-2FD9-05D79440E2B2}"/>
              </a:ext>
            </a:extLst>
          </p:cNvPr>
          <p:cNvSpPr txBox="1"/>
          <p:nvPr/>
        </p:nvSpPr>
        <p:spPr>
          <a:xfrm>
            <a:off x="1584614" y="1236689"/>
            <a:ext cx="6707331" cy="3151184"/>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b="1" kern="100" dirty="0">
                <a:effectLst/>
                <a:latin typeface="Nunito" pitchFamily="2" charset="0"/>
                <a:ea typeface="Aptos" panose="020B0004020202020204" pitchFamily="34" charset="0"/>
                <a:cs typeface="Mangal" panose="02040503050203030202" pitchFamily="18" charset="0"/>
              </a:rPr>
              <a:t>Programming Language: </a:t>
            </a:r>
            <a:r>
              <a:rPr lang="en-US" kern="100" dirty="0">
                <a:effectLst/>
                <a:latin typeface="Nunito" pitchFamily="2" charset="0"/>
                <a:ea typeface="Aptos" panose="020B0004020202020204" pitchFamily="34" charset="0"/>
                <a:cs typeface="Mangal" panose="02040503050203030202" pitchFamily="18" charset="0"/>
              </a:rPr>
              <a:t>Python</a:t>
            </a:r>
          </a:p>
          <a:p>
            <a:pPr marR="0" lvl="0">
              <a:lnSpc>
                <a:spcPct val="107000"/>
              </a:lnSpc>
              <a:spcBef>
                <a:spcPts val="0"/>
              </a:spcBef>
              <a:spcAft>
                <a:spcPts val="0"/>
              </a:spcAft>
            </a:pPr>
            <a:endParaRPr lang="en-US" kern="100" dirty="0">
              <a:effectLst/>
              <a:latin typeface="Nunito" pitchFamily="2" charset="0"/>
              <a:ea typeface="Aptos" panose="020B000402020202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kern="100" dirty="0">
                <a:effectLst/>
                <a:latin typeface="Nunito" pitchFamily="2" charset="0"/>
                <a:ea typeface="Aptos" panose="020B0004020202020204" pitchFamily="34" charset="0"/>
                <a:cs typeface="Mangal" panose="02040503050203030202" pitchFamily="18" charset="0"/>
              </a:rPr>
              <a:t>Libraries and Tools:</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Nunito" pitchFamily="2" charset="0"/>
                <a:ea typeface="Aptos" panose="020B0004020202020204" pitchFamily="34" charset="0"/>
                <a:cs typeface="Mangal" panose="02040503050203030202" pitchFamily="18" charset="0"/>
              </a:rPr>
              <a:t>Data Manipulation: Pandas and </a:t>
            </a:r>
            <a:r>
              <a:rPr lang="en-US" kern="100" dirty="0" err="1">
                <a:effectLst/>
                <a:latin typeface="Nunito" pitchFamily="2" charset="0"/>
                <a:ea typeface="Aptos" panose="020B0004020202020204" pitchFamily="34" charset="0"/>
                <a:cs typeface="Mangal" panose="02040503050203030202" pitchFamily="18" charset="0"/>
              </a:rPr>
              <a:t>Numpy</a:t>
            </a:r>
            <a:endParaRPr lang="en-US" kern="100" dirty="0">
              <a:effectLst/>
              <a:latin typeface="Nunito" pitchFamily="2" charset="0"/>
              <a:ea typeface="Aptos" panose="020B0004020202020204" pitchFamily="34" charset="0"/>
              <a:cs typeface="Mangal" panose="02040503050203030202"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Nunito" pitchFamily="2" charset="0"/>
                <a:ea typeface="Aptos" panose="020B0004020202020204" pitchFamily="34" charset="0"/>
                <a:cs typeface="Mangal" panose="02040503050203030202" pitchFamily="18" charset="0"/>
              </a:rPr>
              <a:t>Visualization: Matplotlib, Seaborn and </a:t>
            </a:r>
            <a:r>
              <a:rPr lang="en-US" kern="100" dirty="0" err="1">
                <a:effectLst/>
                <a:latin typeface="Nunito" pitchFamily="2" charset="0"/>
                <a:ea typeface="Aptos" panose="020B0004020202020204" pitchFamily="34" charset="0"/>
                <a:cs typeface="Mangal" panose="02040503050203030202" pitchFamily="18" charset="0"/>
              </a:rPr>
              <a:t>Plotly</a:t>
            </a:r>
            <a:endParaRPr lang="en-US" kern="100" dirty="0">
              <a:effectLst/>
              <a:latin typeface="Nunito" pitchFamily="2" charset="0"/>
              <a:ea typeface="Aptos" panose="020B0004020202020204" pitchFamily="34" charset="0"/>
              <a:cs typeface="Mangal" panose="02040503050203030202"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kern="100" dirty="0">
                <a:effectLst/>
                <a:latin typeface="Nunito" pitchFamily="2" charset="0"/>
                <a:ea typeface="Aptos" panose="020B0004020202020204" pitchFamily="34" charset="0"/>
                <a:cs typeface="Mangal" panose="02040503050203030202" pitchFamily="18" charset="0"/>
              </a:rPr>
              <a:t>ML Tasks: Scikit-learn</a:t>
            </a:r>
          </a:p>
          <a:p>
            <a:pPr marL="0" marR="0">
              <a:lnSpc>
                <a:spcPct val="107000"/>
              </a:lnSpc>
              <a:spcBef>
                <a:spcPts val="0"/>
              </a:spcBef>
              <a:spcAft>
                <a:spcPts val="800"/>
              </a:spcAft>
            </a:pPr>
            <a:r>
              <a:rPr lang="en-US" kern="100" dirty="0">
                <a:effectLst/>
                <a:latin typeface="Nunito" pitchFamily="2" charset="0"/>
                <a:ea typeface="Aptos" panose="020B0004020202020204" pitchFamily="34" charset="0"/>
                <a:cs typeface="Mangal" panose="02040503050203030202"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b="1" kern="100" dirty="0">
                <a:effectLst/>
                <a:latin typeface="Nunito" pitchFamily="2" charset="0"/>
                <a:ea typeface="Aptos" panose="020B0004020202020204" pitchFamily="34" charset="0"/>
                <a:cs typeface="Mangal" panose="02040503050203030202" pitchFamily="18" charset="0"/>
              </a:rPr>
              <a:t>Dataset Description:</a:t>
            </a:r>
          </a:p>
          <a:p>
            <a:pPr marL="742950" marR="0" lvl="1" indent="-285750">
              <a:lnSpc>
                <a:spcPct val="107000"/>
              </a:lnSpc>
              <a:spcBef>
                <a:spcPts val="0"/>
              </a:spcBef>
              <a:spcAft>
                <a:spcPts val="0"/>
              </a:spcAft>
              <a:buFont typeface="Courier New" panose="02070309020205020404" pitchFamily="49" charset="0"/>
              <a:buChar char="o"/>
            </a:pPr>
            <a:r>
              <a:rPr lang="en-US" b="1" kern="100" dirty="0">
                <a:effectLst/>
                <a:latin typeface="Nunito" pitchFamily="2" charset="0"/>
                <a:ea typeface="Aptos" panose="020B0004020202020204" pitchFamily="34" charset="0"/>
                <a:cs typeface="Mangal" panose="02040503050203030202" pitchFamily="18" charset="0"/>
              </a:rPr>
              <a:t>Source: </a:t>
            </a:r>
            <a:r>
              <a:rPr lang="en-US" kern="100" dirty="0">
                <a:effectLst/>
                <a:latin typeface="Nunito" pitchFamily="2" charset="0"/>
                <a:ea typeface="Aptos" panose="020B0004020202020204" pitchFamily="34" charset="0"/>
                <a:cs typeface="Mangal" panose="02040503050203030202" pitchFamily="18" charset="0"/>
              </a:rPr>
              <a:t>Kaggle:</a:t>
            </a:r>
            <a:r>
              <a:rPr lang="en-US" kern="1200" dirty="0">
                <a:solidFill>
                  <a:srgbClr val="00B0F0"/>
                </a:solidFill>
                <a:effectLst/>
                <a:latin typeface="Nunito" pitchFamily="2" charset="0"/>
                <a:ea typeface="Nunito" pitchFamily="2" charset="0"/>
                <a:cs typeface="Nunito" pitchFamily="2" charset="0"/>
              </a:rPr>
              <a:t> </a:t>
            </a:r>
            <a:r>
              <a:rPr lang="en-US" u="sng" kern="100" dirty="0">
                <a:solidFill>
                  <a:srgbClr val="467886"/>
                </a:solidFill>
                <a:effectLst/>
                <a:latin typeface="Nunito" pitchFamily="2" charset="0"/>
                <a:ea typeface="Aptos" panose="020B0004020202020204" pitchFamily="34" charset="0"/>
                <a:cs typeface="Mangal" panose="02040503050203030202" pitchFamily="18" charset="0"/>
                <a:hlinkClick r:id="rId3"/>
              </a:rPr>
              <a:t>New York Stock Exchange (NYSE) Dataset</a:t>
            </a:r>
            <a:endParaRPr lang="en-US" kern="100" dirty="0">
              <a:effectLst/>
              <a:latin typeface="Nunito" pitchFamily="2" charset="0"/>
              <a:ea typeface="Aptos" panose="020B0004020202020204" pitchFamily="34" charset="0"/>
              <a:cs typeface="Mangal" panose="02040503050203030202"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b="1" kern="100" dirty="0">
                <a:effectLst/>
                <a:latin typeface="Nunito" pitchFamily="2" charset="0"/>
                <a:ea typeface="Aptos" panose="020B0004020202020204" pitchFamily="34" charset="0"/>
                <a:cs typeface="Mangal" panose="02040503050203030202" pitchFamily="18" charset="0"/>
              </a:rPr>
              <a:t>Features: </a:t>
            </a:r>
            <a:r>
              <a:rPr lang="en-US" kern="100" dirty="0">
                <a:effectLst/>
                <a:latin typeface="Nunito" pitchFamily="2" charset="0"/>
                <a:ea typeface="Aptos" panose="020B0004020202020204" pitchFamily="34" charset="0"/>
                <a:cs typeface="Mangal" panose="02040503050203030202" pitchFamily="18" charset="0"/>
              </a:rPr>
              <a:t>Financial metrics (fundamentals), historical stock prices</a:t>
            </a:r>
          </a:p>
          <a:p>
            <a:pPr marL="742950" marR="0" lvl="1" indent="-285750">
              <a:lnSpc>
                <a:spcPct val="107000"/>
              </a:lnSpc>
              <a:spcBef>
                <a:spcPts val="0"/>
              </a:spcBef>
              <a:spcAft>
                <a:spcPts val="800"/>
              </a:spcAft>
              <a:buFont typeface="Courier New" panose="02070309020205020404" pitchFamily="49" charset="0"/>
              <a:buChar char="o"/>
            </a:pPr>
            <a:r>
              <a:rPr lang="en-US" b="1" kern="100" dirty="0">
                <a:effectLst/>
                <a:latin typeface="Nunito" pitchFamily="2" charset="0"/>
                <a:ea typeface="Aptos" panose="020B0004020202020204" pitchFamily="34" charset="0"/>
                <a:cs typeface="Mangal" panose="02040503050203030202" pitchFamily="18" charset="0"/>
              </a:rPr>
              <a:t>Data Span: </a:t>
            </a:r>
            <a:r>
              <a:rPr lang="en-US" kern="100" dirty="0">
                <a:effectLst/>
                <a:latin typeface="Nunito" pitchFamily="2" charset="0"/>
                <a:ea typeface="Aptos" panose="020B0004020202020204" pitchFamily="34" charset="0"/>
                <a:cs typeface="Mangal" panose="02040503050203030202" pitchFamily="18" charset="0"/>
              </a:rPr>
              <a:t>Stock prices (2010-2016), Fundamentals (2012-2016)</a:t>
            </a:r>
          </a:p>
          <a:p>
            <a:endParaRPr lang="en-US" dirty="0">
              <a:latin typeface="Nunito" pitchFamily="2" charset="0"/>
            </a:endParaRPr>
          </a:p>
        </p:txBody>
      </p:sp>
      <p:pic>
        <p:nvPicPr>
          <p:cNvPr id="1028" name="Picture 4">
            <a:extLst>
              <a:ext uri="{FF2B5EF4-FFF2-40B4-BE49-F238E27FC236}">
                <a16:creationId xmlns:a16="http://schemas.microsoft.com/office/drawing/2014/main" id="{379D1819-2002-0B10-AD92-12CC8EA178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8691" y="4551794"/>
            <a:ext cx="755073" cy="289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symbol, meaning, history ...">
            <a:extLst>
              <a:ext uri="{FF2B5EF4-FFF2-40B4-BE49-F238E27FC236}">
                <a16:creationId xmlns:a16="http://schemas.microsoft.com/office/drawing/2014/main" id="{60C815DF-B3AF-1CC3-43AE-702217467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834" y="4387873"/>
            <a:ext cx="1103168" cy="6177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ndas (software) - Wikipedia">
            <a:extLst>
              <a:ext uri="{FF2B5EF4-FFF2-40B4-BE49-F238E27FC236}">
                <a16:creationId xmlns:a16="http://schemas.microsoft.com/office/drawing/2014/main" id="{33C8A078-4548-EA2A-5FC6-E21B8E577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901" y="4426767"/>
            <a:ext cx="1223715" cy="4957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A66B1D-959E-5A73-60A9-6EF420A542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0515" y="4408912"/>
            <a:ext cx="1168311" cy="523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BCDCF79-D158-B68F-B1DB-91FB8D5D0C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725" y="4387873"/>
            <a:ext cx="827641" cy="44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title"/>
          </p:nvPr>
        </p:nvSpPr>
        <p:spPr>
          <a:xfrm>
            <a:off x="531807" y="208831"/>
            <a:ext cx="7030500" cy="59190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Challenges</a:t>
            </a:r>
            <a:endParaRPr sz="2400" dirty="0"/>
          </a:p>
        </p:txBody>
      </p:sp>
      <p:sp>
        <p:nvSpPr>
          <p:cNvPr id="303" name="Google Shape;303;p15"/>
          <p:cNvSpPr/>
          <p:nvPr/>
        </p:nvSpPr>
        <p:spPr>
          <a:xfrm>
            <a:off x="409865" y="1979847"/>
            <a:ext cx="2469300" cy="591903"/>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4" name="Google Shape;304;p15"/>
          <p:cNvSpPr txBox="1">
            <a:spLocks noGrp="1"/>
          </p:cNvSpPr>
          <p:nvPr>
            <p:ph type="body" idx="4294967295"/>
          </p:nvPr>
        </p:nvSpPr>
        <p:spPr>
          <a:xfrm>
            <a:off x="409865" y="2126548"/>
            <a:ext cx="2257200" cy="306177"/>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305" name="Google Shape;305;p15"/>
          <p:cNvSpPr txBox="1">
            <a:spLocks noGrp="1"/>
          </p:cNvSpPr>
          <p:nvPr>
            <p:ph type="body" idx="4294967295"/>
          </p:nvPr>
        </p:nvSpPr>
        <p:spPr>
          <a:xfrm>
            <a:off x="409865" y="2745547"/>
            <a:ext cx="2471700" cy="13972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Handling Large and Complex Datasets</a:t>
            </a:r>
            <a:endParaRPr sz="1600" dirty="0"/>
          </a:p>
        </p:txBody>
      </p:sp>
      <p:sp>
        <p:nvSpPr>
          <p:cNvPr id="306" name="Google Shape;306;p15"/>
          <p:cNvSpPr/>
          <p:nvPr/>
        </p:nvSpPr>
        <p:spPr>
          <a:xfrm>
            <a:off x="3022292" y="1979847"/>
            <a:ext cx="2760600" cy="591903"/>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7" name="Google Shape;307;p15"/>
          <p:cNvSpPr txBox="1">
            <a:spLocks noGrp="1"/>
          </p:cNvSpPr>
          <p:nvPr>
            <p:ph type="body" idx="4294967295"/>
          </p:nvPr>
        </p:nvSpPr>
        <p:spPr>
          <a:xfrm>
            <a:off x="3313665" y="2126548"/>
            <a:ext cx="2257200" cy="306177"/>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308" name="Google Shape;308;p15"/>
          <p:cNvSpPr txBox="1">
            <a:spLocks noGrp="1"/>
          </p:cNvSpPr>
          <p:nvPr>
            <p:ph type="body" idx="4294967295"/>
          </p:nvPr>
        </p:nvSpPr>
        <p:spPr>
          <a:xfrm>
            <a:off x="3313661" y="2745547"/>
            <a:ext cx="2471700" cy="13972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Identifying Key Financial Metrics</a:t>
            </a:r>
            <a:endParaRPr sz="1600" dirty="0"/>
          </a:p>
        </p:txBody>
      </p:sp>
      <p:sp>
        <p:nvSpPr>
          <p:cNvPr id="309" name="Google Shape;309;p15"/>
          <p:cNvSpPr/>
          <p:nvPr/>
        </p:nvSpPr>
        <p:spPr>
          <a:xfrm>
            <a:off x="5926017" y="1979847"/>
            <a:ext cx="2760600" cy="591903"/>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body" idx="4294967295"/>
          </p:nvPr>
        </p:nvSpPr>
        <p:spPr>
          <a:xfrm>
            <a:off x="6231748" y="2126548"/>
            <a:ext cx="2257200" cy="306177"/>
          </a:xfrm>
          <a:prstGeom prst="rect">
            <a:avLst/>
          </a:prstGeom>
        </p:spPr>
        <p:txBody>
          <a:bodyPr spcFirstLastPara="1" wrap="square" lIns="91425" tIns="91425" rIns="91425" bIns="91425" anchor="ctr" anchorCtr="0">
            <a:normAutofit fontScale="77500" lnSpcReduction="20000"/>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311" name="Google Shape;311;p15"/>
          <p:cNvSpPr txBox="1">
            <a:spLocks noGrp="1"/>
          </p:cNvSpPr>
          <p:nvPr>
            <p:ph type="body" idx="4294967295"/>
          </p:nvPr>
        </p:nvSpPr>
        <p:spPr>
          <a:xfrm>
            <a:off x="6231741" y="2745547"/>
            <a:ext cx="2471700" cy="13972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Clustering and Predictive Modelling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Implementation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8"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29" name="Google Shape;329;p18"/>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fontScale="70000" lnSpcReduction="20000"/>
          </a:bodyPr>
          <a:lstStyle/>
          <a:p>
            <a:pPr marL="0" lvl="0" indent="0" algn="ctr" rtl="0">
              <a:lnSpc>
                <a:spcPct val="100000"/>
              </a:lnSpc>
              <a:spcBef>
                <a:spcPts val="0"/>
              </a:spcBef>
              <a:spcAft>
                <a:spcPts val="0"/>
              </a:spcAft>
              <a:buNone/>
            </a:pPr>
            <a:r>
              <a:rPr lang="en" sz="1600" dirty="0">
                <a:solidFill>
                  <a:schemeClr val="lt1"/>
                </a:solidFill>
              </a:rPr>
              <a:t>Data Cleaning and EDA</a:t>
            </a:r>
          </a:p>
        </p:txBody>
      </p:sp>
      <p:grpSp>
        <p:nvGrpSpPr>
          <p:cNvPr id="330" name="Google Shape;330;p18"/>
          <p:cNvGrpSpPr/>
          <p:nvPr/>
        </p:nvGrpSpPr>
        <p:grpSpPr>
          <a:xfrm>
            <a:off x="969270" y="1610215"/>
            <a:ext cx="198900" cy="593656"/>
            <a:chOff x="777447" y="1610215"/>
            <a:chExt cx="198900" cy="593656"/>
          </a:xfrm>
        </p:grpSpPr>
        <p:cxnSp>
          <p:nvCxnSpPr>
            <p:cNvPr id="331" name="Google Shape;331;p18"/>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332" name="Google Shape;332;p18"/>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8"/>
          <p:cNvSpPr txBox="1">
            <a:spLocks noGrp="1"/>
          </p:cNvSpPr>
          <p:nvPr>
            <p:ph type="body" idx="4294967295"/>
          </p:nvPr>
        </p:nvSpPr>
        <p:spPr>
          <a:xfrm>
            <a:off x="340922" y="385667"/>
            <a:ext cx="2443165" cy="122454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t>Cleaning and preparing financial data, followed by exploratory analysis to identify key financial metrics for clustering.</a:t>
            </a:r>
            <a:endParaRPr sz="1200" dirty="0"/>
          </a:p>
        </p:txBody>
      </p:sp>
      <p:sp>
        <p:nvSpPr>
          <p:cNvPr id="334" name="Google Shape;334;p18"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35" name="Google Shape;335;p18"/>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fontScale="70000" lnSpcReduction="20000"/>
          </a:bodyPr>
          <a:lstStyle/>
          <a:p>
            <a:pPr marL="0" lvl="0" indent="0" algn="ctr" rtl="0">
              <a:lnSpc>
                <a:spcPct val="100000"/>
              </a:lnSpc>
              <a:spcBef>
                <a:spcPts val="0"/>
              </a:spcBef>
              <a:spcAft>
                <a:spcPts val="0"/>
              </a:spcAft>
              <a:buNone/>
            </a:pPr>
            <a:r>
              <a:rPr lang="en-US" sz="1600" dirty="0">
                <a:solidFill>
                  <a:schemeClr val="lt1"/>
                </a:solidFill>
              </a:rPr>
              <a:t>Clustering</a:t>
            </a:r>
          </a:p>
          <a:p>
            <a:pPr marL="0" lvl="0" indent="0" algn="ctr" rtl="0">
              <a:lnSpc>
                <a:spcPct val="100000"/>
              </a:lnSpc>
              <a:spcBef>
                <a:spcPts val="0"/>
              </a:spcBef>
              <a:spcAft>
                <a:spcPts val="0"/>
              </a:spcAft>
              <a:buNone/>
            </a:pPr>
            <a:r>
              <a:rPr lang="en-US" sz="1600" dirty="0">
                <a:solidFill>
                  <a:schemeClr val="lt1"/>
                </a:solidFill>
              </a:rPr>
              <a:t>Analysis</a:t>
            </a:r>
            <a:endParaRPr sz="1600" dirty="0">
              <a:solidFill>
                <a:schemeClr val="lt1"/>
              </a:solidFill>
            </a:endParaRPr>
          </a:p>
        </p:txBody>
      </p:sp>
      <p:grpSp>
        <p:nvGrpSpPr>
          <p:cNvPr id="336" name="Google Shape;336;p18"/>
          <p:cNvGrpSpPr/>
          <p:nvPr/>
        </p:nvGrpSpPr>
        <p:grpSpPr>
          <a:xfrm>
            <a:off x="2684632" y="2938958"/>
            <a:ext cx="198900" cy="593656"/>
            <a:chOff x="2223534" y="2938958"/>
            <a:chExt cx="198900" cy="593656"/>
          </a:xfrm>
        </p:grpSpPr>
        <p:cxnSp>
          <p:nvCxnSpPr>
            <p:cNvPr id="337" name="Google Shape;337;p1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338" name="Google Shape;338;p18"/>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18"/>
          <p:cNvSpPr txBox="1">
            <a:spLocks noGrp="1"/>
          </p:cNvSpPr>
          <p:nvPr>
            <p:ph type="body" idx="4294967295"/>
          </p:nvPr>
        </p:nvSpPr>
        <p:spPr>
          <a:xfrm>
            <a:off x="1561530" y="3757725"/>
            <a:ext cx="2051100" cy="116654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sz="1200" dirty="0"/>
              <a:t>Group companies into clusters based on similar financial profiles using K-Means clustering.</a:t>
            </a:r>
            <a:endParaRPr sz="1200" dirty="0"/>
          </a:p>
        </p:txBody>
      </p:sp>
      <p:sp>
        <p:nvSpPr>
          <p:cNvPr id="340" name="Google Shape;340;p18"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41" name="Google Shape;341;p18"/>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fontScale="70000" lnSpcReduction="20000"/>
          </a:bodyPr>
          <a:lstStyle/>
          <a:p>
            <a:pPr marL="0" lvl="0" indent="0" algn="ctr" rtl="0">
              <a:lnSpc>
                <a:spcPct val="100000"/>
              </a:lnSpc>
              <a:spcBef>
                <a:spcPts val="0"/>
              </a:spcBef>
              <a:spcAft>
                <a:spcPts val="0"/>
              </a:spcAft>
              <a:buNone/>
            </a:pPr>
            <a:r>
              <a:rPr lang="en" sz="1600" dirty="0">
                <a:solidFill>
                  <a:schemeClr val="lt1"/>
                </a:solidFill>
              </a:rPr>
              <a:t>Regression</a:t>
            </a:r>
          </a:p>
          <a:p>
            <a:pPr marL="0" lvl="0" indent="0" algn="ctr" rtl="0">
              <a:lnSpc>
                <a:spcPct val="100000"/>
              </a:lnSpc>
              <a:spcBef>
                <a:spcPts val="0"/>
              </a:spcBef>
              <a:spcAft>
                <a:spcPts val="0"/>
              </a:spcAft>
              <a:buNone/>
            </a:pPr>
            <a:r>
              <a:rPr lang="en" sz="1600" dirty="0">
                <a:solidFill>
                  <a:schemeClr val="lt1"/>
                </a:solidFill>
              </a:rPr>
              <a:t>Analysis</a:t>
            </a:r>
            <a:endParaRPr sz="1600" dirty="0">
              <a:solidFill>
                <a:schemeClr val="lt1"/>
              </a:solidFill>
            </a:endParaRPr>
          </a:p>
        </p:txBody>
      </p:sp>
      <p:grpSp>
        <p:nvGrpSpPr>
          <p:cNvPr id="342" name="Google Shape;342;p18"/>
          <p:cNvGrpSpPr/>
          <p:nvPr/>
        </p:nvGrpSpPr>
        <p:grpSpPr>
          <a:xfrm>
            <a:off x="4319545" y="1610215"/>
            <a:ext cx="198900" cy="593656"/>
            <a:chOff x="3918084" y="1610215"/>
            <a:chExt cx="198900" cy="593656"/>
          </a:xfrm>
        </p:grpSpPr>
        <p:cxnSp>
          <p:nvCxnSpPr>
            <p:cNvPr id="343" name="Google Shape;343;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44" name="Google Shape;344;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8"/>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t>Predicting stock prices using Linear Regression.</a:t>
            </a:r>
            <a:endParaRPr sz="1000" dirty="0"/>
          </a:p>
        </p:txBody>
      </p:sp>
      <p:sp>
        <p:nvSpPr>
          <p:cNvPr id="346" name="Google Shape;346;p18"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47" name="Google Shape;347;p18"/>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fontScale="70000" lnSpcReduction="20000"/>
          </a:bodyPr>
          <a:lstStyle/>
          <a:p>
            <a:pPr marL="0" lvl="0" indent="0" algn="ctr" rtl="0">
              <a:lnSpc>
                <a:spcPct val="100000"/>
              </a:lnSpc>
              <a:spcBef>
                <a:spcPts val="0"/>
              </a:spcBef>
              <a:spcAft>
                <a:spcPts val="0"/>
              </a:spcAft>
              <a:buNone/>
            </a:pPr>
            <a:r>
              <a:rPr lang="en" sz="1600" dirty="0">
                <a:solidFill>
                  <a:schemeClr val="lt1"/>
                </a:solidFill>
              </a:rPr>
              <a:t>Combined</a:t>
            </a:r>
          </a:p>
          <a:p>
            <a:pPr marL="0" lvl="0" indent="0" algn="ctr" rtl="0">
              <a:lnSpc>
                <a:spcPct val="100000"/>
              </a:lnSpc>
              <a:spcBef>
                <a:spcPts val="0"/>
              </a:spcBef>
              <a:spcAft>
                <a:spcPts val="0"/>
              </a:spcAft>
              <a:buNone/>
            </a:pPr>
            <a:r>
              <a:rPr lang="en" sz="1600" dirty="0">
                <a:solidFill>
                  <a:schemeClr val="lt1"/>
                </a:solidFill>
              </a:rPr>
              <a:t>Analysis</a:t>
            </a:r>
            <a:endParaRPr sz="1600" dirty="0">
              <a:solidFill>
                <a:schemeClr val="lt1"/>
              </a:solidFill>
            </a:endParaRPr>
          </a:p>
        </p:txBody>
      </p:sp>
      <p:grpSp>
        <p:nvGrpSpPr>
          <p:cNvPr id="348" name="Google Shape;348;p18"/>
          <p:cNvGrpSpPr/>
          <p:nvPr/>
        </p:nvGrpSpPr>
        <p:grpSpPr>
          <a:xfrm>
            <a:off x="5973070" y="2938958"/>
            <a:ext cx="198900" cy="593656"/>
            <a:chOff x="5958946" y="2938958"/>
            <a:chExt cx="198900" cy="593656"/>
          </a:xfrm>
        </p:grpSpPr>
        <p:cxnSp>
          <p:nvCxnSpPr>
            <p:cNvPr id="349" name="Google Shape;349;p18"/>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50" name="Google Shape;350;p18"/>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8"/>
          <p:cNvSpPr txBox="1">
            <a:spLocks noGrp="1"/>
          </p:cNvSpPr>
          <p:nvPr>
            <p:ph type="body" idx="4294967295"/>
          </p:nvPr>
        </p:nvSpPr>
        <p:spPr>
          <a:xfrm>
            <a:off x="5126902"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t>Integrating clustering and regression results to explore the relationship between financial health and stock performance.</a:t>
            </a:r>
            <a:endParaRPr sz="1200" dirty="0"/>
          </a:p>
        </p:txBody>
      </p:sp>
      <p:sp>
        <p:nvSpPr>
          <p:cNvPr id="352" name="Google Shape;352;p18"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53" name="Google Shape;353;p18"/>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fontScale="62500" lnSpcReduction="20000"/>
          </a:bodyPr>
          <a:lstStyle/>
          <a:p>
            <a:pPr marL="0" lvl="0" indent="0" algn="ctr" rtl="0">
              <a:lnSpc>
                <a:spcPct val="100000"/>
              </a:lnSpc>
              <a:spcBef>
                <a:spcPts val="0"/>
              </a:spcBef>
              <a:spcAft>
                <a:spcPts val="0"/>
              </a:spcAft>
              <a:buNone/>
            </a:pPr>
            <a:r>
              <a:rPr lang="en" sz="1600" dirty="0">
                <a:solidFill>
                  <a:schemeClr val="lt1"/>
                </a:solidFill>
              </a:rPr>
              <a:t>Financial</a:t>
            </a:r>
          </a:p>
          <a:p>
            <a:pPr marL="0" lvl="0" indent="0" algn="ctr" rtl="0">
              <a:lnSpc>
                <a:spcPct val="100000"/>
              </a:lnSpc>
              <a:spcBef>
                <a:spcPts val="0"/>
              </a:spcBef>
              <a:spcAft>
                <a:spcPts val="0"/>
              </a:spcAft>
              <a:buNone/>
            </a:pPr>
            <a:r>
              <a:rPr lang="en" sz="1600" dirty="0">
                <a:solidFill>
                  <a:schemeClr val="lt1"/>
                </a:solidFill>
              </a:rPr>
              <a:t>Resilience Analysis</a:t>
            </a:r>
            <a:endParaRPr sz="1600" dirty="0">
              <a:solidFill>
                <a:schemeClr val="lt1"/>
              </a:solidFill>
            </a:endParaRPr>
          </a:p>
        </p:txBody>
      </p:sp>
      <p:grpSp>
        <p:nvGrpSpPr>
          <p:cNvPr id="354" name="Google Shape;354;p18"/>
          <p:cNvGrpSpPr/>
          <p:nvPr/>
        </p:nvGrpSpPr>
        <p:grpSpPr>
          <a:xfrm>
            <a:off x="7669807" y="1610215"/>
            <a:ext cx="198900" cy="593656"/>
            <a:chOff x="3918084" y="1610215"/>
            <a:chExt cx="198900" cy="593656"/>
          </a:xfrm>
        </p:grpSpPr>
        <p:cxnSp>
          <p:nvCxnSpPr>
            <p:cNvPr id="355" name="Google Shape;355;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6" name="Google Shape;356;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8"/>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t>Comparing the financial stability of companies to assess their resilience to market conditions.</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5" name="Picture 4">
            <a:extLst>
              <a:ext uri="{FF2B5EF4-FFF2-40B4-BE49-F238E27FC236}">
                <a16:creationId xmlns:a16="http://schemas.microsoft.com/office/drawing/2014/main" id="{D278BD49-5763-13EC-2CE3-7B27B8E43418}"/>
              </a:ext>
            </a:extLst>
          </p:cNvPr>
          <p:cNvPicPr>
            <a:picLocks noChangeAspect="1"/>
          </p:cNvPicPr>
          <p:nvPr/>
        </p:nvPicPr>
        <p:blipFill>
          <a:blip r:embed="rId3"/>
          <a:stretch>
            <a:fillRect/>
          </a:stretch>
        </p:blipFill>
        <p:spPr>
          <a:xfrm>
            <a:off x="218115" y="3076847"/>
            <a:ext cx="8707770" cy="1866495"/>
          </a:xfrm>
          <a:prstGeom prst="rect">
            <a:avLst/>
          </a:prstGeom>
        </p:spPr>
      </p:pic>
      <p:sp>
        <p:nvSpPr>
          <p:cNvPr id="316" name="Google Shape;316;p16"/>
          <p:cNvSpPr txBox="1">
            <a:spLocks noGrp="1"/>
          </p:cNvSpPr>
          <p:nvPr>
            <p:ph type="title"/>
          </p:nvPr>
        </p:nvSpPr>
        <p:spPr>
          <a:xfrm>
            <a:off x="546796" y="200158"/>
            <a:ext cx="5149465" cy="579331"/>
          </a:xfrm>
          <a:prstGeom prst="rect">
            <a:avLst/>
          </a:prstGeom>
        </p:spPr>
        <p:txBody>
          <a:bodyPr spcFirstLastPara="1" wrap="square" lIns="91425" tIns="91425" rIns="91425" bIns="91425" anchor="t" anchorCtr="0">
            <a:noAutofit/>
          </a:bodyPr>
          <a:lstStyle/>
          <a:p>
            <a:r>
              <a:rPr lang="en-US" sz="2400" i="0" dirty="0">
                <a:solidFill>
                  <a:schemeClr val="bg2"/>
                </a:solidFill>
                <a:effectLst/>
                <a:latin typeface="Maven Pro" panose="020B0604020202020204" charset="0"/>
              </a:rPr>
              <a:t>Data Cleaning and EDA</a:t>
            </a:r>
            <a:br>
              <a:rPr lang="en-GB" sz="2400" dirty="0">
                <a:solidFill>
                  <a:schemeClr val="bg2"/>
                </a:solidFill>
                <a:latin typeface="Maven Pro" panose="020B0604020202020204" charset="0"/>
              </a:rPr>
            </a:br>
            <a:endParaRPr sz="2400" dirty="0"/>
          </a:p>
        </p:txBody>
      </p:sp>
      <p:sp>
        <p:nvSpPr>
          <p:cNvPr id="317" name="Google Shape;317;p16"/>
          <p:cNvSpPr txBox="1">
            <a:spLocks noGrp="1"/>
          </p:cNvSpPr>
          <p:nvPr>
            <p:ph type="subTitle" idx="1"/>
          </p:nvPr>
        </p:nvSpPr>
        <p:spPr>
          <a:xfrm>
            <a:off x="1371255" y="1033581"/>
            <a:ext cx="2901968" cy="1789174"/>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pPr>
            <a:r>
              <a:rPr lang="en-GB" b="1" dirty="0"/>
              <a:t>1. Data Cleaning</a:t>
            </a:r>
          </a:p>
          <a:p>
            <a:pPr marL="742950" lvl="1" indent="-285750">
              <a:lnSpc>
                <a:spcPct val="120000"/>
              </a:lnSpc>
              <a:buFont typeface="Wingdings" panose="05000000000000000000" pitchFamily="2" charset="2"/>
              <a:buChar char="Ø"/>
            </a:pPr>
            <a:r>
              <a:rPr lang="en-GB" sz="1400" dirty="0">
                <a:cs typeface="Arial"/>
              </a:rPr>
              <a:t>Initial Inspection</a:t>
            </a:r>
          </a:p>
          <a:p>
            <a:pPr marL="742950" lvl="1" indent="-285750">
              <a:lnSpc>
                <a:spcPct val="120000"/>
              </a:lnSpc>
              <a:buFont typeface="Wingdings" panose="05000000000000000000" pitchFamily="2" charset="2"/>
              <a:buChar char="Ø"/>
            </a:pPr>
            <a:r>
              <a:rPr lang="en-GB" sz="1400" dirty="0">
                <a:cs typeface="Arial"/>
              </a:rPr>
              <a:t>Handling Missing Values</a:t>
            </a:r>
          </a:p>
          <a:p>
            <a:pPr marL="742950" lvl="1" indent="-285750">
              <a:lnSpc>
                <a:spcPct val="120000"/>
              </a:lnSpc>
              <a:buFont typeface="Wingdings" panose="05000000000000000000" pitchFamily="2" charset="2"/>
              <a:buChar char="Ø"/>
            </a:pPr>
            <a:r>
              <a:rPr lang="en-GB" sz="1400" dirty="0">
                <a:cs typeface="Arial"/>
              </a:rPr>
              <a:t>Duplicate Removal</a:t>
            </a:r>
          </a:p>
          <a:p>
            <a:pPr marL="742950" lvl="1" indent="-285750">
              <a:lnSpc>
                <a:spcPct val="120000"/>
              </a:lnSpc>
              <a:buFont typeface="Wingdings" panose="05000000000000000000" pitchFamily="2" charset="2"/>
              <a:buChar char="Ø"/>
            </a:pPr>
            <a:r>
              <a:rPr lang="en-GB" sz="1400" dirty="0">
                <a:cs typeface="Arial"/>
              </a:rPr>
              <a:t>Date Conversion</a:t>
            </a:r>
          </a:p>
          <a:p>
            <a:pPr marL="0" lvl="0" indent="0" algn="l" rtl="0">
              <a:lnSpc>
                <a:spcPct val="120000"/>
              </a:lnSpc>
              <a:spcBef>
                <a:spcPts val="0"/>
              </a:spcBef>
              <a:spcAft>
                <a:spcPts val="0"/>
              </a:spcAft>
            </a:pPr>
            <a:endParaRPr lang="en-GB"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5303-3114-9812-D20E-71886FCF048E}"/>
              </a:ext>
            </a:extLst>
          </p:cNvPr>
          <p:cNvSpPr>
            <a:spLocks noGrp="1"/>
          </p:cNvSpPr>
          <p:nvPr>
            <p:ph type="title"/>
          </p:nvPr>
        </p:nvSpPr>
        <p:spPr>
          <a:xfrm>
            <a:off x="516817" y="210023"/>
            <a:ext cx="2915586" cy="569668"/>
          </a:xfrm>
        </p:spPr>
        <p:txBody>
          <a:bodyPr>
            <a:normAutofit/>
          </a:bodyPr>
          <a:lstStyle/>
          <a:p>
            <a:r>
              <a:rPr lang="en-US" sz="2400" dirty="0"/>
              <a:t>EDA</a:t>
            </a:r>
          </a:p>
        </p:txBody>
      </p:sp>
      <p:sp>
        <p:nvSpPr>
          <p:cNvPr id="3" name="Subtitle 2">
            <a:extLst>
              <a:ext uri="{FF2B5EF4-FFF2-40B4-BE49-F238E27FC236}">
                <a16:creationId xmlns:a16="http://schemas.microsoft.com/office/drawing/2014/main" id="{23A10640-B3C1-1F51-DC72-DC2C86A30B76}"/>
              </a:ext>
            </a:extLst>
          </p:cNvPr>
          <p:cNvSpPr>
            <a:spLocks noGrp="1"/>
          </p:cNvSpPr>
          <p:nvPr>
            <p:ph type="subTitle" idx="1"/>
          </p:nvPr>
        </p:nvSpPr>
        <p:spPr>
          <a:xfrm>
            <a:off x="1149361" y="1619619"/>
            <a:ext cx="3422639" cy="2465882"/>
          </a:xfrm>
        </p:spPr>
        <p:txBody>
          <a:bodyPr>
            <a:normAutofit/>
          </a:bodyPr>
          <a:lstStyle/>
          <a:p>
            <a:r>
              <a:rPr lang="en-US" b="1" dirty="0"/>
              <a:t>2. Exploratory Data Analysis on Cleaned Data</a:t>
            </a:r>
          </a:p>
          <a:p>
            <a:endParaRPr lang="en-US" dirty="0"/>
          </a:p>
          <a:p>
            <a:pPr>
              <a:buFont typeface="Wingdings" panose="05000000000000000000" pitchFamily="2" charset="2"/>
              <a:buChar char="Ø"/>
            </a:pPr>
            <a:r>
              <a:rPr lang="en-US" sz="1400" dirty="0">
                <a:cs typeface="Arial"/>
              </a:rPr>
              <a:t>Distribution Analysis</a:t>
            </a:r>
          </a:p>
          <a:p>
            <a:pPr>
              <a:buFont typeface="Wingdings" panose="05000000000000000000" pitchFamily="2" charset="2"/>
              <a:buChar char="Ø"/>
            </a:pPr>
            <a:r>
              <a:rPr lang="en-US" sz="1400" dirty="0">
                <a:cs typeface="Arial"/>
              </a:rPr>
              <a:t>Correlation Matrix</a:t>
            </a:r>
          </a:p>
          <a:p>
            <a:pPr>
              <a:buFont typeface="Wingdings" panose="05000000000000000000" pitchFamily="2" charset="2"/>
              <a:buChar char="Ø"/>
            </a:pPr>
            <a:r>
              <a:rPr lang="en-US" sz="1400" dirty="0">
                <a:cs typeface="Arial"/>
              </a:rPr>
              <a:t>Pair Plot Visualization</a:t>
            </a:r>
          </a:p>
          <a:p>
            <a:pPr>
              <a:buFont typeface="Wingdings" panose="05000000000000000000" pitchFamily="2" charset="2"/>
              <a:buChar char="Ø"/>
            </a:pPr>
            <a:r>
              <a:rPr lang="en-US" sz="1400" dirty="0">
                <a:cs typeface="Arial"/>
              </a:rPr>
              <a:t>Feature Engineering</a:t>
            </a:r>
          </a:p>
          <a:p>
            <a:endParaRPr lang="en-US" dirty="0"/>
          </a:p>
        </p:txBody>
      </p:sp>
      <p:pic>
        <p:nvPicPr>
          <p:cNvPr id="5" name="Picture 4">
            <a:extLst>
              <a:ext uri="{FF2B5EF4-FFF2-40B4-BE49-F238E27FC236}">
                <a16:creationId xmlns:a16="http://schemas.microsoft.com/office/drawing/2014/main" id="{713C4768-81B2-D75E-0C71-F3F39DA9D103}"/>
              </a:ext>
            </a:extLst>
          </p:cNvPr>
          <p:cNvPicPr>
            <a:picLocks noChangeAspect="1"/>
          </p:cNvPicPr>
          <p:nvPr/>
        </p:nvPicPr>
        <p:blipFill>
          <a:blip r:embed="rId3"/>
          <a:stretch>
            <a:fillRect/>
          </a:stretch>
        </p:blipFill>
        <p:spPr>
          <a:xfrm>
            <a:off x="4385641" y="922803"/>
            <a:ext cx="4369757" cy="4002626"/>
          </a:xfrm>
          <a:prstGeom prst="rect">
            <a:avLst/>
          </a:prstGeom>
        </p:spPr>
      </p:pic>
    </p:spTree>
    <p:extLst>
      <p:ext uri="{BB962C8B-B14F-4D97-AF65-F5344CB8AC3E}">
        <p14:creationId xmlns:p14="http://schemas.microsoft.com/office/powerpoint/2010/main" val="151183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113FBE0-9BAE-B9AF-CF84-9E502447822F}"/>
              </a:ext>
            </a:extLst>
          </p:cNvPr>
          <p:cNvPicPr>
            <a:picLocks noChangeAspect="1"/>
          </p:cNvPicPr>
          <p:nvPr/>
        </p:nvPicPr>
        <p:blipFill>
          <a:blip r:embed="rId3"/>
          <a:stretch>
            <a:fillRect/>
          </a:stretch>
        </p:blipFill>
        <p:spPr>
          <a:xfrm>
            <a:off x="5414533" y="106886"/>
            <a:ext cx="3493027" cy="2197227"/>
          </a:xfrm>
          <a:prstGeom prst="rect">
            <a:avLst/>
          </a:prstGeom>
        </p:spPr>
      </p:pic>
      <p:pic>
        <p:nvPicPr>
          <p:cNvPr id="8" name="Picture 7">
            <a:extLst>
              <a:ext uri="{FF2B5EF4-FFF2-40B4-BE49-F238E27FC236}">
                <a16:creationId xmlns:a16="http://schemas.microsoft.com/office/drawing/2014/main" id="{ACD4D2BD-380D-C6E4-2A59-7FEB602569D5}"/>
              </a:ext>
            </a:extLst>
          </p:cNvPr>
          <p:cNvPicPr>
            <a:picLocks noChangeAspect="1"/>
          </p:cNvPicPr>
          <p:nvPr/>
        </p:nvPicPr>
        <p:blipFill>
          <a:blip r:embed="rId4"/>
          <a:stretch>
            <a:fillRect/>
          </a:stretch>
        </p:blipFill>
        <p:spPr>
          <a:xfrm>
            <a:off x="5313217" y="2314864"/>
            <a:ext cx="3576293" cy="2828636"/>
          </a:xfrm>
          <a:prstGeom prst="rect">
            <a:avLst/>
          </a:prstGeom>
        </p:spPr>
      </p:pic>
      <p:sp>
        <p:nvSpPr>
          <p:cNvPr id="2" name="Title 1">
            <a:extLst>
              <a:ext uri="{FF2B5EF4-FFF2-40B4-BE49-F238E27FC236}">
                <a16:creationId xmlns:a16="http://schemas.microsoft.com/office/drawing/2014/main" id="{7050A8D0-372E-66DE-586C-76380FC5D880}"/>
              </a:ext>
            </a:extLst>
          </p:cNvPr>
          <p:cNvSpPr>
            <a:spLocks noGrp="1"/>
          </p:cNvSpPr>
          <p:nvPr>
            <p:ph type="title"/>
          </p:nvPr>
        </p:nvSpPr>
        <p:spPr>
          <a:xfrm>
            <a:off x="513527" y="270389"/>
            <a:ext cx="3397219" cy="516595"/>
          </a:xfrm>
        </p:spPr>
        <p:txBody>
          <a:bodyPr>
            <a:noAutofit/>
          </a:bodyPr>
          <a:lstStyle/>
          <a:p>
            <a:r>
              <a:rPr lang="en-GB" sz="2400" dirty="0"/>
              <a:t>Clustering Analysis</a:t>
            </a:r>
            <a:endParaRPr lang="en-US" sz="2400" dirty="0"/>
          </a:p>
        </p:txBody>
      </p:sp>
      <p:sp>
        <p:nvSpPr>
          <p:cNvPr id="3" name="Subtitle 2">
            <a:extLst>
              <a:ext uri="{FF2B5EF4-FFF2-40B4-BE49-F238E27FC236}">
                <a16:creationId xmlns:a16="http://schemas.microsoft.com/office/drawing/2014/main" id="{8A8019CD-66C2-0787-F148-82705280E6E9}"/>
              </a:ext>
            </a:extLst>
          </p:cNvPr>
          <p:cNvSpPr>
            <a:spLocks noGrp="1"/>
          </p:cNvSpPr>
          <p:nvPr>
            <p:ph type="subTitle" idx="1"/>
          </p:nvPr>
        </p:nvSpPr>
        <p:spPr>
          <a:xfrm>
            <a:off x="1182217" y="1345701"/>
            <a:ext cx="3493027" cy="1672342"/>
          </a:xfrm>
        </p:spPr>
        <p:txBody>
          <a:bodyPr>
            <a:normAutofit fontScale="55000" lnSpcReduction="20000"/>
          </a:bodyPr>
          <a:lstStyle/>
          <a:p>
            <a:r>
              <a:rPr lang="en-US" sz="2200" b="1" dirty="0">
                <a:cs typeface="Arial"/>
                <a:sym typeface="Arial"/>
              </a:rPr>
              <a:t>Task: </a:t>
            </a:r>
          </a:p>
          <a:p>
            <a:endParaRPr lang="en-US" sz="2200" dirty="0">
              <a:cs typeface="Arial"/>
              <a:sym typeface="Arial"/>
            </a:endParaRPr>
          </a:p>
          <a:p>
            <a:r>
              <a:rPr lang="en-US" sz="2200" dirty="0">
                <a:cs typeface="Arial"/>
                <a:sym typeface="Arial"/>
              </a:rPr>
              <a:t>	The goal of the clustering analysis was to group companies based on their financial health, allowing us to identify distinct segments that share similar financial characteristics. This helps in understanding market dynamics and assessing financial risk.</a:t>
            </a:r>
          </a:p>
          <a:p>
            <a:endParaRPr lang="en-US" b="1" dirty="0"/>
          </a:p>
        </p:txBody>
      </p:sp>
      <p:sp>
        <p:nvSpPr>
          <p:cNvPr id="13" name="TextBox 12">
            <a:extLst>
              <a:ext uri="{FF2B5EF4-FFF2-40B4-BE49-F238E27FC236}">
                <a16:creationId xmlns:a16="http://schemas.microsoft.com/office/drawing/2014/main" id="{B3EBF2E6-1BFC-A955-6B60-22621275732E}"/>
              </a:ext>
            </a:extLst>
          </p:cNvPr>
          <p:cNvSpPr txBox="1"/>
          <p:nvPr/>
        </p:nvSpPr>
        <p:spPr>
          <a:xfrm>
            <a:off x="1278025" y="3059034"/>
            <a:ext cx="3927422" cy="1754326"/>
          </a:xfrm>
          <a:prstGeom prst="rect">
            <a:avLst/>
          </a:prstGeom>
          <a:noFill/>
        </p:spPr>
        <p:txBody>
          <a:bodyPr wrap="square" rtlCol="0">
            <a:spAutoFit/>
          </a:bodyPr>
          <a:lstStyle/>
          <a:p>
            <a:r>
              <a:rPr lang="en-GB" sz="1200" b="1" dirty="0">
                <a:solidFill>
                  <a:schemeClr val="dk2"/>
                </a:solidFill>
                <a:latin typeface="Nunito"/>
                <a:sym typeface="Nunito"/>
              </a:rPr>
              <a:t>Implementation:</a:t>
            </a:r>
          </a:p>
          <a:p>
            <a:endParaRPr lang="en-GB" sz="1200" b="1" dirty="0">
              <a:solidFill>
                <a:schemeClr val="dk2"/>
              </a:solidFill>
              <a:latin typeface="Nunito"/>
              <a:sym typeface="Nunito"/>
            </a:endParaRPr>
          </a:p>
          <a:p>
            <a:pPr marL="171450" indent="-171450">
              <a:buFont typeface="Wingdings" panose="05000000000000000000" pitchFamily="2" charset="2"/>
              <a:buChar char="Ø"/>
            </a:pPr>
            <a:r>
              <a:rPr lang="en-GB" sz="1200" b="1" dirty="0">
                <a:solidFill>
                  <a:schemeClr val="dk2"/>
                </a:solidFill>
                <a:latin typeface="Nunito"/>
                <a:sym typeface="Nunito"/>
              </a:rPr>
              <a:t>Number of Clusters: </a:t>
            </a:r>
            <a:r>
              <a:rPr lang="en-GB" sz="1200" dirty="0">
                <a:solidFill>
                  <a:schemeClr val="dk2"/>
                </a:solidFill>
                <a:latin typeface="Nunito"/>
                <a:sym typeface="Nunito"/>
              </a:rPr>
              <a:t>Determined an optimal number of clusters using the Elbow Method.</a:t>
            </a:r>
            <a:endParaRPr lang="en-GB" sz="1200" dirty="0"/>
          </a:p>
          <a:p>
            <a:endParaRPr lang="en-GB" sz="1200" b="1" dirty="0">
              <a:solidFill>
                <a:schemeClr val="dk2"/>
              </a:solidFill>
              <a:latin typeface="Nunito"/>
              <a:sym typeface="Nunito"/>
            </a:endParaRPr>
          </a:p>
          <a:p>
            <a:pPr marL="171450" indent="-171450">
              <a:buFont typeface="Wingdings" panose="05000000000000000000" pitchFamily="2" charset="2"/>
              <a:buChar char="Ø"/>
            </a:pPr>
            <a:r>
              <a:rPr lang="en-GB" sz="1200" b="1" dirty="0">
                <a:solidFill>
                  <a:schemeClr val="dk2"/>
                </a:solidFill>
                <a:latin typeface="Nunito"/>
                <a:sym typeface="Nunito"/>
              </a:rPr>
              <a:t>K-Means Clustering Algorithm: </a:t>
            </a:r>
            <a:r>
              <a:rPr lang="en-GB" sz="1200" dirty="0">
                <a:solidFill>
                  <a:schemeClr val="dk2"/>
                </a:solidFill>
                <a:latin typeface="Nunito"/>
                <a:sym typeface="Nunito"/>
              </a:rPr>
              <a:t>Used the K-Means clustering algorithm, that partitions the companies into distinct clusters.</a:t>
            </a:r>
          </a:p>
          <a:p>
            <a:endParaRPr lang="en-GB" sz="1200" dirty="0">
              <a:solidFill>
                <a:schemeClr val="dk2"/>
              </a:solidFill>
              <a:latin typeface="Nunito"/>
              <a:sym typeface="Nunito"/>
            </a:endParaRPr>
          </a:p>
        </p:txBody>
      </p:sp>
    </p:spTree>
    <p:extLst>
      <p:ext uri="{BB962C8B-B14F-4D97-AF65-F5344CB8AC3E}">
        <p14:creationId xmlns:p14="http://schemas.microsoft.com/office/powerpoint/2010/main" val="160175752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3521</TotalTime>
  <Words>2999</Words>
  <Application>Microsoft Macintosh PowerPoint</Application>
  <PresentationFormat>On-screen Show (16:9)</PresentationFormat>
  <Paragraphs>232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Maven Pro</vt:lpstr>
      <vt:lpstr>Wingdings</vt:lpstr>
      <vt:lpstr>Nunito</vt:lpstr>
      <vt:lpstr>Courier New</vt:lpstr>
      <vt:lpstr>Symbol</vt:lpstr>
      <vt:lpstr>Arial</vt:lpstr>
      <vt:lpstr>Momentum</vt:lpstr>
      <vt:lpstr>Clustering and Regression Analysis of Financial Health and Stock Performance</vt:lpstr>
      <vt:lpstr>The problem</vt:lpstr>
      <vt:lpstr>Dataset and Technology Used</vt:lpstr>
      <vt:lpstr>Challenges</vt:lpstr>
      <vt:lpstr>Implementation</vt:lpstr>
      <vt:lpstr>PowerPoint Presentation</vt:lpstr>
      <vt:lpstr>Data Cleaning and EDA </vt:lpstr>
      <vt:lpstr>EDA</vt:lpstr>
      <vt:lpstr>Clustering Analysis</vt:lpstr>
      <vt:lpstr>Clustering Analysis - Insights </vt:lpstr>
      <vt:lpstr>Clustering Analysis - Results</vt:lpstr>
      <vt:lpstr>Regression Analysis</vt:lpstr>
      <vt:lpstr>Regression Analysis - Results</vt:lpstr>
      <vt:lpstr>Combined Analysis</vt:lpstr>
      <vt:lpstr>Combined Analysis - Results </vt:lpstr>
      <vt:lpstr>Financial Resilience Analysis</vt:lpstr>
      <vt:lpstr>Financial Resilience Analysis - Results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MAHAMUNI, ADITYA (PGT)</cp:lastModifiedBy>
  <cp:revision>46</cp:revision>
  <dcterms:modified xsi:type="dcterms:W3CDTF">2024-08-16T21:53:13Z</dcterms:modified>
</cp:coreProperties>
</file>