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82" r:id="rId12"/>
    <p:sldId id="293" r:id="rId13"/>
    <p:sldId id="294" r:id="rId14"/>
    <p:sldId id="286" r:id="rId15"/>
    <p:sldId id="273" r:id="rId16"/>
    <p:sldId id="275" r:id="rId17"/>
    <p:sldId id="277" r:id="rId18"/>
    <p:sldId id="278" r:id="rId19"/>
    <p:sldId id="284" r:id="rId20"/>
    <p:sldId id="288" r:id="rId21"/>
    <p:sldId id="29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548-C744-45CE-B756-3C3CC7F40546}" type="datetimeFigureOut">
              <a:rPr lang="en-US" smtClean="0"/>
              <a:pPr/>
              <a:t>13-Mar-20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DB79-C5DA-456A-8D7C-F4B48C6EA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548-C744-45CE-B756-3C3CC7F40546}" type="datetimeFigureOut">
              <a:rPr lang="en-US" smtClean="0"/>
              <a:pPr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DB79-C5DA-456A-8D7C-F4B48C6EA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548-C744-45CE-B756-3C3CC7F40546}" type="datetimeFigureOut">
              <a:rPr lang="en-US" smtClean="0"/>
              <a:pPr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DB79-C5DA-456A-8D7C-F4B48C6EA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548-C744-45CE-B756-3C3CC7F40546}" type="datetimeFigureOut">
              <a:rPr lang="en-US" smtClean="0"/>
              <a:pPr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DB79-C5DA-456A-8D7C-F4B48C6EA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548-C744-45CE-B756-3C3CC7F40546}" type="datetimeFigureOut">
              <a:rPr lang="en-US" smtClean="0"/>
              <a:pPr/>
              <a:t>13-Mar-20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DB79-C5DA-456A-8D7C-F4B48C6EA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548-C744-45CE-B756-3C3CC7F40546}" type="datetimeFigureOut">
              <a:rPr lang="en-US" smtClean="0"/>
              <a:pPr/>
              <a:t>13-Mar-20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DB79-C5DA-456A-8D7C-F4B48C6EA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548-C744-45CE-B756-3C3CC7F40546}" type="datetimeFigureOut">
              <a:rPr lang="en-US" smtClean="0"/>
              <a:pPr/>
              <a:t>13-Mar-20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DB79-C5DA-456A-8D7C-F4B48C6EA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548-C744-45CE-B756-3C3CC7F40546}" type="datetimeFigureOut">
              <a:rPr lang="en-US" smtClean="0"/>
              <a:pPr/>
              <a:t>13-Mar-20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DB79-C5DA-456A-8D7C-F4B48C6EA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548-C744-45CE-B756-3C3CC7F40546}" type="datetimeFigureOut">
              <a:rPr lang="en-US" smtClean="0"/>
              <a:pPr/>
              <a:t>13-Mar-20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DB79-C5DA-456A-8D7C-F4B48C6EA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548-C744-45CE-B756-3C3CC7F40546}" type="datetimeFigureOut">
              <a:rPr lang="en-US" smtClean="0"/>
              <a:pPr/>
              <a:t>13-Mar-20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8DB79-C5DA-456A-8D7C-F4B48C6EAD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66548-C744-45CE-B756-3C3CC7F40546}" type="datetimeFigureOut">
              <a:rPr lang="en-US" smtClean="0"/>
              <a:pPr/>
              <a:t>13-Mar-20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068DB79-C5DA-456A-8D7C-F4B48C6EAD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dissolve/>
    <p:sndAc>
      <p:stSnd>
        <p:snd r:embed="rId1" name="click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6866548-C744-45CE-B756-3C3CC7F40546}" type="datetimeFigureOut">
              <a:rPr lang="en-US" smtClean="0"/>
              <a:pPr/>
              <a:t>13-Mar-20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68DB79-C5DA-456A-8D7C-F4B48C6EADF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dissolve/>
    <p:sndAc>
      <p:stSnd>
        <p:snd r:embed="rId13" name="click.wav"/>
      </p:stSnd>
    </p:sndAc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1"/>
            <a:ext cx="7772400" cy="2209800"/>
          </a:xfrm>
        </p:spPr>
        <p:txBody>
          <a:bodyPr/>
          <a:lstStyle/>
          <a:p>
            <a:r>
              <a:rPr lang="en-US" dirty="0" smtClean="0"/>
              <a:t>FOOD CRAFT INSTITUTE SUMERPUR (PALI)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FCI Sumerpu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3429000"/>
            <a:ext cx="6400800" cy="2590800"/>
          </a:xfrm>
          <a:prstGeom prst="rect">
            <a:avLst/>
          </a:prstGeom>
        </p:spPr>
      </p:pic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</a:t>
            </a:r>
            <a:r>
              <a:rPr lang="en-US" b="1" dirty="0" smtClean="0"/>
              <a:t>4</a:t>
            </a:r>
            <a:r>
              <a:rPr lang="en-US" dirty="0" smtClean="0"/>
              <a:t> </a:t>
            </a:r>
            <a:r>
              <a:rPr lang="en-US" b="1" dirty="0" smtClean="0"/>
              <a:t>Classrooms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dirty="0" smtClean="0"/>
              <a:t>  </a:t>
            </a:r>
            <a:endParaRPr lang="en-US" b="1" dirty="0" smtClean="0"/>
          </a:p>
          <a:p>
            <a:pPr marL="514350" indent="-51435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" name="Picture 3" descr="IMG_20191025_1459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38200" y="1676400"/>
            <a:ext cx="7467600" cy="4419600"/>
          </a:xfrm>
          <a:prstGeom prst="rect">
            <a:avLst/>
          </a:prstGeom>
        </p:spPr>
      </p:pic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Cemented Parking Area</a:t>
            </a:r>
            <a:endParaRPr lang="en-US" dirty="0"/>
          </a:p>
        </p:txBody>
      </p:sp>
      <p:pic>
        <p:nvPicPr>
          <p:cNvPr id="7" name="Content Placeholder 6" descr="IMG_20191030_124848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66800" y="1600200"/>
            <a:ext cx="6857999" cy="4525963"/>
          </a:xfrm>
        </p:spPr>
      </p:pic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Supporting Infrastructure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Sanctioned Electricity Load </a:t>
            </a:r>
            <a:r>
              <a:rPr lang="en-US" dirty="0" smtClean="0"/>
              <a:t>of 125 KV </a:t>
            </a:r>
            <a:r>
              <a:rPr lang="en-US" dirty="0"/>
              <a:t>from </a:t>
            </a:r>
            <a:r>
              <a:rPr lang="en-US" dirty="0" smtClean="0"/>
              <a:t>RSEB</a:t>
            </a:r>
          </a:p>
          <a:p>
            <a:r>
              <a:rPr lang="en-US" dirty="0"/>
              <a:t>Stand-by </a:t>
            </a:r>
            <a:r>
              <a:rPr lang="en-US" dirty="0" smtClean="0"/>
              <a:t>Generator, 125 KV</a:t>
            </a:r>
          </a:p>
          <a:p>
            <a:r>
              <a:rPr lang="en-US" dirty="0" smtClean="0"/>
              <a:t>Underground water storage tank 20 KL capacity</a:t>
            </a:r>
          </a:p>
          <a:p>
            <a:r>
              <a:rPr lang="en-US" dirty="0"/>
              <a:t>Configuration of Gas </a:t>
            </a:r>
            <a:r>
              <a:rPr lang="en-US" dirty="0" smtClean="0"/>
              <a:t>Bank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Transformer-gen set</a:t>
            </a:r>
            <a:endParaRPr lang="en-US" dirty="0"/>
          </a:p>
        </p:txBody>
      </p:sp>
      <p:pic>
        <p:nvPicPr>
          <p:cNvPr id="4" name="Content Placeholder 3" descr="IMG_20191030_123610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45708" y="1935163"/>
            <a:ext cx="5852583" cy="4389437"/>
          </a:xfrm>
        </p:spPr>
      </p:pic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Upcoming Facilities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Free </a:t>
            </a:r>
            <a:r>
              <a:rPr lang="en-US" sz="3600" dirty="0" err="1" smtClean="0"/>
              <a:t>Wi-fi</a:t>
            </a:r>
            <a:r>
              <a:rPr lang="en-US" sz="3600" dirty="0" smtClean="0"/>
              <a:t> in campus</a:t>
            </a:r>
          </a:p>
          <a:p>
            <a:r>
              <a:rPr lang="en-US" sz="3600" dirty="0" smtClean="0"/>
              <a:t>Hostel and Mess facility for outstation candidates</a:t>
            </a:r>
          </a:p>
          <a:p>
            <a:r>
              <a:rPr lang="en-US" sz="3600" dirty="0" smtClean="0"/>
              <a:t>Playground development</a:t>
            </a:r>
          </a:p>
          <a:p>
            <a:r>
              <a:rPr lang="en-US" sz="3600" dirty="0" smtClean="0"/>
              <a:t>Improved road connectivity</a:t>
            </a:r>
          </a:p>
          <a:p>
            <a:r>
              <a:rPr lang="en-US" sz="3600" dirty="0" smtClean="0"/>
              <a:t>Future </a:t>
            </a:r>
            <a:r>
              <a:rPr lang="en-US" sz="3600" dirty="0" err="1" smtClean="0"/>
              <a:t>upgradation</a:t>
            </a:r>
            <a:r>
              <a:rPr lang="en-US" sz="3600" dirty="0" smtClean="0"/>
              <a:t> to degree college</a:t>
            </a:r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Programs offered by </a:t>
            </a:r>
            <a:r>
              <a:rPr lang="en-US" b="1" dirty="0" smtClean="0"/>
              <a:t>Institute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Diploma </a:t>
            </a:r>
            <a:r>
              <a:rPr lang="en-US" u="sng" dirty="0">
                <a:solidFill>
                  <a:srgbClr val="FF0000"/>
                </a:solidFill>
              </a:rPr>
              <a:t>in Food </a:t>
            </a:r>
            <a:r>
              <a:rPr lang="en-US" u="sng" dirty="0" smtClean="0">
                <a:solidFill>
                  <a:srgbClr val="FF0000"/>
                </a:solidFill>
              </a:rPr>
              <a:t>Production (1-1/2 year) </a:t>
            </a:r>
            <a:r>
              <a:rPr lang="en-US" sz="2400" dirty="0" smtClean="0">
                <a:solidFill>
                  <a:srgbClr val="0070C0"/>
                </a:solidFill>
              </a:rPr>
              <a:t>(Affiliated to National Council For Hotel Mgt., </a:t>
            </a:r>
            <a:r>
              <a:rPr lang="en-US" sz="2400" dirty="0" err="1" smtClean="0">
                <a:solidFill>
                  <a:srgbClr val="0070C0"/>
                </a:solidFill>
              </a:rPr>
              <a:t>Noida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endParaRPr lang="en-US" u="sng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Eligibility</a:t>
            </a:r>
            <a:r>
              <a:rPr lang="en-US" dirty="0" smtClean="0"/>
              <a:t> – 12</a:t>
            </a:r>
            <a:r>
              <a:rPr lang="en-US" baseline="30000" dirty="0" smtClean="0"/>
              <a:t>th</a:t>
            </a:r>
            <a:r>
              <a:rPr lang="en-US" dirty="0" smtClean="0"/>
              <a:t> Pass (Art/Commerce/ Science)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Age</a:t>
            </a:r>
            <a:r>
              <a:rPr lang="en-US" dirty="0" smtClean="0"/>
              <a:t>: 18-25 years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Advantage</a:t>
            </a:r>
            <a:r>
              <a:rPr lang="en-US" dirty="0" smtClean="0"/>
              <a:t> - Course can be done along with Regular Graduation.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Career Options:  </a:t>
            </a:r>
            <a:r>
              <a:rPr lang="en-US" dirty="0" smtClean="0">
                <a:solidFill>
                  <a:srgbClr val="00B050"/>
                </a:solidFill>
              </a:rPr>
              <a:t>Chef/cook in Hotels, Restaurant, Cruise, Railways, Foreign Countries, Catering business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Programs offered by </a:t>
            </a:r>
            <a:r>
              <a:rPr lang="en-US" b="1" dirty="0" smtClean="0"/>
              <a:t>Institute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Diploma in Food and Beverage Service (1-1/2 year) </a:t>
            </a:r>
            <a:r>
              <a:rPr lang="en-US" sz="2400" dirty="0" smtClean="0">
                <a:solidFill>
                  <a:srgbClr val="0070C0"/>
                </a:solidFill>
              </a:rPr>
              <a:t>(Affiliated to National Council For Hotel Mgt., </a:t>
            </a:r>
            <a:r>
              <a:rPr lang="en-US" sz="2400" dirty="0" err="1" smtClean="0">
                <a:solidFill>
                  <a:srgbClr val="0070C0"/>
                </a:solidFill>
              </a:rPr>
              <a:t>Noida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endParaRPr lang="en-US" u="sng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Eligibility</a:t>
            </a:r>
            <a:r>
              <a:rPr lang="en-US" dirty="0" smtClean="0"/>
              <a:t> – 12</a:t>
            </a:r>
            <a:r>
              <a:rPr lang="en-US" baseline="30000" dirty="0" smtClean="0"/>
              <a:t>th</a:t>
            </a:r>
            <a:r>
              <a:rPr lang="en-US" dirty="0" smtClean="0"/>
              <a:t> Pass (Art/Commerce/ Science)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Age</a:t>
            </a:r>
            <a:r>
              <a:rPr lang="en-US" dirty="0" smtClean="0"/>
              <a:t>: 18-25 years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Advantage</a:t>
            </a:r>
            <a:r>
              <a:rPr lang="en-US" dirty="0" smtClean="0"/>
              <a:t> - Course can be done along with Regular Graduation.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Career Options:  </a:t>
            </a:r>
            <a:r>
              <a:rPr lang="en-US" dirty="0" smtClean="0">
                <a:solidFill>
                  <a:srgbClr val="00B050"/>
                </a:solidFill>
              </a:rPr>
              <a:t>Flight steward, Captain/Manager in Restaurant, Bar, Cruise, Foreign Countries, Catering business, Banqueting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Programs offered by </a:t>
            </a:r>
            <a:r>
              <a:rPr lang="en-US" b="1" dirty="0" smtClean="0"/>
              <a:t>Institute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/>
              <a:t> </a:t>
            </a:r>
            <a:r>
              <a:rPr lang="en-US" u="sng" dirty="0" smtClean="0">
                <a:solidFill>
                  <a:srgbClr val="FF0000"/>
                </a:solidFill>
              </a:rPr>
              <a:t>Diploma in Front Office (1-1/2 year) </a:t>
            </a:r>
            <a:r>
              <a:rPr lang="en-US" sz="2400" dirty="0" smtClean="0">
                <a:solidFill>
                  <a:srgbClr val="0070C0"/>
                </a:solidFill>
              </a:rPr>
              <a:t>(Affiliated to National Council For Hotel Mgt., </a:t>
            </a:r>
            <a:r>
              <a:rPr lang="en-US" sz="2400" dirty="0" err="1" smtClean="0">
                <a:solidFill>
                  <a:srgbClr val="0070C0"/>
                </a:solidFill>
              </a:rPr>
              <a:t>Noida</a:t>
            </a:r>
            <a:r>
              <a:rPr lang="en-US" sz="2400" dirty="0" smtClean="0">
                <a:solidFill>
                  <a:srgbClr val="0070C0"/>
                </a:solidFill>
              </a:rPr>
              <a:t>)</a:t>
            </a:r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Eligibility</a:t>
            </a:r>
            <a:r>
              <a:rPr lang="en-US" dirty="0" smtClean="0"/>
              <a:t> – 12</a:t>
            </a:r>
            <a:r>
              <a:rPr lang="en-US" baseline="30000" dirty="0" smtClean="0"/>
              <a:t>th</a:t>
            </a:r>
            <a:r>
              <a:rPr lang="en-US" dirty="0" smtClean="0"/>
              <a:t> Pass (Art/Commerce/ Science)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Age</a:t>
            </a:r>
            <a:r>
              <a:rPr lang="en-US" dirty="0" smtClean="0"/>
              <a:t>: 18-25 years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Advantage</a:t>
            </a:r>
            <a:r>
              <a:rPr lang="en-US" dirty="0" smtClean="0"/>
              <a:t> - Course can be done along with Regular Graduation.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Career Options:  </a:t>
            </a:r>
            <a:r>
              <a:rPr lang="en-US" dirty="0" smtClean="0">
                <a:solidFill>
                  <a:srgbClr val="00B050"/>
                </a:solidFill>
              </a:rPr>
              <a:t>Receptionist, Front Desk Executive, Lobby Manager, Event Management, Sales &amp; Marketing, Call center, Customer care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Students in Kitchen - Chefs of the future </a:t>
            </a:r>
            <a:endParaRPr lang="en-US" dirty="0"/>
          </a:p>
        </p:txBody>
      </p:sp>
      <p:pic>
        <p:nvPicPr>
          <p:cNvPr id="2050" name="Picture 2" descr="C:\Users\fci\Desktop\photo\mcc batch 2 20.12.19\WhatsApp Image 2019-12-20 at 13.41.14 (3).jpe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Preparing Dishes</a:t>
            </a:r>
            <a:endParaRPr lang="en-US" dirty="0"/>
          </a:p>
        </p:txBody>
      </p:sp>
      <p:pic>
        <p:nvPicPr>
          <p:cNvPr id="1026" name="Picture 2" descr="C:\Users\fci\Desktop\photo\mcc batch 2 20.12.19\WhatsApp Image 2019-12-20 at 13.41.19.jpe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1" y="1600200"/>
            <a:ext cx="7391400" cy="4525963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 fontScale="90000"/>
          </a:bodyPr>
          <a:lstStyle/>
          <a:p>
            <a:r>
              <a:rPr lang="en-US" b="1" u="heavy" dirty="0" smtClean="0"/>
              <a:t/>
            </a:r>
            <a:br>
              <a:rPr lang="en-US" b="1" u="heavy" dirty="0" smtClean="0"/>
            </a:br>
            <a:r>
              <a:rPr lang="en-US" b="1" u="heavy" dirty="0" smtClean="0"/>
              <a:t/>
            </a:r>
            <a:br>
              <a:rPr lang="en-US" b="1" u="heavy" dirty="0" smtClean="0"/>
            </a:br>
            <a:r>
              <a:rPr lang="en-US" b="1" dirty="0" smtClean="0"/>
              <a:t>BUILDING </a:t>
            </a:r>
            <a:r>
              <a:rPr lang="en-US" b="1" dirty="0"/>
              <a:t>INFRASTRUCTURE</a:t>
            </a:r>
            <a:r>
              <a:rPr lang="en-US" u="sng" dirty="0"/>
              <a:t/>
            </a:r>
            <a:br>
              <a:rPr lang="en-US" u="sng" dirty="0"/>
            </a:br>
            <a:r>
              <a:rPr lang="en-US" b="1" dirty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Basic </a:t>
            </a:r>
            <a:r>
              <a:rPr lang="en-US" dirty="0"/>
              <a:t>Training Kitchen </a:t>
            </a:r>
            <a:endParaRPr lang="en-US" b="1" dirty="0" smtClean="0"/>
          </a:p>
          <a:p>
            <a:pPr marL="514350" indent="-514350">
              <a:buNone/>
            </a:pPr>
            <a:r>
              <a:rPr lang="en-US" b="1" dirty="0" smtClean="0"/>
              <a:t> 	</a:t>
            </a:r>
            <a:endParaRPr lang="en-US" dirty="0"/>
          </a:p>
        </p:txBody>
      </p:sp>
      <p:pic>
        <p:nvPicPr>
          <p:cNvPr id="4" name="Picture 3" descr="IMG_20191025_1548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590800"/>
            <a:ext cx="7162800" cy="3429000"/>
          </a:xfrm>
          <a:prstGeom prst="rect">
            <a:avLst/>
          </a:prstGeom>
        </p:spPr>
      </p:pic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Students Doing Practical Work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645708" y="1935163"/>
            <a:ext cx="5852583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6416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wedge/>
    <p:sndAc>
      <p:stSnd>
        <p:snd r:embed="rId2" name="click.wav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US" dirty="0" smtClean="0"/>
              <a:t>Basic </a:t>
            </a:r>
            <a:r>
              <a:rPr lang="en-US" dirty="0" smtClean="0"/>
              <a:t>Training </a:t>
            </a:r>
            <a:r>
              <a:rPr lang="en-US" dirty="0" smtClean="0"/>
              <a:t>Kitchen</a:t>
            </a:r>
            <a:endParaRPr lang="en-US" b="1" dirty="0" smtClean="0"/>
          </a:p>
        </p:txBody>
      </p:sp>
      <p:pic>
        <p:nvPicPr>
          <p:cNvPr id="4" name="Picture 3" descr="IMG_20191025_15513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2286000"/>
            <a:ext cx="6858000" cy="3505200"/>
          </a:xfrm>
          <a:prstGeom prst="rect">
            <a:avLst/>
          </a:prstGeom>
        </p:spPr>
      </p:pic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Quantity Food Kitchen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               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IMG_20191025_14543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1752600"/>
            <a:ext cx="7239000" cy="3886200"/>
          </a:xfrm>
          <a:prstGeom prst="rect">
            <a:avLst/>
          </a:prstGeom>
        </p:spPr>
      </p:pic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Cold &amp; Dry Food Store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sz="3200" b="1" dirty="0" smtClean="0"/>
              <a:t>		</a:t>
            </a:r>
          </a:p>
          <a:p>
            <a:pPr marL="514350" indent="-514350">
              <a:buNone/>
            </a:pPr>
            <a:endParaRPr lang="en-US" sz="3200" dirty="0"/>
          </a:p>
        </p:txBody>
      </p:sp>
      <p:pic>
        <p:nvPicPr>
          <p:cNvPr id="4" name="Picture 3" descr="IMG_20191025_14532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00" y="1447800"/>
            <a:ext cx="6934200" cy="4495800"/>
          </a:xfrm>
          <a:prstGeom prst="rect">
            <a:avLst/>
          </a:prstGeom>
        </p:spPr>
      </p:pic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3" algn="ctr" rtl="0">
              <a:spcBef>
                <a:spcPct val="0"/>
              </a:spcBef>
            </a:pPr>
            <a:r>
              <a:rPr lang="en-US" sz="3200" dirty="0" smtClean="0"/>
              <a:t>Basic Training Restaurant &amp; Pantry 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3" indent="-514350">
              <a:buNone/>
            </a:pPr>
            <a:r>
              <a:rPr lang="en-US" sz="3200" b="1" dirty="0" smtClean="0"/>
              <a:t>         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IMG_20191025_1455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6800" y="1828800"/>
            <a:ext cx="7162799" cy="4191000"/>
          </a:xfrm>
          <a:prstGeom prst="rect">
            <a:avLst/>
          </a:prstGeom>
        </p:spPr>
      </p:pic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Students Dining Hall + Pantry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None/>
            </a:pPr>
            <a:r>
              <a:rPr lang="en-US" b="1" dirty="0" smtClean="0"/>
              <a:t>		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G_20191025_14400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2133600"/>
            <a:ext cx="7467599" cy="3962400"/>
          </a:xfrm>
          <a:prstGeom prst="rect">
            <a:avLst/>
          </a:prstGeom>
        </p:spPr>
      </p:pic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Office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	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IMG_20191025_1456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2057400"/>
            <a:ext cx="7086600" cy="4114800"/>
          </a:xfrm>
          <a:prstGeom prst="rect">
            <a:avLst/>
          </a:prstGeom>
        </p:spPr>
      </p:pic>
    </p:spTree>
  </p:cSld>
  <p:clrMapOvr>
    <a:masterClrMapping/>
  </p:clrMapOvr>
  <p:transition spd="med">
    <p:fad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Conference Room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endParaRPr lang="en-US" dirty="0"/>
          </a:p>
        </p:txBody>
      </p:sp>
      <p:pic>
        <p:nvPicPr>
          <p:cNvPr id="4" name="Picture 3" descr="IMG_20190927_11233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1752600"/>
            <a:ext cx="6858000" cy="4267200"/>
          </a:xfrm>
          <a:prstGeom prst="rect">
            <a:avLst/>
          </a:prstGeom>
        </p:spPr>
      </p:pic>
    </p:spTree>
  </p:cSld>
  <p:clrMapOvr>
    <a:masterClrMapping/>
  </p:clrMapOvr>
  <p:transition spd="med">
    <p:dissolve/>
    <p:sndAc>
      <p:stSnd>
        <p:snd r:embed="rId2" name="click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351</TotalTime>
  <Words>325</Words>
  <Application>Microsoft Office PowerPoint</Application>
  <PresentationFormat>On-screen Show (4:3)</PresentationFormat>
  <Paragraphs>63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FOOD CRAFT INSTITUTE SUMERPUR (PALI)</vt:lpstr>
      <vt:lpstr>  BUILDING INFRASTRUCTURE   </vt:lpstr>
      <vt:lpstr>LARDER</vt:lpstr>
      <vt:lpstr>Quantity Food Kitchen  </vt:lpstr>
      <vt:lpstr>Cold &amp; Dry Food Store  </vt:lpstr>
      <vt:lpstr>Basic Training Restaurant &amp; Pantry   </vt:lpstr>
      <vt:lpstr>Students Dining Hall + Pantry </vt:lpstr>
      <vt:lpstr>Front Office Lab</vt:lpstr>
      <vt:lpstr>Conference Room</vt:lpstr>
      <vt:lpstr>Total 4 Classrooms</vt:lpstr>
      <vt:lpstr>Cemented Parking Area</vt:lpstr>
      <vt:lpstr>Supporting Infrastructure in place</vt:lpstr>
      <vt:lpstr>Transformer-gen set</vt:lpstr>
      <vt:lpstr>Future Upcoming Facilities</vt:lpstr>
      <vt:lpstr>Programs offered by Institute</vt:lpstr>
      <vt:lpstr>Programs offered by Institute</vt:lpstr>
      <vt:lpstr>Programs offered by Institute</vt:lpstr>
      <vt:lpstr>Students in Kitchen - Chefs of the future </vt:lpstr>
      <vt:lpstr>Students Preparing Dishes</vt:lpstr>
      <vt:lpstr>Students Doing Practical Work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CRAFT INSTITUTE SUMERPUR (PALI)</dc:title>
  <dc:creator>FCI Sumerpur</dc:creator>
  <cp:lastModifiedBy>fci</cp:lastModifiedBy>
  <cp:revision>86</cp:revision>
  <dcterms:created xsi:type="dcterms:W3CDTF">2019-10-25T07:03:04Z</dcterms:created>
  <dcterms:modified xsi:type="dcterms:W3CDTF">2020-03-13T08:13:02Z</dcterms:modified>
</cp:coreProperties>
</file>