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15"/>
  </p:notesMasterIdLst>
  <p:sldIdLst>
    <p:sldId id="256" r:id="rId2"/>
    <p:sldId id="257" r:id="rId3"/>
    <p:sldId id="258" r:id="rId4"/>
    <p:sldId id="268" r:id="rId5"/>
    <p:sldId id="261" r:id="rId6"/>
    <p:sldId id="269" r:id="rId7"/>
    <p:sldId id="263" r:id="rId8"/>
    <p:sldId id="264" r:id="rId9"/>
    <p:sldId id="265" r:id="rId10"/>
    <p:sldId id="266"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8E3BD-1957-4DB5-B573-FD28F9D35C32}" type="datetimeFigureOut">
              <a:rPr lang="en-US" smtClean="0"/>
              <a:t>17-Aug-17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D01B5-5507-43C9-9E22-CDEDC2BADBA4}" type="slidenum">
              <a:rPr lang="en-US" smtClean="0"/>
              <a:t>‹#›</a:t>
            </a:fld>
            <a:endParaRPr lang="en-US"/>
          </a:p>
        </p:txBody>
      </p:sp>
    </p:spTree>
    <p:extLst>
      <p:ext uri="{BB962C8B-B14F-4D97-AF65-F5344CB8AC3E}">
        <p14:creationId xmlns:p14="http://schemas.microsoft.com/office/powerpoint/2010/main" val="310526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BD01B5-5507-43C9-9E22-CDEDC2BADBA4}" type="slidenum">
              <a:rPr lang="en-US" smtClean="0"/>
              <a:t>1</a:t>
            </a:fld>
            <a:endParaRPr lang="en-US"/>
          </a:p>
        </p:txBody>
      </p:sp>
    </p:spTree>
    <p:extLst>
      <p:ext uri="{BB962C8B-B14F-4D97-AF65-F5344CB8AC3E}">
        <p14:creationId xmlns:p14="http://schemas.microsoft.com/office/powerpoint/2010/main" val="98910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415873-D5A5-465D-9030-C363FBC25CA6}" type="datetimeFigureOut">
              <a:rPr lang="en-US" smtClean="0"/>
              <a:t>17-Aug-17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233796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15873-D5A5-465D-9030-C363FBC25CA6}" type="datetimeFigureOut">
              <a:rPr lang="en-US" smtClean="0"/>
              <a:t>17-Aug-17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171730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15873-D5A5-465D-9030-C363FBC25CA6}" type="datetimeFigureOut">
              <a:rPr lang="en-US" smtClean="0"/>
              <a:t>17-Aug-17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AA465-BCEA-4C92-A84B-94873052F70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233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415873-D5A5-465D-9030-C363FBC25CA6}" type="datetimeFigureOut">
              <a:rPr lang="en-US" smtClean="0"/>
              <a:t>17-Aug-17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67958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415873-D5A5-465D-9030-C363FBC25CA6}" type="datetimeFigureOut">
              <a:rPr lang="en-US" smtClean="0"/>
              <a:t>17-Aug-17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AA465-BCEA-4C92-A84B-94873052F70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4089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415873-D5A5-465D-9030-C363FBC25CA6}" type="datetimeFigureOut">
              <a:rPr lang="en-US" smtClean="0"/>
              <a:t>17-Aug-17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4138110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15873-D5A5-465D-9030-C363FBC25CA6}" type="datetimeFigureOut">
              <a:rPr lang="en-US" smtClean="0"/>
              <a:t>17-Aug-17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108554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15873-D5A5-465D-9030-C363FBC25CA6}" type="datetimeFigureOut">
              <a:rPr lang="en-US" smtClean="0"/>
              <a:t>17-Aug-17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372508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15873-D5A5-465D-9030-C363FBC25CA6}" type="datetimeFigureOut">
              <a:rPr lang="en-US" smtClean="0"/>
              <a:t>17-Aug-17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387000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15873-D5A5-465D-9030-C363FBC25CA6}" type="datetimeFigureOut">
              <a:rPr lang="en-US" smtClean="0"/>
              <a:t>17-Aug-17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89143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415873-D5A5-465D-9030-C363FBC25CA6}" type="datetimeFigureOut">
              <a:rPr lang="en-US" smtClean="0"/>
              <a:t>17-Aug-17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420116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415873-D5A5-465D-9030-C363FBC25CA6}" type="datetimeFigureOut">
              <a:rPr lang="en-US" smtClean="0"/>
              <a:t>17-Aug-17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327492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415873-D5A5-465D-9030-C363FBC25CA6}" type="datetimeFigureOut">
              <a:rPr lang="en-US" smtClean="0"/>
              <a:t>17-Aug-17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238935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15873-D5A5-465D-9030-C363FBC25CA6}" type="datetimeFigureOut">
              <a:rPr lang="en-US" smtClean="0"/>
              <a:t>17-Aug-17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381466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15873-D5A5-465D-9030-C363FBC25CA6}" type="datetimeFigureOut">
              <a:rPr lang="en-US" smtClean="0"/>
              <a:t>17-Aug-17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411940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15873-D5A5-465D-9030-C363FBC25CA6}" type="datetimeFigureOut">
              <a:rPr lang="en-US" smtClean="0"/>
              <a:t>17-Aug-17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AA465-BCEA-4C92-A84B-94873052F703}" type="slidenum">
              <a:rPr lang="en-US" smtClean="0"/>
              <a:t>‹#›</a:t>
            </a:fld>
            <a:endParaRPr lang="en-US"/>
          </a:p>
        </p:txBody>
      </p:sp>
    </p:spTree>
    <p:extLst>
      <p:ext uri="{BB962C8B-B14F-4D97-AF65-F5344CB8AC3E}">
        <p14:creationId xmlns:p14="http://schemas.microsoft.com/office/powerpoint/2010/main" val="359330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4415873-D5A5-465D-9030-C363FBC25CA6}" type="datetimeFigureOut">
              <a:rPr lang="en-US" smtClean="0"/>
              <a:t>17-Aug-17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2AA465-BCEA-4C92-A84B-94873052F703}" type="slidenum">
              <a:rPr lang="en-US" smtClean="0"/>
              <a:t>‹#›</a:t>
            </a:fld>
            <a:endParaRPr lang="en-US"/>
          </a:p>
        </p:txBody>
      </p:sp>
    </p:spTree>
    <p:extLst>
      <p:ext uri="{BB962C8B-B14F-4D97-AF65-F5344CB8AC3E}">
        <p14:creationId xmlns:p14="http://schemas.microsoft.com/office/powerpoint/2010/main" val="522737274"/>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3845" y="4515235"/>
            <a:ext cx="8915399" cy="2262781"/>
          </a:xfrm>
        </p:spPr>
        <p:txBody>
          <a:bodyPr>
            <a:normAutofit fontScale="90000"/>
          </a:bodyPr>
          <a:lstStyle/>
          <a:p>
            <a:pPr algn="ctr"/>
            <a:r>
              <a:rPr lang="en-US" b="1" dirty="0" smtClean="0"/>
              <a:t>Implementation of Distance Based Approach </a:t>
            </a:r>
            <a:r>
              <a:rPr lang="en-US" b="1" dirty="0"/>
              <a:t/>
            </a:r>
            <a:br>
              <a:rPr lang="en-US" b="1" dirty="0"/>
            </a:br>
            <a:r>
              <a:rPr lang="en-US" b="1" dirty="0" smtClean="0"/>
              <a:t>in</a:t>
            </a:r>
            <a:br>
              <a:rPr lang="en-US" b="1" dirty="0" smtClean="0"/>
            </a:br>
            <a:r>
              <a:rPr lang="en-US" b="1" dirty="0" smtClean="0"/>
              <a:t>Multi Criteria Decision Analysis</a:t>
            </a:r>
            <a:endParaRPr lang="en-US" b="1" dirty="0"/>
          </a:p>
        </p:txBody>
      </p:sp>
    </p:spTree>
    <p:extLst>
      <p:ext uri="{BB962C8B-B14F-4D97-AF65-F5344CB8AC3E}">
        <p14:creationId xmlns:p14="http://schemas.microsoft.com/office/powerpoint/2010/main" val="5846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Implementation of Distance Based Approach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smtClean="0"/>
                  <a:t>Obtaining difference </a:t>
                </a:r>
                <a:r>
                  <a:rPr lang="en-US" sz="2400" dirty="0"/>
                  <a:t>from each alternative to the reference </a:t>
                </a:r>
                <a:r>
                  <a:rPr lang="en-US" sz="2400" dirty="0" smtClean="0"/>
                  <a:t>point, by </a:t>
                </a:r>
                <a:r>
                  <a:rPr lang="en-US" sz="2400" dirty="0"/>
                  <a:t>subtracting each element of the optimal set by a corresponding element in the alternative set</a:t>
                </a:r>
                <a:r>
                  <a:rPr lang="en-US" sz="2400" dirty="0" smtClean="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m:ctrlPr>
                        </m:dPr>
                        <m:e>
                          <m:sSub>
                            <m:sSubPr>
                              <m:ctrlPr>
                                <a:rPr lang="en-US" sz="2400" i="1"/>
                              </m:ctrlPr>
                            </m:sSubPr>
                            <m:e>
                              <m:r>
                                <m:rPr>
                                  <m:sty m:val="p"/>
                                </m:rPr>
                                <a:rPr lang="en-US" sz="2400"/>
                                <m:t>Z</m:t>
                              </m:r>
                            </m:e>
                            <m:sub>
                              <m:r>
                                <m:rPr>
                                  <m:sty m:val="p"/>
                                </m:rPr>
                                <a:rPr lang="en-US" sz="2400"/>
                                <m:t>dis</m:t>
                              </m:r>
                            </m:sub>
                          </m:sSub>
                        </m:e>
                      </m:d>
                      <m:r>
                        <a:rPr lang="en-US" sz="2400"/>
                        <m:t>= </m:t>
                      </m:r>
                      <m:d>
                        <m:dPr>
                          <m:begChr m:val="["/>
                          <m:endChr m:val="]"/>
                          <m:ctrlPr>
                            <a:rPr lang="en-US" sz="2400" i="1"/>
                          </m:ctrlPr>
                        </m:dPr>
                        <m:e>
                          <m:m>
                            <m:mPr>
                              <m:mcs>
                                <m:mc>
                                  <m:mcPr>
                                    <m:count m:val="3"/>
                                    <m:mcJc m:val="center"/>
                                  </m:mcPr>
                                </m:mc>
                              </m:mcs>
                              <m:ctrlPr>
                                <a:rPr lang="en-US" sz="2400" i="1"/>
                              </m:ctrlPr>
                            </m:mPr>
                            <m:mr>
                              <m:e>
                                <m:sSub>
                                  <m:sSubPr>
                                    <m:ctrlPr>
                                      <a:rPr lang="en-US" sz="2400" i="1"/>
                                    </m:ctrlPr>
                                  </m:sSubPr>
                                  <m:e>
                                    <m:r>
                                      <m:rPr>
                                        <m:sty m:val="p"/>
                                      </m:rPr>
                                      <a:rPr lang="en-US" sz="2400"/>
                                      <m:t>Z</m:t>
                                    </m:r>
                                  </m:e>
                                  <m:sub>
                                    <m:r>
                                      <m:rPr>
                                        <m:sty m:val="p"/>
                                      </m:rPr>
                                      <a:rPr lang="en-US" sz="2400"/>
                                      <m:t>OP</m:t>
                                    </m:r>
                                    <m:r>
                                      <a:rPr lang="en-US" sz="2400"/>
                                      <m:t>1</m:t>
                                    </m:r>
                                  </m:sub>
                                </m:sSub>
                                <m:r>
                                  <a:rPr lang="en-US" sz="2400" i="1"/>
                                  <m:t>−</m:t>
                                </m:r>
                                <m:sSub>
                                  <m:sSubPr>
                                    <m:ctrlPr>
                                      <a:rPr lang="en-US" sz="2400" i="1"/>
                                    </m:ctrlPr>
                                  </m:sSubPr>
                                  <m:e>
                                    <m:r>
                                      <m:rPr>
                                        <m:sty m:val="p"/>
                                      </m:rPr>
                                      <a:rPr lang="en-US" sz="2400"/>
                                      <m:t>Z</m:t>
                                    </m:r>
                                  </m:e>
                                  <m:sub>
                                    <m:r>
                                      <a:rPr lang="en-US" sz="2400"/>
                                      <m:t>11</m:t>
                                    </m:r>
                                  </m:sub>
                                </m:sSub>
                              </m:e>
                              <m:e>
                                <m:r>
                                  <a:rPr lang="en-US" sz="2400"/>
                                  <m:t>⋯</m:t>
                                </m:r>
                              </m:e>
                              <m:e>
                                <m:sSub>
                                  <m:sSubPr>
                                    <m:ctrlPr>
                                      <a:rPr lang="en-US" sz="2400" i="1"/>
                                    </m:ctrlPr>
                                  </m:sSubPr>
                                  <m:e>
                                    <m:r>
                                      <m:rPr>
                                        <m:sty m:val="p"/>
                                      </m:rPr>
                                      <a:rPr lang="en-US" sz="2400"/>
                                      <m:t>Z</m:t>
                                    </m:r>
                                  </m:e>
                                  <m:sub>
                                    <m:r>
                                      <m:rPr>
                                        <m:sty m:val="p"/>
                                      </m:rPr>
                                      <a:rPr lang="en-US" sz="2400"/>
                                      <m:t>OPm</m:t>
                                    </m:r>
                                  </m:sub>
                                </m:sSub>
                                <m:r>
                                  <a:rPr lang="en-US" sz="2400" i="1"/>
                                  <m:t>−</m:t>
                                </m:r>
                                <m:sSub>
                                  <m:sSubPr>
                                    <m:ctrlPr>
                                      <a:rPr lang="en-US" sz="2400" i="1"/>
                                    </m:ctrlPr>
                                  </m:sSubPr>
                                  <m:e>
                                    <m:r>
                                      <m:rPr>
                                        <m:sty m:val="p"/>
                                      </m:rPr>
                                      <a:rPr lang="en-US" sz="2400"/>
                                      <m:t>Z</m:t>
                                    </m:r>
                                  </m:e>
                                  <m:sub>
                                    <m:r>
                                      <a:rPr lang="en-US" sz="2400"/>
                                      <m:t>1</m:t>
                                    </m:r>
                                    <m:r>
                                      <m:rPr>
                                        <m:sty m:val="p"/>
                                      </m:rPr>
                                      <a:rPr lang="en-US" sz="2400"/>
                                      <m:t>m</m:t>
                                    </m:r>
                                  </m:sub>
                                </m:sSub>
                              </m:e>
                            </m:mr>
                            <m:mr>
                              <m:e>
                                <m:r>
                                  <a:rPr lang="en-US" sz="2400"/>
                                  <m:t>⋮</m:t>
                                </m:r>
                              </m:e>
                              <m:e>
                                <m:r>
                                  <a:rPr lang="en-US" sz="2400"/>
                                  <m:t>⋱</m:t>
                                </m:r>
                              </m:e>
                              <m:e>
                                <m:r>
                                  <a:rPr lang="en-US" sz="2400"/>
                                  <m:t>⋮</m:t>
                                </m:r>
                              </m:e>
                            </m:mr>
                            <m:mr>
                              <m:e>
                                <m:sSub>
                                  <m:sSubPr>
                                    <m:ctrlPr>
                                      <a:rPr lang="en-US" sz="2400" i="1"/>
                                    </m:ctrlPr>
                                  </m:sSubPr>
                                  <m:e>
                                    <m:r>
                                      <m:rPr>
                                        <m:sty m:val="p"/>
                                      </m:rPr>
                                      <a:rPr lang="en-US" sz="2400"/>
                                      <m:t>Z</m:t>
                                    </m:r>
                                  </m:e>
                                  <m:sub>
                                    <m:r>
                                      <m:rPr>
                                        <m:sty m:val="p"/>
                                      </m:rPr>
                                      <a:rPr lang="en-US" sz="2400"/>
                                      <m:t>OP</m:t>
                                    </m:r>
                                    <m:r>
                                      <a:rPr lang="en-US" sz="2400"/>
                                      <m:t>1</m:t>
                                    </m:r>
                                  </m:sub>
                                </m:sSub>
                                <m:r>
                                  <a:rPr lang="en-US" sz="2400" i="1"/>
                                  <m:t>−</m:t>
                                </m:r>
                                <m:sSub>
                                  <m:sSubPr>
                                    <m:ctrlPr>
                                      <a:rPr lang="en-US" sz="2400" i="1"/>
                                    </m:ctrlPr>
                                  </m:sSubPr>
                                  <m:e>
                                    <m:r>
                                      <m:rPr>
                                        <m:sty m:val="p"/>
                                      </m:rPr>
                                      <a:rPr lang="en-US" sz="2400"/>
                                      <m:t>Z</m:t>
                                    </m:r>
                                  </m:e>
                                  <m:sub>
                                    <m:r>
                                      <m:rPr>
                                        <m:sty m:val="p"/>
                                      </m:rPr>
                                      <a:rPr lang="en-US" sz="2400"/>
                                      <m:t>n</m:t>
                                    </m:r>
                                    <m:r>
                                      <a:rPr lang="en-US" sz="2400"/>
                                      <m:t>1</m:t>
                                    </m:r>
                                  </m:sub>
                                </m:sSub>
                              </m:e>
                              <m:e>
                                <m:r>
                                  <a:rPr lang="en-US" sz="2400"/>
                                  <m:t>⋯</m:t>
                                </m:r>
                              </m:e>
                              <m:e>
                                <m:sSub>
                                  <m:sSubPr>
                                    <m:ctrlPr>
                                      <a:rPr lang="en-US" sz="2400" i="1"/>
                                    </m:ctrlPr>
                                  </m:sSubPr>
                                  <m:e>
                                    <m:r>
                                      <m:rPr>
                                        <m:sty m:val="p"/>
                                      </m:rPr>
                                      <a:rPr lang="en-US" sz="2400"/>
                                      <m:t>Z</m:t>
                                    </m:r>
                                  </m:e>
                                  <m:sub>
                                    <m:r>
                                      <m:rPr>
                                        <m:sty m:val="p"/>
                                      </m:rPr>
                                      <a:rPr lang="en-US" sz="2400"/>
                                      <m:t>OPm</m:t>
                                    </m:r>
                                  </m:sub>
                                </m:sSub>
                                <m:r>
                                  <a:rPr lang="en-US" sz="2400" i="1"/>
                                  <m:t>−</m:t>
                                </m:r>
                                <m:sSub>
                                  <m:sSubPr>
                                    <m:ctrlPr>
                                      <a:rPr lang="en-US" sz="2400" i="1"/>
                                    </m:ctrlPr>
                                  </m:sSubPr>
                                  <m:e>
                                    <m:r>
                                      <m:rPr>
                                        <m:sty m:val="p"/>
                                      </m:rPr>
                                      <a:rPr lang="en-US" sz="2400"/>
                                      <m:t>Z</m:t>
                                    </m:r>
                                  </m:e>
                                  <m:sub>
                                    <m:r>
                                      <m:rPr>
                                        <m:sty m:val="p"/>
                                      </m:rPr>
                                      <a:rPr lang="en-US" sz="2400"/>
                                      <m:t>nm</m:t>
                                    </m:r>
                                  </m:sub>
                                </m:sSub>
                              </m:e>
                            </m:mr>
                          </m:m>
                        </m:e>
                      </m:d>
                    </m:oMath>
                  </m:oMathPara>
                </a14:m>
                <a:endParaRPr lang="en-US" sz="2400" dirty="0"/>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58" t="-1290"/>
                </a:stretch>
              </a:blipFill>
            </p:spPr>
            <p:txBody>
              <a:bodyPr/>
              <a:lstStyle/>
              <a:p>
                <a:r>
                  <a:rPr lang="en-US">
                    <a:noFill/>
                  </a:rPr>
                  <a:t> </a:t>
                </a:r>
              </a:p>
            </p:txBody>
          </p:sp>
        </mc:Fallback>
      </mc:AlternateContent>
    </p:spTree>
    <p:extLst>
      <p:ext uri="{BB962C8B-B14F-4D97-AF65-F5344CB8AC3E}">
        <p14:creationId xmlns:p14="http://schemas.microsoft.com/office/powerpoint/2010/main" val="234356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Implementation of Distance Based Approach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gn="just"/>
                <a:r>
                  <a:rPr lang="en-US" sz="2400" dirty="0" smtClean="0"/>
                  <a:t>Finding Euclidean Composite Distance between each alternative to Optimal State using:</a:t>
                </a:r>
              </a:p>
              <a:p>
                <a:pPr marL="0" indent="0" algn="just">
                  <a:buNone/>
                </a:pPr>
                <a:endParaRPr lang="en-US" sz="2400" dirty="0" smtClean="0"/>
              </a:p>
              <a:p>
                <a:pPr marL="0" indent="0" algn="ctr">
                  <a:buNone/>
                </a:pPr>
                <a:r>
                  <a:rPr lang="en-US" sz="2400" dirty="0" smtClean="0"/>
                  <a:t>Euclidean Distance</a:t>
                </a:r>
                <a14:m>
                  <m:oMath xmlns:m="http://schemas.openxmlformats.org/officeDocument/2006/math">
                    <m:r>
                      <a:rPr lang="en-US" sz="2400"/>
                      <m:t>=[</m:t>
                    </m:r>
                    <m:nary>
                      <m:naryPr>
                        <m:chr m:val="∑"/>
                        <m:limLoc m:val="undOvr"/>
                        <m:ctrlPr>
                          <a:rPr lang="en-US" sz="2400" i="1"/>
                        </m:ctrlPr>
                      </m:naryPr>
                      <m:sub>
                        <m:r>
                          <m:rPr>
                            <m:sty m:val="p"/>
                          </m:rPr>
                          <a:rPr lang="en-US" sz="2400"/>
                          <m:t>j</m:t>
                        </m:r>
                        <m:r>
                          <a:rPr lang="en-US" sz="2400"/>
                          <m:t>=1</m:t>
                        </m:r>
                      </m:sub>
                      <m:sup>
                        <m:r>
                          <m:rPr>
                            <m:sty m:val="p"/>
                          </m:rPr>
                          <a:rPr lang="en-US" sz="2400"/>
                          <m:t>m</m:t>
                        </m:r>
                      </m:sup>
                      <m:e>
                        <m:r>
                          <a:rPr lang="en-US" sz="2400"/>
                          <m:t>(</m:t>
                        </m:r>
                        <m:sSub>
                          <m:sSubPr>
                            <m:ctrlPr>
                              <a:rPr lang="en-US" sz="2400" i="1"/>
                            </m:ctrlPr>
                          </m:sSubPr>
                          <m:e>
                            <m:r>
                              <m:rPr>
                                <m:sty m:val="p"/>
                              </m:rPr>
                              <a:rPr lang="en-US" sz="2400"/>
                              <m:t>Z</m:t>
                            </m:r>
                          </m:e>
                          <m:sub>
                            <m:r>
                              <m:rPr>
                                <m:sty m:val="p"/>
                              </m:rPr>
                              <a:rPr lang="en-US" sz="2400"/>
                              <m:t>OPj</m:t>
                            </m:r>
                          </m:sub>
                        </m:sSub>
                      </m:e>
                    </m:nary>
                    <m:r>
                      <a:rPr lang="en-US" sz="2400" i="1"/>
                      <m:t>−</m:t>
                    </m:r>
                    <m:sSub>
                      <m:sSubPr>
                        <m:ctrlPr>
                          <a:rPr lang="en-US" sz="2400" i="1"/>
                        </m:ctrlPr>
                      </m:sSubPr>
                      <m:e>
                        <m:r>
                          <m:rPr>
                            <m:sty m:val="p"/>
                          </m:rPr>
                          <a:rPr lang="en-US" sz="2400"/>
                          <m:t>Z</m:t>
                        </m:r>
                      </m:e>
                      <m:sub>
                        <m:r>
                          <m:rPr>
                            <m:sty m:val="p"/>
                          </m:rPr>
                          <a:rPr lang="en-US" sz="2400"/>
                          <m:t>ij</m:t>
                        </m:r>
                      </m:sub>
                    </m:sSub>
                    <m:r>
                      <a:rPr lang="en-US" sz="2400"/>
                      <m:t>)</m:t>
                    </m:r>
                    <m:sSup>
                      <m:sSupPr>
                        <m:ctrlPr>
                          <a:rPr lang="en-US" sz="2400" i="1"/>
                        </m:ctrlPr>
                      </m:sSupPr>
                      <m:e>
                        <m:r>
                          <a:rPr lang="en-US" sz="2400"/>
                          <m:t> </m:t>
                        </m:r>
                      </m:e>
                      <m:sup>
                        <m:r>
                          <a:rPr lang="en-US" sz="2400"/>
                          <m:t>2</m:t>
                        </m:r>
                      </m:sup>
                    </m:sSup>
                    <m:r>
                      <a:rPr lang="en-US" sz="2400"/>
                      <m:t>]</m:t>
                    </m:r>
                    <m:sSup>
                      <m:sSupPr>
                        <m:ctrlPr>
                          <a:rPr lang="en-US" sz="2400" i="1"/>
                        </m:ctrlPr>
                      </m:sSupPr>
                      <m:e>
                        <m:r>
                          <a:rPr lang="en-US" sz="2400"/>
                          <m:t> </m:t>
                        </m:r>
                      </m:e>
                      <m:sup>
                        <m:r>
                          <a:rPr lang="en-US" sz="2400"/>
                          <m:t>1/2</m:t>
                        </m:r>
                      </m:sup>
                    </m:sSup>
                  </m:oMath>
                </a14:m>
                <a:endParaRPr lang="en-US" sz="2400" dirty="0" smtClean="0"/>
              </a:p>
              <a:p>
                <a:pPr marL="0" indent="0" algn="ctr">
                  <a:buNone/>
                </a:pPr>
                <a:endParaRPr lang="en-US" sz="2400" dirty="0" smtClean="0"/>
              </a:p>
              <a:p>
                <a:pPr algn="just"/>
                <a:r>
                  <a:rPr lang="en-US" sz="2400" dirty="0" smtClean="0"/>
                  <a:t>Select the alternative with the least Euclidean Composite Distance, that is the best alternative among the set of alternatives.</a:t>
                </a:r>
                <a:endParaRPr lang="en-US" sz="2400" dirty="0"/>
              </a:p>
              <a:p>
                <a:pPr algn="just"/>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58" t="-1290" r="-1026"/>
                </a:stretch>
              </a:blipFill>
            </p:spPr>
            <p:txBody>
              <a:bodyPr/>
              <a:lstStyle/>
              <a:p>
                <a:r>
                  <a:rPr lang="en-US">
                    <a:noFill/>
                  </a:rPr>
                  <a:t> </a:t>
                </a:r>
              </a:p>
            </p:txBody>
          </p:sp>
        </mc:Fallback>
      </mc:AlternateContent>
    </p:spTree>
    <p:extLst>
      <p:ext uri="{BB962C8B-B14F-4D97-AF65-F5344CB8AC3E}">
        <p14:creationId xmlns:p14="http://schemas.microsoft.com/office/powerpoint/2010/main" val="411146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This presentation address the issue of optimal selection of the best alternative depending upon various criteria. As soon as a complete set of comparison criteria and alternative are defined, DBA method can be applied to solve the problem. The said method is suitable for ranking alternatives based on number of conflicting criteria, taken all together. The DBA method uses a relatively simple mathematical formulation, for solving complex MCDA problem.  </a:t>
            </a:r>
            <a:endParaRPr lang="en-US" sz="2400" dirty="0"/>
          </a:p>
        </p:txBody>
      </p:sp>
    </p:spTree>
    <p:extLst>
      <p:ext uri="{BB962C8B-B14F-4D97-AF65-F5344CB8AC3E}">
        <p14:creationId xmlns:p14="http://schemas.microsoft.com/office/powerpoint/2010/main" val="8982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153" y="2775127"/>
            <a:ext cx="8911687" cy="12808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73399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2589212" y="2133599"/>
            <a:ext cx="8915400" cy="4023361"/>
          </a:xfrm>
        </p:spPr>
        <p:txBody>
          <a:bodyPr/>
          <a:lstStyle/>
          <a:p>
            <a:pPr marL="0" indent="0" algn="just">
              <a:buNone/>
            </a:pPr>
            <a:r>
              <a:rPr lang="en-US" sz="2400" u="sng" dirty="0" smtClean="0"/>
              <a:t>Content and learning objectives</a:t>
            </a:r>
            <a:r>
              <a:rPr lang="en-US" sz="2400" u="sng" dirty="0" smtClean="0"/>
              <a:t>:</a:t>
            </a:r>
          </a:p>
          <a:p>
            <a:pPr marL="0" indent="0" algn="just">
              <a:buNone/>
            </a:pPr>
            <a:endParaRPr lang="en-US" sz="2400" u="sng" dirty="0" smtClean="0"/>
          </a:p>
          <a:p>
            <a:pPr algn="just"/>
            <a:r>
              <a:rPr lang="en-US" sz="2400" dirty="0" smtClean="0"/>
              <a:t>To learn about MCDA.</a:t>
            </a:r>
          </a:p>
          <a:p>
            <a:pPr algn="just"/>
            <a:r>
              <a:rPr lang="en-US" sz="2400" dirty="0" smtClean="0"/>
              <a:t>To understand the methodology used in solving a MCDA problem.</a:t>
            </a:r>
          </a:p>
          <a:p>
            <a:pPr algn="just"/>
            <a:r>
              <a:rPr lang="en-US" sz="2400" dirty="0" smtClean="0"/>
              <a:t>Use of Distance Based Approach method in solving a MCDA problem.  </a:t>
            </a:r>
          </a:p>
          <a:p>
            <a:pPr algn="just"/>
            <a:endParaRPr lang="en-US" dirty="0" smtClean="0"/>
          </a:p>
        </p:txBody>
      </p:sp>
    </p:spTree>
    <p:extLst>
      <p:ext uri="{BB962C8B-B14F-4D97-AF65-F5344CB8AC3E}">
        <p14:creationId xmlns:p14="http://schemas.microsoft.com/office/powerpoint/2010/main" val="52163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Multi-Criteria Decision Analysis</a:t>
            </a:r>
            <a:endParaRPr lang="en-US" dirty="0"/>
          </a:p>
        </p:txBody>
      </p:sp>
      <p:sp>
        <p:nvSpPr>
          <p:cNvPr id="3" name="Content Placeholder 2"/>
          <p:cNvSpPr>
            <a:spLocks noGrp="1"/>
          </p:cNvSpPr>
          <p:nvPr>
            <p:ph idx="1"/>
          </p:nvPr>
        </p:nvSpPr>
        <p:spPr>
          <a:xfrm>
            <a:off x="2170444" y="1905000"/>
            <a:ext cx="9334168" cy="4006222"/>
          </a:xfrm>
        </p:spPr>
        <p:txBody>
          <a:bodyPr>
            <a:normAutofit/>
          </a:bodyPr>
          <a:lstStyle/>
          <a:p>
            <a:pPr marL="0" indent="0" algn="just">
              <a:buNone/>
            </a:pPr>
            <a:r>
              <a:rPr lang="en-US" sz="2400" dirty="0"/>
              <a:t>It is a process of solving problems that are characterized as a choice among alternatives. </a:t>
            </a:r>
            <a:r>
              <a:rPr lang="en-US" sz="2400" dirty="0"/>
              <a:t>It is used for: </a:t>
            </a:r>
            <a:endParaRPr lang="en-US" sz="2400" dirty="0" smtClean="0"/>
          </a:p>
          <a:p>
            <a:pPr marL="0" indent="0" algn="just">
              <a:buNone/>
            </a:pPr>
            <a:endParaRPr lang="en-US" dirty="0"/>
          </a:p>
          <a:p>
            <a:pPr algn="just"/>
            <a:r>
              <a:rPr lang="en-US" sz="2400" dirty="0" smtClean="0"/>
              <a:t>Dividing the decision into smaller, more understanding parts.</a:t>
            </a:r>
          </a:p>
          <a:p>
            <a:pPr algn="just"/>
            <a:r>
              <a:rPr lang="en-US" sz="2400" dirty="0" smtClean="0"/>
              <a:t>Analyzing each part.</a:t>
            </a:r>
          </a:p>
          <a:p>
            <a:pPr algn="just"/>
            <a:r>
              <a:rPr lang="en-US" sz="2400" dirty="0" smtClean="0"/>
              <a:t>Integrating the parts to produce a meaningful solution.</a:t>
            </a:r>
            <a:endParaRPr lang="en-US" sz="2400" dirty="0"/>
          </a:p>
        </p:txBody>
      </p:sp>
    </p:spTree>
    <p:extLst>
      <p:ext uri="{BB962C8B-B14F-4D97-AF65-F5344CB8AC3E}">
        <p14:creationId xmlns:p14="http://schemas.microsoft.com/office/powerpoint/2010/main" val="268515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MCDA problem</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A MCDA problem is compromised of five components</a:t>
            </a:r>
            <a:r>
              <a:rPr lang="en-US" sz="2400" dirty="0" smtClean="0"/>
              <a:t>:</a:t>
            </a:r>
          </a:p>
          <a:p>
            <a:pPr marL="0" indent="0" algn="just">
              <a:buNone/>
            </a:pPr>
            <a:endParaRPr lang="en-US" sz="2400" dirty="0"/>
          </a:p>
          <a:p>
            <a:pPr algn="just"/>
            <a:r>
              <a:rPr lang="en-US" sz="2400" dirty="0"/>
              <a:t>Goal.</a:t>
            </a:r>
          </a:p>
          <a:p>
            <a:pPr algn="just"/>
            <a:r>
              <a:rPr lang="en-US" sz="2400" dirty="0"/>
              <a:t>Decision maker or group of decision maker with opinions.</a:t>
            </a:r>
          </a:p>
          <a:p>
            <a:pPr algn="just"/>
            <a:r>
              <a:rPr lang="en-US" sz="2400" dirty="0"/>
              <a:t>Evaluation criteria.</a:t>
            </a:r>
          </a:p>
          <a:p>
            <a:pPr algn="just"/>
            <a:r>
              <a:rPr lang="en-US" sz="2400" dirty="0"/>
              <a:t>Outcomes or consequences associated with alternative/interest combination.</a:t>
            </a:r>
            <a:endParaRPr lang="en-US" sz="2400" dirty="0"/>
          </a:p>
        </p:txBody>
      </p:sp>
    </p:spTree>
    <p:extLst>
      <p:ext uri="{BB962C8B-B14F-4D97-AF65-F5344CB8AC3E}">
        <p14:creationId xmlns:p14="http://schemas.microsoft.com/office/powerpoint/2010/main" val="147551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MCDA Methodology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methodology involved in solving a MCDA problem is as follow:</a:t>
            </a:r>
          </a:p>
          <a:p>
            <a:endParaRPr lang="en-US" sz="2400" dirty="0"/>
          </a:p>
          <a:p>
            <a:r>
              <a:rPr lang="en-US" sz="2400" dirty="0"/>
              <a:t>Identify multiple criteria on which to base their </a:t>
            </a:r>
            <a:r>
              <a:rPr lang="en-US" sz="2400" dirty="0"/>
              <a:t>decision.</a:t>
            </a:r>
          </a:p>
          <a:p>
            <a:r>
              <a:rPr lang="en-US" sz="2400" dirty="0"/>
              <a:t>Identify multiple alternative solutions to their </a:t>
            </a:r>
            <a:r>
              <a:rPr lang="en-US" sz="2400" dirty="0"/>
              <a:t>decision.</a:t>
            </a:r>
          </a:p>
          <a:p>
            <a:r>
              <a:rPr lang="en-US" sz="2400" dirty="0"/>
              <a:t>Provide (subjective) ranking or weighting of criteria; </a:t>
            </a:r>
            <a:r>
              <a:rPr lang="en-US" sz="2400" dirty="0"/>
              <a:t>and</a:t>
            </a:r>
          </a:p>
          <a:p>
            <a:r>
              <a:rPr lang="en-US" sz="2400" dirty="0"/>
              <a:t>Provide values, rankings or weighting of alternatives for each criteria.</a:t>
            </a:r>
            <a:endParaRPr lang="en-GB" sz="2400" dirty="0"/>
          </a:p>
          <a:p>
            <a:endParaRPr lang="en-GB" sz="2400" dirty="0"/>
          </a:p>
          <a:p>
            <a:endParaRPr lang="en-GB" sz="2400" dirty="0"/>
          </a:p>
          <a:p>
            <a:endParaRPr lang="en-US" sz="2400" dirty="0"/>
          </a:p>
          <a:p>
            <a:endParaRPr lang="en-US" sz="2400" dirty="0"/>
          </a:p>
          <a:p>
            <a:endParaRPr lang="en-GB" sz="2400" dirty="0"/>
          </a:p>
          <a:p>
            <a:endParaRPr lang="en-US" sz="2400" dirty="0"/>
          </a:p>
          <a:p>
            <a:endParaRPr lang="en-US" sz="2400" dirty="0"/>
          </a:p>
        </p:txBody>
      </p:sp>
    </p:spTree>
    <p:extLst>
      <p:ext uri="{BB962C8B-B14F-4D97-AF65-F5344CB8AC3E}">
        <p14:creationId xmlns:p14="http://schemas.microsoft.com/office/powerpoint/2010/main" val="28943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Methods</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Some commonly used method that are used for solving a MCDA problem:</a:t>
            </a:r>
          </a:p>
          <a:p>
            <a:pPr marL="0" indent="0" algn="just">
              <a:buNone/>
            </a:pPr>
            <a:endParaRPr lang="en-US" sz="2400" dirty="0" smtClean="0"/>
          </a:p>
          <a:p>
            <a:pPr algn="just"/>
            <a:r>
              <a:rPr lang="en-US" sz="2400" dirty="0"/>
              <a:t>SAW (Simple Additive Weighting</a:t>
            </a:r>
            <a:r>
              <a:rPr lang="en-US" sz="2400" dirty="0" smtClean="0"/>
              <a:t>).</a:t>
            </a:r>
          </a:p>
          <a:p>
            <a:pPr algn="just"/>
            <a:r>
              <a:rPr lang="en-US" sz="2400" dirty="0"/>
              <a:t>TOPSIS (Technique for Order of Preference by Similarity to Ideal Solution</a:t>
            </a:r>
            <a:r>
              <a:rPr lang="en-US" sz="2400" dirty="0" smtClean="0"/>
              <a:t>).</a:t>
            </a:r>
            <a:endParaRPr lang="en-US" sz="2400" dirty="0"/>
          </a:p>
          <a:p>
            <a:pPr algn="just"/>
            <a:r>
              <a:rPr lang="en-US" sz="2400" dirty="0"/>
              <a:t>AHP (Analytic Hierarchy Process</a:t>
            </a:r>
            <a:r>
              <a:rPr lang="en-US" sz="2400" dirty="0" smtClean="0"/>
              <a:t>).</a:t>
            </a:r>
            <a:endParaRPr lang="en-US" sz="2400" dirty="0"/>
          </a:p>
          <a:p>
            <a:pPr algn="just"/>
            <a:r>
              <a:rPr lang="en-US" sz="2400" dirty="0"/>
              <a:t>ELECTRE (</a:t>
            </a:r>
            <a:r>
              <a:rPr lang="fr-FR" sz="2400" dirty="0" err="1"/>
              <a:t>ELimination</a:t>
            </a:r>
            <a:r>
              <a:rPr lang="fr-FR" sz="2400" dirty="0"/>
              <a:t> Et Choix Traduisant la </a:t>
            </a:r>
            <a:r>
              <a:rPr lang="fr-FR" sz="2400" dirty="0" err="1"/>
              <a:t>REalité</a:t>
            </a:r>
            <a:r>
              <a:rPr lang="en-US" sz="2400" dirty="0" smtClean="0"/>
              <a:t>).</a:t>
            </a:r>
            <a:endParaRPr lang="en-US" sz="2400" dirty="0"/>
          </a:p>
          <a:p>
            <a:pPr marL="0" indent="0" algn="just">
              <a:buNone/>
            </a:pPr>
            <a:endParaRPr lang="en-US" sz="2400" dirty="0"/>
          </a:p>
          <a:p>
            <a:pPr algn="just"/>
            <a:endParaRPr lang="en-US" sz="2400" dirty="0" smtClean="0"/>
          </a:p>
          <a:p>
            <a:pPr algn="just"/>
            <a:endParaRPr lang="en-US" sz="2400" dirty="0"/>
          </a:p>
        </p:txBody>
      </p:sp>
    </p:spTree>
    <p:extLst>
      <p:ext uri="{BB962C8B-B14F-4D97-AF65-F5344CB8AC3E}">
        <p14:creationId xmlns:p14="http://schemas.microsoft.com/office/powerpoint/2010/main" val="384285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Distance </a:t>
            </a:r>
            <a:r>
              <a:rPr lang="en-US" dirty="0" smtClean="0"/>
              <a:t>Based </a:t>
            </a:r>
            <a:r>
              <a:rPr lang="en-US" dirty="0" smtClean="0"/>
              <a:t>Approach Method</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In Distance Based Approach method a problem is solved by</a:t>
            </a:r>
            <a:r>
              <a:rPr lang="en-US" sz="2400" dirty="0" smtClean="0"/>
              <a:t>:</a:t>
            </a:r>
          </a:p>
          <a:p>
            <a:pPr algn="just"/>
            <a:r>
              <a:rPr lang="en-US" sz="2400" dirty="0" smtClean="0"/>
              <a:t>Defining the Optimal State of overall objective and specifying ideally good value of attributes involved in process.</a:t>
            </a:r>
          </a:p>
          <a:p>
            <a:pPr algn="just"/>
            <a:r>
              <a:rPr lang="en-US" sz="2400" dirty="0" smtClean="0"/>
              <a:t>Finding numerical difference resulting from comparison between each alternative and Optimal State.</a:t>
            </a:r>
          </a:p>
          <a:p>
            <a:pPr algn="just"/>
            <a:r>
              <a:rPr lang="en-US" sz="2400" dirty="0" smtClean="0"/>
              <a:t>Choosing the solution which is most closest to the Optimal State.</a:t>
            </a:r>
            <a:endParaRPr lang="en-US" sz="2400" dirty="0"/>
          </a:p>
        </p:txBody>
      </p:sp>
    </p:spTree>
    <p:extLst>
      <p:ext uri="{BB962C8B-B14F-4D97-AF65-F5344CB8AC3E}">
        <p14:creationId xmlns:p14="http://schemas.microsoft.com/office/powerpoint/2010/main" val="35013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Implementation of Distance Based Approach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2133599"/>
                <a:ext cx="8915400" cy="4624251"/>
              </a:xfrm>
            </p:spPr>
            <p:txBody>
              <a:bodyPr>
                <a:normAutofit/>
              </a:bodyPr>
              <a:lstStyle/>
              <a:p>
                <a:pPr marL="0" indent="0" algn="just">
                  <a:buNone/>
                </a:pPr>
                <a:r>
                  <a:rPr lang="en-US" sz="2400" dirty="0" smtClean="0"/>
                  <a:t>Steps involved while solving a MCDA problem using Distance Based Approach method: </a:t>
                </a:r>
              </a:p>
              <a:p>
                <a:pPr marL="0" indent="0" algn="just">
                  <a:buNone/>
                </a:pPr>
                <a:endParaRPr lang="en-US" sz="2400" dirty="0" smtClean="0"/>
              </a:p>
              <a:p>
                <a:pPr algn="just"/>
                <a:r>
                  <a:rPr lang="en-US" sz="2400" dirty="0" smtClean="0"/>
                  <a:t>Creating a matrix, where each component of matrix is the value of a criteria for a certain alternative as </a:t>
                </a:r>
                <a:r>
                  <a:rPr lang="en-US" sz="2400" dirty="0" err="1" smtClean="0"/>
                  <a:t>hown</a:t>
                </a:r>
                <a:r>
                  <a:rPr lang="en-US" sz="2400" dirty="0" smtClean="0"/>
                  <a:t> below</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sz="2400" i="1"/>
                          </m:ctrlPr>
                        </m:dPr>
                        <m:e>
                          <m:r>
                            <m:rPr>
                              <m:sty m:val="p"/>
                            </m:rPr>
                            <a:rPr lang="en-US" sz="2400"/>
                            <m:t>r</m:t>
                          </m:r>
                        </m:e>
                      </m:d>
                      <m:r>
                        <a:rPr lang="en-US" sz="2400"/>
                        <m:t>= </m:t>
                      </m:r>
                      <m:d>
                        <m:dPr>
                          <m:begChr m:val="["/>
                          <m:endChr m:val="]"/>
                          <m:ctrlPr>
                            <a:rPr lang="en-US" sz="2400" i="1"/>
                          </m:ctrlPr>
                        </m:dPr>
                        <m:e>
                          <m:m>
                            <m:mPr>
                              <m:mcs>
                                <m:mc>
                                  <m:mcPr>
                                    <m:count m:val="3"/>
                                    <m:mcJc m:val="center"/>
                                  </m:mcPr>
                                </m:mc>
                              </m:mcs>
                              <m:ctrlPr>
                                <a:rPr lang="en-US" sz="2400" i="1"/>
                              </m:ctrlPr>
                            </m:mPr>
                            <m:mr>
                              <m:e>
                                <m:sSub>
                                  <m:sSubPr>
                                    <m:ctrlPr>
                                      <a:rPr lang="en-US" sz="2400" i="1"/>
                                    </m:ctrlPr>
                                  </m:sSubPr>
                                  <m:e>
                                    <m:r>
                                      <m:rPr>
                                        <m:sty m:val="p"/>
                                      </m:rPr>
                                      <a:rPr lang="en-US" sz="2400"/>
                                      <m:t>r</m:t>
                                    </m:r>
                                  </m:e>
                                  <m:sub>
                                    <m:r>
                                      <a:rPr lang="en-US" sz="2400"/>
                                      <m:t>11</m:t>
                                    </m:r>
                                  </m:sub>
                                </m:sSub>
                              </m:e>
                              <m:e>
                                <m:r>
                                  <a:rPr lang="en-US" sz="2400"/>
                                  <m:t>⋯</m:t>
                                </m:r>
                              </m:e>
                              <m:e>
                                <m:sSub>
                                  <m:sSubPr>
                                    <m:ctrlPr>
                                      <a:rPr lang="en-US" sz="2400" i="1"/>
                                    </m:ctrlPr>
                                  </m:sSubPr>
                                  <m:e>
                                    <m:r>
                                      <m:rPr>
                                        <m:sty m:val="p"/>
                                      </m:rPr>
                                      <a:rPr lang="en-US" sz="2400"/>
                                      <m:t>r</m:t>
                                    </m:r>
                                  </m:e>
                                  <m:sub>
                                    <m:r>
                                      <a:rPr lang="en-US" sz="2400"/>
                                      <m:t>1</m:t>
                                    </m:r>
                                    <m:r>
                                      <m:rPr>
                                        <m:sty m:val="p"/>
                                      </m:rPr>
                                      <a:rPr lang="en-US" sz="2400"/>
                                      <m:t>m</m:t>
                                    </m:r>
                                  </m:sub>
                                </m:sSub>
                              </m:e>
                            </m:mr>
                            <m:mr>
                              <m:e>
                                <m:r>
                                  <a:rPr lang="en-US" sz="2400"/>
                                  <m:t>⋮</m:t>
                                </m:r>
                              </m:e>
                              <m:e>
                                <m:r>
                                  <a:rPr lang="en-US" sz="2400"/>
                                  <m:t>⋱</m:t>
                                </m:r>
                              </m:e>
                              <m:e>
                                <m:r>
                                  <a:rPr lang="en-US" sz="2400"/>
                                  <m:t>⋮</m:t>
                                </m:r>
                              </m:e>
                            </m:mr>
                            <m:mr>
                              <m:e>
                                <m:sSub>
                                  <m:sSubPr>
                                    <m:ctrlPr>
                                      <a:rPr lang="en-US" sz="2400" i="1"/>
                                    </m:ctrlPr>
                                  </m:sSubPr>
                                  <m:e>
                                    <m:r>
                                      <m:rPr>
                                        <m:sty m:val="p"/>
                                      </m:rPr>
                                      <a:rPr lang="en-US" sz="2400"/>
                                      <m:t>r</m:t>
                                    </m:r>
                                  </m:e>
                                  <m:sub>
                                    <m:r>
                                      <m:rPr>
                                        <m:sty m:val="p"/>
                                      </m:rPr>
                                      <a:rPr lang="en-US" sz="2400"/>
                                      <m:t>n</m:t>
                                    </m:r>
                                    <m:r>
                                      <a:rPr lang="en-US" sz="2400"/>
                                      <m:t>1</m:t>
                                    </m:r>
                                  </m:sub>
                                </m:sSub>
                              </m:e>
                              <m:e>
                                <m:r>
                                  <a:rPr lang="en-US" sz="2400"/>
                                  <m:t>⋯</m:t>
                                </m:r>
                              </m:e>
                              <m:e>
                                <m:sSub>
                                  <m:sSubPr>
                                    <m:ctrlPr>
                                      <a:rPr lang="en-US" sz="2400" i="1"/>
                                    </m:ctrlPr>
                                  </m:sSubPr>
                                  <m:e>
                                    <m:r>
                                      <m:rPr>
                                        <m:sty m:val="p"/>
                                      </m:rPr>
                                      <a:rPr lang="en-US" sz="2400"/>
                                      <m:t>r</m:t>
                                    </m:r>
                                  </m:e>
                                  <m:sub>
                                    <m:r>
                                      <m:rPr>
                                        <m:sty m:val="p"/>
                                      </m:rPr>
                                      <a:rPr lang="en-US" sz="2400"/>
                                      <m:t>nm</m:t>
                                    </m:r>
                                  </m:sub>
                                </m:sSub>
                              </m:e>
                            </m:mr>
                          </m:m>
                        </m:e>
                      </m:d>
                    </m:oMath>
                    <m:oMath xmlns:m="http://schemas.openxmlformats.org/officeDocument/2006/math">
                      <m:r>
                        <a:rPr lang="en-US" sz="2400"/>
                        <m:t>          </m:t>
                      </m:r>
                      <m:r>
                        <a:rPr lang="en-US" sz="2400" b="0" i="0" smtClean="0">
                          <a:latin typeface="Cambria Math" panose="02040503050406030204" pitchFamily="18" charset="0"/>
                        </a:rPr>
                        <m:t>    </m:t>
                      </m:r>
                      <m:sSub>
                        <m:sSubPr>
                          <m:ctrlPr>
                            <a:rPr lang="en-US" sz="2400" i="1"/>
                          </m:ctrlPr>
                        </m:sSubPr>
                        <m:e>
                          <m:r>
                            <m:rPr>
                              <m:sty m:val="p"/>
                            </m:rPr>
                            <a:rPr lang="en-US" sz="2400"/>
                            <m:t>r</m:t>
                          </m:r>
                        </m:e>
                        <m:sub>
                          <m:r>
                            <m:rPr>
                              <m:sty m:val="p"/>
                            </m:rPr>
                            <a:rPr lang="en-US" sz="2400"/>
                            <m:t>b</m:t>
                          </m:r>
                          <m:r>
                            <a:rPr lang="en-US" sz="2400"/>
                            <m:t>1</m:t>
                          </m:r>
                        </m:sub>
                      </m:sSub>
                      <m:sSub>
                        <m:sSubPr>
                          <m:ctrlPr>
                            <a:rPr lang="en-US" sz="2400" i="1"/>
                          </m:ctrlPr>
                        </m:sSubPr>
                        <m:e>
                          <m:r>
                            <a:rPr lang="en-US" sz="2400"/>
                            <m:t>……..</m:t>
                          </m:r>
                          <m:r>
                            <m:rPr>
                              <m:sty m:val="p"/>
                            </m:rPr>
                            <a:rPr lang="en-US" sz="2400"/>
                            <m:t>r</m:t>
                          </m:r>
                        </m:e>
                        <m:sub>
                          <m:r>
                            <m:rPr>
                              <m:sty m:val="p"/>
                            </m:rPr>
                            <a:rPr lang="en-US" sz="2400"/>
                            <m:t>bm</m:t>
                          </m:r>
                        </m:sub>
                      </m:sSub>
                    </m:oMath>
                  </m:oMathPara>
                </a14:m>
                <a:endParaRPr lang="en-US" sz="2400" i="1" dirty="0" smtClean="0"/>
              </a:p>
              <a:p>
                <a:pPr marL="0" indent="0" algn="ctr">
                  <a:buNone/>
                </a:pPr>
                <a14:m>
                  <m:oMath xmlns:m="http://schemas.openxmlformats.org/officeDocument/2006/math">
                    <m:sSub>
                      <m:sSubPr>
                        <m:ctrlPr>
                          <a:rPr lang="en-US" sz="2400" i="1" smtClean="0">
                            <a:latin typeface="Cambria Math" panose="02040503050406030204" pitchFamily="18" charset="0"/>
                          </a:rPr>
                        </m:ctrlPr>
                      </m:sSubPr>
                      <m:e>
                        <m:r>
                          <m:rPr>
                            <m:sty m:val="p"/>
                          </m:rPr>
                          <a:rPr lang="en-US" sz="2400">
                            <a:latin typeface="Cambria Math" panose="02040503050406030204" pitchFamily="18" charset="0"/>
                          </a:rPr>
                          <m:t>r</m:t>
                        </m:r>
                      </m:e>
                      <m:sub>
                        <m:r>
                          <m:rPr>
                            <m:sty m:val="p"/>
                          </m:rPr>
                          <a:rPr lang="en-US" sz="2400">
                            <a:latin typeface="Cambria Math" panose="02040503050406030204" pitchFamily="18" charset="0"/>
                          </a:rPr>
                          <m:t>bm</m:t>
                        </m:r>
                      </m:sub>
                    </m:sSub>
                  </m:oMath>
                </a14:m>
                <a:r>
                  <a:rPr lang="en-US" sz="2400" dirty="0" smtClean="0"/>
                  <a:t>=best value of criteria ‘m’</a:t>
                </a:r>
              </a:p>
              <a:p>
                <a:pPr marL="0" indent="0" algn="ctr">
                  <a:buNone/>
                </a:pPr>
                <a:endParaRPr lang="en-US" sz="2400"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2133599"/>
                <a:ext cx="8915400" cy="4624251"/>
              </a:xfrm>
              <a:blipFill rotWithShape="0">
                <a:blip r:embed="rId2"/>
                <a:stretch>
                  <a:fillRect l="-1094" t="-1054" r="-1026"/>
                </a:stretch>
              </a:blipFill>
            </p:spPr>
            <p:txBody>
              <a:bodyPr/>
              <a:lstStyle/>
              <a:p>
                <a:r>
                  <a:rPr lang="en-US">
                    <a:noFill/>
                  </a:rPr>
                  <a:t> </a:t>
                </a:r>
              </a:p>
            </p:txBody>
          </p:sp>
        </mc:Fallback>
      </mc:AlternateContent>
    </p:spTree>
    <p:extLst>
      <p:ext uri="{BB962C8B-B14F-4D97-AF65-F5344CB8AC3E}">
        <p14:creationId xmlns:p14="http://schemas.microsoft.com/office/powerpoint/2010/main" val="228013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Implementation of Distance Based Approach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2133599"/>
                <a:ext cx="8915400" cy="4458789"/>
              </a:xfrm>
            </p:spPr>
            <p:txBody>
              <a:bodyPr>
                <a:normAutofit/>
              </a:bodyPr>
              <a:lstStyle/>
              <a:p>
                <a:pPr algn="just"/>
                <a:r>
                  <a:rPr lang="en-US" sz="2400" dirty="0"/>
                  <a:t>Eliminating the influence of different measuring units which is done </a:t>
                </a:r>
                <a:r>
                  <a:rPr lang="en-US" sz="2400" dirty="0" smtClean="0"/>
                  <a:t>by, standardizing each element using</a:t>
                </a:r>
              </a:p>
              <a:p>
                <a:pPr marL="0" indent="0" algn="ctr">
                  <a:buNone/>
                </a:pPr>
                <a14:m>
                  <m:oMathPara xmlns:m="http://schemas.openxmlformats.org/officeDocument/2006/math">
                    <m:oMathParaPr>
                      <m:jc m:val="centerGroup"/>
                    </m:oMathParaPr>
                    <m:oMath xmlns:m="http://schemas.openxmlformats.org/officeDocument/2006/math">
                      <m:sSub>
                        <m:sSubPr>
                          <m:ctrlPr>
                            <a:rPr lang="en-US" sz="2400" i="1"/>
                          </m:ctrlPr>
                        </m:sSubPr>
                        <m:e>
                          <m:r>
                            <m:rPr>
                              <m:sty m:val="p"/>
                            </m:rPr>
                            <a:rPr lang="en-US" sz="2400"/>
                            <m:t>Z</m:t>
                          </m:r>
                        </m:e>
                        <m:sub>
                          <m:r>
                            <m:rPr>
                              <m:sty m:val="p"/>
                            </m:rPr>
                            <a:rPr lang="en-US" sz="2400"/>
                            <m:t>ij</m:t>
                          </m:r>
                        </m:sub>
                      </m:sSub>
                      <m:r>
                        <a:rPr lang="en-US" sz="2400"/>
                        <m:t>=</m:t>
                      </m:r>
                      <m:f>
                        <m:fPr>
                          <m:ctrlPr>
                            <a:rPr lang="en-US" sz="2400" i="1"/>
                          </m:ctrlPr>
                        </m:fPr>
                        <m:num>
                          <m:sSub>
                            <m:sSubPr>
                              <m:ctrlPr>
                                <a:rPr lang="en-US" sz="2400" i="1"/>
                              </m:ctrlPr>
                            </m:sSubPr>
                            <m:e>
                              <m:r>
                                <m:rPr>
                                  <m:sty m:val="p"/>
                                </m:rPr>
                                <a:rPr lang="en-US" sz="2400"/>
                                <m:t>r</m:t>
                              </m:r>
                            </m:e>
                            <m:sub>
                              <m:r>
                                <m:rPr>
                                  <m:sty m:val="p"/>
                                </m:rPr>
                                <a:rPr lang="en-US" sz="2400"/>
                                <m:t>ij</m:t>
                              </m:r>
                            </m:sub>
                          </m:sSub>
                          <m:r>
                            <a:rPr lang="en-US" sz="2400" i="1"/>
                            <m:t>−</m:t>
                          </m:r>
                          <m:sSub>
                            <m:sSubPr>
                              <m:ctrlPr>
                                <a:rPr lang="en-US" sz="2400" i="1"/>
                              </m:ctrlPr>
                            </m:sSubPr>
                            <m:e>
                              <m:bar>
                                <m:barPr>
                                  <m:pos m:val="top"/>
                                  <m:ctrlPr>
                                    <a:rPr lang="en-US" sz="2400" i="1"/>
                                  </m:ctrlPr>
                                </m:barPr>
                                <m:e>
                                  <m:r>
                                    <m:rPr>
                                      <m:sty m:val="p"/>
                                    </m:rPr>
                                    <a:rPr lang="en-US" sz="2400"/>
                                    <m:t>r</m:t>
                                  </m:r>
                                </m:e>
                              </m:bar>
                            </m:e>
                            <m:sub>
                              <m:r>
                                <m:rPr>
                                  <m:sty m:val="p"/>
                                </m:rPr>
                                <a:rPr lang="en-US" sz="2400"/>
                                <m:t>j</m:t>
                              </m:r>
                            </m:sub>
                          </m:sSub>
                        </m:num>
                        <m:den>
                          <m:sSub>
                            <m:sSubPr>
                              <m:ctrlPr>
                                <a:rPr lang="en-US" sz="2400" i="1"/>
                              </m:ctrlPr>
                            </m:sSubPr>
                            <m:e>
                              <m:r>
                                <m:rPr>
                                  <m:sty m:val="p"/>
                                </m:rPr>
                                <a:rPr lang="en-US" sz="2400"/>
                                <m:t>S</m:t>
                              </m:r>
                            </m:e>
                            <m:sub>
                              <m:r>
                                <m:rPr>
                                  <m:sty m:val="p"/>
                                </m:rPr>
                                <a:rPr lang="en-US" sz="2400"/>
                                <m:t>j</m:t>
                              </m:r>
                            </m:sub>
                          </m:sSub>
                        </m:den>
                      </m:f>
                    </m:oMath>
                  </m:oMathPara>
                </a14:m>
                <a:endParaRPr lang="en-US" sz="2400" dirty="0"/>
              </a:p>
              <a:p>
                <a:pPr marL="0" indent="0" algn="ctr">
                  <a:buNone/>
                </a:pPr>
                <a14:m>
                  <m:oMathPara xmlns:m="http://schemas.openxmlformats.org/officeDocument/2006/math">
                    <m:oMathParaPr>
                      <m:jc m:val="centerGroup"/>
                    </m:oMathParaPr>
                    <m:oMath xmlns:m="http://schemas.openxmlformats.org/officeDocument/2006/math">
                      <m:r>
                        <m:rPr>
                          <m:sty m:val="p"/>
                        </m:rPr>
                        <a:rPr lang="en-US" sz="2400"/>
                        <m:t>Here</m:t>
                      </m:r>
                      <m:r>
                        <a:rPr lang="en-US" sz="2400"/>
                        <m:t>, </m:t>
                      </m:r>
                      <m:sSub>
                        <m:sSubPr>
                          <m:ctrlPr>
                            <a:rPr lang="en-US" sz="2400" i="1"/>
                          </m:ctrlPr>
                        </m:sSubPr>
                        <m:e>
                          <m:bar>
                            <m:barPr>
                              <m:pos m:val="top"/>
                              <m:ctrlPr>
                                <a:rPr lang="en-US" sz="2400" i="1"/>
                              </m:ctrlPr>
                            </m:barPr>
                            <m:e>
                              <m:r>
                                <m:rPr>
                                  <m:sty m:val="p"/>
                                </m:rPr>
                                <a:rPr lang="en-US" sz="2400"/>
                                <m:t>r</m:t>
                              </m:r>
                            </m:e>
                          </m:bar>
                        </m:e>
                        <m:sub>
                          <m:r>
                            <m:rPr>
                              <m:sty m:val="p"/>
                            </m:rPr>
                            <a:rPr lang="en-US" sz="2400"/>
                            <m:t>j</m:t>
                          </m:r>
                        </m:sub>
                      </m:sSub>
                      <m:r>
                        <a:rPr lang="en-US" sz="2400"/>
                        <m:t>=</m:t>
                      </m:r>
                      <m:f>
                        <m:fPr>
                          <m:ctrlPr>
                            <a:rPr lang="en-US" sz="2400" i="1"/>
                          </m:ctrlPr>
                        </m:fPr>
                        <m:num>
                          <m:r>
                            <a:rPr lang="en-US" sz="2400"/>
                            <m:t>1</m:t>
                          </m:r>
                        </m:num>
                        <m:den>
                          <m:r>
                            <m:rPr>
                              <m:sty m:val="p"/>
                            </m:rPr>
                            <a:rPr lang="en-US" sz="2400"/>
                            <m:t>n</m:t>
                          </m:r>
                        </m:den>
                      </m:f>
                      <m:nary>
                        <m:naryPr>
                          <m:chr m:val="∑"/>
                          <m:limLoc m:val="undOvr"/>
                          <m:ctrlPr>
                            <a:rPr lang="en-US" sz="2400" i="1"/>
                          </m:ctrlPr>
                        </m:naryPr>
                        <m:sub>
                          <m:r>
                            <m:rPr>
                              <m:sty m:val="p"/>
                            </m:rPr>
                            <a:rPr lang="en-US" sz="2400"/>
                            <m:t>i</m:t>
                          </m:r>
                          <m:r>
                            <a:rPr lang="en-US" sz="2400"/>
                            <m:t>=1</m:t>
                          </m:r>
                        </m:sub>
                        <m:sup>
                          <m:r>
                            <m:rPr>
                              <m:sty m:val="p"/>
                            </m:rPr>
                            <a:rPr lang="en-US" sz="2400"/>
                            <m:t>n</m:t>
                          </m:r>
                        </m:sup>
                        <m:e>
                          <m:sSub>
                            <m:sSubPr>
                              <m:ctrlPr>
                                <a:rPr lang="en-US" sz="2400" i="1"/>
                              </m:ctrlPr>
                            </m:sSubPr>
                            <m:e>
                              <m:r>
                                <m:rPr>
                                  <m:sty m:val="p"/>
                                </m:rPr>
                                <a:rPr lang="en-US" sz="2400"/>
                                <m:t>r</m:t>
                              </m:r>
                            </m:e>
                            <m:sub>
                              <m:r>
                                <m:rPr>
                                  <m:sty m:val="p"/>
                                </m:rPr>
                                <a:rPr lang="en-US" sz="2400"/>
                                <m:t>ij</m:t>
                              </m:r>
                            </m:sub>
                          </m:sSub>
                        </m:e>
                      </m:nary>
                      <m:r>
                        <a:rPr lang="en-US" sz="2400"/>
                        <m:t> , </m:t>
                      </m:r>
                      <m:r>
                        <m:rPr>
                          <m:sty m:val="p"/>
                        </m:rPr>
                        <a:rPr lang="en-US" sz="2400"/>
                        <m:t>and</m:t>
                      </m:r>
                    </m:oMath>
                  </m:oMathPara>
                </a14:m>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i="1"/>
                          </m:ctrlPr>
                        </m:sSubPr>
                        <m:e>
                          <m:r>
                            <m:rPr>
                              <m:sty m:val="p"/>
                            </m:rPr>
                            <a:rPr lang="en-US" sz="2400"/>
                            <m:t>S</m:t>
                          </m:r>
                        </m:e>
                        <m:sub>
                          <m:r>
                            <m:rPr>
                              <m:sty m:val="p"/>
                            </m:rPr>
                            <a:rPr lang="en-US" sz="2400"/>
                            <m:t>j</m:t>
                          </m:r>
                        </m:sub>
                      </m:sSub>
                      <m:r>
                        <a:rPr lang="en-US" sz="2400"/>
                        <m:t>=[</m:t>
                      </m:r>
                      <m:f>
                        <m:fPr>
                          <m:ctrlPr>
                            <a:rPr lang="en-US" sz="2400" i="1"/>
                          </m:ctrlPr>
                        </m:fPr>
                        <m:num>
                          <m:r>
                            <a:rPr lang="en-US" sz="2400"/>
                            <m:t>1</m:t>
                          </m:r>
                        </m:num>
                        <m:den>
                          <m:r>
                            <m:rPr>
                              <m:sty m:val="p"/>
                            </m:rPr>
                            <a:rPr lang="en-US" sz="2400"/>
                            <m:t>n</m:t>
                          </m:r>
                        </m:den>
                      </m:f>
                      <m:nary>
                        <m:naryPr>
                          <m:chr m:val="∑"/>
                          <m:limLoc m:val="undOvr"/>
                          <m:ctrlPr>
                            <a:rPr lang="en-US" sz="2400" i="1"/>
                          </m:ctrlPr>
                        </m:naryPr>
                        <m:sub>
                          <m:r>
                            <m:rPr>
                              <m:sty m:val="p"/>
                            </m:rPr>
                            <a:rPr lang="en-US" sz="2400"/>
                            <m:t>i</m:t>
                          </m:r>
                          <m:r>
                            <a:rPr lang="en-US" sz="2400"/>
                            <m:t>=1</m:t>
                          </m:r>
                        </m:sub>
                        <m:sup>
                          <m:r>
                            <m:rPr>
                              <m:sty m:val="p"/>
                            </m:rPr>
                            <a:rPr lang="en-US" sz="2400"/>
                            <m:t>n</m:t>
                          </m:r>
                        </m:sup>
                        <m:e>
                          <m:r>
                            <a:rPr lang="en-US" sz="2400"/>
                            <m:t>(</m:t>
                          </m:r>
                          <m:sSub>
                            <m:sSubPr>
                              <m:ctrlPr>
                                <a:rPr lang="en-US" sz="2400" i="1"/>
                              </m:ctrlPr>
                            </m:sSubPr>
                            <m:e>
                              <m:r>
                                <m:rPr>
                                  <m:sty m:val="p"/>
                                </m:rPr>
                                <a:rPr lang="en-US" sz="2400"/>
                                <m:t>r</m:t>
                              </m:r>
                            </m:e>
                            <m:sub>
                              <m:r>
                                <m:rPr>
                                  <m:sty m:val="p"/>
                                </m:rPr>
                                <a:rPr lang="en-US" sz="2400"/>
                                <m:t>ij</m:t>
                              </m:r>
                            </m:sub>
                          </m:sSub>
                        </m:e>
                      </m:nary>
                      <m:r>
                        <a:rPr lang="en-US" sz="2400" i="1"/>
                        <m:t>−</m:t>
                      </m:r>
                      <m:sSub>
                        <m:sSubPr>
                          <m:ctrlPr>
                            <a:rPr lang="en-US" sz="2400" i="1"/>
                          </m:ctrlPr>
                        </m:sSubPr>
                        <m:e>
                          <m:bar>
                            <m:barPr>
                              <m:pos m:val="top"/>
                              <m:ctrlPr>
                                <a:rPr lang="en-US" sz="2400" i="1"/>
                              </m:ctrlPr>
                            </m:barPr>
                            <m:e>
                              <m:r>
                                <m:rPr>
                                  <m:sty m:val="p"/>
                                </m:rPr>
                                <a:rPr lang="en-US" sz="2400"/>
                                <m:t>r</m:t>
                              </m:r>
                            </m:e>
                          </m:bar>
                        </m:e>
                        <m:sub>
                          <m:r>
                            <m:rPr>
                              <m:sty m:val="p"/>
                            </m:rPr>
                            <a:rPr lang="en-US" sz="2400"/>
                            <m:t>j</m:t>
                          </m:r>
                        </m:sub>
                      </m:sSub>
                      <m:r>
                        <a:rPr lang="en-US" sz="2400"/>
                        <m:t>)</m:t>
                      </m:r>
                      <m:sSup>
                        <m:sSupPr>
                          <m:ctrlPr>
                            <a:rPr lang="en-US" sz="2400" i="1"/>
                          </m:ctrlPr>
                        </m:sSupPr>
                        <m:e>
                          <m:r>
                            <a:rPr lang="en-US" sz="2400"/>
                            <m:t> </m:t>
                          </m:r>
                        </m:e>
                        <m:sup>
                          <m:r>
                            <a:rPr lang="en-US" sz="2400"/>
                            <m:t>2</m:t>
                          </m:r>
                        </m:sup>
                      </m:sSup>
                      <m:r>
                        <a:rPr lang="en-US" sz="2400"/>
                        <m:t>]</m:t>
                      </m:r>
                      <m:sSup>
                        <m:sSupPr>
                          <m:ctrlPr>
                            <a:rPr lang="en-US" sz="2400" i="1"/>
                          </m:ctrlPr>
                        </m:sSupPr>
                        <m:e>
                          <m:r>
                            <a:rPr lang="en-US" sz="2400"/>
                            <m:t> </m:t>
                          </m:r>
                        </m:e>
                        <m:sup>
                          <m:r>
                            <a:rPr lang="en-US" sz="2400"/>
                            <m:t>1/2</m:t>
                          </m:r>
                        </m:sup>
                      </m:sSup>
                    </m:oMath>
                  </m:oMathPara>
                </a14:m>
                <a:endParaRPr lang="en-US" sz="2400"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2133599"/>
                <a:ext cx="8915400" cy="4458789"/>
              </a:xfrm>
              <a:blipFill rotWithShape="0">
                <a:blip r:embed="rId2"/>
                <a:stretch>
                  <a:fillRect l="-958" t="-1094" r="-1026"/>
                </a:stretch>
              </a:blipFill>
            </p:spPr>
            <p:txBody>
              <a:bodyPr/>
              <a:lstStyle/>
              <a:p>
                <a:r>
                  <a:rPr lang="en-US">
                    <a:noFill/>
                  </a:rPr>
                  <a:t> </a:t>
                </a:r>
              </a:p>
            </p:txBody>
          </p:sp>
        </mc:Fallback>
      </mc:AlternateContent>
    </p:spTree>
    <p:extLst>
      <p:ext uri="{BB962C8B-B14F-4D97-AF65-F5344CB8AC3E}">
        <p14:creationId xmlns:p14="http://schemas.microsoft.com/office/powerpoint/2010/main" val="6779682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141</TotalTime>
  <Words>493</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Century Gothic</vt:lpstr>
      <vt:lpstr>Wingdings 3</vt:lpstr>
      <vt:lpstr>Wisp</vt:lpstr>
      <vt:lpstr>Implementation of Distance Based Approach  in Multi Criteria Decision Analysis</vt:lpstr>
      <vt:lpstr>Objective</vt:lpstr>
      <vt:lpstr>What is Multi-Criteria Decision Analysis</vt:lpstr>
      <vt:lpstr>Components of a MCDA problem</vt:lpstr>
      <vt:lpstr>MCDA Methodology</vt:lpstr>
      <vt:lpstr>Common Methods</vt:lpstr>
      <vt:lpstr>What is Distance Based Approach Method</vt:lpstr>
      <vt:lpstr>Mathematical Implementation of Distance Based Approach Method</vt:lpstr>
      <vt:lpstr>Mathematical Implementation of Distance Based Approach Method</vt:lpstr>
      <vt:lpstr>Mathematical Implementation of Distance Based Approach Method</vt:lpstr>
      <vt:lpstr>Mathematical Implementation of Distance Based Approach Method</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Mathur</dc:creator>
  <cp:lastModifiedBy>Aditya Mathur</cp:lastModifiedBy>
  <cp:revision>18</cp:revision>
  <dcterms:created xsi:type="dcterms:W3CDTF">2017-08-13T16:19:55Z</dcterms:created>
  <dcterms:modified xsi:type="dcterms:W3CDTF">2017-08-17T06:04:22Z</dcterms:modified>
</cp:coreProperties>
</file>