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tkinson Hyperlegible" charset="1" panose="00000000000000000000"/>
      <p:regular r:id="rId18"/>
    </p:embeddedFont>
    <p:embeddedFont>
      <p:font typeface="Atkinson Hyperlegible Bold" charset="1" panose="00000000000000000000"/>
      <p:regular r:id="rId19"/>
    </p:embeddedFont>
    <p:embeddedFont>
      <p:font typeface="ABeeZee Bold" charset="1" panose="02000000000000000000"/>
      <p:regular r:id="rId20"/>
    </p:embeddedFont>
    <p:embeddedFont>
      <p:font typeface="Helvetica World" charset="1" panose="020B0500040000020004"/>
      <p:regular r:id="rId21"/>
    </p:embeddedFont>
    <p:embeddedFont>
      <p:font typeface="Helvetica World Bold" charset="1" panose="020B0800040000020004"/>
      <p:regular r:id="rId22"/>
    </p:embeddedFont>
    <p:embeddedFont>
      <p:font typeface="Canva Sans Bold" charset="1" panose="020B0803030501040103"/>
      <p:regular r:id="rId23"/>
    </p:embeddedFont>
    <p:embeddedFont>
      <p:font typeface="Canva Sans" charset="1" panose="020B0503030501040103"/>
      <p:regular r:id="rId24"/>
    </p:embeddedFont>
    <p:embeddedFont>
      <p:font typeface="Open Sans 2 Bold"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 Id="rId4" Target="../media/image1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94999" y="-833699"/>
            <a:ext cx="9293001" cy="7180956"/>
          </a:xfrm>
          <a:custGeom>
            <a:avLst/>
            <a:gdLst/>
            <a:ahLst/>
            <a:cxnLst/>
            <a:rect r="r" b="b" t="t" l="l"/>
            <a:pathLst>
              <a:path h="7180956" w="9293001">
                <a:moveTo>
                  <a:pt x="0" y="0"/>
                </a:moveTo>
                <a:lnTo>
                  <a:pt x="9293001" y="0"/>
                </a:lnTo>
                <a:lnTo>
                  <a:pt x="9293001" y="7180956"/>
                </a:lnTo>
                <a:lnTo>
                  <a:pt x="0" y="71809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47313" y="-3366433"/>
            <a:ext cx="15802637" cy="17358771"/>
            <a:chOff x="0" y="0"/>
            <a:chExt cx="4162011" cy="4571857"/>
          </a:xfrm>
        </p:grpSpPr>
        <p:sp>
          <p:nvSpPr>
            <p:cNvPr name="Freeform 4" id="4"/>
            <p:cNvSpPr/>
            <p:nvPr/>
          </p:nvSpPr>
          <p:spPr>
            <a:xfrm flipH="false" flipV="false" rot="0">
              <a:off x="0" y="0"/>
              <a:ext cx="4162011" cy="4571857"/>
            </a:xfrm>
            <a:custGeom>
              <a:avLst/>
              <a:gdLst/>
              <a:ahLst/>
              <a:cxnLst/>
              <a:rect r="r" b="b" t="t" l="l"/>
              <a:pathLst>
                <a:path h="4571857" w="4162011">
                  <a:moveTo>
                    <a:pt x="2081006" y="0"/>
                  </a:moveTo>
                  <a:cubicBezTo>
                    <a:pt x="931698" y="0"/>
                    <a:pt x="0" y="1023445"/>
                    <a:pt x="0" y="2285929"/>
                  </a:cubicBezTo>
                  <a:cubicBezTo>
                    <a:pt x="0" y="3548412"/>
                    <a:pt x="931698" y="4571857"/>
                    <a:pt x="2081006" y="4571857"/>
                  </a:cubicBezTo>
                  <a:cubicBezTo>
                    <a:pt x="3230313" y="4571857"/>
                    <a:pt x="4162011" y="3548412"/>
                    <a:pt x="4162011" y="2285929"/>
                  </a:cubicBezTo>
                  <a:cubicBezTo>
                    <a:pt x="4162011" y="1023445"/>
                    <a:pt x="3230313" y="0"/>
                    <a:pt x="2081006" y="0"/>
                  </a:cubicBezTo>
                  <a:close/>
                </a:path>
              </a:pathLst>
            </a:custGeom>
            <a:solidFill>
              <a:srgbClr val="FF3131"/>
            </a:solidFill>
          </p:spPr>
        </p:sp>
        <p:sp>
          <p:nvSpPr>
            <p:cNvPr name="TextBox 5" id="5"/>
            <p:cNvSpPr txBox="true"/>
            <p:nvPr/>
          </p:nvSpPr>
          <p:spPr>
            <a:xfrm>
              <a:off x="390189" y="390512"/>
              <a:ext cx="3381634" cy="375273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2078524">
            <a:off x="-5004213" y="6890789"/>
            <a:ext cx="13453858" cy="3767080"/>
          </a:xfrm>
          <a:custGeom>
            <a:avLst/>
            <a:gdLst/>
            <a:ahLst/>
            <a:cxnLst/>
            <a:rect r="r" b="b" t="t" l="l"/>
            <a:pathLst>
              <a:path h="3767080" w="13453858">
                <a:moveTo>
                  <a:pt x="0" y="0"/>
                </a:moveTo>
                <a:lnTo>
                  <a:pt x="13453858" y="0"/>
                </a:lnTo>
                <a:lnTo>
                  <a:pt x="13453858" y="3767080"/>
                </a:lnTo>
                <a:lnTo>
                  <a:pt x="0" y="3767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6520815" y="1512671"/>
            <a:ext cx="5246370" cy="7261658"/>
            <a:chOff x="0" y="0"/>
            <a:chExt cx="812800" cy="1125021"/>
          </a:xfrm>
        </p:grpSpPr>
        <p:sp>
          <p:nvSpPr>
            <p:cNvPr name="Freeform 8" id="8"/>
            <p:cNvSpPr/>
            <p:nvPr/>
          </p:nvSpPr>
          <p:spPr>
            <a:xfrm flipH="false" flipV="false" rot="0">
              <a:off x="0" y="0"/>
              <a:ext cx="812800" cy="1125021"/>
            </a:xfrm>
            <a:custGeom>
              <a:avLst/>
              <a:gdLst/>
              <a:ahLst/>
              <a:cxnLst/>
              <a:rect r="r" b="b" t="t" l="l"/>
              <a:pathLst>
                <a:path h="1125021" w="812800">
                  <a:moveTo>
                    <a:pt x="147567" y="0"/>
                  </a:moveTo>
                  <a:lnTo>
                    <a:pt x="665233" y="0"/>
                  </a:lnTo>
                  <a:cubicBezTo>
                    <a:pt x="746732" y="0"/>
                    <a:pt x="812800" y="66068"/>
                    <a:pt x="812800" y="147567"/>
                  </a:cubicBezTo>
                  <a:lnTo>
                    <a:pt x="812800" y="977454"/>
                  </a:lnTo>
                  <a:cubicBezTo>
                    <a:pt x="812800" y="1016591"/>
                    <a:pt x="797253" y="1054125"/>
                    <a:pt x="769579" y="1081799"/>
                  </a:cubicBezTo>
                  <a:cubicBezTo>
                    <a:pt x="741904" y="1109474"/>
                    <a:pt x="704370" y="1125021"/>
                    <a:pt x="665233" y="1125021"/>
                  </a:cubicBezTo>
                  <a:lnTo>
                    <a:pt x="147567" y="1125021"/>
                  </a:lnTo>
                  <a:cubicBezTo>
                    <a:pt x="66068" y="1125021"/>
                    <a:pt x="0" y="1058953"/>
                    <a:pt x="0" y="977454"/>
                  </a:cubicBezTo>
                  <a:lnTo>
                    <a:pt x="0" y="147567"/>
                  </a:lnTo>
                  <a:cubicBezTo>
                    <a:pt x="0" y="66068"/>
                    <a:pt x="66068" y="0"/>
                    <a:pt x="147567" y="0"/>
                  </a:cubicBezTo>
                  <a:close/>
                </a:path>
              </a:pathLst>
            </a:custGeom>
            <a:blipFill>
              <a:blip r:embed="rId6"/>
              <a:stretch>
                <a:fillRect l="-693" t="0" r="-693" b="0"/>
              </a:stretch>
            </a:blipFill>
            <a:ln cap="rnd">
              <a:noFill/>
              <a:prstDash val="solid"/>
              <a:round/>
            </a:ln>
          </p:spPr>
        </p:sp>
      </p:grpSp>
      <p:sp>
        <p:nvSpPr>
          <p:cNvPr name="TextBox 9" id="9"/>
          <p:cNvSpPr txBox="true"/>
          <p:nvPr/>
        </p:nvSpPr>
        <p:spPr>
          <a:xfrm rot="0">
            <a:off x="1028700" y="1350746"/>
            <a:ext cx="4815997" cy="1406033"/>
          </a:xfrm>
          <a:prstGeom prst="rect">
            <a:avLst/>
          </a:prstGeom>
        </p:spPr>
        <p:txBody>
          <a:bodyPr anchor="t" rtlCol="false" tIns="0" lIns="0" bIns="0" rIns="0">
            <a:spAutoFit/>
          </a:bodyPr>
          <a:lstStyle/>
          <a:p>
            <a:pPr algn="l">
              <a:lnSpc>
                <a:spcPts val="11442"/>
              </a:lnSpc>
              <a:spcBef>
                <a:spcPct val="0"/>
              </a:spcBef>
            </a:pPr>
            <a:r>
              <a:rPr lang="en-US" sz="8173">
                <a:solidFill>
                  <a:srgbClr val="FFFFFF"/>
                </a:solidFill>
                <a:latin typeface="Atkinson Hyperlegible"/>
                <a:ea typeface="Atkinson Hyperlegible"/>
                <a:cs typeface="Atkinson Hyperlegible"/>
                <a:sym typeface="Atkinson Hyperlegible"/>
              </a:rPr>
              <a:t>Protofolio</a:t>
            </a:r>
          </a:p>
        </p:txBody>
      </p:sp>
      <p:sp>
        <p:nvSpPr>
          <p:cNvPr name="TextBox 10" id="10"/>
          <p:cNvSpPr txBox="true"/>
          <p:nvPr/>
        </p:nvSpPr>
        <p:spPr>
          <a:xfrm rot="0">
            <a:off x="9886807" y="9144000"/>
            <a:ext cx="8401193" cy="1060697"/>
          </a:xfrm>
          <a:prstGeom prst="rect">
            <a:avLst/>
          </a:prstGeom>
        </p:spPr>
        <p:txBody>
          <a:bodyPr anchor="t" rtlCol="false" tIns="0" lIns="0" bIns="0" rIns="0">
            <a:spAutoFit/>
          </a:bodyPr>
          <a:lstStyle/>
          <a:p>
            <a:pPr algn="l">
              <a:lnSpc>
                <a:spcPts val="8736"/>
              </a:lnSpc>
              <a:spcBef>
                <a:spcPct val="0"/>
              </a:spcBef>
            </a:pPr>
            <a:r>
              <a:rPr lang="en-US" sz="6240" b="true">
                <a:solidFill>
                  <a:srgbClr val="203AAE"/>
                </a:solidFill>
                <a:latin typeface="Atkinson Hyperlegible Bold"/>
                <a:ea typeface="Atkinson Hyperlegible Bold"/>
                <a:cs typeface="Atkinson Hyperlegible Bold"/>
                <a:sym typeface="Atkinson Hyperlegible Bold"/>
              </a:rPr>
              <a:t>Aditya Maulana Yahya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83676" y="318750"/>
            <a:ext cx="6750801" cy="9649501"/>
            <a:chOff x="0" y="0"/>
            <a:chExt cx="829947" cy="1186314"/>
          </a:xfrm>
        </p:grpSpPr>
        <p:sp>
          <p:nvSpPr>
            <p:cNvPr name="Freeform 3" id="3"/>
            <p:cNvSpPr/>
            <p:nvPr/>
          </p:nvSpPr>
          <p:spPr>
            <a:xfrm flipH="false" flipV="false" rot="0">
              <a:off x="0" y="0"/>
              <a:ext cx="829947" cy="1186314"/>
            </a:xfrm>
            <a:custGeom>
              <a:avLst/>
              <a:gdLst/>
              <a:ahLst/>
              <a:cxnLst/>
              <a:rect r="r" b="b" t="t" l="l"/>
              <a:pathLst>
                <a:path h="1186314" w="829947">
                  <a:moveTo>
                    <a:pt x="26377" y="0"/>
                  </a:moveTo>
                  <a:lnTo>
                    <a:pt x="803570" y="0"/>
                  </a:lnTo>
                  <a:cubicBezTo>
                    <a:pt x="818137" y="0"/>
                    <a:pt x="829947" y="11809"/>
                    <a:pt x="829947" y="26377"/>
                  </a:cubicBezTo>
                  <a:lnTo>
                    <a:pt x="829947" y="1159937"/>
                  </a:lnTo>
                  <a:cubicBezTo>
                    <a:pt x="829947" y="1174505"/>
                    <a:pt x="818137" y="1186314"/>
                    <a:pt x="803570" y="1186314"/>
                  </a:cubicBezTo>
                  <a:lnTo>
                    <a:pt x="26377" y="1186314"/>
                  </a:lnTo>
                  <a:cubicBezTo>
                    <a:pt x="11809" y="1186314"/>
                    <a:pt x="0" y="1174505"/>
                    <a:pt x="0" y="1159937"/>
                  </a:cubicBezTo>
                  <a:lnTo>
                    <a:pt x="0" y="26377"/>
                  </a:lnTo>
                  <a:cubicBezTo>
                    <a:pt x="0" y="11809"/>
                    <a:pt x="11809" y="0"/>
                    <a:pt x="26377" y="0"/>
                  </a:cubicBezTo>
                  <a:close/>
                </a:path>
              </a:pathLst>
            </a:custGeom>
            <a:blipFill>
              <a:blip r:embed="rId2"/>
              <a:stretch>
                <a:fillRect l="-5350" t="0" r="-123351" b="0"/>
              </a:stretch>
            </a:blipFill>
          </p:spPr>
        </p:sp>
      </p:grpSp>
      <p:sp>
        <p:nvSpPr>
          <p:cNvPr name="Freeform 4" id="4"/>
          <p:cNvSpPr/>
          <p:nvPr/>
        </p:nvSpPr>
        <p:spPr>
          <a:xfrm flipH="false" flipV="false" rot="0">
            <a:off x="16001466" y="2005848"/>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378335" y="904875"/>
            <a:ext cx="9880965" cy="3171825"/>
          </a:xfrm>
          <a:prstGeom prst="rect">
            <a:avLst/>
          </a:prstGeom>
        </p:spPr>
        <p:txBody>
          <a:bodyPr anchor="t" rtlCol="false" tIns="0" lIns="0" bIns="0" rIns="0">
            <a:spAutoFit/>
          </a:bodyPr>
          <a:lstStyle/>
          <a:p>
            <a:pPr algn="l">
              <a:lnSpc>
                <a:spcPts val="8400"/>
              </a:lnSpc>
              <a:spcBef>
                <a:spcPct val="0"/>
              </a:spcBef>
            </a:pPr>
            <a:r>
              <a:rPr lang="en-US" sz="6000">
                <a:solidFill>
                  <a:srgbClr val="020202"/>
                </a:solidFill>
                <a:latin typeface="ABeeZee Bold"/>
                <a:ea typeface="ABeeZee Bold"/>
                <a:cs typeface="ABeeZee Bold"/>
                <a:sym typeface="ABeeZee Bold"/>
              </a:rPr>
              <a:t>Web Pengambilan Nomor Antrian untuk Barbershop (WEB)</a:t>
            </a:r>
          </a:p>
        </p:txBody>
      </p:sp>
      <p:sp>
        <p:nvSpPr>
          <p:cNvPr name="Freeform 6" id="6"/>
          <p:cNvSpPr/>
          <p:nvPr/>
        </p:nvSpPr>
        <p:spPr>
          <a:xfrm flipH="false" flipV="false" rot="0">
            <a:off x="12318817" y="8227898"/>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014859" y="8227898"/>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6296631" y="-4670622"/>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3829172" y="7295030"/>
            <a:ext cx="6860257" cy="372745"/>
          </a:xfrm>
          <a:prstGeom prst="rect">
            <a:avLst/>
          </a:prstGeom>
        </p:spPr>
        <p:txBody>
          <a:bodyPr anchor="t" rtlCol="false" tIns="0" lIns="0" bIns="0" rIns="0">
            <a:spAutoFit/>
          </a:bodyPr>
          <a:lstStyle/>
          <a:p>
            <a:pPr algn="l">
              <a:lnSpc>
                <a:spcPts val="3079"/>
              </a:lnSpc>
              <a:spcBef>
                <a:spcPct val="0"/>
              </a:spcBef>
            </a:pPr>
            <a:r>
              <a:rPr lang="en-US" sz="2199" b="true">
                <a:solidFill>
                  <a:srgbClr val="FFBD59"/>
                </a:solidFill>
                <a:latin typeface="Canva Sans Bold"/>
                <a:ea typeface="Canva Sans Bold"/>
                <a:cs typeface="Canva Sans Bold"/>
                <a:sym typeface="Canva Sans Bold"/>
              </a:rPr>
              <a:t>Dibuat Disemester 4</a:t>
            </a:r>
          </a:p>
        </p:txBody>
      </p:sp>
      <p:sp>
        <p:nvSpPr>
          <p:cNvPr name="TextBox 10" id="10"/>
          <p:cNvSpPr txBox="true"/>
          <p:nvPr/>
        </p:nvSpPr>
        <p:spPr>
          <a:xfrm rot="0">
            <a:off x="7378335" y="4433353"/>
            <a:ext cx="9880965" cy="2683511"/>
          </a:xfrm>
          <a:prstGeom prst="rect">
            <a:avLst/>
          </a:prstGeom>
        </p:spPr>
        <p:txBody>
          <a:bodyPr anchor="t" rtlCol="false" tIns="0" lIns="0" bIns="0" rIns="0">
            <a:spAutoFit/>
          </a:bodyPr>
          <a:lstStyle/>
          <a:p>
            <a:pPr algn="l">
              <a:lnSpc>
                <a:spcPts val="4339"/>
              </a:lnSpc>
            </a:pPr>
            <a:r>
              <a:rPr lang="en-US" sz="3099">
                <a:solidFill>
                  <a:srgbClr val="FFBD59"/>
                </a:solidFill>
                <a:latin typeface="Canva Sans"/>
                <a:ea typeface="Canva Sans"/>
                <a:cs typeface="Canva Sans"/>
                <a:sym typeface="Canva Sans"/>
              </a:rPr>
              <a:t>Deskripsi singkat: </a:t>
            </a:r>
          </a:p>
          <a:p>
            <a:pPr algn="l" marL="0" indent="0" lvl="0">
              <a:lnSpc>
                <a:spcPts val="4339"/>
              </a:lnSpc>
              <a:spcBef>
                <a:spcPct val="0"/>
              </a:spcBef>
            </a:pPr>
            <a:r>
              <a:rPr lang="en-US" sz="3099">
                <a:solidFill>
                  <a:srgbClr val="FFBD59"/>
                </a:solidFill>
                <a:latin typeface="Canva Sans"/>
                <a:ea typeface="Canva Sans"/>
                <a:cs typeface="Canva Sans"/>
                <a:sym typeface="Canva Sans"/>
              </a:rPr>
              <a:t>Aplikasi berbasis web yang memu</a:t>
            </a:r>
            <a:r>
              <a:rPr lang="en-US" sz="3099" strike="noStrike" u="none">
                <a:solidFill>
                  <a:srgbClr val="FFBD59"/>
                </a:solidFill>
                <a:latin typeface="Canva Sans"/>
                <a:ea typeface="Canva Sans"/>
                <a:cs typeface="Canva Sans"/>
                <a:sym typeface="Canva Sans"/>
              </a:rPr>
              <a:t>ngkinkan pelanggan mengambil nomor antrian secara online dan real-time. Proyek ini dibuat untuk meningkatkan efisiensi dan kenyamanan pelanggan barbershop.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486400" y="5670504"/>
            <a:ext cx="7315200" cy="452212"/>
          </a:xfrm>
          <a:custGeom>
            <a:avLst/>
            <a:gdLst/>
            <a:ahLst/>
            <a:cxnLst/>
            <a:rect r="r" b="b" t="t" l="l"/>
            <a:pathLst>
              <a:path h="452212" w="7315200">
                <a:moveTo>
                  <a:pt x="0" y="0"/>
                </a:moveTo>
                <a:lnTo>
                  <a:pt x="7315200" y="0"/>
                </a:lnTo>
                <a:lnTo>
                  <a:pt x="7315200" y="452212"/>
                </a:lnTo>
                <a:lnTo>
                  <a:pt x="0" y="45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36224" y="2320434"/>
            <a:ext cx="8615553" cy="2048927"/>
          </a:xfrm>
          <a:prstGeom prst="rect">
            <a:avLst/>
          </a:prstGeom>
        </p:spPr>
        <p:txBody>
          <a:bodyPr anchor="t" rtlCol="false" tIns="0" lIns="0" bIns="0" rIns="0">
            <a:spAutoFit/>
          </a:bodyPr>
          <a:lstStyle/>
          <a:p>
            <a:pPr algn="ctr">
              <a:lnSpc>
                <a:spcPts val="16742"/>
              </a:lnSpc>
              <a:spcBef>
                <a:spcPct val="0"/>
              </a:spcBef>
            </a:pPr>
            <a:r>
              <a:rPr lang="en-US" sz="11958">
                <a:solidFill>
                  <a:srgbClr val="E5E4DF"/>
                </a:solidFill>
                <a:latin typeface="ABeeZee Bold"/>
                <a:ea typeface="ABeeZee Bold"/>
                <a:cs typeface="ABeeZee Bold"/>
                <a:sym typeface="ABeeZee Bold"/>
              </a:rPr>
              <a:t>PENUTUP</a:t>
            </a:r>
          </a:p>
        </p:txBody>
      </p:sp>
      <p:sp>
        <p:nvSpPr>
          <p:cNvPr name="TextBox 4" id="4"/>
          <p:cNvSpPr txBox="true"/>
          <p:nvPr/>
        </p:nvSpPr>
        <p:spPr>
          <a:xfrm rot="0">
            <a:off x="3883131" y="4352290"/>
            <a:ext cx="10521739" cy="1544320"/>
          </a:xfrm>
          <a:prstGeom prst="rect">
            <a:avLst/>
          </a:prstGeom>
        </p:spPr>
        <p:txBody>
          <a:bodyPr anchor="t" rtlCol="false" tIns="0" lIns="0" bIns="0" rIns="0">
            <a:spAutoFit/>
          </a:bodyPr>
          <a:lstStyle/>
          <a:p>
            <a:pPr algn="ctr">
              <a:lnSpc>
                <a:spcPts val="3079"/>
              </a:lnSpc>
            </a:pPr>
            <a:r>
              <a:rPr lang="en-US" sz="2199">
                <a:solidFill>
                  <a:srgbClr val="E5E4DF"/>
                </a:solidFill>
                <a:latin typeface="Atkinson Hyperlegible"/>
                <a:ea typeface="Atkinson Hyperlegible"/>
                <a:cs typeface="Atkinson Hyperlegible"/>
                <a:sym typeface="Atkinson Hyperlegible"/>
              </a:rPr>
              <a:t>Portofolio ini merupakan cerminan semangat dan kreativitas saya sebagai pengembang aplikasi. Dengan terus belajar dan menciptakan solusi teknologi, saya berharap dapat memberikan kontribusi nyata di masa depan.</a:t>
            </a:r>
          </a:p>
          <a:p>
            <a:pPr algn="ctr">
              <a:lnSpc>
                <a:spcPts val="3079"/>
              </a:lnSpc>
            </a:pPr>
          </a:p>
        </p:txBody>
      </p:sp>
      <p:sp>
        <p:nvSpPr>
          <p:cNvPr name="TextBox 5" id="5"/>
          <p:cNvSpPr txBox="true"/>
          <p:nvPr/>
        </p:nvSpPr>
        <p:spPr>
          <a:xfrm rot="0">
            <a:off x="6826052" y="8195912"/>
            <a:ext cx="4635897" cy="887095"/>
          </a:xfrm>
          <a:prstGeom prst="rect">
            <a:avLst/>
          </a:prstGeom>
        </p:spPr>
        <p:txBody>
          <a:bodyPr anchor="t" rtlCol="false" tIns="0" lIns="0" bIns="0" rIns="0">
            <a:spAutoFit/>
          </a:bodyPr>
          <a:lstStyle/>
          <a:p>
            <a:pPr algn="ctr">
              <a:lnSpc>
                <a:spcPts val="7279"/>
              </a:lnSpc>
            </a:pPr>
            <a:r>
              <a:rPr lang="en-US" sz="5199" b="true">
                <a:solidFill>
                  <a:srgbClr val="E5E4DF"/>
                </a:solidFill>
                <a:latin typeface="Open Sans 2 Bold"/>
                <a:ea typeface="Open Sans 2 Bold"/>
                <a:cs typeface="Open Sans 2 Bold"/>
                <a:sym typeface="Open Sans 2 Bold"/>
              </a:rPr>
              <a:t>KONTAK SAYA</a:t>
            </a:r>
          </a:p>
        </p:txBody>
      </p:sp>
      <p:sp>
        <p:nvSpPr>
          <p:cNvPr name="TextBox 6" id="6"/>
          <p:cNvSpPr txBox="true"/>
          <p:nvPr/>
        </p:nvSpPr>
        <p:spPr>
          <a:xfrm rot="0">
            <a:off x="3883131" y="9220200"/>
            <a:ext cx="10521739" cy="763270"/>
          </a:xfrm>
          <a:prstGeom prst="rect">
            <a:avLst/>
          </a:prstGeom>
        </p:spPr>
        <p:txBody>
          <a:bodyPr anchor="t" rtlCol="false" tIns="0" lIns="0" bIns="0" rIns="0">
            <a:spAutoFit/>
          </a:bodyPr>
          <a:lstStyle/>
          <a:p>
            <a:pPr algn="ctr">
              <a:lnSpc>
                <a:spcPts val="3079"/>
              </a:lnSpc>
            </a:pPr>
            <a:r>
              <a:rPr lang="en-US" sz="2199">
                <a:solidFill>
                  <a:srgbClr val="E5E4DF"/>
                </a:solidFill>
                <a:latin typeface="Atkinson Hyperlegible"/>
                <a:ea typeface="Atkinson Hyperlegible"/>
                <a:cs typeface="Atkinson Hyperlegible"/>
                <a:sym typeface="Atkinson Hyperlegible"/>
              </a:rPr>
              <a:t>EMAIL : aditya.23032@mhs.unesa.ac.id</a:t>
            </a:r>
          </a:p>
          <a:p>
            <a:pPr algn="ctr">
              <a:lnSpc>
                <a:spcPts val="3079"/>
              </a:lnSpc>
            </a:pPr>
            <a:r>
              <a:rPr lang="en-US" sz="2199">
                <a:solidFill>
                  <a:srgbClr val="E5E4DF"/>
                </a:solidFill>
                <a:latin typeface="Atkinson Hyperlegible"/>
                <a:ea typeface="Atkinson Hyperlegible"/>
                <a:cs typeface="Atkinson Hyperlegible"/>
                <a:sym typeface="Atkinson Hyperlegible"/>
              </a:rPr>
              <a:t>NO WA : 085706703694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2066" y="7545255"/>
            <a:ext cx="10103868" cy="12167015"/>
            <a:chOff x="0" y="0"/>
            <a:chExt cx="660400" cy="795250"/>
          </a:xfrm>
        </p:grpSpPr>
        <p:sp>
          <p:nvSpPr>
            <p:cNvPr name="Freeform 3" id="3"/>
            <p:cNvSpPr/>
            <p:nvPr/>
          </p:nvSpPr>
          <p:spPr>
            <a:xfrm flipH="false" flipV="false" rot="0">
              <a:off x="0" y="0"/>
              <a:ext cx="660400" cy="795250"/>
            </a:xfrm>
            <a:custGeom>
              <a:avLst/>
              <a:gdLst/>
              <a:ahLst/>
              <a:cxnLst/>
              <a:rect r="r" b="b" t="t" l="l"/>
              <a:pathLst>
                <a:path h="79525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112"/>
                  </a:cubicBezTo>
                  <a:lnTo>
                    <a:pt x="660400" y="795250"/>
                  </a:lnTo>
                  <a:lnTo>
                    <a:pt x="0" y="795250"/>
                  </a:lnTo>
                  <a:lnTo>
                    <a:pt x="0" y="328459"/>
                  </a:lnTo>
                  <a:cubicBezTo>
                    <a:pt x="1782" y="185660"/>
                    <a:pt x="93019" y="64045"/>
                    <a:pt x="220252" y="19070"/>
                  </a:cubicBezTo>
                  <a:close/>
                </a:path>
              </a:pathLst>
            </a:custGeom>
            <a:solidFill>
              <a:srgbClr val="000000">
                <a:alpha val="0"/>
              </a:srgbClr>
            </a:solidFill>
            <a:ln w="95250" cap="sq">
              <a:solidFill>
                <a:srgbClr val="FFFFFF"/>
              </a:solidFill>
              <a:prstDash val="solid"/>
              <a:miter/>
            </a:ln>
          </p:spPr>
        </p:sp>
        <p:sp>
          <p:nvSpPr>
            <p:cNvPr name="TextBox 4" id="4"/>
            <p:cNvSpPr txBox="true"/>
            <p:nvPr/>
          </p:nvSpPr>
          <p:spPr>
            <a:xfrm>
              <a:off x="0" y="88900"/>
              <a:ext cx="660400" cy="70635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739512" y="-3345596"/>
            <a:ext cx="9844478" cy="9844478"/>
          </a:xfrm>
          <a:custGeom>
            <a:avLst/>
            <a:gdLst/>
            <a:ahLst/>
            <a:cxnLst/>
            <a:rect r="r" b="b" t="t" l="l"/>
            <a:pathLst>
              <a:path h="9844478" w="9844478">
                <a:moveTo>
                  <a:pt x="0" y="0"/>
                </a:moveTo>
                <a:lnTo>
                  <a:pt x="9844478" y="0"/>
                </a:lnTo>
                <a:lnTo>
                  <a:pt x="9844478" y="9844478"/>
                </a:lnTo>
                <a:lnTo>
                  <a:pt x="0" y="9844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95934" y="5143500"/>
            <a:ext cx="9844478" cy="9844478"/>
          </a:xfrm>
          <a:custGeom>
            <a:avLst/>
            <a:gdLst/>
            <a:ahLst/>
            <a:cxnLst/>
            <a:rect r="r" b="b" t="t" l="l"/>
            <a:pathLst>
              <a:path h="9844478" w="9844478">
                <a:moveTo>
                  <a:pt x="0" y="0"/>
                </a:moveTo>
                <a:lnTo>
                  <a:pt x="9844478" y="0"/>
                </a:lnTo>
                <a:lnTo>
                  <a:pt x="9844478" y="9844478"/>
                </a:lnTo>
                <a:lnTo>
                  <a:pt x="0" y="9844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10800000">
            <a:off x="4104966" y="-9429103"/>
            <a:ext cx="10103868" cy="12167015"/>
            <a:chOff x="0" y="0"/>
            <a:chExt cx="660400" cy="795250"/>
          </a:xfrm>
        </p:grpSpPr>
        <p:sp>
          <p:nvSpPr>
            <p:cNvPr name="Freeform 8" id="8"/>
            <p:cNvSpPr/>
            <p:nvPr/>
          </p:nvSpPr>
          <p:spPr>
            <a:xfrm flipH="false" flipV="false" rot="0">
              <a:off x="0" y="0"/>
              <a:ext cx="660400" cy="795250"/>
            </a:xfrm>
            <a:custGeom>
              <a:avLst/>
              <a:gdLst/>
              <a:ahLst/>
              <a:cxnLst/>
              <a:rect r="r" b="b" t="t" l="l"/>
              <a:pathLst>
                <a:path h="79525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112"/>
                  </a:cubicBezTo>
                  <a:lnTo>
                    <a:pt x="660400" y="795250"/>
                  </a:lnTo>
                  <a:lnTo>
                    <a:pt x="0" y="795250"/>
                  </a:lnTo>
                  <a:lnTo>
                    <a:pt x="0" y="328459"/>
                  </a:lnTo>
                  <a:cubicBezTo>
                    <a:pt x="1782" y="185660"/>
                    <a:pt x="93019" y="64045"/>
                    <a:pt x="220252" y="19070"/>
                  </a:cubicBezTo>
                  <a:close/>
                </a:path>
              </a:pathLst>
            </a:custGeom>
            <a:solidFill>
              <a:srgbClr val="000000">
                <a:alpha val="0"/>
              </a:srgbClr>
            </a:solidFill>
            <a:ln w="95250" cap="sq">
              <a:solidFill>
                <a:srgbClr val="FFFFFF"/>
              </a:solidFill>
              <a:prstDash val="solid"/>
              <a:miter/>
            </a:ln>
          </p:spPr>
        </p:sp>
        <p:sp>
          <p:nvSpPr>
            <p:cNvPr name="TextBox 9" id="9"/>
            <p:cNvSpPr txBox="true"/>
            <p:nvPr/>
          </p:nvSpPr>
          <p:spPr>
            <a:xfrm>
              <a:off x="0" y="88900"/>
              <a:ext cx="660400" cy="7063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427688" y="7935822"/>
            <a:ext cx="9409696" cy="11581164"/>
            <a:chOff x="0" y="0"/>
            <a:chExt cx="660400" cy="812800"/>
          </a:xfrm>
        </p:grpSpPr>
        <p:sp>
          <p:nvSpPr>
            <p:cNvPr name="Freeform 11" id="11"/>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gradFill rotWithShape="true">
              <a:gsLst>
                <a:gs pos="0">
                  <a:srgbClr val="004AAD">
                    <a:alpha val="100000"/>
                  </a:srgbClr>
                </a:gs>
                <a:gs pos="100000">
                  <a:srgbClr val="CB6CE6">
                    <a:alpha val="100000"/>
                  </a:srgbClr>
                </a:gs>
              </a:gsLst>
              <a:lin ang="0"/>
            </a:gradFill>
            <a:ln cap="sq">
              <a:noFill/>
              <a:prstDash val="solid"/>
              <a:miter/>
            </a:ln>
          </p:spPr>
        </p:sp>
        <p:sp>
          <p:nvSpPr>
            <p:cNvPr name="TextBox 12" id="12"/>
            <p:cNvSpPr txBox="true"/>
            <p:nvPr/>
          </p:nvSpPr>
          <p:spPr>
            <a:xfrm>
              <a:off x="0" y="88900"/>
              <a:ext cx="660400" cy="723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10800000">
            <a:off x="4463515" y="-9233820"/>
            <a:ext cx="9409696" cy="11581164"/>
            <a:chOff x="0" y="0"/>
            <a:chExt cx="660400" cy="812800"/>
          </a:xfrm>
        </p:grpSpPr>
        <p:sp>
          <p:nvSpPr>
            <p:cNvPr name="Freeform 14" id="14"/>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gradFill rotWithShape="true">
              <a:gsLst>
                <a:gs pos="0">
                  <a:srgbClr val="000000">
                    <a:alpha val="100000"/>
                  </a:srgbClr>
                </a:gs>
                <a:gs pos="100000">
                  <a:srgbClr val="3533CD">
                    <a:alpha val="100000"/>
                  </a:srgbClr>
                </a:gs>
              </a:gsLst>
              <a:lin ang="0"/>
            </a:gradFill>
            <a:ln cap="sq">
              <a:noFill/>
              <a:prstDash val="solid"/>
              <a:miter/>
            </a:ln>
          </p:spPr>
        </p:sp>
        <p:sp>
          <p:nvSpPr>
            <p:cNvPr name="TextBox 15" id="15"/>
            <p:cNvSpPr txBox="true"/>
            <p:nvPr/>
          </p:nvSpPr>
          <p:spPr>
            <a:xfrm>
              <a:off x="0" y="88900"/>
              <a:ext cx="660400" cy="723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4439152" y="4004737"/>
            <a:ext cx="9435496" cy="2048927"/>
          </a:xfrm>
          <a:prstGeom prst="rect">
            <a:avLst/>
          </a:prstGeom>
        </p:spPr>
        <p:txBody>
          <a:bodyPr anchor="t" rtlCol="false" tIns="0" lIns="0" bIns="0" rIns="0">
            <a:spAutoFit/>
          </a:bodyPr>
          <a:lstStyle/>
          <a:p>
            <a:pPr algn="l">
              <a:lnSpc>
                <a:spcPts val="16742"/>
              </a:lnSpc>
              <a:spcBef>
                <a:spcPct val="0"/>
              </a:spcBef>
            </a:pPr>
            <a:r>
              <a:rPr lang="en-US" sz="11958">
                <a:solidFill>
                  <a:srgbClr val="5271FF"/>
                </a:solidFill>
                <a:latin typeface="ABeeZee Bold"/>
                <a:ea typeface="ABeeZee Bold"/>
                <a:cs typeface="ABeeZee Bold"/>
                <a:sym typeface="ABeeZee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5E4DF"/>
        </a:solidFill>
      </p:bgPr>
    </p:bg>
    <p:spTree>
      <p:nvGrpSpPr>
        <p:cNvPr id="1" name=""/>
        <p:cNvGrpSpPr/>
        <p:nvPr/>
      </p:nvGrpSpPr>
      <p:grpSpPr>
        <a:xfrm>
          <a:off x="0" y="0"/>
          <a:ext cx="0" cy="0"/>
          <a:chOff x="0" y="0"/>
          <a:chExt cx="0" cy="0"/>
        </a:xfrm>
      </p:grpSpPr>
      <p:grpSp>
        <p:nvGrpSpPr>
          <p:cNvPr name="Group 2" id="2"/>
          <p:cNvGrpSpPr/>
          <p:nvPr/>
        </p:nvGrpSpPr>
        <p:grpSpPr>
          <a:xfrm rot="0">
            <a:off x="7594084" y="0"/>
            <a:ext cx="10693916" cy="10287000"/>
            <a:chOff x="0" y="0"/>
            <a:chExt cx="2816505" cy="2709333"/>
          </a:xfrm>
        </p:grpSpPr>
        <p:sp>
          <p:nvSpPr>
            <p:cNvPr name="Freeform 3" id="3"/>
            <p:cNvSpPr/>
            <p:nvPr/>
          </p:nvSpPr>
          <p:spPr>
            <a:xfrm flipH="false" flipV="false" rot="0">
              <a:off x="0" y="0"/>
              <a:ext cx="2816505" cy="2709333"/>
            </a:xfrm>
            <a:custGeom>
              <a:avLst/>
              <a:gdLst/>
              <a:ahLst/>
              <a:cxnLst/>
              <a:rect r="r" b="b" t="t" l="l"/>
              <a:pathLst>
                <a:path h="2709333" w="2816505">
                  <a:moveTo>
                    <a:pt x="0" y="0"/>
                  </a:moveTo>
                  <a:lnTo>
                    <a:pt x="2816505" y="0"/>
                  </a:lnTo>
                  <a:lnTo>
                    <a:pt x="2816505" y="2709333"/>
                  </a:lnTo>
                  <a:lnTo>
                    <a:pt x="0" y="2709333"/>
                  </a:lnTo>
                  <a:close/>
                </a:path>
              </a:pathLst>
            </a:custGeom>
            <a:solidFill>
              <a:srgbClr val="FF3131"/>
            </a:solidFill>
          </p:spPr>
        </p:sp>
        <p:sp>
          <p:nvSpPr>
            <p:cNvPr name="TextBox 4" id="4"/>
            <p:cNvSpPr txBox="true"/>
            <p:nvPr/>
          </p:nvSpPr>
          <p:spPr>
            <a:xfrm>
              <a:off x="0" y="-38100"/>
              <a:ext cx="2816505"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12706" y="1028700"/>
            <a:ext cx="5657718" cy="8229600"/>
            <a:chOff x="0" y="0"/>
            <a:chExt cx="876529" cy="1274980"/>
          </a:xfrm>
        </p:grpSpPr>
        <p:sp>
          <p:nvSpPr>
            <p:cNvPr name="Freeform 6" id="6"/>
            <p:cNvSpPr/>
            <p:nvPr/>
          </p:nvSpPr>
          <p:spPr>
            <a:xfrm flipH="false" flipV="false" rot="0">
              <a:off x="0" y="0"/>
              <a:ext cx="876529" cy="1274980"/>
            </a:xfrm>
            <a:custGeom>
              <a:avLst/>
              <a:gdLst/>
              <a:ahLst/>
              <a:cxnLst/>
              <a:rect r="r" b="b" t="t" l="l"/>
              <a:pathLst>
                <a:path h="1274980" w="876529">
                  <a:moveTo>
                    <a:pt x="0" y="0"/>
                  </a:moveTo>
                  <a:lnTo>
                    <a:pt x="876529" y="0"/>
                  </a:lnTo>
                  <a:lnTo>
                    <a:pt x="876529" y="1274980"/>
                  </a:lnTo>
                  <a:lnTo>
                    <a:pt x="0" y="1274980"/>
                  </a:lnTo>
                  <a:close/>
                </a:path>
              </a:pathLst>
            </a:custGeom>
            <a:blipFill>
              <a:blip r:embed="rId2"/>
              <a:stretch>
                <a:fillRect l="-59161" t="0" r="-59161" b="0"/>
              </a:stretch>
            </a:blipFill>
          </p:spPr>
        </p:sp>
      </p:grpSp>
      <p:sp>
        <p:nvSpPr>
          <p:cNvPr name="Freeform 7" id="7"/>
          <p:cNvSpPr/>
          <p:nvPr/>
        </p:nvSpPr>
        <p:spPr>
          <a:xfrm flipH="false" flipV="false" rot="0">
            <a:off x="14121888" y="7335885"/>
            <a:ext cx="7707562" cy="6767616"/>
          </a:xfrm>
          <a:custGeom>
            <a:avLst/>
            <a:gdLst/>
            <a:ahLst/>
            <a:cxnLst/>
            <a:rect r="r" b="b" t="t" l="l"/>
            <a:pathLst>
              <a:path h="6767616" w="7707562">
                <a:moveTo>
                  <a:pt x="0" y="0"/>
                </a:moveTo>
                <a:lnTo>
                  <a:pt x="7707562" y="0"/>
                </a:lnTo>
                <a:lnTo>
                  <a:pt x="7707562" y="6767615"/>
                </a:lnTo>
                <a:lnTo>
                  <a:pt x="0" y="67676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8167250" y="1476375"/>
            <a:ext cx="8842370" cy="5018976"/>
          </a:xfrm>
          <a:prstGeom prst="rect">
            <a:avLst/>
          </a:prstGeom>
        </p:spPr>
        <p:txBody>
          <a:bodyPr anchor="t" rtlCol="false" tIns="0" lIns="0" bIns="0" rIns="0">
            <a:spAutoFit/>
          </a:bodyPr>
          <a:lstStyle/>
          <a:p>
            <a:pPr algn="l">
              <a:lnSpc>
                <a:spcPts val="19177"/>
              </a:lnSpc>
            </a:pPr>
            <a:r>
              <a:rPr lang="en-US" sz="19977">
                <a:solidFill>
                  <a:srgbClr val="E5E4DF"/>
                </a:solidFill>
                <a:latin typeface="ABeeZee Bold"/>
                <a:ea typeface="ABeeZee Bold"/>
                <a:cs typeface="ABeeZee Bold"/>
                <a:sym typeface="ABeeZee Bold"/>
              </a:rPr>
              <a:t>Pendahuluan</a:t>
            </a:r>
          </a:p>
        </p:txBody>
      </p:sp>
      <p:sp>
        <p:nvSpPr>
          <p:cNvPr name="TextBox 9" id="9"/>
          <p:cNvSpPr txBox="true"/>
          <p:nvPr/>
        </p:nvSpPr>
        <p:spPr>
          <a:xfrm rot="0">
            <a:off x="8167250" y="6532880"/>
            <a:ext cx="6812176" cy="3115945"/>
          </a:xfrm>
          <a:prstGeom prst="rect">
            <a:avLst/>
          </a:prstGeom>
        </p:spPr>
        <p:txBody>
          <a:bodyPr anchor="t" rtlCol="false" tIns="0" lIns="0" bIns="0" rIns="0">
            <a:spAutoFit/>
          </a:bodyPr>
          <a:lstStyle/>
          <a:p>
            <a:pPr algn="l">
              <a:lnSpc>
                <a:spcPts val="3079"/>
              </a:lnSpc>
              <a:spcBef>
                <a:spcPct val="0"/>
              </a:spcBef>
            </a:pPr>
            <a:r>
              <a:rPr lang="en-US" sz="2199">
                <a:solidFill>
                  <a:srgbClr val="E5E4DF"/>
                </a:solidFill>
                <a:latin typeface="Helvetica World"/>
                <a:ea typeface="Helvetica World"/>
                <a:cs typeface="Helvetica World"/>
                <a:sym typeface="Helvetica World"/>
              </a:rPr>
              <a:t>Dalam perjalanan saya sebagai pengembang web dan aplikasi, saya telah menyelesaikan berbagai proyek yang bermanfaat, mulai dari sistem antrian barbershop, aplikasi pengingat ibadah, hingga sistem database jual beli. Portofolio ini menampilkan hasil karya, keterampilan teknis, dan dedikasi saya dalam dunia teknologi informasi.</a:t>
            </a:r>
          </a:p>
          <a:p>
            <a:pPr algn="l">
              <a:lnSpc>
                <a:spcPts val="307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4689" y="-110386"/>
            <a:ext cx="8983067" cy="10397386"/>
            <a:chOff x="0" y="0"/>
            <a:chExt cx="2365911" cy="2738406"/>
          </a:xfrm>
        </p:grpSpPr>
        <p:sp>
          <p:nvSpPr>
            <p:cNvPr name="Freeform 3" id="3"/>
            <p:cNvSpPr/>
            <p:nvPr/>
          </p:nvSpPr>
          <p:spPr>
            <a:xfrm flipH="false" flipV="false" rot="0">
              <a:off x="0" y="0"/>
              <a:ext cx="2365911" cy="2738406"/>
            </a:xfrm>
            <a:custGeom>
              <a:avLst/>
              <a:gdLst/>
              <a:ahLst/>
              <a:cxnLst/>
              <a:rect r="r" b="b" t="t" l="l"/>
              <a:pathLst>
                <a:path h="2738406" w="2365911">
                  <a:moveTo>
                    <a:pt x="0" y="0"/>
                  </a:moveTo>
                  <a:lnTo>
                    <a:pt x="2365911" y="0"/>
                  </a:lnTo>
                  <a:lnTo>
                    <a:pt x="2365911" y="2738406"/>
                  </a:lnTo>
                  <a:lnTo>
                    <a:pt x="0" y="2738406"/>
                  </a:ln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38100"/>
              <a:ext cx="2365911" cy="27765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4689" y="4738370"/>
            <a:ext cx="6666916" cy="5246370"/>
            <a:chOff x="0" y="0"/>
            <a:chExt cx="1032880" cy="812800"/>
          </a:xfrm>
        </p:grpSpPr>
        <p:sp>
          <p:nvSpPr>
            <p:cNvPr name="Freeform 6" id="6"/>
            <p:cNvSpPr/>
            <p:nvPr/>
          </p:nvSpPr>
          <p:spPr>
            <a:xfrm flipH="false" flipV="false" rot="0">
              <a:off x="0" y="0"/>
              <a:ext cx="1032880" cy="812800"/>
            </a:xfrm>
            <a:custGeom>
              <a:avLst/>
              <a:gdLst/>
              <a:ahLst/>
              <a:cxnLst/>
              <a:rect r="r" b="b" t="t" l="l"/>
              <a:pathLst>
                <a:path h="812800" w="1032880">
                  <a:moveTo>
                    <a:pt x="26709" y="0"/>
                  </a:moveTo>
                  <a:lnTo>
                    <a:pt x="1006171" y="0"/>
                  </a:lnTo>
                  <a:cubicBezTo>
                    <a:pt x="1020922" y="0"/>
                    <a:pt x="1032880" y="11958"/>
                    <a:pt x="1032880" y="26709"/>
                  </a:cubicBezTo>
                  <a:lnTo>
                    <a:pt x="1032880" y="786091"/>
                  </a:lnTo>
                  <a:cubicBezTo>
                    <a:pt x="1032880" y="793175"/>
                    <a:pt x="1030066" y="799968"/>
                    <a:pt x="1025057" y="804977"/>
                  </a:cubicBezTo>
                  <a:cubicBezTo>
                    <a:pt x="1020048" y="809986"/>
                    <a:pt x="1013255" y="812800"/>
                    <a:pt x="1006171" y="812800"/>
                  </a:cubicBezTo>
                  <a:lnTo>
                    <a:pt x="26709" y="812800"/>
                  </a:lnTo>
                  <a:cubicBezTo>
                    <a:pt x="19625" y="812800"/>
                    <a:pt x="12832" y="809986"/>
                    <a:pt x="7823" y="804977"/>
                  </a:cubicBezTo>
                  <a:cubicBezTo>
                    <a:pt x="2814" y="799968"/>
                    <a:pt x="0" y="793175"/>
                    <a:pt x="0" y="786091"/>
                  </a:cubicBezTo>
                  <a:lnTo>
                    <a:pt x="0" y="26709"/>
                  </a:lnTo>
                  <a:cubicBezTo>
                    <a:pt x="0" y="19625"/>
                    <a:pt x="2814" y="12832"/>
                    <a:pt x="7823" y="7823"/>
                  </a:cubicBezTo>
                  <a:cubicBezTo>
                    <a:pt x="12832" y="2814"/>
                    <a:pt x="19625" y="0"/>
                    <a:pt x="26709" y="0"/>
                  </a:cubicBezTo>
                  <a:close/>
                </a:path>
              </a:pathLst>
            </a:custGeom>
            <a:blipFill>
              <a:blip r:embed="rId2"/>
              <a:stretch>
                <a:fillRect l="-19948" t="0" r="-19948" b="0"/>
              </a:stretch>
            </a:blipFill>
          </p:spPr>
        </p:sp>
      </p:grpSp>
      <p:grpSp>
        <p:nvGrpSpPr>
          <p:cNvPr name="Group 7" id="7"/>
          <p:cNvGrpSpPr/>
          <p:nvPr/>
        </p:nvGrpSpPr>
        <p:grpSpPr>
          <a:xfrm rot="0">
            <a:off x="6297254" y="-158063"/>
            <a:ext cx="5246370" cy="52463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33940" y="0"/>
                  </a:moveTo>
                  <a:lnTo>
                    <a:pt x="778860" y="0"/>
                  </a:lnTo>
                  <a:cubicBezTo>
                    <a:pt x="797604" y="0"/>
                    <a:pt x="812800" y="15196"/>
                    <a:pt x="812800" y="33940"/>
                  </a:cubicBezTo>
                  <a:lnTo>
                    <a:pt x="812800" y="778860"/>
                  </a:lnTo>
                  <a:cubicBezTo>
                    <a:pt x="812800" y="797604"/>
                    <a:pt x="797604" y="812800"/>
                    <a:pt x="778860" y="812800"/>
                  </a:cubicBezTo>
                  <a:lnTo>
                    <a:pt x="33940" y="812800"/>
                  </a:lnTo>
                  <a:cubicBezTo>
                    <a:pt x="15196" y="812800"/>
                    <a:pt x="0" y="797604"/>
                    <a:pt x="0" y="778860"/>
                  </a:cubicBezTo>
                  <a:lnTo>
                    <a:pt x="0" y="33940"/>
                  </a:lnTo>
                  <a:cubicBezTo>
                    <a:pt x="0" y="15196"/>
                    <a:pt x="15196" y="0"/>
                    <a:pt x="33940" y="0"/>
                  </a:cubicBezTo>
                  <a:close/>
                </a:path>
              </a:pathLst>
            </a:custGeom>
            <a:blipFill>
              <a:blip r:embed="rId3"/>
              <a:stretch>
                <a:fillRect l="0" t="-5248" r="0" b="-5248"/>
              </a:stretch>
            </a:blipFill>
          </p:spPr>
        </p:sp>
      </p:grpSp>
      <p:sp>
        <p:nvSpPr>
          <p:cNvPr name="Freeform 9" id="9"/>
          <p:cNvSpPr/>
          <p:nvPr/>
        </p:nvSpPr>
        <p:spPr>
          <a:xfrm flipH="false" flipV="false" rot="0">
            <a:off x="7620356"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009795" y="5278916"/>
            <a:ext cx="5794381" cy="1390651"/>
          </a:xfrm>
          <a:custGeom>
            <a:avLst/>
            <a:gdLst/>
            <a:ahLst/>
            <a:cxnLst/>
            <a:rect r="r" b="b" t="t" l="l"/>
            <a:pathLst>
              <a:path h="1390651" w="5794381">
                <a:moveTo>
                  <a:pt x="0" y="0"/>
                </a:moveTo>
                <a:lnTo>
                  <a:pt x="5794381" y="0"/>
                </a:lnTo>
                <a:lnTo>
                  <a:pt x="5794381" y="1390652"/>
                </a:lnTo>
                <a:lnTo>
                  <a:pt x="0" y="1390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2193632" y="1094937"/>
            <a:ext cx="5920288" cy="2624997"/>
          </a:xfrm>
          <a:prstGeom prst="rect">
            <a:avLst/>
          </a:prstGeom>
        </p:spPr>
        <p:txBody>
          <a:bodyPr anchor="t" rtlCol="false" tIns="0" lIns="0" bIns="0" rIns="0">
            <a:spAutoFit/>
          </a:bodyPr>
          <a:lstStyle/>
          <a:p>
            <a:pPr algn="l">
              <a:lnSpc>
                <a:spcPts val="9806"/>
              </a:lnSpc>
            </a:pPr>
            <a:r>
              <a:rPr lang="en-US" sz="11958">
                <a:solidFill>
                  <a:srgbClr val="203AAE"/>
                </a:solidFill>
                <a:latin typeface="ABeeZee Bold"/>
                <a:ea typeface="ABeeZee Bold"/>
                <a:cs typeface="ABeeZee Bold"/>
                <a:sym typeface="ABeeZee Bold"/>
              </a:rPr>
              <a:t>Tentang Saya</a:t>
            </a:r>
          </a:p>
        </p:txBody>
      </p:sp>
      <p:sp>
        <p:nvSpPr>
          <p:cNvPr name="TextBox 12" id="12"/>
          <p:cNvSpPr txBox="true"/>
          <p:nvPr/>
        </p:nvSpPr>
        <p:spPr>
          <a:xfrm rot="0">
            <a:off x="11343041" y="7323455"/>
            <a:ext cx="5679649" cy="1544320"/>
          </a:xfrm>
          <a:prstGeom prst="rect">
            <a:avLst/>
          </a:prstGeom>
        </p:spPr>
        <p:txBody>
          <a:bodyPr anchor="t" rtlCol="false" tIns="0" lIns="0" bIns="0" rIns="0">
            <a:spAutoFit/>
          </a:bodyPr>
          <a:lstStyle/>
          <a:p>
            <a:pPr algn="l">
              <a:lnSpc>
                <a:spcPts val="3079"/>
              </a:lnSpc>
            </a:pPr>
            <a:r>
              <a:rPr lang="en-US" sz="2199">
                <a:solidFill>
                  <a:srgbClr val="203AAE"/>
                </a:solidFill>
                <a:latin typeface="Atkinson Hyperlegible"/>
                <a:ea typeface="Atkinson Hyperlegible"/>
                <a:cs typeface="Atkinson Hyperlegible"/>
                <a:sym typeface="Atkinson Hyperlegible"/>
              </a:rPr>
              <a:t> "Memiliki komitmen kuat untuk menciptakan lingkungan kerja yang inspiratif dan menyenangkan bagi seluruh tim."</a:t>
            </a:r>
          </a:p>
          <a:p>
            <a:pPr algn="l">
              <a:lnSpc>
                <a:spcPts val="3079"/>
              </a:lnSpc>
              <a:spcBef>
                <a:spcPct val="0"/>
              </a:spcBef>
            </a:pPr>
          </a:p>
        </p:txBody>
      </p:sp>
      <p:sp>
        <p:nvSpPr>
          <p:cNvPr name="TextBox 13" id="13"/>
          <p:cNvSpPr txBox="true"/>
          <p:nvPr/>
        </p:nvSpPr>
        <p:spPr>
          <a:xfrm rot="0">
            <a:off x="1189086" y="1394564"/>
            <a:ext cx="4092464" cy="2325370"/>
          </a:xfrm>
          <a:prstGeom prst="rect">
            <a:avLst/>
          </a:prstGeom>
        </p:spPr>
        <p:txBody>
          <a:bodyPr anchor="t" rtlCol="false" tIns="0" lIns="0" bIns="0" rIns="0">
            <a:spAutoFit/>
          </a:bodyPr>
          <a:lstStyle/>
          <a:p>
            <a:pPr algn="l">
              <a:lnSpc>
                <a:spcPts val="3079"/>
              </a:lnSpc>
              <a:spcBef>
                <a:spcPct val="0"/>
              </a:spcBef>
            </a:pPr>
            <a:r>
              <a:rPr lang="en-US" sz="2199">
                <a:solidFill>
                  <a:srgbClr val="E5E4DF"/>
                </a:solidFill>
                <a:latin typeface="Atkinson Hyperlegible"/>
                <a:ea typeface="Atkinson Hyperlegible"/>
                <a:cs typeface="Atkinson Hyperlegible"/>
                <a:sym typeface="Atkinson Hyperlegible"/>
              </a:rPr>
              <a:t>Saya, Aditya Maulana, seorang Mahasiswa Universitas Negeri Surabaya yang telah menempuh pendidikan saat ini di Semester 4 Di Prodi Pendidikan Teknologi Informasi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3426" y="2659043"/>
            <a:ext cx="5114262" cy="4759997"/>
            <a:chOff x="0" y="0"/>
            <a:chExt cx="792333" cy="737448"/>
          </a:xfrm>
        </p:grpSpPr>
        <p:sp>
          <p:nvSpPr>
            <p:cNvPr name="Freeform 3" id="3"/>
            <p:cNvSpPr/>
            <p:nvPr/>
          </p:nvSpPr>
          <p:spPr>
            <a:xfrm flipH="false" flipV="false" rot="0">
              <a:off x="0" y="0"/>
              <a:ext cx="792333" cy="737448"/>
            </a:xfrm>
            <a:custGeom>
              <a:avLst/>
              <a:gdLst/>
              <a:ahLst/>
              <a:cxnLst/>
              <a:rect r="r" b="b" t="t" l="l"/>
              <a:pathLst>
                <a:path h="737448" w="792333">
                  <a:moveTo>
                    <a:pt x="264254" y="19070"/>
                  </a:moveTo>
                  <a:cubicBezTo>
                    <a:pt x="304743" y="7556"/>
                    <a:pt x="351055" y="0"/>
                    <a:pt x="396380" y="0"/>
                  </a:cubicBezTo>
                  <a:cubicBezTo>
                    <a:pt x="441706" y="0"/>
                    <a:pt x="485321" y="6476"/>
                    <a:pt x="525513" y="17990"/>
                  </a:cubicBezTo>
                  <a:cubicBezTo>
                    <a:pt x="526370" y="18350"/>
                    <a:pt x="527225" y="18350"/>
                    <a:pt x="528079" y="18710"/>
                  </a:cubicBezTo>
                  <a:cubicBezTo>
                    <a:pt x="679020" y="64765"/>
                    <a:pt x="790195" y="186379"/>
                    <a:pt x="792333" y="326828"/>
                  </a:cubicBezTo>
                  <a:lnTo>
                    <a:pt x="792333" y="737448"/>
                  </a:lnTo>
                  <a:lnTo>
                    <a:pt x="0" y="737448"/>
                  </a:lnTo>
                  <a:lnTo>
                    <a:pt x="0" y="327133"/>
                  </a:lnTo>
                  <a:cubicBezTo>
                    <a:pt x="2138" y="185660"/>
                    <a:pt x="111602" y="64045"/>
                    <a:pt x="264254" y="19070"/>
                  </a:cubicBezTo>
                  <a:close/>
                </a:path>
              </a:pathLst>
            </a:custGeom>
            <a:blipFill>
              <a:blip r:embed="rId2"/>
              <a:stretch>
                <a:fillRect l="-19804" t="0" r="-19804" b="0"/>
              </a:stretch>
            </a:blipFill>
          </p:spPr>
        </p:sp>
      </p:grpSp>
      <p:grpSp>
        <p:nvGrpSpPr>
          <p:cNvPr name="Group 4" id="4"/>
          <p:cNvGrpSpPr/>
          <p:nvPr/>
        </p:nvGrpSpPr>
        <p:grpSpPr>
          <a:xfrm rot="0">
            <a:off x="6327243" y="2763501"/>
            <a:ext cx="5529399" cy="4759997"/>
            <a:chOff x="0" y="0"/>
            <a:chExt cx="856649" cy="737448"/>
          </a:xfrm>
        </p:grpSpPr>
        <p:sp>
          <p:nvSpPr>
            <p:cNvPr name="Freeform 5" id="5"/>
            <p:cNvSpPr/>
            <p:nvPr/>
          </p:nvSpPr>
          <p:spPr>
            <a:xfrm flipH="false" flipV="false" rot="0">
              <a:off x="0" y="0"/>
              <a:ext cx="856649" cy="737448"/>
            </a:xfrm>
            <a:custGeom>
              <a:avLst/>
              <a:gdLst/>
              <a:ahLst/>
              <a:cxnLst/>
              <a:rect r="r" b="b" t="t" l="l"/>
              <a:pathLst>
                <a:path h="737448" w="856649">
                  <a:moveTo>
                    <a:pt x="285704" y="19070"/>
                  </a:moveTo>
                  <a:cubicBezTo>
                    <a:pt x="329480" y="7556"/>
                    <a:pt x="379551" y="0"/>
                    <a:pt x="428555" y="0"/>
                  </a:cubicBezTo>
                  <a:cubicBezTo>
                    <a:pt x="477560" y="0"/>
                    <a:pt x="524715" y="6476"/>
                    <a:pt x="568171" y="17990"/>
                  </a:cubicBezTo>
                  <a:cubicBezTo>
                    <a:pt x="569096" y="18350"/>
                    <a:pt x="570021" y="18350"/>
                    <a:pt x="570945" y="18710"/>
                  </a:cubicBezTo>
                  <a:cubicBezTo>
                    <a:pt x="734138" y="64765"/>
                    <a:pt x="854337" y="186379"/>
                    <a:pt x="856649" y="326828"/>
                  </a:cubicBezTo>
                  <a:lnTo>
                    <a:pt x="856649" y="737448"/>
                  </a:lnTo>
                  <a:lnTo>
                    <a:pt x="0" y="737448"/>
                  </a:lnTo>
                  <a:lnTo>
                    <a:pt x="0" y="327133"/>
                  </a:lnTo>
                  <a:cubicBezTo>
                    <a:pt x="2312" y="185660"/>
                    <a:pt x="120661" y="64045"/>
                    <a:pt x="285704" y="19070"/>
                  </a:cubicBezTo>
                  <a:close/>
                </a:path>
              </a:pathLst>
            </a:custGeom>
            <a:blipFill>
              <a:blip r:embed="rId3"/>
              <a:stretch>
                <a:fillRect l="-14563" t="0" r="-14563" b="0"/>
              </a:stretch>
            </a:blipFill>
          </p:spPr>
        </p:sp>
      </p:grpSp>
      <p:grpSp>
        <p:nvGrpSpPr>
          <p:cNvPr name="Group 6" id="6"/>
          <p:cNvGrpSpPr/>
          <p:nvPr/>
        </p:nvGrpSpPr>
        <p:grpSpPr>
          <a:xfrm rot="0">
            <a:off x="12508775" y="2659043"/>
            <a:ext cx="5114262" cy="4759997"/>
            <a:chOff x="0" y="0"/>
            <a:chExt cx="792333" cy="737448"/>
          </a:xfrm>
        </p:grpSpPr>
        <p:sp>
          <p:nvSpPr>
            <p:cNvPr name="Freeform 7" id="7"/>
            <p:cNvSpPr/>
            <p:nvPr/>
          </p:nvSpPr>
          <p:spPr>
            <a:xfrm flipH="false" flipV="false" rot="0">
              <a:off x="0" y="0"/>
              <a:ext cx="792333" cy="737448"/>
            </a:xfrm>
            <a:custGeom>
              <a:avLst/>
              <a:gdLst/>
              <a:ahLst/>
              <a:cxnLst/>
              <a:rect r="r" b="b" t="t" l="l"/>
              <a:pathLst>
                <a:path h="737448" w="792333">
                  <a:moveTo>
                    <a:pt x="264254" y="19070"/>
                  </a:moveTo>
                  <a:cubicBezTo>
                    <a:pt x="304743" y="7556"/>
                    <a:pt x="351055" y="0"/>
                    <a:pt x="396380" y="0"/>
                  </a:cubicBezTo>
                  <a:cubicBezTo>
                    <a:pt x="441706" y="0"/>
                    <a:pt x="485321" y="6476"/>
                    <a:pt x="525513" y="17990"/>
                  </a:cubicBezTo>
                  <a:cubicBezTo>
                    <a:pt x="526370" y="18350"/>
                    <a:pt x="527225" y="18350"/>
                    <a:pt x="528079" y="18710"/>
                  </a:cubicBezTo>
                  <a:cubicBezTo>
                    <a:pt x="679020" y="64765"/>
                    <a:pt x="790195" y="186379"/>
                    <a:pt x="792333" y="326828"/>
                  </a:cubicBezTo>
                  <a:lnTo>
                    <a:pt x="792333" y="737448"/>
                  </a:lnTo>
                  <a:lnTo>
                    <a:pt x="0" y="737448"/>
                  </a:lnTo>
                  <a:lnTo>
                    <a:pt x="0" y="327133"/>
                  </a:lnTo>
                  <a:cubicBezTo>
                    <a:pt x="2138" y="185660"/>
                    <a:pt x="111602" y="64045"/>
                    <a:pt x="264254" y="19070"/>
                  </a:cubicBezTo>
                  <a:close/>
                </a:path>
              </a:pathLst>
            </a:custGeom>
            <a:blipFill>
              <a:blip r:embed="rId4"/>
              <a:stretch>
                <a:fillRect l="-32731" t="0" r="-32731" b="0"/>
              </a:stretch>
            </a:blipFill>
          </p:spPr>
        </p:sp>
      </p:grpSp>
      <p:sp>
        <p:nvSpPr>
          <p:cNvPr name="TextBox 8" id="8"/>
          <p:cNvSpPr txBox="true"/>
          <p:nvPr/>
        </p:nvSpPr>
        <p:spPr>
          <a:xfrm rot="0">
            <a:off x="4981945" y="885825"/>
            <a:ext cx="8324110" cy="1203323"/>
          </a:xfrm>
          <a:prstGeom prst="rect">
            <a:avLst/>
          </a:prstGeom>
        </p:spPr>
        <p:txBody>
          <a:bodyPr anchor="t" rtlCol="false" tIns="0" lIns="0" bIns="0" rIns="0">
            <a:spAutoFit/>
          </a:bodyPr>
          <a:lstStyle/>
          <a:p>
            <a:pPr algn="l">
              <a:lnSpc>
                <a:spcPts val="9800"/>
              </a:lnSpc>
              <a:spcBef>
                <a:spcPct val="0"/>
              </a:spcBef>
            </a:pPr>
            <a:r>
              <a:rPr lang="en-US" sz="7000">
                <a:solidFill>
                  <a:srgbClr val="203AAE"/>
                </a:solidFill>
                <a:latin typeface="ABeeZee Bold"/>
                <a:ea typeface="ABeeZee Bold"/>
                <a:cs typeface="ABeeZee Bold"/>
                <a:sym typeface="ABeeZee Bold"/>
              </a:rPr>
              <a:t>Riwayat Pendidikan</a:t>
            </a:r>
          </a:p>
        </p:txBody>
      </p:sp>
      <p:sp>
        <p:nvSpPr>
          <p:cNvPr name="TextBox 9" id="9"/>
          <p:cNvSpPr txBox="true"/>
          <p:nvPr/>
        </p:nvSpPr>
        <p:spPr>
          <a:xfrm rot="0">
            <a:off x="453426" y="8263610"/>
            <a:ext cx="5114262" cy="1163320"/>
          </a:xfrm>
          <a:prstGeom prst="rect">
            <a:avLst/>
          </a:prstGeom>
        </p:spPr>
        <p:txBody>
          <a:bodyPr anchor="t" rtlCol="false" tIns="0" lIns="0" bIns="0" rIns="0">
            <a:spAutoFit/>
          </a:bodyPr>
          <a:lstStyle/>
          <a:p>
            <a:pPr algn="l" marL="0" indent="0" lvl="0">
              <a:lnSpc>
                <a:spcPts val="3079"/>
              </a:lnSpc>
              <a:spcBef>
                <a:spcPct val="0"/>
              </a:spcBef>
            </a:pPr>
            <a:r>
              <a:rPr lang="en-US" sz="2199" strike="noStrike" u="none">
                <a:solidFill>
                  <a:srgbClr val="203AAE"/>
                </a:solidFill>
                <a:latin typeface="Helvetica World"/>
                <a:ea typeface="Helvetica World"/>
                <a:cs typeface="Helvetica World"/>
                <a:sym typeface="Helvetica World"/>
              </a:rPr>
              <a:t>Menempuh pendidikan SMP, Dengan Unggulan Olahraga di Ngimbang, dan lulus pada tahun 2019.</a:t>
            </a:r>
          </a:p>
        </p:txBody>
      </p:sp>
      <p:sp>
        <p:nvSpPr>
          <p:cNvPr name="TextBox 10" id="10"/>
          <p:cNvSpPr txBox="true"/>
          <p:nvPr/>
        </p:nvSpPr>
        <p:spPr>
          <a:xfrm rot="0">
            <a:off x="453426" y="7728940"/>
            <a:ext cx="5114262" cy="4445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Helvetica World Bold"/>
                <a:ea typeface="Helvetica World Bold"/>
                <a:cs typeface="Helvetica World Bold"/>
                <a:sym typeface="Helvetica World Bold"/>
              </a:rPr>
              <a:t>SMPN 1 NGIMBANG</a:t>
            </a:r>
          </a:p>
        </p:txBody>
      </p:sp>
      <p:sp>
        <p:nvSpPr>
          <p:cNvPr name="TextBox 11" id="11"/>
          <p:cNvSpPr txBox="true"/>
          <p:nvPr/>
        </p:nvSpPr>
        <p:spPr>
          <a:xfrm rot="0">
            <a:off x="6540343" y="8263610"/>
            <a:ext cx="5529399" cy="1163320"/>
          </a:xfrm>
          <a:prstGeom prst="rect">
            <a:avLst/>
          </a:prstGeom>
        </p:spPr>
        <p:txBody>
          <a:bodyPr anchor="t" rtlCol="false" tIns="0" lIns="0" bIns="0" rIns="0">
            <a:spAutoFit/>
          </a:bodyPr>
          <a:lstStyle/>
          <a:p>
            <a:pPr algn="l" marL="0" indent="0" lvl="0">
              <a:lnSpc>
                <a:spcPts val="3079"/>
              </a:lnSpc>
              <a:spcBef>
                <a:spcPct val="0"/>
              </a:spcBef>
            </a:pPr>
            <a:r>
              <a:rPr lang="en-US" sz="2199">
                <a:solidFill>
                  <a:srgbClr val="203AAE"/>
                </a:solidFill>
                <a:latin typeface="Helvetica World"/>
                <a:ea typeface="Helvetica World"/>
                <a:cs typeface="Helvetica World"/>
                <a:sym typeface="Helvetica World"/>
              </a:rPr>
              <a:t>M</a:t>
            </a:r>
            <a:r>
              <a:rPr lang="en-US" sz="2199" strike="noStrike" u="none">
                <a:solidFill>
                  <a:srgbClr val="203AAE"/>
                </a:solidFill>
                <a:latin typeface="Helvetica World"/>
                <a:ea typeface="Helvetica World"/>
                <a:cs typeface="Helvetica World"/>
                <a:sym typeface="Helvetica World"/>
              </a:rPr>
              <a:t>enempuh pendidikan SMK, Dengan Jurusan TKJ di Sambeng, dan lulus pada tahun 2023.</a:t>
            </a:r>
          </a:p>
        </p:txBody>
      </p:sp>
      <p:sp>
        <p:nvSpPr>
          <p:cNvPr name="TextBox 12" id="12"/>
          <p:cNvSpPr txBox="true"/>
          <p:nvPr/>
        </p:nvSpPr>
        <p:spPr>
          <a:xfrm rot="0">
            <a:off x="6327243" y="7728940"/>
            <a:ext cx="5529399" cy="4445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Helvetica World Bold"/>
                <a:ea typeface="Helvetica World Bold"/>
                <a:cs typeface="Helvetica World Bold"/>
                <a:sym typeface="Helvetica World Bold"/>
              </a:rPr>
              <a:t>SMKN 1 SAMBENG</a:t>
            </a:r>
          </a:p>
        </p:txBody>
      </p:sp>
      <p:sp>
        <p:nvSpPr>
          <p:cNvPr name="TextBox 13" id="13"/>
          <p:cNvSpPr txBox="true"/>
          <p:nvPr/>
        </p:nvSpPr>
        <p:spPr>
          <a:xfrm rot="0">
            <a:off x="12718325" y="8650296"/>
            <a:ext cx="5114262" cy="1163320"/>
          </a:xfrm>
          <a:prstGeom prst="rect">
            <a:avLst/>
          </a:prstGeom>
        </p:spPr>
        <p:txBody>
          <a:bodyPr anchor="t" rtlCol="false" tIns="0" lIns="0" bIns="0" rIns="0">
            <a:spAutoFit/>
          </a:bodyPr>
          <a:lstStyle/>
          <a:p>
            <a:pPr algn="l" marL="0" indent="0" lvl="0">
              <a:lnSpc>
                <a:spcPts val="3079"/>
              </a:lnSpc>
              <a:spcBef>
                <a:spcPct val="0"/>
              </a:spcBef>
            </a:pPr>
            <a:r>
              <a:rPr lang="en-US" sz="2199" strike="noStrike" u="none">
                <a:solidFill>
                  <a:srgbClr val="FFBD59"/>
                </a:solidFill>
                <a:latin typeface="Helvetica World"/>
                <a:ea typeface="Helvetica World"/>
                <a:cs typeface="Helvetica World"/>
                <a:sym typeface="Helvetica World"/>
              </a:rPr>
              <a:t>Menempuh pendidikan UNESA, Prodi Pendidikan Teknologi Informasi di Surabaya, dan Sekarang Semester 4.</a:t>
            </a:r>
          </a:p>
        </p:txBody>
      </p:sp>
      <p:sp>
        <p:nvSpPr>
          <p:cNvPr name="TextBox 14" id="14"/>
          <p:cNvSpPr txBox="true"/>
          <p:nvPr/>
        </p:nvSpPr>
        <p:spPr>
          <a:xfrm rot="0">
            <a:off x="12069743" y="7583496"/>
            <a:ext cx="5992326" cy="914400"/>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Helvetica World Bold"/>
                <a:ea typeface="Helvetica World Bold"/>
                <a:cs typeface="Helvetica World Bold"/>
                <a:sym typeface="Helvetica World Bold"/>
              </a:rPr>
              <a:t>UNIVERSITAS NEGERI SURABAYA - Sekarang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95474" y="3593294"/>
            <a:ext cx="3247121" cy="0"/>
          </a:xfrm>
          <a:prstGeom prst="line">
            <a:avLst/>
          </a:prstGeom>
          <a:ln cap="flat" w="38100">
            <a:solidFill>
              <a:srgbClr val="E5E4DF"/>
            </a:solidFill>
            <a:prstDash val="solid"/>
            <a:headEnd type="none" len="sm" w="sm"/>
            <a:tailEnd type="none" len="sm" w="sm"/>
          </a:ln>
        </p:spPr>
      </p:sp>
      <p:sp>
        <p:nvSpPr>
          <p:cNvPr name="AutoShape 3" id="3"/>
          <p:cNvSpPr/>
          <p:nvPr/>
        </p:nvSpPr>
        <p:spPr>
          <a:xfrm>
            <a:off x="-95474" y="8469848"/>
            <a:ext cx="3247121" cy="0"/>
          </a:xfrm>
          <a:prstGeom prst="line">
            <a:avLst/>
          </a:prstGeom>
          <a:ln cap="flat" w="38100">
            <a:solidFill>
              <a:srgbClr val="E5E4DF"/>
            </a:solidFill>
            <a:prstDash val="solid"/>
            <a:headEnd type="none" len="sm" w="sm"/>
            <a:tailEnd type="none" len="sm" w="sm"/>
          </a:ln>
        </p:spPr>
      </p:sp>
      <p:grpSp>
        <p:nvGrpSpPr>
          <p:cNvPr name="Group 4" id="4"/>
          <p:cNvGrpSpPr/>
          <p:nvPr/>
        </p:nvGrpSpPr>
        <p:grpSpPr>
          <a:xfrm rot="0">
            <a:off x="3518992" y="2849027"/>
            <a:ext cx="6300264" cy="1526635"/>
            <a:chOff x="0" y="0"/>
            <a:chExt cx="1659329" cy="402077"/>
          </a:xfrm>
        </p:grpSpPr>
        <p:sp>
          <p:nvSpPr>
            <p:cNvPr name="Freeform 5" id="5"/>
            <p:cNvSpPr/>
            <p:nvPr/>
          </p:nvSpPr>
          <p:spPr>
            <a:xfrm flipH="false" flipV="false" rot="0">
              <a:off x="0" y="0"/>
              <a:ext cx="1659329" cy="402077"/>
            </a:xfrm>
            <a:custGeom>
              <a:avLst/>
              <a:gdLst/>
              <a:ahLst/>
              <a:cxnLst/>
              <a:rect r="r" b="b" t="t" l="l"/>
              <a:pathLst>
                <a:path h="402077" w="1659329">
                  <a:moveTo>
                    <a:pt x="62670" y="0"/>
                  </a:moveTo>
                  <a:lnTo>
                    <a:pt x="1596659" y="0"/>
                  </a:lnTo>
                  <a:cubicBezTo>
                    <a:pt x="1613280" y="0"/>
                    <a:pt x="1629220" y="6603"/>
                    <a:pt x="1640973" y="18356"/>
                  </a:cubicBezTo>
                  <a:cubicBezTo>
                    <a:pt x="1652726" y="30109"/>
                    <a:pt x="1659329" y="46049"/>
                    <a:pt x="1659329" y="62670"/>
                  </a:cubicBezTo>
                  <a:lnTo>
                    <a:pt x="1659329" y="339407"/>
                  </a:lnTo>
                  <a:cubicBezTo>
                    <a:pt x="1659329" y="356028"/>
                    <a:pt x="1652726" y="371968"/>
                    <a:pt x="1640973" y="383721"/>
                  </a:cubicBezTo>
                  <a:cubicBezTo>
                    <a:pt x="1629220" y="395474"/>
                    <a:pt x="1613280" y="402077"/>
                    <a:pt x="1596659" y="402077"/>
                  </a:cubicBezTo>
                  <a:lnTo>
                    <a:pt x="62670" y="402077"/>
                  </a:lnTo>
                  <a:cubicBezTo>
                    <a:pt x="46049" y="402077"/>
                    <a:pt x="30109" y="395474"/>
                    <a:pt x="18356" y="383721"/>
                  </a:cubicBezTo>
                  <a:cubicBezTo>
                    <a:pt x="6603" y="371968"/>
                    <a:pt x="0" y="356028"/>
                    <a:pt x="0" y="339407"/>
                  </a:cubicBezTo>
                  <a:lnTo>
                    <a:pt x="0" y="62670"/>
                  </a:lnTo>
                  <a:cubicBezTo>
                    <a:pt x="0" y="46049"/>
                    <a:pt x="6603" y="30109"/>
                    <a:pt x="18356" y="18356"/>
                  </a:cubicBezTo>
                  <a:cubicBezTo>
                    <a:pt x="30109" y="6603"/>
                    <a:pt x="46049" y="0"/>
                    <a:pt x="62670" y="0"/>
                  </a:cubicBezTo>
                  <a:close/>
                </a:path>
              </a:pathLst>
            </a:custGeom>
            <a:gradFill rotWithShape="true">
              <a:gsLst>
                <a:gs pos="0">
                  <a:srgbClr val="A6A6A6">
                    <a:alpha val="100000"/>
                  </a:srgbClr>
                </a:gs>
                <a:gs pos="100000">
                  <a:srgbClr val="FFFFFF">
                    <a:alpha val="100000"/>
                  </a:srgbClr>
                </a:gs>
              </a:gsLst>
              <a:lin ang="0"/>
            </a:gradFill>
          </p:spPr>
        </p:sp>
        <p:sp>
          <p:nvSpPr>
            <p:cNvPr name="TextBox 6" id="6"/>
            <p:cNvSpPr txBox="true"/>
            <p:nvPr/>
          </p:nvSpPr>
          <p:spPr>
            <a:xfrm>
              <a:off x="0" y="-38100"/>
              <a:ext cx="1659329" cy="44017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643016" y="7468535"/>
            <a:ext cx="6300264" cy="2037968"/>
            <a:chOff x="0" y="0"/>
            <a:chExt cx="1659329" cy="536749"/>
          </a:xfrm>
        </p:grpSpPr>
        <p:sp>
          <p:nvSpPr>
            <p:cNvPr name="Freeform 8" id="8"/>
            <p:cNvSpPr/>
            <p:nvPr/>
          </p:nvSpPr>
          <p:spPr>
            <a:xfrm flipH="false" flipV="false" rot="0">
              <a:off x="0" y="0"/>
              <a:ext cx="1659329" cy="536749"/>
            </a:xfrm>
            <a:custGeom>
              <a:avLst/>
              <a:gdLst/>
              <a:ahLst/>
              <a:cxnLst/>
              <a:rect r="r" b="b" t="t" l="l"/>
              <a:pathLst>
                <a:path h="536749" w="1659329">
                  <a:moveTo>
                    <a:pt x="62670" y="0"/>
                  </a:moveTo>
                  <a:lnTo>
                    <a:pt x="1596659" y="0"/>
                  </a:lnTo>
                  <a:cubicBezTo>
                    <a:pt x="1613280" y="0"/>
                    <a:pt x="1629220" y="6603"/>
                    <a:pt x="1640973" y="18356"/>
                  </a:cubicBezTo>
                  <a:cubicBezTo>
                    <a:pt x="1652726" y="30109"/>
                    <a:pt x="1659329" y="46049"/>
                    <a:pt x="1659329" y="62670"/>
                  </a:cubicBezTo>
                  <a:lnTo>
                    <a:pt x="1659329" y="474079"/>
                  </a:lnTo>
                  <a:cubicBezTo>
                    <a:pt x="1659329" y="490700"/>
                    <a:pt x="1652726" y="506640"/>
                    <a:pt x="1640973" y="518393"/>
                  </a:cubicBezTo>
                  <a:cubicBezTo>
                    <a:pt x="1629220" y="530146"/>
                    <a:pt x="1613280" y="536749"/>
                    <a:pt x="1596659" y="536749"/>
                  </a:cubicBezTo>
                  <a:lnTo>
                    <a:pt x="62670" y="536749"/>
                  </a:lnTo>
                  <a:cubicBezTo>
                    <a:pt x="46049" y="536749"/>
                    <a:pt x="30109" y="530146"/>
                    <a:pt x="18356" y="518393"/>
                  </a:cubicBezTo>
                  <a:cubicBezTo>
                    <a:pt x="6603" y="506640"/>
                    <a:pt x="0" y="490700"/>
                    <a:pt x="0" y="474079"/>
                  </a:cubicBezTo>
                  <a:lnTo>
                    <a:pt x="0" y="62670"/>
                  </a:lnTo>
                  <a:cubicBezTo>
                    <a:pt x="0" y="46049"/>
                    <a:pt x="6603" y="30109"/>
                    <a:pt x="18356" y="18356"/>
                  </a:cubicBezTo>
                  <a:cubicBezTo>
                    <a:pt x="30109" y="6603"/>
                    <a:pt x="46049" y="0"/>
                    <a:pt x="62670" y="0"/>
                  </a:cubicBezTo>
                  <a:close/>
                </a:path>
              </a:pathLst>
            </a:custGeom>
            <a:gradFill rotWithShape="true">
              <a:gsLst>
                <a:gs pos="0">
                  <a:srgbClr val="A6A6A6">
                    <a:alpha val="100000"/>
                  </a:srgbClr>
                </a:gs>
                <a:gs pos="100000">
                  <a:srgbClr val="FFFFFF">
                    <a:alpha val="100000"/>
                  </a:srgbClr>
                </a:gs>
              </a:gsLst>
              <a:lin ang="0"/>
            </a:gradFill>
          </p:spPr>
        </p:sp>
        <p:sp>
          <p:nvSpPr>
            <p:cNvPr name="TextBox 9" id="9"/>
            <p:cNvSpPr txBox="true"/>
            <p:nvPr/>
          </p:nvSpPr>
          <p:spPr>
            <a:xfrm>
              <a:off x="0" y="-38100"/>
              <a:ext cx="1659329" cy="57484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false" rot="0">
            <a:off x="14345459" y="0"/>
            <a:ext cx="8738736" cy="11925062"/>
          </a:xfrm>
          <a:custGeom>
            <a:avLst/>
            <a:gdLst/>
            <a:ahLst/>
            <a:cxnLst/>
            <a:rect r="r" b="b" t="t" l="l"/>
            <a:pathLst>
              <a:path h="11925062" w="8738736">
                <a:moveTo>
                  <a:pt x="8738736" y="0"/>
                </a:moveTo>
                <a:lnTo>
                  <a:pt x="0" y="0"/>
                </a:lnTo>
                <a:lnTo>
                  <a:pt x="0" y="11925062"/>
                </a:lnTo>
                <a:lnTo>
                  <a:pt x="8738736" y="11925062"/>
                </a:lnTo>
                <a:lnTo>
                  <a:pt x="87387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1432291" y="673582"/>
            <a:ext cx="6270492" cy="9613418"/>
            <a:chOff x="0" y="0"/>
            <a:chExt cx="971463" cy="1489370"/>
          </a:xfrm>
        </p:grpSpPr>
        <p:sp>
          <p:nvSpPr>
            <p:cNvPr name="Freeform 12" id="12"/>
            <p:cNvSpPr/>
            <p:nvPr/>
          </p:nvSpPr>
          <p:spPr>
            <a:xfrm flipH="false" flipV="false" rot="0">
              <a:off x="0" y="0"/>
              <a:ext cx="971463" cy="1489370"/>
            </a:xfrm>
            <a:custGeom>
              <a:avLst/>
              <a:gdLst/>
              <a:ahLst/>
              <a:cxnLst/>
              <a:rect r="r" b="b" t="t" l="l"/>
              <a:pathLst>
                <a:path h="1489370" w="971463">
                  <a:moveTo>
                    <a:pt x="323996" y="19070"/>
                  </a:moveTo>
                  <a:cubicBezTo>
                    <a:pt x="373640" y="7556"/>
                    <a:pt x="430422" y="0"/>
                    <a:pt x="485993" y="0"/>
                  </a:cubicBezTo>
                  <a:cubicBezTo>
                    <a:pt x="541566" y="0"/>
                    <a:pt x="595042" y="6476"/>
                    <a:pt x="644321" y="17990"/>
                  </a:cubicBezTo>
                  <a:cubicBezTo>
                    <a:pt x="645371" y="18350"/>
                    <a:pt x="646419" y="18350"/>
                    <a:pt x="647467" y="18710"/>
                  </a:cubicBezTo>
                  <a:cubicBezTo>
                    <a:pt x="832533" y="64765"/>
                    <a:pt x="968842" y="186379"/>
                    <a:pt x="971463" y="343531"/>
                  </a:cubicBezTo>
                  <a:lnTo>
                    <a:pt x="971463" y="1489370"/>
                  </a:lnTo>
                  <a:lnTo>
                    <a:pt x="0" y="1489370"/>
                  </a:lnTo>
                  <a:lnTo>
                    <a:pt x="0" y="344381"/>
                  </a:lnTo>
                  <a:cubicBezTo>
                    <a:pt x="2621" y="185660"/>
                    <a:pt x="136833" y="64045"/>
                    <a:pt x="323996" y="19070"/>
                  </a:cubicBezTo>
                  <a:close/>
                </a:path>
              </a:pathLst>
            </a:custGeom>
            <a:blipFill>
              <a:blip r:embed="rId4"/>
              <a:stretch>
                <a:fillRect l="-66809" t="0" r="-66809" b="0"/>
              </a:stretch>
            </a:blipFill>
          </p:spPr>
        </p:sp>
      </p:grpSp>
      <p:sp>
        <p:nvSpPr>
          <p:cNvPr name="Freeform 13" id="13"/>
          <p:cNvSpPr/>
          <p:nvPr/>
        </p:nvSpPr>
        <p:spPr>
          <a:xfrm flipH="false" flipV="false" rot="0">
            <a:off x="7860908" y="-2418123"/>
            <a:ext cx="11640440" cy="6793784"/>
          </a:xfrm>
          <a:custGeom>
            <a:avLst/>
            <a:gdLst/>
            <a:ahLst/>
            <a:cxnLst/>
            <a:rect r="r" b="b" t="t" l="l"/>
            <a:pathLst>
              <a:path h="6793784" w="11640440">
                <a:moveTo>
                  <a:pt x="0" y="0"/>
                </a:moveTo>
                <a:lnTo>
                  <a:pt x="11640440" y="0"/>
                </a:lnTo>
                <a:lnTo>
                  <a:pt x="11640440" y="6793785"/>
                </a:lnTo>
                <a:lnTo>
                  <a:pt x="0" y="6793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800100"/>
            <a:ext cx="4245894" cy="2048927"/>
          </a:xfrm>
          <a:prstGeom prst="rect">
            <a:avLst/>
          </a:prstGeom>
        </p:spPr>
        <p:txBody>
          <a:bodyPr anchor="t" rtlCol="false" tIns="0" lIns="0" bIns="0" rIns="0">
            <a:spAutoFit/>
          </a:bodyPr>
          <a:lstStyle/>
          <a:p>
            <a:pPr algn="l">
              <a:lnSpc>
                <a:spcPts val="16742"/>
              </a:lnSpc>
              <a:spcBef>
                <a:spcPct val="0"/>
              </a:spcBef>
            </a:pPr>
            <a:r>
              <a:rPr lang="en-US" sz="11958">
                <a:solidFill>
                  <a:srgbClr val="FFFFFF"/>
                </a:solidFill>
                <a:latin typeface="ABeeZee Bold"/>
                <a:ea typeface="ABeeZee Bold"/>
                <a:cs typeface="ABeeZee Bold"/>
                <a:sym typeface="ABeeZee Bold"/>
              </a:rPr>
              <a:t>Minat</a:t>
            </a:r>
          </a:p>
        </p:txBody>
      </p:sp>
      <p:sp>
        <p:nvSpPr>
          <p:cNvPr name="TextBox 15" id="15"/>
          <p:cNvSpPr txBox="true"/>
          <p:nvPr/>
        </p:nvSpPr>
        <p:spPr>
          <a:xfrm rot="0">
            <a:off x="1028700" y="5419608"/>
            <a:ext cx="3302283" cy="2048927"/>
          </a:xfrm>
          <a:prstGeom prst="rect">
            <a:avLst/>
          </a:prstGeom>
        </p:spPr>
        <p:txBody>
          <a:bodyPr anchor="t" rtlCol="false" tIns="0" lIns="0" bIns="0" rIns="0">
            <a:spAutoFit/>
          </a:bodyPr>
          <a:lstStyle/>
          <a:p>
            <a:pPr algn="l">
              <a:lnSpc>
                <a:spcPts val="16742"/>
              </a:lnSpc>
              <a:spcBef>
                <a:spcPct val="0"/>
              </a:spcBef>
            </a:pPr>
            <a:r>
              <a:rPr lang="en-US" sz="11958">
                <a:solidFill>
                  <a:srgbClr val="FFFFFF"/>
                </a:solidFill>
                <a:latin typeface="ABeeZee Bold"/>
                <a:ea typeface="ABeeZee Bold"/>
                <a:cs typeface="ABeeZee Bold"/>
                <a:sym typeface="ABeeZee Bold"/>
              </a:rPr>
              <a:t>Hobi</a:t>
            </a:r>
          </a:p>
        </p:txBody>
      </p:sp>
      <p:sp>
        <p:nvSpPr>
          <p:cNvPr name="TextBox 16" id="16"/>
          <p:cNvSpPr txBox="true"/>
          <p:nvPr/>
        </p:nvSpPr>
        <p:spPr>
          <a:xfrm rot="0">
            <a:off x="4049100" y="3192609"/>
            <a:ext cx="5488096" cy="763270"/>
          </a:xfrm>
          <a:prstGeom prst="rect">
            <a:avLst/>
          </a:prstGeom>
        </p:spPr>
        <p:txBody>
          <a:bodyPr anchor="t" rtlCol="false" tIns="0" lIns="0" bIns="0" rIns="0">
            <a:spAutoFit/>
          </a:bodyPr>
          <a:lstStyle/>
          <a:p>
            <a:pPr algn="l">
              <a:lnSpc>
                <a:spcPts val="3079"/>
              </a:lnSpc>
            </a:pPr>
            <a:r>
              <a:rPr lang="en-US" sz="2199">
                <a:solidFill>
                  <a:srgbClr val="000000"/>
                </a:solidFill>
                <a:latin typeface="Atkinson Hyperlegible"/>
                <a:ea typeface="Atkinson Hyperlegible"/>
                <a:cs typeface="Atkinson Hyperlegible"/>
                <a:sym typeface="Atkinson Hyperlegible"/>
              </a:rPr>
              <a:t>Saya memiliki minat yang mendalam terhadap Teknologi informasi dan Mengajar.</a:t>
            </a:r>
          </a:p>
        </p:txBody>
      </p:sp>
      <p:sp>
        <p:nvSpPr>
          <p:cNvPr name="TextBox 17" id="17"/>
          <p:cNvSpPr txBox="true"/>
          <p:nvPr/>
        </p:nvSpPr>
        <p:spPr>
          <a:xfrm rot="0">
            <a:off x="4049100" y="7713980"/>
            <a:ext cx="5488096" cy="1544320"/>
          </a:xfrm>
          <a:prstGeom prst="rect">
            <a:avLst/>
          </a:prstGeom>
        </p:spPr>
        <p:txBody>
          <a:bodyPr anchor="t" rtlCol="false" tIns="0" lIns="0" bIns="0" rIns="0">
            <a:spAutoFit/>
          </a:bodyPr>
          <a:lstStyle/>
          <a:p>
            <a:pPr algn="l">
              <a:lnSpc>
                <a:spcPts val="3079"/>
              </a:lnSpc>
            </a:pPr>
            <a:r>
              <a:rPr lang="en-US" sz="2199">
                <a:solidFill>
                  <a:srgbClr val="000000"/>
                </a:solidFill>
                <a:latin typeface="Atkinson Hyperlegible"/>
                <a:ea typeface="Atkinson Hyperlegible"/>
                <a:cs typeface="Atkinson Hyperlegible"/>
                <a:sym typeface="Atkinson Hyperlegible"/>
              </a:rPr>
              <a:t>Saya hobi Bermain musik saya sering bermain alat musik gitar dan suka memainkan nya karena membuat saya merasa tenang.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10800000">
            <a:off x="-484784" y="-1101221"/>
            <a:ext cx="9075607" cy="11581164"/>
            <a:chOff x="0" y="0"/>
            <a:chExt cx="636953" cy="812800"/>
          </a:xfrm>
        </p:grpSpPr>
        <p:sp>
          <p:nvSpPr>
            <p:cNvPr name="Freeform 3" id="3"/>
            <p:cNvSpPr/>
            <p:nvPr/>
          </p:nvSpPr>
          <p:spPr>
            <a:xfrm flipH="false" flipV="false" rot="0">
              <a:off x="0" y="0"/>
              <a:ext cx="636953" cy="812800"/>
            </a:xfrm>
            <a:custGeom>
              <a:avLst/>
              <a:gdLst/>
              <a:ahLst/>
              <a:cxnLst/>
              <a:rect r="r" b="b" t="t" l="l"/>
              <a:pathLst>
                <a:path h="812800" w="636953">
                  <a:moveTo>
                    <a:pt x="212432" y="19070"/>
                  </a:moveTo>
                  <a:cubicBezTo>
                    <a:pt x="244982" y="7556"/>
                    <a:pt x="282212" y="0"/>
                    <a:pt x="318648" y="0"/>
                  </a:cubicBezTo>
                  <a:cubicBezTo>
                    <a:pt x="355085" y="0"/>
                    <a:pt x="390147" y="6476"/>
                    <a:pt x="422458" y="17990"/>
                  </a:cubicBezTo>
                  <a:cubicBezTo>
                    <a:pt x="423146" y="18350"/>
                    <a:pt x="423833" y="18350"/>
                    <a:pt x="424520" y="18710"/>
                  </a:cubicBezTo>
                  <a:cubicBezTo>
                    <a:pt x="545861" y="64765"/>
                    <a:pt x="635234" y="186379"/>
                    <a:pt x="636953" y="328502"/>
                  </a:cubicBezTo>
                  <a:lnTo>
                    <a:pt x="636953" y="812800"/>
                  </a:lnTo>
                  <a:lnTo>
                    <a:pt x="0" y="812800"/>
                  </a:lnTo>
                  <a:lnTo>
                    <a:pt x="0" y="328861"/>
                  </a:lnTo>
                  <a:cubicBezTo>
                    <a:pt x="1719" y="185660"/>
                    <a:pt x="89716" y="64045"/>
                    <a:pt x="212432" y="19070"/>
                  </a:cubicBezTo>
                  <a:close/>
                </a:path>
              </a:pathLst>
            </a:custGeom>
            <a:gradFill rotWithShape="true">
              <a:gsLst>
                <a:gs pos="0">
                  <a:srgbClr val="000000">
                    <a:alpha val="100000"/>
                  </a:srgbClr>
                </a:gs>
                <a:gs pos="100000">
                  <a:srgbClr val="3533CD">
                    <a:alpha val="100000"/>
                  </a:srgbClr>
                </a:gs>
              </a:gsLst>
              <a:lin ang="0"/>
            </a:gradFill>
            <a:ln cap="sq">
              <a:noFill/>
              <a:prstDash val="solid"/>
              <a:miter/>
            </a:ln>
          </p:spPr>
        </p:sp>
        <p:sp>
          <p:nvSpPr>
            <p:cNvPr name="TextBox 4" id="4"/>
            <p:cNvSpPr txBox="true"/>
            <p:nvPr/>
          </p:nvSpPr>
          <p:spPr>
            <a:xfrm>
              <a:off x="0" y="88900"/>
              <a:ext cx="636953" cy="723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11396" y="1028700"/>
            <a:ext cx="6270492" cy="4759997"/>
            <a:chOff x="0" y="0"/>
            <a:chExt cx="971463" cy="737448"/>
          </a:xfrm>
        </p:grpSpPr>
        <p:sp>
          <p:nvSpPr>
            <p:cNvPr name="Freeform 6" id="6"/>
            <p:cNvSpPr/>
            <p:nvPr/>
          </p:nvSpPr>
          <p:spPr>
            <a:xfrm flipH="false" flipV="false" rot="0">
              <a:off x="0" y="0"/>
              <a:ext cx="971463" cy="737448"/>
            </a:xfrm>
            <a:custGeom>
              <a:avLst/>
              <a:gdLst/>
              <a:ahLst/>
              <a:cxnLst/>
              <a:rect r="r" b="b" t="t" l="l"/>
              <a:pathLst>
                <a:path h="737448" w="971463">
                  <a:moveTo>
                    <a:pt x="323996" y="19070"/>
                  </a:moveTo>
                  <a:cubicBezTo>
                    <a:pt x="373640" y="7556"/>
                    <a:pt x="430422" y="0"/>
                    <a:pt x="485993" y="0"/>
                  </a:cubicBezTo>
                  <a:cubicBezTo>
                    <a:pt x="541566" y="0"/>
                    <a:pt x="595042" y="6476"/>
                    <a:pt x="644321" y="17990"/>
                  </a:cubicBezTo>
                  <a:cubicBezTo>
                    <a:pt x="645371" y="18350"/>
                    <a:pt x="646419" y="18350"/>
                    <a:pt x="647467" y="18710"/>
                  </a:cubicBezTo>
                  <a:cubicBezTo>
                    <a:pt x="832533" y="64765"/>
                    <a:pt x="968842" y="186379"/>
                    <a:pt x="971463" y="326828"/>
                  </a:cubicBezTo>
                  <a:lnTo>
                    <a:pt x="971463" y="737448"/>
                  </a:lnTo>
                  <a:lnTo>
                    <a:pt x="0" y="737448"/>
                  </a:lnTo>
                  <a:lnTo>
                    <a:pt x="0" y="327133"/>
                  </a:lnTo>
                  <a:cubicBezTo>
                    <a:pt x="2621" y="185660"/>
                    <a:pt x="136833" y="64045"/>
                    <a:pt x="323996" y="19070"/>
                  </a:cubicBezTo>
                  <a:close/>
                </a:path>
              </a:pathLst>
            </a:custGeom>
            <a:blipFill>
              <a:blip r:embed="rId2"/>
              <a:stretch>
                <a:fillRect l="-7837" t="0" r="-7837" b="0"/>
              </a:stretch>
            </a:blipFill>
          </p:spPr>
        </p:sp>
      </p:grpSp>
      <p:sp>
        <p:nvSpPr>
          <p:cNvPr name="Freeform 7" id="7"/>
          <p:cNvSpPr/>
          <p:nvPr/>
        </p:nvSpPr>
        <p:spPr>
          <a:xfrm flipH="false" flipV="false" rot="0">
            <a:off x="-484784" y="8792787"/>
            <a:ext cx="7315200" cy="465513"/>
          </a:xfrm>
          <a:custGeom>
            <a:avLst/>
            <a:gdLst/>
            <a:ahLst/>
            <a:cxnLst/>
            <a:rect r="r" b="b" t="t" l="l"/>
            <a:pathLst>
              <a:path h="465513" w="7315200">
                <a:moveTo>
                  <a:pt x="0" y="0"/>
                </a:moveTo>
                <a:lnTo>
                  <a:pt x="7315200" y="0"/>
                </a:lnTo>
                <a:lnTo>
                  <a:pt x="7315200" y="465513"/>
                </a:lnTo>
                <a:lnTo>
                  <a:pt x="0" y="4655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9144000" y="5799819"/>
            <a:ext cx="6537887" cy="2048927"/>
          </a:xfrm>
          <a:prstGeom prst="rect">
            <a:avLst/>
          </a:prstGeom>
        </p:spPr>
        <p:txBody>
          <a:bodyPr anchor="t" rtlCol="false" tIns="0" lIns="0" bIns="0" rIns="0">
            <a:spAutoFit/>
          </a:bodyPr>
          <a:lstStyle/>
          <a:p>
            <a:pPr algn="l">
              <a:lnSpc>
                <a:spcPts val="16742"/>
              </a:lnSpc>
              <a:spcBef>
                <a:spcPct val="0"/>
              </a:spcBef>
            </a:pPr>
            <a:r>
              <a:rPr lang="en-US" sz="11958">
                <a:solidFill>
                  <a:srgbClr val="203AAE"/>
                </a:solidFill>
                <a:latin typeface="ABeeZee Bold"/>
                <a:ea typeface="ABeeZee Bold"/>
                <a:cs typeface="ABeeZee Bold"/>
                <a:sym typeface="ABeeZee Bold"/>
              </a:rPr>
              <a:t>Keahlian</a:t>
            </a:r>
          </a:p>
        </p:txBody>
      </p:sp>
      <p:sp>
        <p:nvSpPr>
          <p:cNvPr name="TextBox 9" id="9"/>
          <p:cNvSpPr txBox="true"/>
          <p:nvPr/>
        </p:nvSpPr>
        <p:spPr>
          <a:xfrm rot="0">
            <a:off x="10290190" y="7961630"/>
            <a:ext cx="7288988" cy="2325370"/>
          </a:xfrm>
          <a:prstGeom prst="rect">
            <a:avLst/>
          </a:prstGeom>
        </p:spPr>
        <p:txBody>
          <a:bodyPr anchor="t" rtlCol="false" tIns="0" lIns="0" bIns="0" rIns="0">
            <a:spAutoFit/>
          </a:bodyPr>
          <a:lstStyle/>
          <a:p>
            <a:pPr algn="l">
              <a:lnSpc>
                <a:spcPts val="3079"/>
              </a:lnSpc>
            </a:pPr>
            <a:r>
              <a:rPr lang="en-US" sz="2199" b="true">
                <a:solidFill>
                  <a:srgbClr val="000000"/>
                </a:solidFill>
                <a:latin typeface="Canva Sans Bold"/>
                <a:ea typeface="Canva Sans Bold"/>
                <a:cs typeface="Canva Sans Bold"/>
                <a:sym typeface="Canva Sans Bold"/>
              </a:rPr>
              <a:t>Kemampuan Belajar Mandiri</a:t>
            </a:r>
          </a:p>
          <a:p>
            <a:pPr algn="l" marL="474979" indent="-237490" lvl="1">
              <a:lnSpc>
                <a:spcPts val="3079"/>
              </a:lnSpc>
              <a:buFont typeface="Arial"/>
              <a:buChar char="•"/>
            </a:pPr>
            <a:r>
              <a:rPr lang="en-US" sz="2199">
                <a:solidFill>
                  <a:srgbClr val="000000"/>
                </a:solidFill>
                <a:latin typeface="Canva Sans"/>
                <a:ea typeface="Canva Sans"/>
                <a:cs typeface="Canva Sans"/>
                <a:sym typeface="Canva Sans"/>
              </a:rPr>
              <a:t>Mampu belajar teknologi baru secara mandiri melalui dokumentasi dan tutorial online.</a:t>
            </a:r>
          </a:p>
          <a:p>
            <a:pPr algn="l" marL="474979" indent="-237490" lvl="1">
              <a:lnSpc>
                <a:spcPts val="3079"/>
              </a:lnSpc>
              <a:buFont typeface="Arial"/>
              <a:buChar char="•"/>
            </a:pPr>
            <a:r>
              <a:rPr lang="en-US" sz="2199">
                <a:solidFill>
                  <a:srgbClr val="000000"/>
                </a:solidFill>
                <a:latin typeface="Canva Sans"/>
                <a:ea typeface="Canva Sans"/>
                <a:cs typeface="Canva Sans"/>
                <a:sym typeface="Canva Sans"/>
              </a:rPr>
              <a:t>Selalu mencari cara baru untuk meningkatkan kualitas aplikasi dan performa sistem.</a:t>
            </a:r>
          </a:p>
          <a:p>
            <a:pPr algn="l">
              <a:lnSpc>
                <a:spcPts val="3079"/>
              </a:lnSpc>
            </a:pPr>
          </a:p>
        </p:txBody>
      </p:sp>
      <p:sp>
        <p:nvSpPr>
          <p:cNvPr name="TextBox 10" id="10"/>
          <p:cNvSpPr txBox="true"/>
          <p:nvPr/>
        </p:nvSpPr>
        <p:spPr>
          <a:xfrm rot="0">
            <a:off x="528789" y="6625068"/>
            <a:ext cx="7048462" cy="2409255"/>
          </a:xfrm>
          <a:prstGeom prst="rect">
            <a:avLst/>
          </a:prstGeom>
        </p:spPr>
        <p:txBody>
          <a:bodyPr anchor="t" rtlCol="false" tIns="0" lIns="0" bIns="0" rIns="0">
            <a:spAutoFit/>
          </a:bodyPr>
          <a:lstStyle/>
          <a:p>
            <a:pPr algn="l">
              <a:lnSpc>
                <a:spcPts val="2727"/>
              </a:lnSpc>
            </a:pPr>
            <a:r>
              <a:rPr lang="en-US" sz="1948" b="true">
                <a:solidFill>
                  <a:srgbClr val="E5E4DF"/>
                </a:solidFill>
                <a:latin typeface="Atkinson Hyperlegible Bold"/>
                <a:ea typeface="Atkinson Hyperlegible Bold"/>
                <a:cs typeface="Atkinson Hyperlegible Bold"/>
                <a:sym typeface="Atkinson Hyperlegible Bold"/>
              </a:rPr>
              <a:t>Pembuatan Aplikasi Web Fungsional</a:t>
            </a:r>
          </a:p>
          <a:p>
            <a:pPr algn="l" marL="420589" indent="-210294" lvl="1">
              <a:lnSpc>
                <a:spcPts val="2727"/>
              </a:lnSpc>
              <a:buFont typeface="Arial"/>
              <a:buChar char="•"/>
            </a:pPr>
            <a:r>
              <a:rPr lang="en-US" sz="1948">
                <a:solidFill>
                  <a:srgbClr val="E5E4DF"/>
                </a:solidFill>
                <a:latin typeface="Atkinson Hyperlegible"/>
                <a:ea typeface="Atkinson Hyperlegible"/>
                <a:cs typeface="Atkinson Hyperlegible"/>
                <a:sym typeface="Atkinson Hyperlegible"/>
              </a:rPr>
              <a:t>Membuat aplikasi pengambilan nomor antrian untuk barbershop.</a:t>
            </a:r>
          </a:p>
          <a:p>
            <a:pPr algn="l" marL="420589" indent="-210294" lvl="1">
              <a:lnSpc>
                <a:spcPts val="2727"/>
              </a:lnSpc>
              <a:buFont typeface="Arial"/>
              <a:buChar char="•"/>
            </a:pPr>
            <a:r>
              <a:rPr lang="en-US" sz="1948">
                <a:solidFill>
                  <a:srgbClr val="E5E4DF"/>
                </a:solidFill>
                <a:latin typeface="Atkinson Hyperlegible"/>
                <a:ea typeface="Atkinson Hyperlegible"/>
                <a:cs typeface="Atkinson Hyperlegible"/>
                <a:sym typeface="Atkinson Hyperlegible"/>
              </a:rPr>
              <a:t>Membuat pengingat ibadah puasa berbasis web yang praktis.</a:t>
            </a:r>
          </a:p>
          <a:p>
            <a:pPr algn="l" marL="420589" indent="-210294" lvl="1">
              <a:lnSpc>
                <a:spcPts val="2727"/>
              </a:lnSpc>
              <a:buFont typeface="Arial"/>
              <a:buChar char="•"/>
            </a:pPr>
            <a:r>
              <a:rPr lang="en-US" sz="1948">
                <a:solidFill>
                  <a:srgbClr val="E5E4DF"/>
                </a:solidFill>
                <a:latin typeface="Atkinson Hyperlegible"/>
                <a:ea typeface="Atkinson Hyperlegible"/>
                <a:cs typeface="Atkinson Hyperlegible"/>
                <a:sym typeface="Atkinson Hyperlegible"/>
              </a:rPr>
              <a:t>Membuat aplikasi database transaksi penjualan yang efisien.</a:t>
            </a:r>
          </a:p>
          <a:p>
            <a:pPr algn="l">
              <a:lnSpc>
                <a:spcPts val="2727"/>
              </a:lnSpc>
            </a:pPr>
          </a:p>
        </p:txBody>
      </p:sp>
      <p:sp>
        <p:nvSpPr>
          <p:cNvPr name="TextBox 11" id="11"/>
          <p:cNvSpPr txBox="true"/>
          <p:nvPr/>
        </p:nvSpPr>
        <p:spPr>
          <a:xfrm rot="0">
            <a:off x="188796" y="154235"/>
            <a:ext cx="6383964" cy="3106420"/>
          </a:xfrm>
          <a:prstGeom prst="rect">
            <a:avLst/>
          </a:prstGeom>
        </p:spPr>
        <p:txBody>
          <a:bodyPr anchor="t" rtlCol="false" tIns="0" lIns="0" bIns="0" rIns="0">
            <a:spAutoFit/>
          </a:bodyPr>
          <a:lstStyle/>
          <a:p>
            <a:pPr algn="l">
              <a:lnSpc>
                <a:spcPts val="3079"/>
              </a:lnSpc>
            </a:pPr>
            <a:r>
              <a:rPr lang="en-US" sz="2199" b="true">
                <a:solidFill>
                  <a:srgbClr val="E5E4DF"/>
                </a:solidFill>
                <a:latin typeface="Atkinson Hyperlegible Bold"/>
                <a:ea typeface="Atkinson Hyperlegible Bold"/>
                <a:cs typeface="Atkinson Hyperlegible Bold"/>
                <a:sym typeface="Atkinson Hyperlegible Bold"/>
              </a:rPr>
              <a:t>Pengembangan Web</a:t>
            </a:r>
          </a:p>
          <a:p>
            <a:pPr algn="l" marL="474979" indent="-237490" lvl="1">
              <a:lnSpc>
                <a:spcPts val="3079"/>
              </a:lnSpc>
              <a:buFont typeface="Arial"/>
              <a:buChar char="•"/>
            </a:pPr>
            <a:r>
              <a:rPr lang="en-US" sz="2199">
                <a:solidFill>
                  <a:srgbClr val="E5E4DF"/>
                </a:solidFill>
                <a:latin typeface="Atkinson Hyperlegible"/>
                <a:ea typeface="Atkinson Hyperlegible"/>
                <a:cs typeface="Atkinson Hyperlegible"/>
                <a:sym typeface="Atkinson Hyperlegible"/>
              </a:rPr>
              <a:t>Mampu membuat website statis dan dinamis menggunakan HTML, CSS, dan PHP.</a:t>
            </a:r>
          </a:p>
          <a:p>
            <a:pPr algn="l" marL="474979" indent="-237490" lvl="1">
              <a:lnSpc>
                <a:spcPts val="3079"/>
              </a:lnSpc>
              <a:buFont typeface="Arial"/>
              <a:buChar char="•"/>
            </a:pPr>
            <a:r>
              <a:rPr lang="en-US" sz="2199">
                <a:solidFill>
                  <a:srgbClr val="E5E4DF"/>
                </a:solidFill>
                <a:latin typeface="Atkinson Hyperlegible"/>
                <a:ea typeface="Atkinson Hyperlegible"/>
                <a:cs typeface="Atkinson Hyperlegible"/>
                <a:sym typeface="Atkinson Hyperlegible"/>
              </a:rPr>
              <a:t>Mampu membuat sistem login dan dashboard admin.</a:t>
            </a:r>
          </a:p>
          <a:p>
            <a:pPr algn="l" marL="474979" indent="-237490" lvl="1">
              <a:lnSpc>
                <a:spcPts val="3079"/>
              </a:lnSpc>
              <a:buFont typeface="Arial"/>
              <a:buChar char="•"/>
            </a:pPr>
            <a:r>
              <a:rPr lang="en-US" sz="2199">
                <a:solidFill>
                  <a:srgbClr val="E5E4DF"/>
                </a:solidFill>
                <a:latin typeface="Atkinson Hyperlegible"/>
                <a:ea typeface="Atkinson Hyperlegible"/>
                <a:cs typeface="Atkinson Hyperlegible"/>
                <a:sym typeface="Atkinson Hyperlegible"/>
              </a:rPr>
              <a:t>Mampu mendesain halaman user-friendly dan responsive.</a:t>
            </a:r>
          </a:p>
          <a:p>
            <a:pPr algn="l">
              <a:lnSpc>
                <a:spcPts val="3079"/>
              </a:lnSpc>
            </a:pPr>
          </a:p>
        </p:txBody>
      </p:sp>
      <p:sp>
        <p:nvSpPr>
          <p:cNvPr name="TextBox 12" id="12"/>
          <p:cNvSpPr txBox="true"/>
          <p:nvPr/>
        </p:nvSpPr>
        <p:spPr>
          <a:xfrm rot="0">
            <a:off x="1816557" y="3289030"/>
            <a:ext cx="6774267" cy="3106420"/>
          </a:xfrm>
          <a:prstGeom prst="rect">
            <a:avLst/>
          </a:prstGeom>
        </p:spPr>
        <p:txBody>
          <a:bodyPr anchor="t" rtlCol="false" tIns="0" lIns="0" bIns="0" rIns="0">
            <a:spAutoFit/>
          </a:bodyPr>
          <a:lstStyle/>
          <a:p>
            <a:pPr algn="l">
              <a:lnSpc>
                <a:spcPts val="3079"/>
              </a:lnSpc>
            </a:pPr>
            <a:r>
              <a:rPr lang="en-US" sz="2199" b="true">
                <a:solidFill>
                  <a:srgbClr val="E5E4DF"/>
                </a:solidFill>
                <a:latin typeface="Atkinson Hyperlegible Bold"/>
                <a:ea typeface="Atkinson Hyperlegible Bold"/>
                <a:cs typeface="Atkinson Hyperlegible Bold"/>
                <a:sym typeface="Atkinson Hyperlegible Bold"/>
              </a:rPr>
              <a:t>Manajemen Database</a:t>
            </a:r>
          </a:p>
          <a:p>
            <a:pPr algn="l" marL="474979" indent="-237490" lvl="1">
              <a:lnSpc>
                <a:spcPts val="3079"/>
              </a:lnSpc>
              <a:buFont typeface="Arial"/>
              <a:buChar char="•"/>
            </a:pPr>
            <a:r>
              <a:rPr lang="en-US" sz="2199">
                <a:solidFill>
                  <a:srgbClr val="E5E4DF"/>
                </a:solidFill>
                <a:latin typeface="Atkinson Hyperlegible"/>
                <a:ea typeface="Atkinson Hyperlegible"/>
                <a:cs typeface="Atkinson Hyperlegible"/>
                <a:sym typeface="Atkinson Hyperlegible"/>
              </a:rPr>
              <a:t>Menguasai penggunaan MySQL untuk membuat, mengelola, dan menghubungkan database ke website.</a:t>
            </a:r>
          </a:p>
          <a:p>
            <a:pPr algn="l" marL="474979" indent="-237490" lvl="1">
              <a:lnSpc>
                <a:spcPts val="3079"/>
              </a:lnSpc>
              <a:buFont typeface="Arial"/>
              <a:buChar char="•"/>
            </a:pPr>
            <a:r>
              <a:rPr lang="en-US" sz="2199">
                <a:solidFill>
                  <a:srgbClr val="E5E4DF"/>
                </a:solidFill>
                <a:latin typeface="Atkinson Hyperlegible"/>
                <a:ea typeface="Atkinson Hyperlegible"/>
                <a:cs typeface="Atkinson Hyperlegible"/>
                <a:sym typeface="Atkinson Hyperlegible"/>
              </a:rPr>
              <a:t>Mampu membuat aplikasi CRUD (Create, Read, Update, Delete) untuk keperluan sistem informasi seperti jual beli smartphone.</a:t>
            </a:r>
          </a:p>
          <a:p>
            <a:pPr algn="l">
              <a:lnSpc>
                <a:spcPts val="30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5E4DF"/>
        </a:solidFill>
      </p:bgPr>
    </p:bg>
    <p:spTree>
      <p:nvGrpSpPr>
        <p:cNvPr id="1" name=""/>
        <p:cNvGrpSpPr/>
        <p:nvPr/>
      </p:nvGrpSpPr>
      <p:grpSpPr>
        <a:xfrm>
          <a:off x="0" y="0"/>
          <a:ext cx="0" cy="0"/>
          <a:chOff x="0" y="0"/>
          <a:chExt cx="0" cy="0"/>
        </a:xfrm>
      </p:grpSpPr>
      <p:sp>
        <p:nvSpPr>
          <p:cNvPr name="Freeform 2" id="2"/>
          <p:cNvSpPr/>
          <p:nvPr/>
        </p:nvSpPr>
        <p:spPr>
          <a:xfrm flipH="false" flipV="false" rot="0">
            <a:off x="6980316" y="-3497335"/>
            <a:ext cx="13784335" cy="13784335"/>
          </a:xfrm>
          <a:custGeom>
            <a:avLst/>
            <a:gdLst/>
            <a:ahLst/>
            <a:cxnLst/>
            <a:rect r="r" b="b" t="t" l="l"/>
            <a:pathLst>
              <a:path h="13784335" w="13784335">
                <a:moveTo>
                  <a:pt x="0" y="0"/>
                </a:moveTo>
                <a:lnTo>
                  <a:pt x="13784335" y="0"/>
                </a:lnTo>
                <a:lnTo>
                  <a:pt x="13784335" y="13784335"/>
                </a:lnTo>
                <a:lnTo>
                  <a:pt x="0" y="1378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52050" y="-229238"/>
            <a:ext cx="12703237" cy="10776978"/>
            <a:chOff x="0" y="0"/>
            <a:chExt cx="3345708" cy="2838381"/>
          </a:xfrm>
        </p:grpSpPr>
        <p:sp>
          <p:nvSpPr>
            <p:cNvPr name="Freeform 4" id="4"/>
            <p:cNvSpPr/>
            <p:nvPr/>
          </p:nvSpPr>
          <p:spPr>
            <a:xfrm flipH="false" flipV="false" rot="0">
              <a:off x="0" y="0"/>
              <a:ext cx="3345709" cy="2838381"/>
            </a:xfrm>
            <a:custGeom>
              <a:avLst/>
              <a:gdLst/>
              <a:ahLst/>
              <a:cxnLst/>
              <a:rect r="r" b="b" t="t" l="l"/>
              <a:pathLst>
                <a:path h="2838381" w="3345709">
                  <a:moveTo>
                    <a:pt x="31082" y="0"/>
                  </a:moveTo>
                  <a:lnTo>
                    <a:pt x="3314627" y="0"/>
                  </a:lnTo>
                  <a:cubicBezTo>
                    <a:pt x="3331793" y="0"/>
                    <a:pt x="3345709" y="13916"/>
                    <a:pt x="3345709" y="31082"/>
                  </a:cubicBezTo>
                  <a:lnTo>
                    <a:pt x="3345709" y="2807299"/>
                  </a:lnTo>
                  <a:cubicBezTo>
                    <a:pt x="3345709" y="2815543"/>
                    <a:pt x="3342434" y="2823448"/>
                    <a:pt x="3336605" y="2829277"/>
                  </a:cubicBezTo>
                  <a:cubicBezTo>
                    <a:pt x="3330776" y="2835106"/>
                    <a:pt x="3322870" y="2838381"/>
                    <a:pt x="3314627" y="2838381"/>
                  </a:cubicBezTo>
                  <a:lnTo>
                    <a:pt x="31082" y="2838381"/>
                  </a:lnTo>
                  <a:cubicBezTo>
                    <a:pt x="22838" y="2838381"/>
                    <a:pt x="14933" y="2835106"/>
                    <a:pt x="9104" y="2829277"/>
                  </a:cubicBezTo>
                  <a:cubicBezTo>
                    <a:pt x="3275" y="2823448"/>
                    <a:pt x="0" y="2815543"/>
                    <a:pt x="0" y="2807299"/>
                  </a:cubicBezTo>
                  <a:lnTo>
                    <a:pt x="0" y="31082"/>
                  </a:lnTo>
                  <a:cubicBezTo>
                    <a:pt x="0" y="22838"/>
                    <a:pt x="3275" y="14933"/>
                    <a:pt x="9104" y="9104"/>
                  </a:cubicBezTo>
                  <a:cubicBezTo>
                    <a:pt x="14933" y="3275"/>
                    <a:pt x="22838" y="0"/>
                    <a:pt x="31082"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38100"/>
              <a:ext cx="3345708" cy="287648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142612" y="0"/>
            <a:ext cx="9495245" cy="11178944"/>
            <a:chOff x="0" y="0"/>
            <a:chExt cx="1471062" cy="1731911"/>
          </a:xfrm>
        </p:grpSpPr>
        <p:sp>
          <p:nvSpPr>
            <p:cNvPr name="Freeform 7" id="7"/>
            <p:cNvSpPr/>
            <p:nvPr/>
          </p:nvSpPr>
          <p:spPr>
            <a:xfrm flipH="false" flipV="false" rot="0">
              <a:off x="0" y="0"/>
              <a:ext cx="1471062" cy="1731911"/>
            </a:xfrm>
            <a:custGeom>
              <a:avLst/>
              <a:gdLst/>
              <a:ahLst/>
              <a:cxnLst/>
              <a:rect r="r" b="b" t="t" l="l"/>
              <a:pathLst>
                <a:path h="1731911" w="1471062">
                  <a:moveTo>
                    <a:pt x="18753" y="0"/>
                  </a:moveTo>
                  <a:lnTo>
                    <a:pt x="1452309" y="0"/>
                  </a:lnTo>
                  <a:cubicBezTo>
                    <a:pt x="1462666" y="0"/>
                    <a:pt x="1471062" y="8396"/>
                    <a:pt x="1471062" y="18753"/>
                  </a:cubicBezTo>
                  <a:lnTo>
                    <a:pt x="1471062" y="1713158"/>
                  </a:lnTo>
                  <a:cubicBezTo>
                    <a:pt x="1471062" y="1723515"/>
                    <a:pt x="1462666" y="1731911"/>
                    <a:pt x="1452309" y="1731911"/>
                  </a:cubicBezTo>
                  <a:lnTo>
                    <a:pt x="18753" y="1731911"/>
                  </a:lnTo>
                  <a:cubicBezTo>
                    <a:pt x="8396" y="1731911"/>
                    <a:pt x="0" y="1723515"/>
                    <a:pt x="0" y="1713158"/>
                  </a:cubicBezTo>
                  <a:lnTo>
                    <a:pt x="0" y="18753"/>
                  </a:lnTo>
                  <a:cubicBezTo>
                    <a:pt x="0" y="8396"/>
                    <a:pt x="8396" y="0"/>
                    <a:pt x="18753" y="0"/>
                  </a:cubicBezTo>
                  <a:close/>
                </a:path>
              </a:pathLst>
            </a:custGeom>
            <a:blipFill>
              <a:blip r:embed="rId4"/>
              <a:stretch>
                <a:fillRect l="-37859" t="0" r="-37859" b="0"/>
              </a:stretch>
            </a:blipFill>
          </p:spPr>
        </p:sp>
      </p:grpSp>
      <p:sp>
        <p:nvSpPr>
          <p:cNvPr name="TextBox 8" id="8"/>
          <p:cNvSpPr txBox="true"/>
          <p:nvPr/>
        </p:nvSpPr>
        <p:spPr>
          <a:xfrm rot="0">
            <a:off x="7737223" y="582017"/>
            <a:ext cx="9264184" cy="5720881"/>
          </a:xfrm>
          <a:prstGeom prst="rect">
            <a:avLst/>
          </a:prstGeom>
        </p:spPr>
        <p:txBody>
          <a:bodyPr anchor="t" rtlCol="false" tIns="0" lIns="0" bIns="0" rIns="0">
            <a:spAutoFit/>
          </a:bodyPr>
          <a:lstStyle/>
          <a:p>
            <a:pPr algn="l">
              <a:lnSpc>
                <a:spcPts val="11192"/>
              </a:lnSpc>
            </a:pPr>
            <a:r>
              <a:rPr lang="en-US" sz="10268">
                <a:solidFill>
                  <a:srgbClr val="FFFFFF"/>
                </a:solidFill>
                <a:latin typeface="ABeeZee Bold"/>
                <a:ea typeface="ABeeZee Bold"/>
                <a:cs typeface="ABeeZee Bold"/>
                <a:sym typeface="ABeeZee Bold"/>
              </a:rPr>
              <a:t>PROJEK APLIKASI YANG SUDAH SAYA BUAT </a:t>
            </a:r>
          </a:p>
        </p:txBody>
      </p:sp>
      <p:sp>
        <p:nvSpPr>
          <p:cNvPr name="TextBox 9" id="9"/>
          <p:cNvSpPr txBox="true"/>
          <p:nvPr/>
        </p:nvSpPr>
        <p:spPr>
          <a:xfrm rot="0">
            <a:off x="8385846" y="6922288"/>
            <a:ext cx="8615561" cy="781478"/>
          </a:xfrm>
          <a:prstGeom prst="rect">
            <a:avLst/>
          </a:prstGeom>
        </p:spPr>
        <p:txBody>
          <a:bodyPr anchor="t" rtlCol="false" tIns="0" lIns="0" bIns="0" rIns="0">
            <a:spAutoFit/>
          </a:bodyPr>
          <a:lstStyle/>
          <a:p>
            <a:pPr algn="l">
              <a:lnSpc>
                <a:spcPts val="3157"/>
              </a:lnSpc>
            </a:pPr>
            <a:r>
              <a:rPr lang="en-US" sz="2255">
                <a:solidFill>
                  <a:srgbClr val="E5E4DF"/>
                </a:solidFill>
                <a:latin typeface="Atkinson Hyperlegible"/>
                <a:ea typeface="Atkinson Hyperlegible"/>
                <a:cs typeface="Atkinson Hyperlegible"/>
                <a:sym typeface="Atkinson Hyperlegible"/>
              </a:rPr>
              <a:t>Mencakup coontoh aplikasi apa saja yang saya buat sampai dengan semester 4 ini di Universitas Negeri Surabaya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627533" y="318750"/>
            <a:ext cx="6024153" cy="9649501"/>
            <a:chOff x="0" y="0"/>
            <a:chExt cx="740612" cy="1186314"/>
          </a:xfrm>
        </p:grpSpPr>
        <p:sp>
          <p:nvSpPr>
            <p:cNvPr name="Freeform 3" id="3"/>
            <p:cNvSpPr/>
            <p:nvPr/>
          </p:nvSpPr>
          <p:spPr>
            <a:xfrm flipH="false" flipV="false" rot="0">
              <a:off x="0" y="0"/>
              <a:ext cx="740612" cy="1186314"/>
            </a:xfrm>
            <a:custGeom>
              <a:avLst/>
              <a:gdLst/>
              <a:ahLst/>
              <a:cxnLst/>
              <a:rect r="r" b="b" t="t" l="l"/>
              <a:pathLst>
                <a:path h="1186314" w="740612">
                  <a:moveTo>
                    <a:pt x="29558" y="0"/>
                  </a:moveTo>
                  <a:lnTo>
                    <a:pt x="711054" y="0"/>
                  </a:lnTo>
                  <a:cubicBezTo>
                    <a:pt x="727378" y="0"/>
                    <a:pt x="740612" y="13234"/>
                    <a:pt x="740612" y="29558"/>
                  </a:cubicBezTo>
                  <a:lnTo>
                    <a:pt x="740612" y="1156756"/>
                  </a:lnTo>
                  <a:cubicBezTo>
                    <a:pt x="740612" y="1173080"/>
                    <a:pt x="727378" y="1186314"/>
                    <a:pt x="711054" y="1186314"/>
                  </a:cubicBezTo>
                  <a:lnTo>
                    <a:pt x="29558" y="1186314"/>
                  </a:lnTo>
                  <a:cubicBezTo>
                    <a:pt x="13234" y="1186314"/>
                    <a:pt x="0" y="1173080"/>
                    <a:pt x="0" y="1156756"/>
                  </a:cubicBezTo>
                  <a:lnTo>
                    <a:pt x="0" y="29558"/>
                  </a:lnTo>
                  <a:cubicBezTo>
                    <a:pt x="0" y="13234"/>
                    <a:pt x="13234" y="0"/>
                    <a:pt x="29558" y="0"/>
                  </a:cubicBezTo>
                  <a:close/>
                </a:path>
              </a:pathLst>
            </a:custGeom>
            <a:blipFill>
              <a:blip r:embed="rId2"/>
              <a:stretch>
                <a:fillRect l="0" t="-19366" r="0" b="-19366"/>
              </a:stretch>
            </a:blipFill>
          </p:spPr>
        </p:sp>
      </p:grpSp>
      <p:sp>
        <p:nvSpPr>
          <p:cNvPr name="Freeform 4" id="4"/>
          <p:cNvSpPr/>
          <p:nvPr/>
        </p:nvSpPr>
        <p:spPr>
          <a:xfrm flipH="false" flipV="false" rot="0">
            <a:off x="15428371" y="-1532970"/>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378335" y="904875"/>
            <a:ext cx="5925671" cy="3171825"/>
          </a:xfrm>
          <a:prstGeom prst="rect">
            <a:avLst/>
          </a:prstGeom>
        </p:spPr>
        <p:txBody>
          <a:bodyPr anchor="t" rtlCol="false" tIns="0" lIns="0" bIns="0" rIns="0">
            <a:spAutoFit/>
          </a:bodyPr>
          <a:lstStyle/>
          <a:p>
            <a:pPr algn="l">
              <a:lnSpc>
                <a:spcPts val="8400"/>
              </a:lnSpc>
              <a:spcBef>
                <a:spcPct val="0"/>
              </a:spcBef>
            </a:pPr>
            <a:r>
              <a:rPr lang="en-US" sz="6000">
                <a:solidFill>
                  <a:srgbClr val="FFFFFF"/>
                </a:solidFill>
                <a:latin typeface="ABeeZee Bold"/>
                <a:ea typeface="ABeeZee Bold"/>
                <a:cs typeface="ABeeZee Bold"/>
                <a:sym typeface="ABeeZee Bold"/>
              </a:rPr>
              <a:t>Aplikasi Panduan Puasa (Mobile)</a:t>
            </a:r>
          </a:p>
        </p:txBody>
      </p:sp>
      <p:sp>
        <p:nvSpPr>
          <p:cNvPr name="TextBox 6" id="6"/>
          <p:cNvSpPr txBox="true"/>
          <p:nvPr/>
        </p:nvSpPr>
        <p:spPr>
          <a:xfrm rot="0">
            <a:off x="13829172" y="7121300"/>
            <a:ext cx="6860257" cy="372745"/>
          </a:xfrm>
          <a:prstGeom prst="rect">
            <a:avLst/>
          </a:prstGeom>
        </p:spPr>
        <p:txBody>
          <a:bodyPr anchor="t" rtlCol="false" tIns="0" lIns="0" bIns="0" rIns="0">
            <a:spAutoFit/>
          </a:bodyPr>
          <a:lstStyle/>
          <a:p>
            <a:pPr algn="l">
              <a:lnSpc>
                <a:spcPts val="3079"/>
              </a:lnSpc>
              <a:spcBef>
                <a:spcPct val="0"/>
              </a:spcBef>
            </a:pPr>
            <a:r>
              <a:rPr lang="en-US" sz="2199" b="true">
                <a:solidFill>
                  <a:srgbClr val="FFDE59"/>
                </a:solidFill>
                <a:latin typeface="Canva Sans Bold"/>
                <a:ea typeface="Canva Sans Bold"/>
                <a:cs typeface="Canva Sans Bold"/>
                <a:sym typeface="Canva Sans Bold"/>
              </a:rPr>
              <a:t>Dibuat Disemester 3</a:t>
            </a:r>
          </a:p>
        </p:txBody>
      </p:sp>
      <p:sp>
        <p:nvSpPr>
          <p:cNvPr name="TextBox 7" id="7"/>
          <p:cNvSpPr txBox="true"/>
          <p:nvPr/>
        </p:nvSpPr>
        <p:spPr>
          <a:xfrm rot="0">
            <a:off x="7378335" y="4754035"/>
            <a:ext cx="9880965" cy="2140586"/>
          </a:xfrm>
          <a:prstGeom prst="rect">
            <a:avLst/>
          </a:prstGeom>
        </p:spPr>
        <p:txBody>
          <a:bodyPr anchor="t" rtlCol="false" tIns="0" lIns="0" bIns="0" rIns="0">
            <a:spAutoFit/>
          </a:bodyPr>
          <a:lstStyle/>
          <a:p>
            <a:pPr algn="l">
              <a:lnSpc>
                <a:spcPts val="4339"/>
              </a:lnSpc>
            </a:pPr>
            <a:r>
              <a:rPr lang="en-US" sz="3099">
                <a:solidFill>
                  <a:srgbClr val="FFDE59"/>
                </a:solidFill>
                <a:latin typeface="Canva Sans"/>
                <a:ea typeface="Canva Sans"/>
                <a:cs typeface="Canva Sans"/>
                <a:sym typeface="Canva Sans"/>
              </a:rPr>
              <a:t>Deskripsi singkat: </a:t>
            </a:r>
          </a:p>
          <a:p>
            <a:pPr algn="l" marL="0" indent="0" lvl="0">
              <a:lnSpc>
                <a:spcPts val="4339"/>
              </a:lnSpc>
              <a:spcBef>
                <a:spcPct val="0"/>
              </a:spcBef>
            </a:pPr>
            <a:r>
              <a:rPr lang="en-US" sz="3099">
                <a:solidFill>
                  <a:srgbClr val="FFDE59"/>
                </a:solidFill>
                <a:latin typeface="Canva Sans"/>
                <a:ea typeface="Canva Sans"/>
                <a:cs typeface="Canva Sans"/>
                <a:sym typeface="Canva Sans"/>
              </a:rPr>
              <a:t>Aplikasi h</a:t>
            </a:r>
            <a:r>
              <a:rPr lang="en-US" sz="3099" strike="noStrike" u="none">
                <a:solidFill>
                  <a:srgbClr val="FFDE59"/>
                </a:solidFill>
                <a:latin typeface="Canva Sans"/>
                <a:ea typeface="Canva Sans"/>
                <a:cs typeface="Canva Sans"/>
                <a:sym typeface="Canva Sans"/>
              </a:rPr>
              <a:t>arian yang menyediakan jadwal dan panduan puasa sunnah maupun wajib, dilengkapi fitur notifikasi pengingat serta informasi niat puasa.</a:t>
            </a:r>
          </a:p>
        </p:txBody>
      </p:sp>
      <p:sp>
        <p:nvSpPr>
          <p:cNvPr name="Freeform 8" id="8"/>
          <p:cNvSpPr/>
          <p:nvPr/>
        </p:nvSpPr>
        <p:spPr>
          <a:xfrm flipH="false" flipV="false" rot="0">
            <a:off x="15666735" y="6327558"/>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642347" y="8227898"/>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5805765" y="-4871205"/>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83676" y="318750"/>
            <a:ext cx="6750801" cy="9649501"/>
            <a:chOff x="0" y="0"/>
            <a:chExt cx="829947" cy="1186314"/>
          </a:xfrm>
        </p:grpSpPr>
        <p:sp>
          <p:nvSpPr>
            <p:cNvPr name="Freeform 3" id="3"/>
            <p:cNvSpPr/>
            <p:nvPr/>
          </p:nvSpPr>
          <p:spPr>
            <a:xfrm flipH="false" flipV="false" rot="0">
              <a:off x="0" y="0"/>
              <a:ext cx="829947" cy="1186314"/>
            </a:xfrm>
            <a:custGeom>
              <a:avLst/>
              <a:gdLst/>
              <a:ahLst/>
              <a:cxnLst/>
              <a:rect r="r" b="b" t="t" l="l"/>
              <a:pathLst>
                <a:path h="1186314" w="829947">
                  <a:moveTo>
                    <a:pt x="26377" y="0"/>
                  </a:moveTo>
                  <a:lnTo>
                    <a:pt x="803570" y="0"/>
                  </a:lnTo>
                  <a:cubicBezTo>
                    <a:pt x="818137" y="0"/>
                    <a:pt x="829947" y="11809"/>
                    <a:pt x="829947" y="26377"/>
                  </a:cubicBezTo>
                  <a:lnTo>
                    <a:pt x="829947" y="1159937"/>
                  </a:lnTo>
                  <a:cubicBezTo>
                    <a:pt x="829947" y="1174505"/>
                    <a:pt x="818137" y="1186314"/>
                    <a:pt x="803570" y="1186314"/>
                  </a:cubicBezTo>
                  <a:lnTo>
                    <a:pt x="26377" y="1186314"/>
                  </a:lnTo>
                  <a:cubicBezTo>
                    <a:pt x="11809" y="1186314"/>
                    <a:pt x="0" y="1174505"/>
                    <a:pt x="0" y="1159937"/>
                  </a:cubicBezTo>
                  <a:lnTo>
                    <a:pt x="0" y="26377"/>
                  </a:lnTo>
                  <a:cubicBezTo>
                    <a:pt x="0" y="11809"/>
                    <a:pt x="11809" y="0"/>
                    <a:pt x="26377" y="0"/>
                  </a:cubicBezTo>
                  <a:close/>
                </a:path>
              </a:pathLst>
            </a:custGeom>
            <a:blipFill>
              <a:blip r:embed="rId2"/>
              <a:stretch>
                <a:fillRect l="-77347" t="0" r="-79044" b="0"/>
              </a:stretch>
            </a:blipFill>
          </p:spPr>
        </p:sp>
      </p:grpSp>
      <p:sp>
        <p:nvSpPr>
          <p:cNvPr name="Freeform 4" id="4"/>
          <p:cNvSpPr/>
          <p:nvPr/>
        </p:nvSpPr>
        <p:spPr>
          <a:xfrm flipH="false" flipV="false" rot="0">
            <a:off x="16058775" y="3291780"/>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378335" y="904875"/>
            <a:ext cx="9880965" cy="4238625"/>
          </a:xfrm>
          <a:prstGeom prst="rect">
            <a:avLst/>
          </a:prstGeom>
        </p:spPr>
        <p:txBody>
          <a:bodyPr anchor="t" rtlCol="false" tIns="0" lIns="0" bIns="0" rIns="0">
            <a:spAutoFit/>
          </a:bodyPr>
          <a:lstStyle/>
          <a:p>
            <a:pPr algn="l">
              <a:lnSpc>
                <a:spcPts val="8400"/>
              </a:lnSpc>
            </a:pPr>
            <a:r>
              <a:rPr lang="en-US" sz="6000">
                <a:solidFill>
                  <a:srgbClr val="FFFFFF"/>
                </a:solidFill>
                <a:latin typeface="ABeeZee Bold"/>
                <a:ea typeface="ABeeZee Bold"/>
                <a:cs typeface="ABeeZee Bold"/>
                <a:sym typeface="ABeeZee Bold"/>
              </a:rPr>
              <a:t>Aplikasi </a:t>
            </a:r>
          </a:p>
          <a:p>
            <a:pPr algn="l">
              <a:lnSpc>
                <a:spcPts val="8400"/>
              </a:lnSpc>
            </a:pPr>
            <a:r>
              <a:rPr lang="en-US" sz="6000">
                <a:solidFill>
                  <a:srgbClr val="FFFFFF"/>
                </a:solidFill>
                <a:latin typeface="ABeeZee Bold"/>
                <a:ea typeface="ABeeZee Bold"/>
                <a:cs typeface="ABeeZee Bold"/>
                <a:sym typeface="ABeeZee Bold"/>
              </a:rPr>
              <a:t>Data Base Jual Beli Smartphone</a:t>
            </a:r>
          </a:p>
          <a:p>
            <a:pPr algn="l">
              <a:lnSpc>
                <a:spcPts val="8400"/>
              </a:lnSpc>
              <a:spcBef>
                <a:spcPct val="0"/>
              </a:spcBef>
            </a:pPr>
            <a:r>
              <a:rPr lang="en-US" sz="6000">
                <a:solidFill>
                  <a:srgbClr val="FFFFFF"/>
                </a:solidFill>
                <a:latin typeface="ABeeZee Bold"/>
                <a:ea typeface="ABeeZee Bold"/>
                <a:cs typeface="ABeeZee Bold"/>
                <a:sym typeface="ABeeZee Bold"/>
              </a:rPr>
              <a:t>(VB)</a:t>
            </a:r>
          </a:p>
        </p:txBody>
      </p:sp>
      <p:sp>
        <p:nvSpPr>
          <p:cNvPr name="TextBox 6" id="6"/>
          <p:cNvSpPr txBox="true"/>
          <p:nvPr/>
        </p:nvSpPr>
        <p:spPr>
          <a:xfrm rot="0">
            <a:off x="13829172" y="7469289"/>
            <a:ext cx="6860257" cy="372745"/>
          </a:xfrm>
          <a:prstGeom prst="rect">
            <a:avLst/>
          </a:prstGeom>
        </p:spPr>
        <p:txBody>
          <a:bodyPr anchor="t" rtlCol="false" tIns="0" lIns="0" bIns="0" rIns="0">
            <a:spAutoFit/>
          </a:bodyPr>
          <a:lstStyle/>
          <a:p>
            <a:pPr algn="l">
              <a:lnSpc>
                <a:spcPts val="3079"/>
              </a:lnSpc>
              <a:spcBef>
                <a:spcPct val="0"/>
              </a:spcBef>
            </a:pPr>
            <a:r>
              <a:rPr lang="en-US" sz="2199" b="true">
                <a:solidFill>
                  <a:srgbClr val="D9D9D9"/>
                </a:solidFill>
                <a:latin typeface="Canva Sans Bold"/>
                <a:ea typeface="Canva Sans Bold"/>
                <a:cs typeface="Canva Sans Bold"/>
                <a:sym typeface="Canva Sans Bold"/>
              </a:rPr>
              <a:t>Dibuat Disemester 3</a:t>
            </a:r>
          </a:p>
        </p:txBody>
      </p:sp>
      <p:sp>
        <p:nvSpPr>
          <p:cNvPr name="TextBox 7" id="7"/>
          <p:cNvSpPr txBox="true"/>
          <p:nvPr/>
        </p:nvSpPr>
        <p:spPr>
          <a:xfrm rot="0">
            <a:off x="7541752" y="5233453"/>
            <a:ext cx="9880965" cy="2140586"/>
          </a:xfrm>
          <a:prstGeom prst="rect">
            <a:avLst/>
          </a:prstGeom>
        </p:spPr>
        <p:txBody>
          <a:bodyPr anchor="t" rtlCol="false" tIns="0" lIns="0" bIns="0" rIns="0">
            <a:spAutoFit/>
          </a:bodyPr>
          <a:lstStyle/>
          <a:p>
            <a:pPr algn="l">
              <a:lnSpc>
                <a:spcPts val="4339"/>
              </a:lnSpc>
            </a:pPr>
            <a:r>
              <a:rPr lang="en-US" sz="3099">
                <a:solidFill>
                  <a:srgbClr val="D9D9D9"/>
                </a:solidFill>
                <a:latin typeface="Canva Sans"/>
                <a:ea typeface="Canva Sans"/>
                <a:cs typeface="Canva Sans"/>
                <a:sym typeface="Canva Sans"/>
              </a:rPr>
              <a:t>Deskripsi singkat: </a:t>
            </a:r>
          </a:p>
          <a:p>
            <a:pPr algn="l" marL="0" indent="0" lvl="0">
              <a:lnSpc>
                <a:spcPts val="4339"/>
              </a:lnSpc>
              <a:spcBef>
                <a:spcPct val="0"/>
              </a:spcBef>
            </a:pPr>
            <a:r>
              <a:rPr lang="en-US" sz="3099">
                <a:solidFill>
                  <a:srgbClr val="D9D9D9"/>
                </a:solidFill>
                <a:latin typeface="Canva Sans"/>
                <a:ea typeface="Canva Sans"/>
                <a:cs typeface="Canva Sans"/>
                <a:sym typeface="Canva Sans"/>
              </a:rPr>
              <a:t>Aplikasi m</a:t>
            </a:r>
            <a:r>
              <a:rPr lang="en-US" sz="3099" strike="noStrike" u="none">
                <a:solidFill>
                  <a:srgbClr val="D9D9D9"/>
                </a:solidFill>
                <a:latin typeface="Canva Sans"/>
                <a:ea typeface="Canva Sans"/>
                <a:cs typeface="Canva Sans"/>
                <a:sym typeface="Canva Sans"/>
              </a:rPr>
              <a:t>anajemen transaksi jual beli smartphone dengan fitur pencatatan stok barang, detail transaksi, serta pelaporan data secara berkala.</a:t>
            </a:r>
          </a:p>
        </p:txBody>
      </p:sp>
      <p:sp>
        <p:nvSpPr>
          <p:cNvPr name="Freeform 8" id="8"/>
          <p:cNvSpPr/>
          <p:nvPr/>
        </p:nvSpPr>
        <p:spPr>
          <a:xfrm flipH="false" flipV="false" rot="0">
            <a:off x="10279642" y="8227898"/>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008471" y="7842034"/>
            <a:ext cx="6676470" cy="6676470"/>
          </a:xfrm>
          <a:custGeom>
            <a:avLst/>
            <a:gdLst/>
            <a:ahLst/>
            <a:cxnLst/>
            <a:rect r="r" b="b" t="t" l="l"/>
            <a:pathLst>
              <a:path h="6676470" w="6676470">
                <a:moveTo>
                  <a:pt x="0" y="0"/>
                </a:moveTo>
                <a:lnTo>
                  <a:pt x="6676469" y="0"/>
                </a:lnTo>
                <a:lnTo>
                  <a:pt x="6676469"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279642" y="-4670622"/>
            <a:ext cx="6676470" cy="6676470"/>
          </a:xfrm>
          <a:custGeom>
            <a:avLst/>
            <a:gdLst/>
            <a:ahLst/>
            <a:cxnLst/>
            <a:rect r="r" b="b" t="t" l="l"/>
            <a:pathLst>
              <a:path h="6676470" w="6676470">
                <a:moveTo>
                  <a:pt x="0" y="0"/>
                </a:moveTo>
                <a:lnTo>
                  <a:pt x="6676470" y="0"/>
                </a:lnTo>
                <a:lnTo>
                  <a:pt x="6676470" y="6676470"/>
                </a:lnTo>
                <a:lnTo>
                  <a:pt x="0" y="667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DAGrbavBgJU</dc:identifier>
  <dcterms:modified xsi:type="dcterms:W3CDTF">2011-08-01T06:04:30Z</dcterms:modified>
  <cp:revision>1</cp:revision>
  <dc:title>Olive Green and Cream Minimalist Elegant Guru Sekolah Dasar Protofolio Presentation</dc:title>
</cp:coreProperties>
</file>