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74" r:id="rId2"/>
    <p:sldId id="276" r:id="rId3"/>
    <p:sldId id="257" r:id="rId4"/>
    <p:sldId id="258" r:id="rId5"/>
    <p:sldId id="259" r:id="rId6"/>
    <p:sldId id="261" r:id="rId7"/>
    <p:sldId id="272" r:id="rId8"/>
    <p:sldId id="267" r:id="rId9"/>
    <p:sldId id="269" r:id="rId10"/>
    <p:sldId id="270" r:id="rId11"/>
    <p:sldId id="260" r:id="rId12"/>
    <p:sldId id="262" r:id="rId13"/>
    <p:sldId id="263" r:id="rId14"/>
    <p:sldId id="277" r:id="rId15"/>
    <p:sldId id="265"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CAD085-E8A6-8845-BD4E-CB4CCA059FC4}" type="datetimeFigureOut">
              <a:rPr lang="en-US" smtClean="0"/>
              <a:t>6/28/2025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FF6DA9-008F-8B48-92A6-B652298478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CAD085-E8A6-8845-BD4E-CB4CCA059FC4}"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BCAD085-E8A6-8845-BD4E-CB4CCA059FC4}" type="datetimeFigureOut">
              <a:rPr lang="en-US" smtClean="0"/>
              <a:t>6/28/2025</a:t>
            </a:fld>
            <a:endParaRPr lang="en-US"/>
          </a:p>
        </p:txBody>
      </p:sp>
      <p:sp>
        <p:nvSpPr>
          <p:cNvPr id="8" name="Slide Number Placeholder 7"/>
          <p:cNvSpPr>
            <a:spLocks noGrp="1"/>
          </p:cNvSpPr>
          <p:nvPr>
            <p:ph type="sldNum" sz="quarter" idx="11"/>
          </p:nvPr>
        </p:nvSpPr>
        <p:spPr/>
        <p:txBody>
          <a:bodyPr/>
          <a:lstStyle/>
          <a:p>
            <a:fld id="{C1FF6DA9-008F-8B48-92A6-B652298478B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CAD085-E8A6-8845-BD4E-CB4CCA059FC4}" type="datetimeFigureOut">
              <a:rPr lang="en-US" smtClean="0"/>
              <a:t>6/28/2025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1FF6DA9-008F-8B48-92A6-B652298478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74244" y="3760350"/>
            <a:ext cx="5670590"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5" name="Rectangle 4"/>
          <p:cNvSpPr/>
          <p:nvPr/>
        </p:nvSpPr>
        <p:spPr>
          <a:xfrm>
            <a:off x="1917987" y="1624773"/>
            <a:ext cx="5390643" cy="2422779"/>
          </a:xfrm>
          <a:prstGeom prst="rect">
            <a:avLst/>
          </a:prstGeom>
        </p:spPr>
        <p:txBody>
          <a:bodyPr wrap="none">
            <a:spAutoFit/>
          </a:bodyPr>
          <a:lstStyle/>
          <a:p>
            <a:pPr algn="ctr">
              <a:lnSpc>
                <a:spcPct val="106000"/>
              </a:lnSpc>
              <a:spcAft>
                <a:spcPts val="800"/>
              </a:spcAft>
            </a:pPr>
            <a:r>
              <a:rPr lang="en-IN" sz="2400" b="1" dirty="0"/>
              <a:t> </a:t>
            </a:r>
            <a:endParaRPr lang="en-IN" sz="2400" b="1" dirty="0" smtClean="0"/>
          </a:p>
          <a:p>
            <a:pPr algn="ctr">
              <a:lnSpc>
                <a:spcPct val="106000"/>
              </a:lnSpc>
              <a:spcAft>
                <a:spcPts val="800"/>
              </a:spcAft>
            </a:pPr>
            <a:r>
              <a:rPr lang="en-US" sz="3600" b="1" dirty="0" smtClean="0"/>
              <a:t>Project</a:t>
            </a:r>
            <a:r>
              <a:rPr lang="en-US" sz="3600" b="1" dirty="0" smtClean="0"/>
              <a:t>:</a:t>
            </a:r>
          </a:p>
          <a:p>
            <a:pPr algn="ctr">
              <a:lnSpc>
                <a:spcPct val="106000"/>
              </a:lnSpc>
              <a:spcAft>
                <a:spcPts val="800"/>
              </a:spcAft>
            </a:pPr>
            <a:r>
              <a:rPr lang="en-US" sz="2400" b="1" dirty="0" smtClean="0"/>
              <a:t> </a:t>
            </a:r>
            <a:r>
              <a:rPr lang="en-US" sz="3600" b="1" dirty="0" smtClean="0"/>
              <a:t>Text Emotion Detection</a:t>
            </a:r>
            <a:endParaRPr lang="en-IN" sz="3600" b="1" dirty="0"/>
          </a:p>
          <a:p>
            <a:pPr algn="ctr">
              <a:lnSpc>
                <a:spcPct val="106000"/>
              </a:lnSpc>
              <a:spcAft>
                <a:spcPts val="800"/>
              </a:spcAft>
            </a:pPr>
            <a:endParaRPr lang="en-IN" sz="2800" b="1"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659474" y="5207319"/>
            <a:ext cx="2114062" cy="1042529"/>
          </a:xfrm>
          <a:prstGeom prst="rect">
            <a:avLst/>
          </a:prstGeom>
        </p:spPr>
        <p:txBody>
          <a:bodyPr wrap="square">
            <a:spAutoFit/>
          </a:bodyPr>
          <a:lstStyle/>
          <a:p>
            <a:pPr>
              <a:lnSpc>
                <a:spcPct val="106000"/>
              </a:lnSpc>
              <a:spcAft>
                <a:spcPts val="800"/>
              </a:spcAft>
            </a:pPr>
            <a:r>
              <a:rPr lang="en-US" b="1" kern="100" dirty="0">
                <a:latin typeface="Aptos Display" panose="020B0004020202020204" pitchFamily="34" charset="0"/>
                <a:ea typeface="Calibri" panose="020F0502020204030204" pitchFamily="34" charset="0"/>
                <a:cs typeface="Times New Roman" panose="02020603050405020304" pitchFamily="18" charset="0"/>
              </a:rPr>
              <a:t>PRESENTED BY: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US" dirty="0" err="1">
                <a:latin typeface="Aptos Display" panose="020B0004020202020204" pitchFamily="34" charset="0"/>
                <a:ea typeface="Calibri" panose="020F0502020204030204" pitchFamily="34" charset="0"/>
                <a:cs typeface="Times New Roman" panose="02020603050405020304" pitchFamily="18" charset="0"/>
              </a:rPr>
              <a:t>Aditya</a:t>
            </a:r>
            <a:r>
              <a:rPr lang="en-US" dirty="0">
                <a:latin typeface="Aptos Display" panose="020B0004020202020204" pitchFamily="34" charset="0"/>
                <a:ea typeface="Calibri" panose="020F0502020204030204" pitchFamily="34" charset="0"/>
                <a:cs typeface="Times New Roman" panose="02020603050405020304" pitchFamily="18" charset="0"/>
              </a:rPr>
              <a:t> </a:t>
            </a:r>
            <a:r>
              <a:rPr lang="en-US" dirty="0" err="1" smtClean="0">
                <a:latin typeface="Aptos Display" panose="020B0004020202020204" pitchFamily="34" charset="0"/>
                <a:ea typeface="Calibri" panose="020F0502020204030204" pitchFamily="34" charset="0"/>
                <a:cs typeface="Times New Roman" panose="02020603050405020304" pitchFamily="18" charset="0"/>
              </a:rPr>
              <a:t>Menariya</a:t>
            </a:r>
            <a:r>
              <a:rPr lang="en-US" dirty="0" smtClean="0">
                <a:latin typeface="Aptos Display" panose="020B0004020202020204" pitchFamily="34" charset="0"/>
                <a:ea typeface="Calibri" panose="020F0502020204030204" pitchFamily="34" charset="0"/>
                <a:cs typeface="Times New Roman" panose="02020603050405020304" pitchFamily="18" charset="0"/>
              </a:rPr>
              <a:t> </a:t>
            </a:r>
          </a:p>
          <a:p>
            <a:endParaRPr lang="en-US" dirty="0">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054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Length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0" y="1600200"/>
            <a:ext cx="7242640" cy="4525963"/>
          </a:xfrm>
        </p:spPr>
      </p:pic>
    </p:spTree>
    <p:extLst>
      <p:ext uri="{BB962C8B-B14F-4D97-AF65-F5344CB8AC3E}">
        <p14:creationId xmlns:p14="http://schemas.microsoft.com/office/powerpoint/2010/main" val="1942593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Data Cleaning and Preprocessing</a:t>
            </a:r>
          </a:p>
        </p:txBody>
      </p:sp>
      <p:sp>
        <p:nvSpPr>
          <p:cNvPr id="3" name="Content Placeholder 2"/>
          <p:cNvSpPr>
            <a:spLocks noGrp="1"/>
          </p:cNvSpPr>
          <p:nvPr>
            <p:ph idx="1"/>
          </p:nvPr>
        </p:nvSpPr>
        <p:spPr/>
        <p:txBody>
          <a:bodyPr>
            <a:normAutofit/>
          </a:bodyPr>
          <a:lstStyle/>
          <a:p>
            <a:r>
              <a:rPr sz="2400" dirty="0" smtClean="0"/>
              <a:t>The </a:t>
            </a:r>
            <a:r>
              <a:rPr sz="2400" dirty="0"/>
              <a:t>text data </a:t>
            </a:r>
            <a:r>
              <a:rPr sz="2400" dirty="0" smtClean="0"/>
              <a:t>undergoes</a:t>
            </a:r>
            <a:r>
              <a:rPr lang="en-US" sz="2400" dirty="0" smtClean="0"/>
              <a:t>:</a:t>
            </a:r>
          </a:p>
          <a:p>
            <a:r>
              <a:rPr lang="en-IN" sz="2400" dirty="0"/>
              <a:t>Conversion to lowercase</a:t>
            </a:r>
            <a:r>
              <a:rPr lang="en-IN" sz="2400" dirty="0" smtClean="0"/>
              <a:t>.</a:t>
            </a:r>
          </a:p>
          <a:p>
            <a:r>
              <a:rPr lang="en-US" sz="2400" dirty="0" smtClean="0"/>
              <a:t>Remove punctuation</a:t>
            </a:r>
            <a:endParaRPr lang="en-IN" sz="2400" dirty="0"/>
          </a:p>
          <a:p>
            <a:r>
              <a:rPr sz="2400" dirty="0" smtClean="0"/>
              <a:t>Tokenization</a:t>
            </a:r>
            <a:endParaRPr sz="2400" dirty="0"/>
          </a:p>
          <a:p>
            <a:r>
              <a:rPr sz="2400" dirty="0" err="1" smtClean="0"/>
              <a:t>Stopword</a:t>
            </a:r>
            <a:r>
              <a:rPr sz="2400" dirty="0" smtClean="0"/>
              <a:t> </a:t>
            </a:r>
            <a:r>
              <a:rPr sz="2400" dirty="0"/>
              <a:t>removal</a:t>
            </a:r>
          </a:p>
          <a:p>
            <a:r>
              <a:rPr sz="2400" dirty="0" smtClean="0"/>
              <a:t>Lemmatization</a:t>
            </a:r>
            <a:endParaRPr lang="en-US" sz="2400" dirty="0" smtClean="0"/>
          </a:p>
          <a:p>
            <a:r>
              <a:rPr lang="en-US" sz="2400" dirty="0" err="1" smtClean="0"/>
              <a:t>Vectorizer</a:t>
            </a:r>
            <a:r>
              <a:rPr lang="en-US" sz="2400" dirty="0" smtClean="0"/>
              <a:t> </a:t>
            </a:r>
            <a:r>
              <a:rPr lang="en-US" sz="2400" dirty="0" err="1" smtClean="0"/>
              <a:t>Tf-idf</a:t>
            </a:r>
            <a:endParaRP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Mode</a:t>
            </a:r>
            <a:r>
              <a:rPr lang="en-US" dirty="0" smtClean="0"/>
              <a:t>l</a:t>
            </a:r>
            <a:r>
              <a:rPr dirty="0" smtClean="0"/>
              <a:t> </a:t>
            </a:r>
            <a:r>
              <a:rPr dirty="0"/>
              <a:t>Approach</a:t>
            </a:r>
          </a:p>
        </p:txBody>
      </p:sp>
      <p:sp>
        <p:nvSpPr>
          <p:cNvPr id="3" name="Content Placeholder 2"/>
          <p:cNvSpPr>
            <a:spLocks noGrp="1"/>
          </p:cNvSpPr>
          <p:nvPr>
            <p:ph idx="1"/>
          </p:nvPr>
        </p:nvSpPr>
        <p:spPr/>
        <p:txBody>
          <a:bodyPr/>
          <a:lstStyle/>
          <a:p>
            <a:r>
              <a:rPr dirty="0"/>
              <a:t>Machine Learning algorithms:</a:t>
            </a:r>
          </a:p>
          <a:p>
            <a:pPr marL="36576" indent="0">
              <a:buNone/>
            </a:pPr>
            <a:r>
              <a:rPr lang="en-US" dirty="0" smtClean="0"/>
              <a:t>    - </a:t>
            </a:r>
            <a:r>
              <a:rPr dirty="0" smtClean="0"/>
              <a:t>Logistic Regression</a:t>
            </a:r>
            <a:endParaRPr lang="en-US" dirty="0" smtClean="0"/>
          </a:p>
          <a:p>
            <a:pPr marL="36576" indent="0">
              <a:buNone/>
            </a:pPr>
            <a:r>
              <a:rPr lang="en-US" dirty="0"/>
              <a:t> </a:t>
            </a:r>
            <a:r>
              <a:rPr lang="en-US" dirty="0" smtClean="0"/>
              <a:t>   - Naïve Bayes Classifier</a:t>
            </a:r>
          </a:p>
          <a:p>
            <a:pPr marL="36576" indent="0">
              <a:buNone/>
            </a:pPr>
            <a:r>
              <a:rPr lang="en-IN" dirty="0" smtClean="0"/>
              <a:t>    - </a:t>
            </a:r>
            <a:r>
              <a:rPr lang="en-IN" dirty="0" err="1" smtClean="0"/>
              <a:t>LinearSVC</a:t>
            </a:r>
            <a:endParaRPr lang="en-IN" dirty="0"/>
          </a:p>
          <a:p>
            <a:endParaRPr dirty="0"/>
          </a:p>
          <a:p>
            <a:pPr marL="0" indent="0">
              <a:buNone/>
            </a:pPr>
            <a:endParaRPr lang="en-IN" b="1" dirty="0"/>
          </a:p>
          <a:p>
            <a:pPr marL="0" indent="0">
              <a:buNone/>
            </a:pPr>
            <a:endParaRPr lang="en-IN" dirty="0"/>
          </a:p>
          <a:p>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dirty="0"/>
          </a:p>
        </p:txBody>
      </p:sp>
      <p:sp>
        <p:nvSpPr>
          <p:cNvPr id="3" name="Content Placeholder 2"/>
          <p:cNvSpPr>
            <a:spLocks noGrp="1"/>
          </p:cNvSpPr>
          <p:nvPr>
            <p:ph idx="1"/>
          </p:nvPr>
        </p:nvSpPr>
        <p:spPr/>
        <p:txBody>
          <a:bodyPr>
            <a:normAutofit/>
          </a:bodyPr>
          <a:lstStyle/>
          <a:p>
            <a:r>
              <a:rPr lang="en-US" dirty="0" smtClean="0"/>
              <a:t> Linear SVC</a:t>
            </a:r>
            <a:endParaRPr dirty="0"/>
          </a:p>
          <a:p>
            <a:pPr marL="36576" indent="0">
              <a:buNone/>
            </a:pPr>
            <a:r>
              <a:rPr lang="en-US" dirty="0" smtClean="0"/>
              <a:t>     </a:t>
            </a:r>
            <a:r>
              <a:rPr dirty="0" smtClean="0"/>
              <a:t> Accuracy</a:t>
            </a:r>
            <a:r>
              <a:rPr lang="en-US" dirty="0" smtClean="0"/>
              <a:t> : 89%</a:t>
            </a:r>
            <a:endParaRPr dirty="0"/>
          </a:p>
          <a:p>
            <a:r>
              <a:rPr lang="en-US" dirty="0" smtClean="0"/>
              <a:t> Naïve Bayes classifier</a:t>
            </a:r>
          </a:p>
          <a:p>
            <a:pPr marL="36576" indent="0">
              <a:buNone/>
            </a:pPr>
            <a:r>
              <a:rPr lang="en-US" dirty="0" smtClean="0"/>
              <a:t>      Accuracy :79%</a:t>
            </a:r>
          </a:p>
          <a:p>
            <a:r>
              <a:rPr lang="en-IN" b="1" dirty="0"/>
              <a:t>Logistic Regression </a:t>
            </a:r>
            <a:endParaRPr lang="en-IN" b="1" dirty="0" smtClean="0"/>
          </a:p>
          <a:p>
            <a:pPr marL="36576" indent="0">
              <a:buNone/>
            </a:pPr>
            <a:r>
              <a:rPr lang="en-IN" b="1" dirty="0"/>
              <a:t> </a:t>
            </a:r>
            <a:r>
              <a:rPr lang="en-IN" b="1" dirty="0" smtClean="0"/>
              <a:t>    </a:t>
            </a:r>
            <a:r>
              <a:rPr lang="en-US" dirty="0" smtClean="0"/>
              <a:t>Accuracy :90%</a:t>
            </a:r>
          </a:p>
          <a:p>
            <a:pPr marL="36576" indent="0">
              <a:buNone/>
            </a:pPr>
            <a:r>
              <a:rPr lang="en-US" dirty="0"/>
              <a:t> </a:t>
            </a:r>
            <a:endParaRPr lang="en-US" dirty="0" smtClean="0"/>
          </a:p>
          <a:p>
            <a:pPr marL="36576" indent="0">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a:t>
            </a:r>
            <a:endParaRPr lang="en-IN" dirty="0"/>
          </a:p>
        </p:txBody>
      </p:sp>
      <p:sp>
        <p:nvSpPr>
          <p:cNvPr id="3" name="Content Placeholder 2"/>
          <p:cNvSpPr>
            <a:spLocks noGrp="1"/>
          </p:cNvSpPr>
          <p:nvPr>
            <p:ph idx="1"/>
          </p:nvPr>
        </p:nvSpPr>
        <p:spPr/>
        <p:txBody>
          <a:bodyPr/>
          <a:lstStyle/>
          <a:p>
            <a:r>
              <a:rPr lang="en-US" sz="2800" dirty="0"/>
              <a:t>Each model was evaluated based on metrics such as accuracy, precision, and recall.</a:t>
            </a:r>
          </a:p>
          <a:p>
            <a:pPr marL="0" indent="0">
              <a:buNone/>
            </a:pPr>
            <a:endParaRPr lang="en-US" sz="2800" dirty="0"/>
          </a:p>
          <a:p>
            <a:r>
              <a:rPr lang="en-US" sz="2800" dirty="0"/>
              <a:t>Key insights from evaluation:</a:t>
            </a:r>
          </a:p>
          <a:p>
            <a:pPr marL="0" indent="0">
              <a:buNone/>
            </a:pPr>
            <a:r>
              <a:rPr lang="en-US" sz="2800" dirty="0"/>
              <a:t>   - Highest accuracy achieved by [Logistic Regression</a:t>
            </a:r>
            <a:r>
              <a:rPr lang="en-US" sz="2800" b="1" dirty="0"/>
              <a:t>]</a:t>
            </a:r>
          </a:p>
          <a:p>
            <a:pPr marL="0" indent="0">
              <a:buNone/>
            </a:pPr>
            <a:r>
              <a:rPr lang="en-US" sz="2800" dirty="0"/>
              <a:t>   - Detailed analysis of model performance</a:t>
            </a:r>
          </a:p>
          <a:p>
            <a:pPr marL="36576" indent="0">
              <a:buNone/>
            </a:pPr>
            <a:endParaRPr lang="en-IN" dirty="0"/>
          </a:p>
        </p:txBody>
      </p:sp>
    </p:spTree>
    <p:extLst>
      <p:ext uri="{BB962C8B-B14F-4D97-AF65-F5344CB8AC3E}">
        <p14:creationId xmlns:p14="http://schemas.microsoft.com/office/powerpoint/2010/main" val="190212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Autofit/>
          </a:bodyPr>
          <a:lstStyle/>
          <a:p>
            <a:r>
              <a:rPr sz="2400" dirty="0" smtClean="0"/>
              <a:t>Emotion </a:t>
            </a:r>
            <a:r>
              <a:rPr sz="2400" dirty="0"/>
              <a:t>detection is feasible with NLP.</a:t>
            </a:r>
          </a:p>
          <a:p>
            <a:r>
              <a:rPr sz="2400" dirty="0" smtClean="0"/>
              <a:t>Results </a:t>
            </a:r>
            <a:r>
              <a:rPr sz="2400" dirty="0"/>
              <a:t>depend on data quality and preprocessing</a:t>
            </a:r>
            <a:r>
              <a:rPr sz="2800" dirty="0" smtClean="0"/>
              <a:t>.</a:t>
            </a:r>
            <a:endParaRPr lang="en-US" sz="2800" dirty="0" smtClean="0"/>
          </a:p>
          <a:p>
            <a:r>
              <a:rPr lang="en-US" sz="2400" dirty="0" smtClean="0"/>
              <a:t>NLP </a:t>
            </a:r>
            <a:r>
              <a:rPr lang="en-US" sz="2400" dirty="0"/>
              <a:t>makes it easier to analyze large amounts of </a:t>
            </a:r>
            <a:r>
              <a:rPr lang="en-US" sz="2400" dirty="0" smtClean="0"/>
              <a:t>text </a:t>
            </a:r>
            <a:r>
              <a:rPr lang="en-US" sz="2400" dirty="0"/>
              <a:t>data for emotions</a:t>
            </a:r>
            <a:r>
              <a:rPr lang="en-US" sz="2400" dirty="0" smtClean="0"/>
              <a:t>.</a:t>
            </a:r>
          </a:p>
          <a:p>
            <a:pPr marL="36576" indent="0">
              <a:buNone/>
            </a:pPr>
            <a:endParaRPr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08612" y="16521"/>
            <a:ext cx="7467600" cy="45719"/>
          </a:xfrm>
        </p:spPr>
        <p:txBody>
          <a:bodyPr>
            <a:normAutofit fontScale="90000"/>
          </a:bodyPr>
          <a:lstStyle/>
          <a:p>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667" y="266218"/>
            <a:ext cx="8426368" cy="6285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87341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TEXT EMOTION DETECTION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4" y="1426119"/>
            <a:ext cx="75628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5502095"/>
            <a:ext cx="9143999" cy="1231106"/>
          </a:xfrm>
          <a:prstGeom prst="rect">
            <a:avLst/>
          </a:prstGeom>
        </p:spPr>
        <p:txBody>
          <a:bodyPr wrap="square">
            <a:spAutoFit/>
          </a:bodyPr>
          <a:lstStyle/>
          <a:p>
            <a:r>
              <a:rPr lang="en-US" sz="2000" b="1" dirty="0" smtClean="0"/>
              <a:t>What is emotion ?</a:t>
            </a:r>
          </a:p>
          <a:p>
            <a:r>
              <a:rPr lang="en-US" dirty="0" smtClean="0"/>
              <a:t>Emotion </a:t>
            </a:r>
            <a:r>
              <a:rPr lang="en-US" dirty="0"/>
              <a:t>is a strong feeling, such as happiness, sadness, anger, or fear, that comes from a person's mood, experiences, or relationships. It affects how we think, act, and communicate with others.</a:t>
            </a:r>
            <a:endParaRPr lang="en-IN" dirty="0"/>
          </a:p>
        </p:txBody>
      </p:sp>
    </p:spTree>
    <p:extLst>
      <p:ext uri="{BB962C8B-B14F-4D97-AF65-F5344CB8AC3E}">
        <p14:creationId xmlns:p14="http://schemas.microsoft.com/office/powerpoint/2010/main" val="1026228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dirty="0"/>
          </a:p>
        </p:txBody>
      </p:sp>
      <p:sp>
        <p:nvSpPr>
          <p:cNvPr id="3" name="Content Placeholder 2"/>
          <p:cNvSpPr>
            <a:spLocks noGrp="1"/>
          </p:cNvSpPr>
          <p:nvPr>
            <p:ph idx="1"/>
          </p:nvPr>
        </p:nvSpPr>
        <p:spPr>
          <a:xfrm>
            <a:off x="457200" y="1258162"/>
            <a:ext cx="7467600" cy="4525963"/>
          </a:xfrm>
        </p:spPr>
        <p:txBody>
          <a:bodyPr>
            <a:noAutofit/>
          </a:bodyPr>
          <a:lstStyle/>
          <a:p>
            <a:pPr marL="36576" indent="0">
              <a:buNone/>
            </a:pPr>
            <a:endParaRPr lang="en-US" sz="2400" dirty="0" smtClean="0"/>
          </a:p>
          <a:p>
            <a:r>
              <a:rPr lang="en-US" sz="2400" dirty="0"/>
              <a:t>Text Emotion Detection is a </a:t>
            </a:r>
            <a:r>
              <a:rPr lang="en-US" sz="2400" dirty="0" smtClean="0"/>
              <a:t>focused </a:t>
            </a:r>
            <a:r>
              <a:rPr lang="en-US" sz="2400" dirty="0"/>
              <a:t>on identifying and analyzing the emotions expressed in textual data. By examining words, phrases, and sentence structures, this process aims to determine the emotional tone—such as happiness, anger, sadness, fear, or surprise—embedded in the text</a:t>
            </a:r>
            <a:r>
              <a:rPr lang="en-US" sz="2400" dirty="0" smtClean="0"/>
              <a:t>.</a:t>
            </a:r>
          </a:p>
          <a:p>
            <a:r>
              <a:rPr lang="en-US" sz="2400" dirty="0"/>
              <a:t>This project focuses on analyzing text data to detect and classify emotions using machine learning techniques</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Libraries</a:t>
            </a:r>
            <a:r>
              <a:rPr lang="en-US" dirty="0"/>
              <a:t> </a:t>
            </a:r>
            <a:r>
              <a:rPr lang="en-US" dirty="0" smtClean="0"/>
              <a:t>Used:</a:t>
            </a:r>
            <a:endParaRPr dirty="0"/>
          </a:p>
        </p:txBody>
      </p:sp>
      <p:sp>
        <p:nvSpPr>
          <p:cNvPr id="3" name="Content Placeholder 2"/>
          <p:cNvSpPr>
            <a:spLocks noGrp="1"/>
          </p:cNvSpPr>
          <p:nvPr>
            <p:ph idx="1"/>
          </p:nvPr>
        </p:nvSpPr>
        <p:spPr/>
        <p:txBody>
          <a:bodyPr/>
          <a:lstStyle/>
          <a:p>
            <a:r>
              <a:rPr dirty="0" smtClean="0"/>
              <a:t>- </a:t>
            </a:r>
            <a:r>
              <a:rPr dirty="0"/>
              <a:t>pandas</a:t>
            </a:r>
          </a:p>
          <a:p>
            <a:r>
              <a:rPr dirty="0"/>
              <a:t>- </a:t>
            </a:r>
            <a:r>
              <a:rPr dirty="0" err="1"/>
              <a:t>numpy</a:t>
            </a:r>
            <a:endParaRPr dirty="0"/>
          </a:p>
          <a:p>
            <a:r>
              <a:rPr dirty="0"/>
              <a:t>- </a:t>
            </a:r>
            <a:r>
              <a:rPr dirty="0" err="1"/>
              <a:t>matplotlib</a:t>
            </a:r>
            <a:endParaRPr dirty="0"/>
          </a:p>
          <a:p>
            <a:r>
              <a:rPr dirty="0"/>
              <a:t>- </a:t>
            </a:r>
            <a:r>
              <a:rPr dirty="0" err="1"/>
              <a:t>seaborn</a:t>
            </a:r>
            <a:endParaRPr dirty="0"/>
          </a:p>
          <a:p>
            <a:r>
              <a:rPr dirty="0"/>
              <a:t>- </a:t>
            </a:r>
            <a:r>
              <a:rPr dirty="0" err="1" smtClean="0"/>
              <a:t>wordcloud</a:t>
            </a:r>
            <a:endParaRPr lang="en-US" dirty="0" smtClean="0"/>
          </a:p>
          <a:p>
            <a:r>
              <a:rPr lang="en-US" dirty="0" smtClean="0"/>
              <a:t>- </a:t>
            </a:r>
            <a:r>
              <a:rPr lang="en-US" dirty="0" err="1" smtClean="0"/>
              <a:t>nltk</a:t>
            </a:r>
            <a:endParaRPr lang="en-US" dirty="0" smtClean="0"/>
          </a:p>
          <a:p>
            <a:r>
              <a:rPr lang="en-US" dirty="0" smtClean="0"/>
              <a:t>- </a:t>
            </a:r>
            <a:r>
              <a:rPr lang="en-US" dirty="0" err="1" smtClean="0"/>
              <a:t>sklearn</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457200" y="1600200"/>
            <a:ext cx="6187440" cy="4525963"/>
          </a:xfrm>
        </p:spPr>
        <p:txBody>
          <a:bodyPr>
            <a:normAutofit/>
          </a:bodyPr>
          <a:lstStyle/>
          <a:p>
            <a:r>
              <a:rPr sz="2400" dirty="0"/>
              <a:t>The dataset consists of:</a:t>
            </a:r>
          </a:p>
          <a:p>
            <a:r>
              <a:rPr sz="2400" dirty="0"/>
              <a:t>- Text data (phrases/sentences)</a:t>
            </a:r>
          </a:p>
          <a:p>
            <a:r>
              <a:rPr sz="2400" dirty="0"/>
              <a:t>- Emotion labels (e.g., happy, sad, angry</a:t>
            </a:r>
            <a:r>
              <a:rPr sz="2400" dirty="0" smtClean="0"/>
              <a:t>).</a:t>
            </a:r>
            <a:endParaRP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687" y="3491222"/>
            <a:ext cx="5871217" cy="2791215"/>
          </a:xfrm>
          <a:prstGeom prst="rect">
            <a:avLst/>
          </a:prstGeom>
        </p:spPr>
      </p:pic>
      <p:sp>
        <p:nvSpPr>
          <p:cNvPr id="5" name="TextBox 4"/>
          <p:cNvSpPr txBox="1"/>
          <p:nvPr/>
        </p:nvSpPr>
        <p:spPr>
          <a:xfrm>
            <a:off x="6088284" y="856527"/>
            <a:ext cx="2627453" cy="2246769"/>
          </a:xfrm>
          <a:prstGeom prst="rect">
            <a:avLst/>
          </a:prstGeom>
          <a:noFill/>
        </p:spPr>
        <p:txBody>
          <a:bodyPr wrap="square" rtlCol="0">
            <a:spAutoFit/>
          </a:bodyPr>
          <a:lstStyle/>
          <a:p>
            <a:r>
              <a:rPr lang="en-US" sz="2000" b="1" dirty="0"/>
              <a:t>Label </a:t>
            </a:r>
            <a:r>
              <a:rPr lang="en-US" sz="2000" b="1" dirty="0" smtClean="0"/>
              <a:t>description</a:t>
            </a:r>
          </a:p>
          <a:p>
            <a:r>
              <a:rPr lang="en-US" sz="2000" dirty="0" smtClean="0"/>
              <a:t>Sadness 0</a:t>
            </a:r>
          </a:p>
          <a:p>
            <a:r>
              <a:rPr lang="en-US" sz="2000" dirty="0" smtClean="0"/>
              <a:t>Joy 1</a:t>
            </a:r>
          </a:p>
          <a:p>
            <a:r>
              <a:rPr lang="en-US" sz="2000" dirty="0" smtClean="0"/>
              <a:t>Love 2</a:t>
            </a:r>
          </a:p>
          <a:p>
            <a:r>
              <a:rPr lang="en-US" sz="2000" dirty="0" smtClean="0"/>
              <a:t>Anger 3</a:t>
            </a:r>
          </a:p>
          <a:p>
            <a:r>
              <a:rPr lang="en-US" sz="2000" dirty="0" smtClean="0"/>
              <a:t>Fear</a:t>
            </a:r>
            <a:r>
              <a:rPr lang="en-US" sz="2000" dirty="0"/>
              <a:t> </a:t>
            </a:r>
            <a:r>
              <a:rPr lang="en-US" sz="2000" dirty="0" smtClean="0"/>
              <a:t>4</a:t>
            </a:r>
          </a:p>
          <a:p>
            <a:r>
              <a:rPr lang="en-US" sz="2000" dirty="0"/>
              <a:t>surprise  5</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r>
              <a:rPr dirty="0"/>
              <a:t>EDA includes:</a:t>
            </a:r>
          </a:p>
          <a:p>
            <a:r>
              <a:rPr dirty="0"/>
              <a:t>- Distribution of emotions</a:t>
            </a:r>
          </a:p>
          <a:p>
            <a:r>
              <a:rPr dirty="0"/>
              <a:t>- Word clouds for each emotion </a:t>
            </a:r>
            <a:r>
              <a:rPr dirty="0" smtClean="0"/>
              <a:t>category</a:t>
            </a:r>
            <a:r>
              <a:rPr lang="en-US" dirty="0" smtClean="0"/>
              <a:t> Frequency </a:t>
            </a:r>
            <a:r>
              <a:rPr dirty="0" smtClean="0"/>
              <a:t>.</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Visualize the frequency of each label</a:t>
            </a:r>
            <a:br>
              <a:rPr lang="en-US" b="1"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1722438"/>
            <a:ext cx="8107680" cy="4199191"/>
          </a:xfrm>
        </p:spPr>
      </p:pic>
    </p:spTree>
    <p:extLst>
      <p:ext uri="{BB962C8B-B14F-4D97-AF65-F5344CB8AC3E}">
        <p14:creationId xmlns:p14="http://schemas.microsoft.com/office/powerpoint/2010/main" val="83041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268"/>
            <a:ext cx="7467600" cy="1143000"/>
          </a:xfrm>
        </p:spPr>
        <p:txBody>
          <a:bodyPr>
            <a:normAutofit fontScale="90000"/>
          </a:bodyPr>
          <a:lstStyle/>
          <a:p>
            <a:r>
              <a:rPr lang="en-US" dirty="0" smtClean="0"/>
              <a:t>Visualize Word Cloud</a:t>
            </a:r>
            <a:br>
              <a:rPr lang="en-US" dirty="0" smtClean="0"/>
            </a:br>
            <a:r>
              <a:rPr lang="en-US" sz="1800" dirty="0"/>
              <a:t>A Word Cloud is a visual representation of textual data where the size of each word indicates its frequency or importance in the text.</a:t>
            </a: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 y="1417638"/>
            <a:ext cx="8577071" cy="4605210"/>
          </a:xfrm>
        </p:spPr>
      </p:pic>
    </p:spTree>
    <p:extLst>
      <p:ext uri="{BB962C8B-B14F-4D97-AF65-F5344CB8AC3E}">
        <p14:creationId xmlns:p14="http://schemas.microsoft.com/office/powerpoint/2010/main" val="4013834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011"/>
            <a:ext cx="9144000" cy="6163977"/>
          </a:xfrm>
          <a:prstGeom prst="rect">
            <a:avLst/>
          </a:prstGeom>
        </p:spPr>
      </p:pic>
    </p:spTree>
    <p:extLst>
      <p:ext uri="{BB962C8B-B14F-4D97-AF65-F5344CB8AC3E}">
        <p14:creationId xmlns:p14="http://schemas.microsoft.com/office/powerpoint/2010/main" val="302812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153</TotalTime>
  <Words>342</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PowerPoint Presentation</vt:lpstr>
      <vt:lpstr>TEXT EMOTION DETECTION</vt:lpstr>
      <vt:lpstr>Objective</vt:lpstr>
      <vt:lpstr>Libraries Used:</vt:lpstr>
      <vt:lpstr>Dataset Overview</vt:lpstr>
      <vt:lpstr>Exploratory Data Analysis</vt:lpstr>
      <vt:lpstr>Visualize the frequency of each label </vt:lpstr>
      <vt:lpstr>Visualize Word Cloud A Word Cloud is a visual representation of textual data where the size of each word indicates its frequency or importance in the text.</vt:lpstr>
      <vt:lpstr>PowerPoint Presentation</vt:lpstr>
      <vt:lpstr>Sentence Length Distribution</vt:lpstr>
      <vt:lpstr>Data Cleaning and Preprocessing</vt:lpstr>
      <vt:lpstr>Model Approach</vt:lpstr>
      <vt:lpstr>Model Selection</vt:lpstr>
      <vt:lpstr>Model Evaluation </vt:lpstr>
      <vt:lpstr>Conclusion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dc:creator>
  <dc:description>generated using python-pptx</dc:description>
  <cp:lastModifiedBy>aditya menariya</cp:lastModifiedBy>
  <cp:revision>26</cp:revision>
  <dcterms:created xsi:type="dcterms:W3CDTF">2013-01-27T09:14:16Z</dcterms:created>
  <dcterms:modified xsi:type="dcterms:W3CDTF">2025-06-28T08:53:08Z</dcterms:modified>
</cp:coreProperties>
</file>