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667C42-B940-42C5-AB38-8DB53A3A7DAE}">
  <a:tblStyle styleId="{FC667C42-B940-42C5-AB38-8DB53A3A7DA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f6af9d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f6af9d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5c58ed36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95c58ed36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5c58ed36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5c58ed36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5c58ed36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5c58ed36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5c58ed36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5c58ed36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5c58ed36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5c58ed36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5b8725f10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5b8725f10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5b8725f10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5b8725f10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5b8725f10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5b8725f10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5c58ed36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5c58ed36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5c58ed36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95c58ed36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95c58ed36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95c58ed36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5d9b44970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5d9b44970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5c58ed36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5c58ed36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1735425" y="783700"/>
            <a:ext cx="5545200" cy="94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Medical Dashboard</a:t>
            </a:r>
            <a:endParaRPr/>
          </a:p>
        </p:txBody>
      </p:sp>
      <p:sp>
        <p:nvSpPr>
          <p:cNvPr id="87" name="Google Shape;87;p13"/>
          <p:cNvSpPr txBox="1"/>
          <p:nvPr>
            <p:ph idx="1" type="subTitle"/>
          </p:nvPr>
        </p:nvSpPr>
        <p:spPr>
          <a:xfrm>
            <a:off x="1735425" y="1730500"/>
            <a:ext cx="2890200" cy="70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Hospital Management System</a:t>
            </a:r>
            <a:endParaRPr/>
          </a:p>
          <a:p>
            <a:pPr indent="0" lvl="0" marL="0" rtl="0" algn="l">
              <a:spcBef>
                <a:spcPts val="0"/>
              </a:spcBef>
              <a:spcAft>
                <a:spcPts val="0"/>
              </a:spcAft>
              <a:buNone/>
            </a:pPr>
            <a:r>
              <a:rPr lang="en"/>
              <a:t>Group: 16</a:t>
            </a:r>
            <a:endParaRPr/>
          </a:p>
        </p:txBody>
      </p:sp>
      <p:graphicFrame>
        <p:nvGraphicFramePr>
          <p:cNvPr id="88" name="Google Shape;88;p13"/>
          <p:cNvGraphicFramePr/>
          <p:nvPr/>
        </p:nvGraphicFramePr>
        <p:xfrm>
          <a:off x="4572000" y="2571750"/>
          <a:ext cx="3000000" cy="3000000"/>
        </p:xfrm>
        <a:graphic>
          <a:graphicData uri="http://schemas.openxmlformats.org/drawingml/2006/table">
            <a:tbl>
              <a:tblPr>
                <a:noFill/>
                <a:tableStyleId>{FC667C42-B940-42C5-AB38-8DB53A3A7DAE}</a:tableStyleId>
              </a:tblPr>
              <a:tblGrid>
                <a:gridCol w="652250"/>
                <a:gridCol w="1797150"/>
                <a:gridCol w="1224700"/>
              </a:tblGrid>
              <a:tr h="381000">
                <a:tc>
                  <a:txBody>
                    <a:bodyPr/>
                    <a:lstStyle/>
                    <a:p>
                      <a:pPr indent="0" lvl="0" marL="0" rtl="0" algn="l">
                        <a:spcBef>
                          <a:spcPts val="0"/>
                        </a:spcBef>
                        <a:spcAft>
                          <a:spcPts val="0"/>
                        </a:spcAft>
                        <a:buNone/>
                      </a:pPr>
                      <a:r>
                        <a:rPr b="1" lang="en"/>
                        <a:t>No.</a:t>
                      </a:r>
                      <a:endParaRPr b="1"/>
                    </a:p>
                  </a:txBody>
                  <a:tcPr marT="91425" marB="91425" marR="91425" marL="91425"/>
                </a:tc>
                <a:tc>
                  <a:txBody>
                    <a:bodyPr/>
                    <a:lstStyle/>
                    <a:p>
                      <a:pPr indent="0" lvl="0" marL="0" rtl="0" algn="l">
                        <a:spcBef>
                          <a:spcPts val="0"/>
                        </a:spcBef>
                        <a:spcAft>
                          <a:spcPts val="0"/>
                        </a:spcAft>
                        <a:buNone/>
                      </a:pPr>
                      <a:r>
                        <a:rPr b="1" lang="en"/>
                        <a:t>Name</a:t>
                      </a:r>
                      <a:endParaRPr b="1"/>
                    </a:p>
                  </a:txBody>
                  <a:tcPr marT="91425" marB="91425" marR="91425" marL="91425"/>
                </a:tc>
                <a:tc>
                  <a:txBody>
                    <a:bodyPr/>
                    <a:lstStyle/>
                    <a:p>
                      <a:pPr indent="0" lvl="0" marL="0" rtl="0" algn="l">
                        <a:spcBef>
                          <a:spcPts val="0"/>
                        </a:spcBef>
                        <a:spcAft>
                          <a:spcPts val="0"/>
                        </a:spcAft>
                        <a:buNone/>
                      </a:pPr>
                      <a:r>
                        <a:rPr b="1" lang="en"/>
                        <a:t>Roll no.</a:t>
                      </a:r>
                      <a:endParaRPr b="1"/>
                    </a:p>
                  </a:txBody>
                  <a:tcPr marT="91425" marB="91425" marR="91425" marL="91425"/>
                </a:tc>
              </a:tr>
              <a:tr h="381000">
                <a:tc>
                  <a:txBody>
                    <a:bodyPr/>
                    <a:lstStyle/>
                    <a:p>
                      <a:pPr indent="0" lvl="0" marL="0" rtl="0" algn="ctr">
                        <a:spcBef>
                          <a:spcPts val="0"/>
                        </a:spcBef>
                        <a:spcAft>
                          <a:spcPts val="0"/>
                        </a:spcAft>
                        <a:buNone/>
                      </a:pPr>
                      <a:r>
                        <a:rPr b="1" lang="en"/>
                        <a:t>1. </a:t>
                      </a:r>
                      <a:endParaRPr b="1"/>
                    </a:p>
                  </a:txBody>
                  <a:tcPr marT="91425" marB="91425" marR="91425" marL="91425"/>
                </a:tc>
                <a:tc>
                  <a:txBody>
                    <a:bodyPr/>
                    <a:lstStyle/>
                    <a:p>
                      <a:pPr indent="0" lvl="0" marL="0" rtl="0" algn="ctr">
                        <a:spcBef>
                          <a:spcPts val="0"/>
                        </a:spcBef>
                        <a:spcAft>
                          <a:spcPts val="0"/>
                        </a:spcAft>
                        <a:buNone/>
                      </a:pPr>
                      <a:r>
                        <a:rPr lang="en"/>
                        <a:t>Omkar Najan</a:t>
                      </a:r>
                      <a:endParaRPr/>
                    </a:p>
                  </a:txBody>
                  <a:tcPr marT="91425" marB="91425" marR="91425" marL="91425"/>
                </a:tc>
                <a:tc>
                  <a:txBody>
                    <a:bodyPr/>
                    <a:lstStyle/>
                    <a:p>
                      <a:pPr indent="0" lvl="0" marL="0" rtl="0" algn="ctr">
                        <a:spcBef>
                          <a:spcPts val="0"/>
                        </a:spcBef>
                        <a:spcAft>
                          <a:spcPts val="0"/>
                        </a:spcAft>
                        <a:buNone/>
                      </a:pPr>
                      <a:r>
                        <a:rPr lang="en"/>
                        <a:t>PG-05</a:t>
                      </a:r>
                      <a:endParaRPr/>
                    </a:p>
                  </a:txBody>
                  <a:tcPr marT="91425" marB="91425" marR="91425" marL="91425"/>
                </a:tc>
              </a:tr>
              <a:tr h="381000">
                <a:tc>
                  <a:txBody>
                    <a:bodyPr/>
                    <a:lstStyle/>
                    <a:p>
                      <a:pPr indent="0" lvl="0" marL="0" rtl="0" algn="ctr">
                        <a:spcBef>
                          <a:spcPts val="0"/>
                        </a:spcBef>
                        <a:spcAft>
                          <a:spcPts val="0"/>
                        </a:spcAft>
                        <a:buNone/>
                      </a:pPr>
                      <a:r>
                        <a:rPr b="1" lang="en"/>
                        <a:t>2. </a:t>
                      </a:r>
                      <a:endParaRPr b="1"/>
                    </a:p>
                  </a:txBody>
                  <a:tcPr marT="91425" marB="91425" marR="91425" marL="91425"/>
                </a:tc>
                <a:tc>
                  <a:txBody>
                    <a:bodyPr/>
                    <a:lstStyle/>
                    <a:p>
                      <a:pPr indent="0" lvl="0" marL="0" rtl="0" algn="ctr">
                        <a:spcBef>
                          <a:spcPts val="0"/>
                        </a:spcBef>
                        <a:spcAft>
                          <a:spcPts val="0"/>
                        </a:spcAft>
                        <a:buNone/>
                      </a:pPr>
                      <a:r>
                        <a:rPr lang="en"/>
                        <a:t>Aditya Mhaske</a:t>
                      </a:r>
                      <a:endParaRPr/>
                    </a:p>
                  </a:txBody>
                  <a:tcPr marT="91425" marB="91425" marR="91425" marL="91425"/>
                </a:tc>
                <a:tc>
                  <a:txBody>
                    <a:bodyPr/>
                    <a:lstStyle/>
                    <a:p>
                      <a:pPr indent="0" lvl="0" marL="0" rtl="0" algn="ctr">
                        <a:spcBef>
                          <a:spcPts val="0"/>
                        </a:spcBef>
                        <a:spcAft>
                          <a:spcPts val="0"/>
                        </a:spcAft>
                        <a:buNone/>
                      </a:pPr>
                      <a:r>
                        <a:rPr lang="en"/>
                        <a:t>PG-12</a:t>
                      </a:r>
                      <a:endParaRPr/>
                    </a:p>
                  </a:txBody>
                  <a:tcPr marT="91425" marB="91425" marR="91425" marL="91425"/>
                </a:tc>
              </a:tr>
              <a:tr h="381000">
                <a:tc>
                  <a:txBody>
                    <a:bodyPr/>
                    <a:lstStyle/>
                    <a:p>
                      <a:pPr indent="0" lvl="0" marL="0" rtl="0" algn="ctr">
                        <a:spcBef>
                          <a:spcPts val="0"/>
                        </a:spcBef>
                        <a:spcAft>
                          <a:spcPts val="0"/>
                        </a:spcAft>
                        <a:buNone/>
                      </a:pPr>
                      <a:r>
                        <a:rPr b="1" lang="en"/>
                        <a:t>3.</a:t>
                      </a:r>
                      <a:endParaRPr b="1"/>
                    </a:p>
                  </a:txBody>
                  <a:tcPr marT="91425" marB="91425" marR="91425" marL="91425"/>
                </a:tc>
                <a:tc>
                  <a:txBody>
                    <a:bodyPr/>
                    <a:lstStyle/>
                    <a:p>
                      <a:pPr indent="0" lvl="0" marL="0" rtl="0" algn="ctr">
                        <a:spcBef>
                          <a:spcPts val="0"/>
                        </a:spcBef>
                        <a:spcAft>
                          <a:spcPts val="0"/>
                        </a:spcAft>
                        <a:buNone/>
                      </a:pPr>
                      <a:r>
                        <a:rPr lang="en"/>
                        <a:t>Atharv Nikam</a:t>
                      </a:r>
                      <a:endParaRPr/>
                    </a:p>
                  </a:txBody>
                  <a:tcPr marT="91425" marB="91425" marR="91425" marL="91425"/>
                </a:tc>
                <a:tc>
                  <a:txBody>
                    <a:bodyPr/>
                    <a:lstStyle/>
                    <a:p>
                      <a:pPr indent="0" lvl="0" marL="0" rtl="0" algn="ctr">
                        <a:spcBef>
                          <a:spcPts val="0"/>
                        </a:spcBef>
                        <a:spcAft>
                          <a:spcPts val="0"/>
                        </a:spcAft>
                        <a:buNone/>
                      </a:pPr>
                      <a:r>
                        <a:rPr lang="en"/>
                        <a:t>PG-21</a:t>
                      </a:r>
                      <a:endParaRPr/>
                    </a:p>
                  </a:txBody>
                  <a:tcPr marT="91425" marB="91425" marR="91425" marL="91425"/>
                </a:tc>
              </a:tr>
              <a:tr h="381000">
                <a:tc>
                  <a:txBody>
                    <a:bodyPr/>
                    <a:lstStyle/>
                    <a:p>
                      <a:pPr indent="0" lvl="0" marL="0" rtl="0" algn="ctr">
                        <a:spcBef>
                          <a:spcPts val="0"/>
                        </a:spcBef>
                        <a:spcAft>
                          <a:spcPts val="0"/>
                        </a:spcAft>
                        <a:buNone/>
                      </a:pPr>
                      <a:r>
                        <a:rPr b="1" lang="en"/>
                        <a:t>4.</a:t>
                      </a:r>
                      <a:endParaRPr b="1"/>
                    </a:p>
                  </a:txBody>
                  <a:tcPr marT="91425" marB="91425" marR="91425" marL="91425"/>
                </a:tc>
                <a:tc>
                  <a:txBody>
                    <a:bodyPr/>
                    <a:lstStyle/>
                    <a:p>
                      <a:pPr indent="0" lvl="0" marL="0" rtl="0" algn="ctr">
                        <a:spcBef>
                          <a:spcPts val="0"/>
                        </a:spcBef>
                        <a:spcAft>
                          <a:spcPts val="0"/>
                        </a:spcAft>
                        <a:buNone/>
                      </a:pPr>
                      <a:r>
                        <a:rPr lang="en"/>
                        <a:t>Vipul Dunde</a:t>
                      </a:r>
                      <a:endParaRPr/>
                    </a:p>
                  </a:txBody>
                  <a:tcPr marT="91425" marB="91425" marR="91425" marL="91425"/>
                </a:tc>
                <a:tc>
                  <a:txBody>
                    <a:bodyPr/>
                    <a:lstStyle/>
                    <a:p>
                      <a:pPr indent="0" lvl="0" marL="0" rtl="0" algn="ctr">
                        <a:spcBef>
                          <a:spcPts val="0"/>
                        </a:spcBef>
                        <a:spcAft>
                          <a:spcPts val="0"/>
                        </a:spcAft>
                        <a:buNone/>
                      </a:pPr>
                      <a:r>
                        <a:rPr lang="en"/>
                        <a:t>PG-32</a:t>
                      </a:r>
                      <a:endParaRPr/>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94950" y="1915650"/>
            <a:ext cx="2337600" cy="199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 </a:t>
            </a:r>
            <a:endParaRPr/>
          </a:p>
          <a:p>
            <a:pPr indent="0" lvl="0" marL="0" rtl="0" algn="l">
              <a:spcBef>
                <a:spcPts val="0"/>
              </a:spcBef>
              <a:spcAft>
                <a:spcPts val="0"/>
              </a:spcAft>
              <a:buNone/>
            </a:pPr>
            <a:r>
              <a:rPr lang="en"/>
              <a:t>DIAGRAM</a:t>
            </a:r>
            <a:endParaRPr/>
          </a:p>
        </p:txBody>
      </p:sp>
      <p:pic>
        <p:nvPicPr>
          <p:cNvPr id="142" name="Google Shape;142;p22"/>
          <p:cNvPicPr preferRelativeResize="0"/>
          <p:nvPr/>
        </p:nvPicPr>
        <p:blipFill>
          <a:blip r:embed="rId3">
            <a:alphaModFix/>
          </a:blip>
          <a:stretch>
            <a:fillRect/>
          </a:stretch>
        </p:blipFill>
        <p:spPr>
          <a:xfrm>
            <a:off x="2732550" y="507700"/>
            <a:ext cx="5755251" cy="44597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583875"/>
            <a:ext cx="7688700" cy="53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TEST CASE 1</a:t>
            </a:r>
            <a:endParaRPr/>
          </a:p>
        </p:txBody>
      </p:sp>
      <p:graphicFrame>
        <p:nvGraphicFramePr>
          <p:cNvPr id="148" name="Google Shape;148;p23"/>
          <p:cNvGraphicFramePr/>
          <p:nvPr/>
        </p:nvGraphicFramePr>
        <p:xfrm>
          <a:off x="729450" y="2181275"/>
          <a:ext cx="3000000" cy="3000000"/>
        </p:xfrm>
        <a:graphic>
          <a:graphicData uri="http://schemas.openxmlformats.org/drawingml/2006/table">
            <a:tbl>
              <a:tblPr>
                <a:noFill/>
                <a:tableStyleId>{FC667C42-B940-42C5-AB38-8DB53A3A7DAE}</a:tableStyleId>
              </a:tblPr>
              <a:tblGrid>
                <a:gridCol w="906875"/>
                <a:gridCol w="1197750"/>
                <a:gridCol w="1626400"/>
                <a:gridCol w="1412050"/>
                <a:gridCol w="1350850"/>
                <a:gridCol w="968125"/>
              </a:tblGrid>
              <a:tr h="814450">
                <a:tc>
                  <a:txBody>
                    <a:bodyPr/>
                    <a:lstStyle/>
                    <a:p>
                      <a:pPr indent="0" lvl="0" marL="0" rtl="0" algn="just">
                        <a:spcBef>
                          <a:spcPts val="0"/>
                        </a:spcBef>
                        <a:spcAft>
                          <a:spcPts val="0"/>
                        </a:spcAft>
                        <a:buNone/>
                      </a:pPr>
                      <a:r>
                        <a:rPr b="1" lang="en"/>
                        <a:t>TEST CASE ID </a:t>
                      </a:r>
                      <a:endParaRPr b="1"/>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CCCCCC"/>
                    </a:solidFill>
                  </a:tcPr>
                </a:tc>
                <a:tc>
                  <a:txBody>
                    <a:bodyPr/>
                    <a:lstStyle/>
                    <a:p>
                      <a:pPr indent="0" lvl="0" marL="0" rtl="0" algn="just">
                        <a:spcBef>
                          <a:spcPts val="0"/>
                        </a:spcBef>
                        <a:spcAft>
                          <a:spcPts val="0"/>
                        </a:spcAft>
                        <a:buNone/>
                      </a:pPr>
                      <a:r>
                        <a:rPr b="1" lang="en"/>
                        <a:t>OBJECTIVE</a:t>
                      </a:r>
                      <a:endParaRPr b="1"/>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CCCCCC"/>
                    </a:solidFill>
                  </a:tcPr>
                </a:tc>
                <a:tc>
                  <a:txBody>
                    <a:bodyPr/>
                    <a:lstStyle/>
                    <a:p>
                      <a:pPr indent="0" lvl="0" marL="0" rtl="0" algn="just">
                        <a:spcBef>
                          <a:spcPts val="0"/>
                        </a:spcBef>
                        <a:spcAft>
                          <a:spcPts val="0"/>
                        </a:spcAft>
                        <a:buNone/>
                      </a:pPr>
                      <a:r>
                        <a:rPr b="1" lang="en"/>
                        <a:t>STEPS</a:t>
                      </a:r>
                      <a:endParaRPr b="1"/>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CCCCCC"/>
                    </a:solidFill>
                  </a:tcPr>
                </a:tc>
                <a:tc>
                  <a:txBody>
                    <a:bodyPr/>
                    <a:lstStyle/>
                    <a:p>
                      <a:pPr indent="0" lvl="0" marL="0" rtl="0" algn="just">
                        <a:spcBef>
                          <a:spcPts val="0"/>
                        </a:spcBef>
                        <a:spcAft>
                          <a:spcPts val="0"/>
                        </a:spcAft>
                        <a:buNone/>
                      </a:pPr>
                      <a:r>
                        <a:rPr b="1" lang="en"/>
                        <a:t>EXPECTED OUTPUT</a:t>
                      </a:r>
                      <a:endParaRPr b="1"/>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CCCCCC"/>
                    </a:solidFill>
                  </a:tcPr>
                </a:tc>
                <a:tc>
                  <a:txBody>
                    <a:bodyPr/>
                    <a:lstStyle/>
                    <a:p>
                      <a:pPr indent="0" lvl="0" marL="0" rtl="0" algn="just">
                        <a:spcBef>
                          <a:spcPts val="0"/>
                        </a:spcBef>
                        <a:spcAft>
                          <a:spcPts val="0"/>
                        </a:spcAft>
                        <a:buNone/>
                      </a:pPr>
                      <a:r>
                        <a:rPr b="1" lang="en"/>
                        <a:t>ACTUAL OUTPUT</a:t>
                      </a:r>
                      <a:endParaRPr b="1"/>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CCCCCC"/>
                    </a:solidFill>
                  </a:tcPr>
                </a:tc>
                <a:tc>
                  <a:txBody>
                    <a:bodyPr/>
                    <a:lstStyle/>
                    <a:p>
                      <a:pPr indent="0" lvl="0" marL="0" rtl="0" algn="just">
                        <a:spcBef>
                          <a:spcPts val="0"/>
                        </a:spcBef>
                        <a:spcAft>
                          <a:spcPts val="0"/>
                        </a:spcAft>
                        <a:buNone/>
                      </a:pPr>
                      <a:r>
                        <a:rPr b="1" lang="en"/>
                        <a:t>RESULT</a:t>
                      </a:r>
                      <a:endParaRPr b="1"/>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CCCCCC"/>
                    </a:solidFill>
                  </a:tcPr>
                </a:tc>
              </a:tr>
              <a:tr h="1438300">
                <a:tc>
                  <a:txBody>
                    <a:bodyPr/>
                    <a:lstStyle/>
                    <a:p>
                      <a:pPr indent="0" lvl="0" marL="0" rtl="0" algn="just">
                        <a:spcBef>
                          <a:spcPts val="0"/>
                        </a:spcBef>
                        <a:spcAft>
                          <a:spcPts val="0"/>
                        </a:spcAft>
                        <a:buNone/>
                      </a:pPr>
                      <a:r>
                        <a:rPr lang="en"/>
                        <a:t>TEST 1</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just">
                        <a:spcBef>
                          <a:spcPts val="0"/>
                        </a:spcBef>
                        <a:spcAft>
                          <a:spcPts val="0"/>
                        </a:spcAft>
                        <a:buNone/>
                      </a:pPr>
                      <a:r>
                        <a:rPr lang="en"/>
                        <a:t>To check the functionality of valid username and password</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317500" lvl="0" marL="457200" rtl="0" algn="just">
                        <a:spcBef>
                          <a:spcPts val="0"/>
                        </a:spcBef>
                        <a:spcAft>
                          <a:spcPts val="0"/>
                        </a:spcAft>
                        <a:buSzPts val="1400"/>
                        <a:buAutoNum type="arabicPeriod"/>
                      </a:pPr>
                      <a:r>
                        <a:rPr lang="en"/>
                        <a:t>Enter valid username</a:t>
                      </a:r>
                      <a:endParaRPr/>
                    </a:p>
                    <a:p>
                      <a:pPr indent="-317500" lvl="0" marL="457200" rtl="0" algn="just">
                        <a:spcBef>
                          <a:spcPts val="0"/>
                        </a:spcBef>
                        <a:spcAft>
                          <a:spcPts val="0"/>
                        </a:spcAft>
                        <a:buSzPts val="1400"/>
                        <a:buAutoNum type="arabicPeriod"/>
                      </a:pPr>
                      <a:r>
                        <a:rPr lang="en"/>
                        <a:t>Enter correct password </a:t>
                      </a:r>
                      <a:endParaRPr/>
                    </a:p>
                    <a:p>
                      <a:pPr indent="-317500" lvl="0" marL="457200" rtl="0" algn="just">
                        <a:spcBef>
                          <a:spcPts val="0"/>
                        </a:spcBef>
                        <a:spcAft>
                          <a:spcPts val="0"/>
                        </a:spcAft>
                        <a:buSzPts val="1400"/>
                        <a:buAutoNum type="arabicPeriod"/>
                      </a:pPr>
                      <a:r>
                        <a:rPr lang="en"/>
                        <a:t>Click on ‘Submit’</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just">
                        <a:spcBef>
                          <a:spcPts val="0"/>
                        </a:spcBef>
                        <a:spcAft>
                          <a:spcPts val="0"/>
                        </a:spcAft>
                        <a:buNone/>
                      </a:pPr>
                      <a:r>
                        <a:rPr lang="en"/>
                        <a:t>Valid login details should be accepted and redirected to homepage</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just">
                        <a:spcBef>
                          <a:spcPts val="0"/>
                        </a:spcBef>
                        <a:spcAft>
                          <a:spcPts val="0"/>
                        </a:spcAft>
                        <a:buNone/>
                      </a:pPr>
                      <a:r>
                        <a:rPr lang="en"/>
                        <a:t>Login successful and homepage displayed</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just">
                        <a:spcBef>
                          <a:spcPts val="0"/>
                        </a:spcBef>
                        <a:spcAft>
                          <a:spcPts val="0"/>
                        </a:spcAft>
                        <a:buNone/>
                      </a:pPr>
                      <a:r>
                        <a:rPr lang="en"/>
                        <a:t>Pass</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bl>
          </a:graphicData>
        </a:graphic>
      </p:graphicFrame>
      <p:sp>
        <p:nvSpPr>
          <p:cNvPr id="149" name="Google Shape;149;p23"/>
          <p:cNvSpPr txBox="1"/>
          <p:nvPr>
            <p:ph type="title"/>
          </p:nvPr>
        </p:nvSpPr>
        <p:spPr>
          <a:xfrm>
            <a:off x="729450" y="1547600"/>
            <a:ext cx="4116300" cy="495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000">
                <a:solidFill>
                  <a:srgbClr val="666666"/>
                </a:solidFill>
              </a:rPr>
              <a:t>Login</a:t>
            </a:r>
            <a:r>
              <a:rPr lang="en" sz="2000">
                <a:solidFill>
                  <a:srgbClr val="666666"/>
                </a:solidFill>
              </a:rPr>
              <a:t> form testing</a:t>
            </a:r>
            <a:endParaRPr sz="2000">
              <a:solidFill>
                <a:srgbClr val="66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9450" y="583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CASE 2</a:t>
            </a:r>
            <a:endParaRPr/>
          </a:p>
        </p:txBody>
      </p:sp>
      <p:graphicFrame>
        <p:nvGraphicFramePr>
          <p:cNvPr id="155" name="Google Shape;155;p24"/>
          <p:cNvGraphicFramePr/>
          <p:nvPr/>
        </p:nvGraphicFramePr>
        <p:xfrm>
          <a:off x="729450" y="2181275"/>
          <a:ext cx="3000000" cy="3000000"/>
        </p:xfrm>
        <a:graphic>
          <a:graphicData uri="http://schemas.openxmlformats.org/drawingml/2006/table">
            <a:tbl>
              <a:tblPr>
                <a:noFill/>
                <a:tableStyleId>{FC667C42-B940-42C5-AB38-8DB53A3A7DAE}</a:tableStyleId>
              </a:tblPr>
              <a:tblGrid>
                <a:gridCol w="906875"/>
                <a:gridCol w="1197750"/>
                <a:gridCol w="1626400"/>
                <a:gridCol w="1243675"/>
                <a:gridCol w="1519225"/>
                <a:gridCol w="968125"/>
              </a:tblGrid>
              <a:tr h="814450">
                <a:tc>
                  <a:txBody>
                    <a:bodyPr/>
                    <a:lstStyle/>
                    <a:p>
                      <a:pPr indent="0" lvl="0" marL="0" rtl="0" algn="l">
                        <a:spcBef>
                          <a:spcPts val="0"/>
                        </a:spcBef>
                        <a:spcAft>
                          <a:spcPts val="0"/>
                        </a:spcAft>
                        <a:buNone/>
                      </a:pPr>
                      <a:r>
                        <a:rPr b="1" lang="en"/>
                        <a:t>TEST CASE ID </a:t>
                      </a:r>
                      <a:endParaRPr b="1"/>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a:t>OBJECTIVE</a:t>
                      </a:r>
                      <a:endParaRPr b="1"/>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a:t>STEPS</a:t>
                      </a:r>
                      <a:endParaRPr b="1"/>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a:t>EXPECTED OUTPUT</a:t>
                      </a:r>
                      <a:endParaRPr b="1"/>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a:t>ACTUAL OUTPUT</a:t>
                      </a:r>
                      <a:endParaRPr b="1"/>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a:t>RESULT</a:t>
                      </a:r>
                      <a:endParaRPr b="1"/>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CCCCCC"/>
                    </a:solidFill>
                  </a:tcPr>
                </a:tc>
              </a:tr>
              <a:tr h="1438300">
                <a:tc>
                  <a:txBody>
                    <a:bodyPr/>
                    <a:lstStyle/>
                    <a:p>
                      <a:pPr indent="0" lvl="0" marL="0" rtl="0" algn="l">
                        <a:spcBef>
                          <a:spcPts val="0"/>
                        </a:spcBef>
                        <a:spcAft>
                          <a:spcPts val="0"/>
                        </a:spcAft>
                        <a:buNone/>
                      </a:pPr>
                      <a:r>
                        <a:rPr lang="en"/>
                        <a:t>TEST 2</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a:t>To collect details of Doctor</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317500" lvl="0" marL="457200" rtl="0" algn="l">
                        <a:spcBef>
                          <a:spcPts val="0"/>
                        </a:spcBef>
                        <a:spcAft>
                          <a:spcPts val="0"/>
                        </a:spcAft>
                        <a:buSzPts val="1400"/>
                        <a:buAutoNum type="arabicPeriod"/>
                      </a:pPr>
                      <a:r>
                        <a:rPr lang="en"/>
                        <a:t>Doctor login</a:t>
                      </a:r>
                      <a:endParaRPr/>
                    </a:p>
                    <a:p>
                      <a:pPr indent="-317500" lvl="0" marL="457200" rtl="0" algn="l">
                        <a:spcBef>
                          <a:spcPts val="0"/>
                        </a:spcBef>
                        <a:spcAft>
                          <a:spcPts val="0"/>
                        </a:spcAft>
                        <a:buSzPts val="1400"/>
                        <a:buAutoNum type="arabicPeriod"/>
                      </a:pPr>
                      <a:r>
                        <a:rPr lang="en"/>
                        <a:t>Personal and </a:t>
                      </a:r>
                      <a:r>
                        <a:rPr lang="en"/>
                        <a:t>Academic</a:t>
                      </a:r>
                      <a:r>
                        <a:rPr lang="en"/>
                        <a:t> details  </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a:t>Message box </a:t>
                      </a:r>
                      <a:endParaRPr/>
                    </a:p>
                    <a:p>
                      <a:pPr indent="0" lvl="0" marL="0" rtl="0" algn="l">
                        <a:spcBef>
                          <a:spcPts val="0"/>
                        </a:spcBef>
                        <a:spcAft>
                          <a:spcPts val="0"/>
                        </a:spcAft>
                        <a:buNone/>
                      </a:pPr>
                      <a:r>
                        <a:rPr lang="en"/>
                        <a:t>‘Data saved’</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a:t>Details of Doctor added successfully</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a:t>Pass</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bl>
          </a:graphicData>
        </a:graphic>
      </p:graphicFrame>
      <p:sp>
        <p:nvSpPr>
          <p:cNvPr id="156" name="Google Shape;156;p24"/>
          <p:cNvSpPr txBox="1"/>
          <p:nvPr>
            <p:ph type="title"/>
          </p:nvPr>
        </p:nvSpPr>
        <p:spPr>
          <a:xfrm>
            <a:off x="729450" y="1547600"/>
            <a:ext cx="4116300" cy="49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666666"/>
                </a:solidFill>
              </a:rPr>
              <a:t>Doctor Information form testing</a:t>
            </a:r>
            <a:endParaRPr sz="2000">
              <a:solidFill>
                <a:srgbClr val="66666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29450" y="583875"/>
            <a:ext cx="7688700" cy="53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TEST CASE 3</a:t>
            </a:r>
            <a:endParaRPr/>
          </a:p>
        </p:txBody>
      </p:sp>
      <p:graphicFrame>
        <p:nvGraphicFramePr>
          <p:cNvPr id="162" name="Google Shape;162;p25"/>
          <p:cNvGraphicFramePr/>
          <p:nvPr/>
        </p:nvGraphicFramePr>
        <p:xfrm>
          <a:off x="729450" y="2181275"/>
          <a:ext cx="3000000" cy="3000000"/>
        </p:xfrm>
        <a:graphic>
          <a:graphicData uri="http://schemas.openxmlformats.org/drawingml/2006/table">
            <a:tbl>
              <a:tblPr>
                <a:noFill/>
                <a:tableStyleId>{FC667C42-B940-42C5-AB38-8DB53A3A7DAE}</a:tableStyleId>
              </a:tblPr>
              <a:tblGrid>
                <a:gridCol w="906875"/>
                <a:gridCol w="1197750"/>
                <a:gridCol w="1626400"/>
                <a:gridCol w="1243675"/>
                <a:gridCol w="1519225"/>
                <a:gridCol w="968125"/>
              </a:tblGrid>
              <a:tr h="814450">
                <a:tc>
                  <a:txBody>
                    <a:bodyPr/>
                    <a:lstStyle/>
                    <a:p>
                      <a:pPr indent="0" lvl="0" marL="0" rtl="0" algn="just">
                        <a:spcBef>
                          <a:spcPts val="0"/>
                        </a:spcBef>
                        <a:spcAft>
                          <a:spcPts val="0"/>
                        </a:spcAft>
                        <a:buNone/>
                      </a:pPr>
                      <a:r>
                        <a:rPr b="1" lang="en"/>
                        <a:t>TEST CASE ID </a:t>
                      </a:r>
                      <a:endParaRPr b="1"/>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CCCCCC"/>
                    </a:solidFill>
                  </a:tcPr>
                </a:tc>
                <a:tc>
                  <a:txBody>
                    <a:bodyPr/>
                    <a:lstStyle/>
                    <a:p>
                      <a:pPr indent="0" lvl="0" marL="0" rtl="0" algn="just">
                        <a:spcBef>
                          <a:spcPts val="0"/>
                        </a:spcBef>
                        <a:spcAft>
                          <a:spcPts val="0"/>
                        </a:spcAft>
                        <a:buNone/>
                      </a:pPr>
                      <a:r>
                        <a:rPr b="1" lang="en"/>
                        <a:t>OBJECTIVE</a:t>
                      </a:r>
                      <a:endParaRPr b="1"/>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CCCCCC"/>
                    </a:solidFill>
                  </a:tcPr>
                </a:tc>
                <a:tc>
                  <a:txBody>
                    <a:bodyPr/>
                    <a:lstStyle/>
                    <a:p>
                      <a:pPr indent="0" lvl="0" marL="0" rtl="0" algn="just">
                        <a:spcBef>
                          <a:spcPts val="0"/>
                        </a:spcBef>
                        <a:spcAft>
                          <a:spcPts val="0"/>
                        </a:spcAft>
                        <a:buNone/>
                      </a:pPr>
                      <a:r>
                        <a:rPr b="1" lang="en"/>
                        <a:t>STEPS</a:t>
                      </a:r>
                      <a:endParaRPr b="1"/>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CCCCCC"/>
                    </a:solidFill>
                  </a:tcPr>
                </a:tc>
                <a:tc>
                  <a:txBody>
                    <a:bodyPr/>
                    <a:lstStyle/>
                    <a:p>
                      <a:pPr indent="0" lvl="0" marL="0" rtl="0" algn="just">
                        <a:spcBef>
                          <a:spcPts val="0"/>
                        </a:spcBef>
                        <a:spcAft>
                          <a:spcPts val="0"/>
                        </a:spcAft>
                        <a:buNone/>
                      </a:pPr>
                      <a:r>
                        <a:rPr b="1" lang="en"/>
                        <a:t>EXPECTED OUTPUT</a:t>
                      </a:r>
                      <a:endParaRPr b="1"/>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CCCCCC"/>
                    </a:solidFill>
                  </a:tcPr>
                </a:tc>
                <a:tc>
                  <a:txBody>
                    <a:bodyPr/>
                    <a:lstStyle/>
                    <a:p>
                      <a:pPr indent="0" lvl="0" marL="0" rtl="0" algn="just">
                        <a:spcBef>
                          <a:spcPts val="0"/>
                        </a:spcBef>
                        <a:spcAft>
                          <a:spcPts val="0"/>
                        </a:spcAft>
                        <a:buNone/>
                      </a:pPr>
                      <a:r>
                        <a:rPr b="1" lang="en"/>
                        <a:t>ACTUAL OUTPUT</a:t>
                      </a:r>
                      <a:endParaRPr b="1"/>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CCCCCC"/>
                    </a:solidFill>
                  </a:tcPr>
                </a:tc>
                <a:tc>
                  <a:txBody>
                    <a:bodyPr/>
                    <a:lstStyle/>
                    <a:p>
                      <a:pPr indent="0" lvl="0" marL="0" rtl="0" algn="just">
                        <a:spcBef>
                          <a:spcPts val="0"/>
                        </a:spcBef>
                        <a:spcAft>
                          <a:spcPts val="0"/>
                        </a:spcAft>
                        <a:buNone/>
                      </a:pPr>
                      <a:r>
                        <a:rPr b="1" lang="en"/>
                        <a:t>RESULT</a:t>
                      </a:r>
                      <a:endParaRPr b="1"/>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CCCCCC"/>
                    </a:solidFill>
                  </a:tcPr>
                </a:tc>
              </a:tr>
              <a:tr h="1438300">
                <a:tc>
                  <a:txBody>
                    <a:bodyPr/>
                    <a:lstStyle/>
                    <a:p>
                      <a:pPr indent="0" lvl="0" marL="0" rtl="0" algn="just">
                        <a:spcBef>
                          <a:spcPts val="0"/>
                        </a:spcBef>
                        <a:spcAft>
                          <a:spcPts val="0"/>
                        </a:spcAft>
                        <a:buNone/>
                      </a:pPr>
                      <a:r>
                        <a:rPr lang="en"/>
                        <a:t>TEST 3</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just">
                        <a:spcBef>
                          <a:spcPts val="0"/>
                        </a:spcBef>
                        <a:spcAft>
                          <a:spcPts val="0"/>
                        </a:spcAft>
                        <a:buNone/>
                      </a:pPr>
                      <a:r>
                        <a:rPr lang="en"/>
                        <a:t>Purchase medicines and payment gateway</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317500" lvl="0" marL="457200" rtl="0" algn="just">
                        <a:spcBef>
                          <a:spcPts val="0"/>
                        </a:spcBef>
                        <a:spcAft>
                          <a:spcPts val="0"/>
                        </a:spcAft>
                        <a:buSzPts val="1400"/>
                        <a:buAutoNum type="arabicPeriod"/>
                      </a:pPr>
                      <a:r>
                        <a:rPr lang="en"/>
                        <a:t>Customer login</a:t>
                      </a:r>
                      <a:endParaRPr/>
                    </a:p>
                    <a:p>
                      <a:pPr indent="-317500" lvl="0" marL="457200" rtl="0" algn="just">
                        <a:spcBef>
                          <a:spcPts val="0"/>
                        </a:spcBef>
                        <a:spcAft>
                          <a:spcPts val="0"/>
                        </a:spcAft>
                        <a:buSzPts val="1400"/>
                        <a:buAutoNum type="arabicPeriod"/>
                      </a:pPr>
                      <a:r>
                        <a:rPr lang="en"/>
                        <a:t>Selection of medicines</a:t>
                      </a:r>
                      <a:endParaRPr/>
                    </a:p>
                    <a:p>
                      <a:pPr indent="-317500" lvl="0" marL="457200" rtl="0" algn="just">
                        <a:spcBef>
                          <a:spcPts val="0"/>
                        </a:spcBef>
                        <a:spcAft>
                          <a:spcPts val="0"/>
                        </a:spcAft>
                        <a:buSzPts val="1400"/>
                        <a:buAutoNum type="arabicPeriod"/>
                      </a:pPr>
                      <a:r>
                        <a:rPr lang="en"/>
                        <a:t>Payment</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just">
                        <a:spcBef>
                          <a:spcPts val="0"/>
                        </a:spcBef>
                        <a:spcAft>
                          <a:spcPts val="0"/>
                        </a:spcAft>
                        <a:buNone/>
                      </a:pPr>
                      <a:r>
                        <a:rPr lang="en"/>
                        <a:t>Message box </a:t>
                      </a:r>
                      <a:endParaRPr/>
                    </a:p>
                    <a:p>
                      <a:pPr indent="0" lvl="0" marL="0" rtl="0" algn="just">
                        <a:spcBef>
                          <a:spcPts val="0"/>
                        </a:spcBef>
                        <a:spcAft>
                          <a:spcPts val="0"/>
                        </a:spcAft>
                        <a:buNone/>
                      </a:pPr>
                      <a:r>
                        <a:rPr lang="en"/>
                        <a:t>‘Payment Successful’</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just">
                        <a:spcBef>
                          <a:spcPts val="0"/>
                        </a:spcBef>
                        <a:spcAft>
                          <a:spcPts val="0"/>
                        </a:spcAft>
                        <a:buNone/>
                      </a:pPr>
                      <a:r>
                        <a:rPr lang="en"/>
                        <a:t>Successful payment and medicine delivery</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just">
                        <a:spcBef>
                          <a:spcPts val="0"/>
                        </a:spcBef>
                        <a:spcAft>
                          <a:spcPts val="0"/>
                        </a:spcAft>
                        <a:buNone/>
                      </a:pPr>
                      <a:r>
                        <a:rPr lang="en"/>
                        <a:t>Pass</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bl>
          </a:graphicData>
        </a:graphic>
      </p:graphicFrame>
      <p:sp>
        <p:nvSpPr>
          <p:cNvPr id="163" name="Google Shape;163;p25"/>
          <p:cNvSpPr txBox="1"/>
          <p:nvPr>
            <p:ph type="title"/>
          </p:nvPr>
        </p:nvSpPr>
        <p:spPr>
          <a:xfrm>
            <a:off x="729450" y="1547600"/>
            <a:ext cx="4116300" cy="495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000">
                <a:solidFill>
                  <a:srgbClr val="666666"/>
                </a:solidFill>
              </a:rPr>
              <a:t>Medicine Purchase </a:t>
            </a:r>
            <a:r>
              <a:rPr lang="en" sz="2000">
                <a:solidFill>
                  <a:srgbClr val="666666"/>
                </a:solidFill>
              </a:rPr>
              <a:t>testing</a:t>
            </a:r>
            <a:endParaRPr sz="2000">
              <a:solidFill>
                <a:srgbClr val="66666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5500"/>
              <a:t>Thank You</a:t>
            </a:r>
            <a:endParaRPr b="1" sz="5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569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4" name="Google Shape;94;p14"/>
          <p:cNvSpPr txBox="1"/>
          <p:nvPr>
            <p:ph idx="1" type="body"/>
          </p:nvPr>
        </p:nvSpPr>
        <p:spPr>
          <a:xfrm>
            <a:off x="729450" y="1648275"/>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Medical dashboard [MD]</a:t>
            </a:r>
            <a:r>
              <a:rPr lang="en" sz="1600"/>
              <a:t>, a Hospital Management System, is a central modular concept to provide all medical management tools related to Doctor, Patient, Staff etc. </a:t>
            </a:r>
            <a:endParaRPr sz="1600"/>
          </a:p>
          <a:p>
            <a:pPr indent="0" lvl="0" marL="0" rtl="0" algn="just">
              <a:spcBef>
                <a:spcPts val="1600"/>
              </a:spcBef>
              <a:spcAft>
                <a:spcPts val="1600"/>
              </a:spcAft>
              <a:buNone/>
            </a:pPr>
            <a:r>
              <a:rPr lang="en" sz="1600"/>
              <a:t>Medical Dashboard is more of an audit trail of doctors encounters with patients. MD can be a modern way of a hospital treating the patients. MD covers past history, prescription suggested by doctors, laboratory reports. This means all vital information is residing in the system, which can be readily retrieved to help in making a timely decision.</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7650" y="561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100" name="Google Shape;100;p15"/>
          <p:cNvSpPr txBox="1"/>
          <p:nvPr>
            <p:ph idx="1" type="body"/>
          </p:nvPr>
        </p:nvSpPr>
        <p:spPr>
          <a:xfrm>
            <a:off x="727650" y="1332175"/>
            <a:ext cx="7688700" cy="36582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SzPts val="1600"/>
              <a:buAutoNum type="arabicPeriod"/>
            </a:pPr>
            <a:r>
              <a:rPr lang="en" sz="1600"/>
              <a:t>To computerize all details regarding  patient  &amp; hospital </a:t>
            </a:r>
            <a:r>
              <a:rPr lang="en" sz="1600"/>
              <a:t>details</a:t>
            </a:r>
            <a:endParaRPr sz="1600"/>
          </a:p>
          <a:p>
            <a:pPr indent="-330200" lvl="0" marL="457200" rtl="0" algn="just">
              <a:lnSpc>
                <a:spcPct val="150000"/>
              </a:lnSpc>
              <a:spcBef>
                <a:spcPts val="0"/>
              </a:spcBef>
              <a:spcAft>
                <a:spcPts val="0"/>
              </a:spcAft>
              <a:buSzPts val="1600"/>
              <a:buAutoNum type="arabicPeriod"/>
            </a:pPr>
            <a:r>
              <a:rPr lang="en" sz="1600"/>
              <a:t>Scheduling the appointment of patient with doctors for </a:t>
            </a:r>
            <a:r>
              <a:rPr lang="en" sz="1600"/>
              <a:t>convenience</a:t>
            </a:r>
            <a:r>
              <a:rPr lang="en" sz="1600"/>
              <a:t>. </a:t>
            </a:r>
            <a:endParaRPr sz="1600"/>
          </a:p>
          <a:p>
            <a:pPr indent="-330200" lvl="0" marL="457200" rtl="0" algn="just">
              <a:lnSpc>
                <a:spcPct val="150000"/>
              </a:lnSpc>
              <a:spcBef>
                <a:spcPts val="0"/>
              </a:spcBef>
              <a:spcAft>
                <a:spcPts val="0"/>
              </a:spcAft>
              <a:buSzPts val="1600"/>
              <a:buAutoNum type="arabicPeriod"/>
            </a:pPr>
            <a:r>
              <a:rPr lang="en" sz="1600"/>
              <a:t>Scheduling the services of specialized doctors and emergency properly so that facilities provided by hospital are fully utilized in effective and efficient manner.</a:t>
            </a:r>
            <a:endParaRPr sz="1600"/>
          </a:p>
          <a:p>
            <a:pPr indent="-330200" lvl="0" marL="457200" rtl="0" algn="just">
              <a:lnSpc>
                <a:spcPct val="150000"/>
              </a:lnSpc>
              <a:spcBef>
                <a:spcPts val="0"/>
              </a:spcBef>
              <a:spcAft>
                <a:spcPts val="0"/>
              </a:spcAft>
              <a:buSzPts val="1600"/>
              <a:buAutoNum type="arabicPeriod"/>
            </a:pPr>
            <a:r>
              <a:rPr lang="en" sz="1600"/>
              <a:t>It should be able to handle the test reports of patients conducted in the pathology lab of the hospital </a:t>
            </a:r>
            <a:endParaRPr sz="1600"/>
          </a:p>
          <a:p>
            <a:pPr indent="-330200" lvl="0" marL="457200" rtl="0" algn="just">
              <a:lnSpc>
                <a:spcPct val="150000"/>
              </a:lnSpc>
              <a:spcBef>
                <a:spcPts val="0"/>
              </a:spcBef>
              <a:spcAft>
                <a:spcPts val="0"/>
              </a:spcAft>
              <a:buSzPts val="1600"/>
              <a:buAutoNum type="arabicPeriod"/>
            </a:pPr>
            <a:r>
              <a:rPr lang="en" sz="1600"/>
              <a:t>The inventory should be updated automatically whenever a transaction is made</a:t>
            </a:r>
            <a:endParaRPr sz="1600"/>
          </a:p>
          <a:p>
            <a:pPr indent="-330200" lvl="0" marL="457200" rtl="0" algn="just">
              <a:lnSpc>
                <a:spcPct val="150000"/>
              </a:lnSpc>
              <a:spcBef>
                <a:spcPts val="0"/>
              </a:spcBef>
              <a:spcAft>
                <a:spcPts val="0"/>
              </a:spcAft>
              <a:buSzPts val="1600"/>
              <a:buAutoNum type="arabicPeriod"/>
            </a:pPr>
            <a:r>
              <a:rPr lang="en" sz="1600"/>
              <a:t>The information of the patients should be kept up to date and there record should be kept in the system for historical purposes.</a:t>
            </a:r>
            <a:endParaRPr sz="1600"/>
          </a:p>
          <a:p>
            <a:pPr indent="0" lvl="0" marL="0" rtl="0" algn="just">
              <a:spcBef>
                <a:spcPts val="1600"/>
              </a:spcBef>
              <a:spcAft>
                <a:spcPts val="16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569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 </a:t>
            </a:r>
            <a:endParaRPr/>
          </a:p>
        </p:txBody>
      </p:sp>
      <p:sp>
        <p:nvSpPr>
          <p:cNvPr id="106" name="Google Shape;106;p16"/>
          <p:cNvSpPr txBox="1"/>
          <p:nvPr>
            <p:ph idx="1" type="body"/>
          </p:nvPr>
        </p:nvSpPr>
        <p:spPr>
          <a:xfrm>
            <a:off x="729450" y="1441200"/>
            <a:ext cx="7688700" cy="304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The proposed software product is the Medical Dashboard. The system will be used in any Hospital, Clinic, Dispensary or Pathology labs to get the information from the patients and then storing that data for future  usage</a:t>
            </a:r>
            <a:endParaRPr sz="1600"/>
          </a:p>
          <a:p>
            <a:pPr indent="0" lvl="0" marL="0" rtl="0" algn="just">
              <a:spcBef>
                <a:spcPts val="1600"/>
              </a:spcBef>
              <a:spcAft>
                <a:spcPts val="0"/>
              </a:spcAft>
              <a:buNone/>
            </a:pPr>
            <a:r>
              <a:rPr lang="en" sz="1600"/>
              <a:t>The current system in use is a paper-based system. It is too slow and cannot provide Updated lists of patients within a reasonable timeframe. The intentions of the system are to reduce </a:t>
            </a:r>
            <a:r>
              <a:rPr lang="en" sz="1600"/>
              <a:t>overtime</a:t>
            </a:r>
            <a:r>
              <a:rPr lang="en" sz="1600"/>
              <a:t> pay and increase the number of patients that can be treated accurately. Requirements statements in this document are both functional and non-functional</a:t>
            </a:r>
            <a:endParaRPr sz="1600"/>
          </a:p>
          <a:p>
            <a:pPr indent="0" lvl="0" marL="0" rtl="0" algn="just">
              <a:spcBef>
                <a:spcPts val="1600"/>
              </a:spcBef>
              <a:spcAft>
                <a:spcPts val="16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583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TECHNOLOGY USED</a:t>
            </a:r>
            <a:endParaRPr/>
          </a:p>
        </p:txBody>
      </p:sp>
      <p:sp>
        <p:nvSpPr>
          <p:cNvPr id="112" name="Google Shape;112;p17"/>
          <p:cNvSpPr txBox="1"/>
          <p:nvPr>
            <p:ph idx="1" type="body"/>
          </p:nvPr>
        </p:nvSpPr>
        <p:spPr>
          <a:xfrm>
            <a:off x="729450" y="15174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     </a:t>
            </a:r>
            <a:r>
              <a:rPr b="1" lang="en" sz="1600"/>
              <a:t>DATABASE: 	</a:t>
            </a:r>
            <a:r>
              <a:rPr lang="en" sz="1600"/>
              <a:t>MySQL database</a:t>
            </a:r>
            <a:endParaRPr sz="1600"/>
          </a:p>
          <a:p>
            <a:pPr indent="0" lvl="0" marL="0" rtl="0" algn="l">
              <a:spcBef>
                <a:spcPts val="1600"/>
              </a:spcBef>
              <a:spcAft>
                <a:spcPts val="0"/>
              </a:spcAft>
              <a:buNone/>
            </a:pPr>
            <a:r>
              <a:rPr lang="en" sz="1600"/>
              <a:t>      </a:t>
            </a:r>
            <a:r>
              <a:rPr b="1" lang="en" sz="1600"/>
              <a:t>Platform: </a:t>
            </a:r>
            <a:r>
              <a:rPr lang="en" sz="1600"/>
              <a:t>	Windows OS</a:t>
            </a:r>
            <a:endParaRPr sz="1600"/>
          </a:p>
          <a:p>
            <a:pPr indent="0" lvl="0" marL="0" rtl="0" algn="l">
              <a:spcBef>
                <a:spcPts val="1600"/>
              </a:spcBef>
              <a:spcAft>
                <a:spcPts val="0"/>
              </a:spcAft>
              <a:buNone/>
            </a:pPr>
            <a:r>
              <a:rPr lang="en" sz="1600"/>
              <a:t>     </a:t>
            </a:r>
            <a:r>
              <a:rPr b="1" lang="en" sz="1600"/>
              <a:t> Web based application:</a:t>
            </a:r>
            <a:r>
              <a:rPr lang="en" sz="1600"/>
              <a:t>  HTML, CSS, JAVASCRIPT, JAVA, APACHE FRAMEWORK</a:t>
            </a:r>
            <a:endParaRPr sz="1600"/>
          </a:p>
          <a:p>
            <a:pPr indent="0" lvl="0" marL="0" rtl="0" algn="l">
              <a:spcBef>
                <a:spcPts val="1600"/>
              </a:spcBef>
              <a:spcAft>
                <a:spcPts val="16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62650" y="1686025"/>
            <a:ext cx="1795800" cy="24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 DIAGRAM</a:t>
            </a:r>
            <a:endParaRPr/>
          </a:p>
        </p:txBody>
      </p:sp>
      <p:pic>
        <p:nvPicPr>
          <p:cNvPr id="118" name="Google Shape;118;p18"/>
          <p:cNvPicPr preferRelativeResize="0"/>
          <p:nvPr/>
        </p:nvPicPr>
        <p:blipFill>
          <a:blip r:embed="rId3">
            <a:alphaModFix/>
          </a:blip>
          <a:stretch>
            <a:fillRect/>
          </a:stretch>
        </p:blipFill>
        <p:spPr>
          <a:xfrm>
            <a:off x="2821850" y="134975"/>
            <a:ext cx="5881350" cy="46729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159550" y="1920275"/>
            <a:ext cx="1971900" cy="11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a:t>
            </a:r>
            <a:endParaRPr/>
          </a:p>
          <a:p>
            <a:pPr indent="0" lvl="0" marL="0" rtl="0" algn="l">
              <a:spcBef>
                <a:spcPts val="0"/>
              </a:spcBef>
              <a:spcAft>
                <a:spcPts val="0"/>
              </a:spcAft>
              <a:buNone/>
            </a:pPr>
            <a:r>
              <a:rPr lang="en"/>
              <a:t>DIAGRAM</a:t>
            </a:r>
            <a:endParaRPr/>
          </a:p>
        </p:txBody>
      </p:sp>
      <p:pic>
        <p:nvPicPr>
          <p:cNvPr id="124" name="Google Shape;124;p19"/>
          <p:cNvPicPr preferRelativeResize="0"/>
          <p:nvPr/>
        </p:nvPicPr>
        <p:blipFill>
          <a:blip r:embed="rId3">
            <a:alphaModFix/>
          </a:blip>
          <a:stretch>
            <a:fillRect/>
          </a:stretch>
        </p:blipFill>
        <p:spPr>
          <a:xfrm>
            <a:off x="2936000" y="152400"/>
            <a:ext cx="4905485" cy="4991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500800" y="1431300"/>
            <a:ext cx="1971300" cy="13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 </a:t>
            </a:r>
            <a:endParaRPr/>
          </a:p>
          <a:p>
            <a:pPr indent="0" lvl="0" marL="0" rtl="0" algn="l">
              <a:spcBef>
                <a:spcPts val="0"/>
              </a:spcBef>
              <a:spcAft>
                <a:spcPts val="0"/>
              </a:spcAft>
              <a:buNone/>
            </a:pPr>
            <a:r>
              <a:rPr lang="en"/>
              <a:t>DIAGRAM</a:t>
            </a:r>
            <a:endParaRPr/>
          </a:p>
        </p:txBody>
      </p:sp>
      <p:pic>
        <p:nvPicPr>
          <p:cNvPr id="130" name="Google Shape;130;p20"/>
          <p:cNvPicPr preferRelativeResize="0"/>
          <p:nvPr/>
        </p:nvPicPr>
        <p:blipFill>
          <a:blip r:embed="rId3">
            <a:alphaModFix/>
          </a:blip>
          <a:stretch>
            <a:fillRect/>
          </a:stretch>
        </p:blipFill>
        <p:spPr>
          <a:xfrm>
            <a:off x="3196875" y="25463"/>
            <a:ext cx="3988224" cy="509257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36775" y="1666500"/>
            <a:ext cx="1944000" cy="14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endParaRPr/>
          </a:p>
          <a:p>
            <a:pPr indent="0" lvl="0" marL="0" rtl="0" algn="l">
              <a:spcBef>
                <a:spcPts val="0"/>
              </a:spcBef>
              <a:spcAft>
                <a:spcPts val="0"/>
              </a:spcAft>
              <a:buNone/>
            </a:pPr>
            <a:r>
              <a:rPr lang="en"/>
              <a:t>DIAGRAM</a:t>
            </a:r>
            <a:endParaRPr/>
          </a:p>
        </p:txBody>
      </p:sp>
      <p:pic>
        <p:nvPicPr>
          <p:cNvPr id="136" name="Google Shape;136;p21"/>
          <p:cNvPicPr preferRelativeResize="0"/>
          <p:nvPr/>
        </p:nvPicPr>
        <p:blipFill>
          <a:blip r:embed="rId3">
            <a:alphaModFix/>
          </a:blip>
          <a:stretch>
            <a:fillRect/>
          </a:stretch>
        </p:blipFill>
        <p:spPr>
          <a:xfrm>
            <a:off x="2147150" y="254250"/>
            <a:ext cx="6717826" cy="4804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