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73" r:id="rId6"/>
    <p:sldId id="274" r:id="rId7"/>
    <p:sldId id="260" r:id="rId8"/>
    <p:sldId id="261" r:id="rId9"/>
    <p:sldId id="270" r:id="rId10"/>
    <p:sldId id="271" r:id="rId11"/>
    <p:sldId id="272" r:id="rId12"/>
    <p:sldId id="275" r:id="rId13"/>
    <p:sldId id="276" r:id="rId14"/>
    <p:sldId id="262" r:id="rId15"/>
    <p:sldId id="263" r:id="rId16"/>
    <p:sldId id="286" r:id="rId17"/>
    <p:sldId id="287" r:id="rId18"/>
    <p:sldId id="288" r:id="rId19"/>
    <p:sldId id="278" r:id="rId20"/>
    <p:sldId id="280" r:id="rId21"/>
    <p:sldId id="281" r:id="rId22"/>
    <p:sldId id="282" r:id="rId23"/>
    <p:sldId id="283" r:id="rId24"/>
    <p:sldId id="284" r:id="rId25"/>
    <p:sldId id="285" r:id="rId26"/>
    <p:sldId id="289" r:id="rId27"/>
    <p:sldId id="279" r:id="rId28"/>
    <p:sldId id="290" r:id="rId29"/>
    <p:sldId id="264" r:id="rId30"/>
    <p:sldId id="265" r:id="rId31"/>
    <p:sldId id="266" r:id="rId32"/>
    <p:sldId id="267" r:id="rId33"/>
    <p:sldId id="268" r:id="rId3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4" d="100"/>
          <a:sy n="74" d="100"/>
        </p:scale>
        <p:origin x="1013"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917575" y="1716595"/>
            <a:ext cx="4236720" cy="350647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6255765" y="1722056"/>
            <a:ext cx="4339590" cy="4356100"/>
          </a:xfrm>
          <a:prstGeom prst="rect">
            <a:avLst/>
          </a:prstGeom>
        </p:spPr>
        <p:txBody>
          <a:bodyPr wrap="square" lIns="0" tIns="0" rIns="0" bIns="0">
            <a:spAutoFit/>
          </a:bodyPr>
          <a:lstStyle>
            <a:lvl1pPr>
              <a:defRPr sz="2000" b="0" i="0">
                <a:solidFill>
                  <a:schemeClr val="tx1"/>
                </a:solidFill>
                <a:latin typeface="Times New Roman"/>
                <a:cs typeface="Times New Roman"/>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8000"/>
          </a:xfrm>
          <a:prstGeom prst="rect">
            <a:avLst/>
          </a:prstGeom>
        </p:spPr>
      </p:pic>
      <p:pic>
        <p:nvPicPr>
          <p:cNvPr id="17" name="bg object 17"/>
          <p:cNvPicPr/>
          <p:nvPr/>
        </p:nvPicPr>
        <p:blipFill>
          <a:blip r:embed="rId3" cstate="print"/>
          <a:stretch>
            <a:fillRect/>
          </a:stretch>
        </p:blipFill>
        <p:spPr>
          <a:xfrm>
            <a:off x="0" y="0"/>
            <a:ext cx="2847975" cy="6858000"/>
          </a:xfrm>
          <a:prstGeom prst="rect">
            <a:avLst/>
          </a:prstGeom>
        </p:spPr>
      </p:pic>
      <p:sp>
        <p:nvSpPr>
          <p:cNvPr id="18" name="bg object 18"/>
          <p:cNvSpPr/>
          <p:nvPr/>
        </p:nvSpPr>
        <p:spPr>
          <a:xfrm>
            <a:off x="0" y="0"/>
            <a:ext cx="180975" cy="6858000"/>
          </a:xfrm>
          <a:custGeom>
            <a:avLst/>
            <a:gdLst/>
            <a:ahLst/>
            <a:cxnLst/>
            <a:rect l="l" t="t" r="r" b="b"/>
            <a:pathLst>
              <a:path w="180975" h="6858000">
                <a:moveTo>
                  <a:pt x="180975" y="0"/>
                </a:moveTo>
                <a:lnTo>
                  <a:pt x="0" y="0"/>
                </a:lnTo>
                <a:lnTo>
                  <a:pt x="0" y="6858000"/>
                </a:lnTo>
                <a:lnTo>
                  <a:pt x="180975" y="6858000"/>
                </a:lnTo>
                <a:lnTo>
                  <a:pt x="180975" y="0"/>
                </a:lnTo>
                <a:close/>
              </a:path>
            </a:pathLst>
          </a:custGeom>
          <a:solidFill>
            <a:srgbClr val="766E53"/>
          </a:solidFill>
        </p:spPr>
        <p:txBody>
          <a:bodyPr wrap="square" lIns="0" tIns="0" rIns="0" bIns="0" rtlCol="0"/>
          <a:lstStyle/>
          <a:p>
            <a:endParaRPr/>
          </a:p>
        </p:txBody>
      </p:sp>
      <p:sp>
        <p:nvSpPr>
          <p:cNvPr id="19" name="bg object 19"/>
          <p:cNvSpPr/>
          <p:nvPr/>
        </p:nvSpPr>
        <p:spPr>
          <a:xfrm>
            <a:off x="0" y="714375"/>
            <a:ext cx="1588770" cy="504825"/>
          </a:xfrm>
          <a:custGeom>
            <a:avLst/>
            <a:gdLst/>
            <a:ahLst/>
            <a:cxnLst/>
            <a:rect l="l" t="t" r="r" b="b"/>
            <a:pathLst>
              <a:path w="1588770" h="504825">
                <a:moveTo>
                  <a:pt x="4274" y="0"/>
                </a:moveTo>
                <a:lnTo>
                  <a:pt x="0" y="501269"/>
                </a:lnTo>
                <a:lnTo>
                  <a:pt x="1243825" y="504825"/>
                </a:lnTo>
                <a:lnTo>
                  <a:pt x="1343660" y="504825"/>
                </a:lnTo>
                <a:lnTo>
                  <a:pt x="1348232" y="500125"/>
                </a:lnTo>
                <a:lnTo>
                  <a:pt x="1349883" y="498475"/>
                </a:lnTo>
                <a:lnTo>
                  <a:pt x="1351661" y="496950"/>
                </a:lnTo>
                <a:lnTo>
                  <a:pt x="1353185" y="495300"/>
                </a:lnTo>
                <a:lnTo>
                  <a:pt x="1581150" y="267462"/>
                </a:lnTo>
                <a:lnTo>
                  <a:pt x="1586436" y="260391"/>
                </a:lnTo>
                <a:lnTo>
                  <a:pt x="1588198" y="253285"/>
                </a:lnTo>
                <a:lnTo>
                  <a:pt x="1586436" y="246155"/>
                </a:lnTo>
                <a:lnTo>
                  <a:pt x="1581150" y="239013"/>
                </a:lnTo>
                <a:lnTo>
                  <a:pt x="1353185" y="11175"/>
                </a:lnTo>
                <a:lnTo>
                  <a:pt x="1348232" y="11175"/>
                </a:lnTo>
                <a:lnTo>
                  <a:pt x="1348232" y="6476"/>
                </a:lnTo>
                <a:lnTo>
                  <a:pt x="1343660" y="6476"/>
                </a:lnTo>
                <a:lnTo>
                  <a:pt x="1338834" y="1777"/>
                </a:lnTo>
                <a:lnTo>
                  <a:pt x="1243825" y="1777"/>
                </a:lnTo>
                <a:lnTo>
                  <a:pt x="4274" y="0"/>
                </a:lnTo>
                <a:close/>
              </a:path>
            </a:pathLst>
          </a:custGeom>
          <a:solidFill>
            <a:srgbClr val="A42F0F"/>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331715" y="609282"/>
            <a:ext cx="3542029" cy="701040"/>
          </a:xfrm>
          <a:prstGeom prst="rect">
            <a:avLst/>
          </a:prstGeom>
        </p:spPr>
        <p:txBody>
          <a:bodyPr wrap="square" lIns="0" tIns="0" rIns="0" bIns="0">
            <a:spAutoFit/>
          </a:bodyPr>
          <a:lstStyle>
            <a:lvl1pPr>
              <a:defRPr sz="44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748030" y="1284541"/>
            <a:ext cx="10927715" cy="4154170"/>
          </a:xfrm>
          <a:prstGeom prst="rect">
            <a:avLst/>
          </a:prstGeom>
        </p:spPr>
        <p:txBody>
          <a:bodyPr wrap="square" lIns="0" tIns="0" rIns="0" bIns="0">
            <a:spAutoFit/>
          </a:bodyPr>
          <a:lstStyle>
            <a:lvl1pPr>
              <a:defRPr sz="1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researchgate.net/publication/330826083_Phishing_Website_Detection_An_Improved_Accuracy_through_Feature_Selection_and_Ensemble_Learning?_tp=eyJjb250ZXh0Ijp7ImZpcnN0UGFnZSI6Il9kaXJlY3QiLCJwYWdlIjoiX2RpcmVjdCJ9fQ"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www.researchgate.net/publication/372056025_Phishing_Website_Detection_Using_Machine_Learning_A_Review"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researchgate.net/publication/372056025_Phishing_Website_Detection_Using_Machine_Learning_A_Review"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unb.ca/cic/datasets/url-2016.html" TargetMode="External"/><Relationship Id="rId2" Type="http://schemas.openxmlformats.org/officeDocument/2006/relationships/hyperlink" Target="https://www.phishtank.com/developer_info.php"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147431" y="1630362"/>
            <a:ext cx="2816860" cy="883919"/>
          </a:xfrm>
          <a:prstGeom prst="rect">
            <a:avLst/>
          </a:prstGeom>
        </p:spPr>
        <p:txBody>
          <a:bodyPr vert="horz" wrap="square" lIns="0" tIns="136525" rIns="0" bIns="0" rtlCol="0">
            <a:spAutoFit/>
          </a:bodyPr>
          <a:lstStyle/>
          <a:p>
            <a:pPr marL="12700">
              <a:lnSpc>
                <a:spcPct val="100000"/>
              </a:lnSpc>
              <a:spcBef>
                <a:spcPts val="1075"/>
              </a:spcBef>
            </a:pPr>
            <a:r>
              <a:rPr sz="2000" b="1" spc="-5" dirty="0">
                <a:latin typeface="Times New Roman"/>
                <a:cs typeface="Times New Roman"/>
              </a:rPr>
              <a:t>under</a:t>
            </a:r>
            <a:r>
              <a:rPr sz="2000" b="1" spc="-65" dirty="0">
                <a:latin typeface="Times New Roman"/>
                <a:cs typeface="Times New Roman"/>
              </a:rPr>
              <a:t> </a:t>
            </a:r>
            <a:r>
              <a:rPr sz="2000" b="1" dirty="0">
                <a:latin typeface="Times New Roman"/>
                <a:cs typeface="Times New Roman"/>
              </a:rPr>
              <a:t>supervision</a:t>
            </a:r>
            <a:r>
              <a:rPr sz="2000" b="1" spc="-65" dirty="0">
                <a:latin typeface="Times New Roman"/>
                <a:cs typeface="Times New Roman"/>
              </a:rPr>
              <a:t> </a:t>
            </a:r>
            <a:r>
              <a:rPr sz="2000" b="1" spc="25" dirty="0">
                <a:latin typeface="Times New Roman"/>
                <a:cs typeface="Times New Roman"/>
              </a:rPr>
              <a:t>of</a:t>
            </a:r>
            <a:endParaRPr sz="2000">
              <a:latin typeface="Times New Roman"/>
              <a:cs typeface="Times New Roman"/>
            </a:endParaRPr>
          </a:p>
          <a:p>
            <a:pPr marL="12700">
              <a:lnSpc>
                <a:spcPct val="100000"/>
              </a:lnSpc>
              <a:spcBef>
                <a:spcPts val="980"/>
              </a:spcBef>
            </a:pPr>
            <a:r>
              <a:rPr sz="2000" b="1" spc="-50" dirty="0">
                <a:latin typeface="Times New Roman"/>
                <a:cs typeface="Times New Roman"/>
              </a:rPr>
              <a:t>Mr.</a:t>
            </a:r>
            <a:r>
              <a:rPr sz="2000" b="1" spc="-70" dirty="0">
                <a:latin typeface="Times New Roman"/>
                <a:cs typeface="Times New Roman"/>
              </a:rPr>
              <a:t> </a:t>
            </a:r>
            <a:r>
              <a:rPr sz="2000" b="1" spc="-5" dirty="0">
                <a:latin typeface="Times New Roman"/>
                <a:cs typeface="Times New Roman"/>
              </a:rPr>
              <a:t>Umashankar</a:t>
            </a:r>
            <a:r>
              <a:rPr sz="2000" b="1" spc="-45" dirty="0">
                <a:latin typeface="Times New Roman"/>
                <a:cs typeface="Times New Roman"/>
              </a:rPr>
              <a:t> </a:t>
            </a:r>
            <a:r>
              <a:rPr sz="2000" b="1" dirty="0">
                <a:latin typeface="Times New Roman"/>
                <a:cs typeface="Times New Roman"/>
              </a:rPr>
              <a:t>Sharma</a:t>
            </a:r>
            <a:endParaRPr sz="2000">
              <a:latin typeface="Times New Roman"/>
              <a:cs typeface="Times New Roman"/>
            </a:endParaRPr>
          </a:p>
        </p:txBody>
      </p:sp>
      <p:sp>
        <p:nvSpPr>
          <p:cNvPr id="3" name="object 3"/>
          <p:cNvSpPr txBox="1"/>
          <p:nvPr/>
        </p:nvSpPr>
        <p:spPr>
          <a:xfrm>
            <a:off x="8147431" y="3047936"/>
            <a:ext cx="1848485" cy="2853055"/>
          </a:xfrm>
          <a:prstGeom prst="rect">
            <a:avLst/>
          </a:prstGeom>
        </p:spPr>
        <p:txBody>
          <a:bodyPr vert="horz" wrap="square" lIns="0" tIns="15875" rIns="0" bIns="0" rtlCol="0">
            <a:spAutoFit/>
          </a:bodyPr>
          <a:lstStyle/>
          <a:p>
            <a:pPr marL="12700" marR="5715">
              <a:lnSpc>
                <a:spcPct val="100000"/>
              </a:lnSpc>
              <a:spcBef>
                <a:spcPts val="125"/>
              </a:spcBef>
            </a:pPr>
            <a:r>
              <a:rPr sz="2000" b="1" dirty="0">
                <a:latin typeface="Times New Roman"/>
                <a:cs typeface="Times New Roman"/>
              </a:rPr>
              <a:t>Aditya </a:t>
            </a:r>
            <a:r>
              <a:rPr sz="2000" b="1" spc="-10" dirty="0">
                <a:latin typeface="Times New Roman"/>
                <a:cs typeface="Times New Roman"/>
              </a:rPr>
              <a:t>Mishra </a:t>
            </a:r>
            <a:r>
              <a:rPr sz="2000" b="1" spc="-5" dirty="0">
                <a:latin typeface="Times New Roman"/>
                <a:cs typeface="Times New Roman"/>
              </a:rPr>
              <a:t> </a:t>
            </a:r>
            <a:r>
              <a:rPr sz="2000" b="1" spc="5" dirty="0">
                <a:latin typeface="Times New Roman"/>
                <a:cs typeface="Times New Roman"/>
              </a:rPr>
              <a:t>(</a:t>
            </a:r>
            <a:r>
              <a:rPr sz="2000" b="1" spc="-30" dirty="0">
                <a:latin typeface="Times New Roman"/>
                <a:cs typeface="Times New Roman"/>
              </a:rPr>
              <a:t>2</a:t>
            </a:r>
            <a:r>
              <a:rPr sz="2000" b="1" spc="45" dirty="0">
                <a:latin typeface="Times New Roman"/>
                <a:cs typeface="Times New Roman"/>
              </a:rPr>
              <a:t>1</a:t>
            </a:r>
            <a:r>
              <a:rPr sz="2000" b="1" spc="-30" dirty="0">
                <a:latin typeface="Times New Roman"/>
                <a:cs typeface="Times New Roman"/>
              </a:rPr>
              <a:t>01</a:t>
            </a:r>
            <a:r>
              <a:rPr sz="2000" b="1" spc="45" dirty="0">
                <a:latin typeface="Times New Roman"/>
                <a:cs typeface="Times New Roman"/>
              </a:rPr>
              <a:t>3</a:t>
            </a:r>
            <a:r>
              <a:rPr sz="2000" b="1" spc="-30" dirty="0">
                <a:latin typeface="Times New Roman"/>
                <a:cs typeface="Times New Roman"/>
              </a:rPr>
              <a:t>21</a:t>
            </a:r>
            <a:r>
              <a:rPr sz="2000" b="1" spc="45" dirty="0">
                <a:latin typeface="Times New Roman"/>
                <a:cs typeface="Times New Roman"/>
              </a:rPr>
              <a:t>5</a:t>
            </a:r>
            <a:r>
              <a:rPr sz="2000" b="1" spc="-30" dirty="0">
                <a:latin typeface="Times New Roman"/>
                <a:cs typeface="Times New Roman"/>
              </a:rPr>
              <a:t>30</a:t>
            </a:r>
            <a:r>
              <a:rPr sz="2000" b="1" spc="45" dirty="0">
                <a:latin typeface="Times New Roman"/>
                <a:cs typeface="Times New Roman"/>
              </a:rPr>
              <a:t>0</a:t>
            </a:r>
            <a:r>
              <a:rPr sz="2000" b="1" spc="-30" dirty="0">
                <a:latin typeface="Times New Roman"/>
                <a:cs typeface="Times New Roman"/>
              </a:rPr>
              <a:t>03</a:t>
            </a:r>
            <a:r>
              <a:rPr sz="2000" b="1" spc="5" dirty="0">
                <a:latin typeface="Times New Roman"/>
                <a:cs typeface="Times New Roman"/>
              </a:rPr>
              <a:t>)</a:t>
            </a:r>
            <a:endParaRPr sz="2000">
              <a:latin typeface="Times New Roman"/>
              <a:cs typeface="Times New Roman"/>
            </a:endParaRPr>
          </a:p>
          <a:p>
            <a:pPr marL="12700" marR="5715">
              <a:lnSpc>
                <a:spcPct val="100000"/>
              </a:lnSpc>
              <a:spcBef>
                <a:spcPts val="985"/>
              </a:spcBef>
            </a:pPr>
            <a:r>
              <a:rPr sz="2000" b="1" spc="5" dirty="0">
                <a:latin typeface="Times New Roman"/>
                <a:cs typeface="Times New Roman"/>
              </a:rPr>
              <a:t>Anshuman </a:t>
            </a:r>
            <a:r>
              <a:rPr sz="2000" b="1" dirty="0">
                <a:latin typeface="Times New Roman"/>
                <a:cs typeface="Times New Roman"/>
              </a:rPr>
              <a:t>Soni </a:t>
            </a:r>
            <a:r>
              <a:rPr sz="2000" b="1" spc="5" dirty="0">
                <a:latin typeface="Times New Roman"/>
                <a:cs typeface="Times New Roman"/>
              </a:rPr>
              <a:t> (</a:t>
            </a:r>
            <a:r>
              <a:rPr sz="2000" b="1" spc="-30" dirty="0">
                <a:latin typeface="Times New Roman"/>
                <a:cs typeface="Times New Roman"/>
              </a:rPr>
              <a:t>2</a:t>
            </a:r>
            <a:r>
              <a:rPr sz="2000" b="1" spc="45" dirty="0">
                <a:latin typeface="Times New Roman"/>
                <a:cs typeface="Times New Roman"/>
              </a:rPr>
              <a:t>1</a:t>
            </a:r>
            <a:r>
              <a:rPr sz="2000" b="1" spc="-30" dirty="0">
                <a:latin typeface="Times New Roman"/>
                <a:cs typeface="Times New Roman"/>
              </a:rPr>
              <a:t>01</a:t>
            </a:r>
            <a:r>
              <a:rPr sz="2000" b="1" spc="45" dirty="0">
                <a:latin typeface="Times New Roman"/>
                <a:cs typeface="Times New Roman"/>
              </a:rPr>
              <a:t>3</a:t>
            </a:r>
            <a:r>
              <a:rPr sz="2000" b="1" spc="-30" dirty="0">
                <a:latin typeface="Times New Roman"/>
                <a:cs typeface="Times New Roman"/>
              </a:rPr>
              <a:t>21</a:t>
            </a:r>
            <a:r>
              <a:rPr sz="2000" b="1" spc="45" dirty="0">
                <a:latin typeface="Times New Roman"/>
                <a:cs typeface="Times New Roman"/>
              </a:rPr>
              <a:t>5</a:t>
            </a:r>
            <a:r>
              <a:rPr sz="2000" b="1" spc="-30" dirty="0">
                <a:latin typeface="Times New Roman"/>
                <a:cs typeface="Times New Roman"/>
              </a:rPr>
              <a:t>30</a:t>
            </a:r>
            <a:r>
              <a:rPr sz="2000" b="1" spc="45" dirty="0">
                <a:latin typeface="Times New Roman"/>
                <a:cs typeface="Times New Roman"/>
              </a:rPr>
              <a:t>0</a:t>
            </a:r>
            <a:r>
              <a:rPr sz="2000" b="1" spc="-30" dirty="0">
                <a:latin typeface="Times New Roman"/>
                <a:cs typeface="Times New Roman"/>
              </a:rPr>
              <a:t>07</a:t>
            </a:r>
            <a:r>
              <a:rPr sz="2000" b="1" spc="5" dirty="0">
                <a:latin typeface="Times New Roman"/>
                <a:cs typeface="Times New Roman"/>
              </a:rPr>
              <a:t>)</a:t>
            </a:r>
            <a:endParaRPr sz="2000">
              <a:latin typeface="Times New Roman"/>
              <a:cs typeface="Times New Roman"/>
            </a:endParaRPr>
          </a:p>
          <a:p>
            <a:pPr marL="12700">
              <a:lnSpc>
                <a:spcPct val="100000"/>
              </a:lnSpc>
              <a:spcBef>
                <a:spcPts val="980"/>
              </a:spcBef>
            </a:pPr>
            <a:r>
              <a:rPr sz="2000" b="1" dirty="0">
                <a:latin typeface="Times New Roman"/>
                <a:cs typeface="Times New Roman"/>
              </a:rPr>
              <a:t>Anuj</a:t>
            </a:r>
            <a:r>
              <a:rPr sz="2000" b="1" spc="-5" dirty="0">
                <a:latin typeface="Times New Roman"/>
                <a:cs typeface="Times New Roman"/>
              </a:rPr>
              <a:t> </a:t>
            </a:r>
            <a:r>
              <a:rPr sz="2000" b="1" spc="-10" dirty="0">
                <a:latin typeface="Times New Roman"/>
                <a:cs typeface="Times New Roman"/>
              </a:rPr>
              <a:t>Mishra</a:t>
            </a:r>
            <a:endParaRPr sz="2000">
              <a:latin typeface="Times New Roman"/>
              <a:cs typeface="Times New Roman"/>
            </a:endParaRPr>
          </a:p>
          <a:p>
            <a:pPr marL="12700">
              <a:lnSpc>
                <a:spcPct val="100000"/>
              </a:lnSpc>
              <a:spcBef>
                <a:spcPts val="5"/>
              </a:spcBef>
            </a:pPr>
            <a:r>
              <a:rPr sz="2000" b="1" spc="-5" dirty="0">
                <a:latin typeface="Times New Roman"/>
                <a:cs typeface="Times New Roman"/>
              </a:rPr>
              <a:t>(2101321530008)</a:t>
            </a:r>
            <a:endParaRPr sz="2000">
              <a:latin typeface="Times New Roman"/>
              <a:cs typeface="Times New Roman"/>
            </a:endParaRPr>
          </a:p>
          <a:p>
            <a:pPr marL="12700" marR="5715">
              <a:lnSpc>
                <a:spcPct val="100000"/>
              </a:lnSpc>
              <a:spcBef>
                <a:spcPts val="1055"/>
              </a:spcBef>
            </a:pPr>
            <a:r>
              <a:rPr sz="2000" b="1" spc="5" dirty="0">
                <a:latin typeface="Times New Roman"/>
                <a:cs typeface="Times New Roman"/>
              </a:rPr>
              <a:t>Shivam </a:t>
            </a:r>
            <a:r>
              <a:rPr sz="2000" b="1" spc="-5" dirty="0">
                <a:latin typeface="Times New Roman"/>
                <a:cs typeface="Times New Roman"/>
              </a:rPr>
              <a:t>Singh </a:t>
            </a:r>
            <a:r>
              <a:rPr sz="2000" b="1" dirty="0">
                <a:latin typeface="Times New Roman"/>
                <a:cs typeface="Times New Roman"/>
              </a:rPr>
              <a:t> </a:t>
            </a:r>
            <a:r>
              <a:rPr sz="2000" b="1" spc="5" dirty="0">
                <a:latin typeface="Times New Roman"/>
                <a:cs typeface="Times New Roman"/>
              </a:rPr>
              <a:t>(</a:t>
            </a:r>
            <a:r>
              <a:rPr sz="2000" b="1" spc="-30" dirty="0">
                <a:latin typeface="Times New Roman"/>
                <a:cs typeface="Times New Roman"/>
              </a:rPr>
              <a:t>2</a:t>
            </a:r>
            <a:r>
              <a:rPr sz="2000" b="1" spc="45" dirty="0">
                <a:latin typeface="Times New Roman"/>
                <a:cs typeface="Times New Roman"/>
              </a:rPr>
              <a:t>1</a:t>
            </a:r>
            <a:r>
              <a:rPr sz="2000" b="1" spc="-30" dirty="0">
                <a:latin typeface="Times New Roman"/>
                <a:cs typeface="Times New Roman"/>
              </a:rPr>
              <a:t>01</a:t>
            </a:r>
            <a:r>
              <a:rPr sz="2000" b="1" spc="45" dirty="0">
                <a:latin typeface="Times New Roman"/>
                <a:cs typeface="Times New Roman"/>
              </a:rPr>
              <a:t>3</a:t>
            </a:r>
            <a:r>
              <a:rPr sz="2000" b="1" spc="-30" dirty="0">
                <a:latin typeface="Times New Roman"/>
                <a:cs typeface="Times New Roman"/>
              </a:rPr>
              <a:t>21</a:t>
            </a:r>
            <a:r>
              <a:rPr sz="2000" b="1" spc="45" dirty="0">
                <a:latin typeface="Times New Roman"/>
                <a:cs typeface="Times New Roman"/>
              </a:rPr>
              <a:t>5</a:t>
            </a:r>
            <a:r>
              <a:rPr sz="2000" b="1" spc="-30" dirty="0">
                <a:latin typeface="Times New Roman"/>
                <a:cs typeface="Times New Roman"/>
              </a:rPr>
              <a:t>30</a:t>
            </a:r>
            <a:r>
              <a:rPr sz="2000" b="1" spc="45" dirty="0">
                <a:latin typeface="Times New Roman"/>
                <a:cs typeface="Times New Roman"/>
              </a:rPr>
              <a:t>0</a:t>
            </a:r>
            <a:r>
              <a:rPr sz="2000" b="1" spc="-30" dirty="0">
                <a:latin typeface="Times New Roman"/>
                <a:cs typeface="Times New Roman"/>
              </a:rPr>
              <a:t>45</a:t>
            </a:r>
            <a:r>
              <a:rPr sz="2000" b="1" spc="5" dirty="0">
                <a:latin typeface="Times New Roman"/>
                <a:cs typeface="Times New Roman"/>
              </a:rPr>
              <a:t>)</a:t>
            </a:r>
            <a:endParaRPr sz="2000">
              <a:latin typeface="Times New Roman"/>
              <a:cs typeface="Times New Roman"/>
            </a:endParaRPr>
          </a:p>
        </p:txBody>
      </p:sp>
      <p:sp>
        <p:nvSpPr>
          <p:cNvPr id="4" name="object 4"/>
          <p:cNvSpPr txBox="1"/>
          <p:nvPr/>
        </p:nvSpPr>
        <p:spPr>
          <a:xfrm>
            <a:off x="2115566" y="3125469"/>
            <a:ext cx="3937000" cy="2713355"/>
          </a:xfrm>
          <a:prstGeom prst="rect">
            <a:avLst/>
          </a:prstGeom>
        </p:spPr>
        <p:txBody>
          <a:bodyPr vert="horz" wrap="square" lIns="0" tIns="16510" rIns="0" bIns="0" rtlCol="0">
            <a:spAutoFit/>
          </a:bodyPr>
          <a:lstStyle/>
          <a:p>
            <a:pPr marL="12700" marR="5080">
              <a:lnSpc>
                <a:spcPct val="100000"/>
              </a:lnSpc>
              <a:spcBef>
                <a:spcPts val="130"/>
              </a:spcBef>
            </a:pPr>
            <a:r>
              <a:rPr sz="4400" b="1" u="heavy" dirty="0">
                <a:solidFill>
                  <a:srgbClr val="404040"/>
                </a:solidFill>
                <a:uFill>
                  <a:solidFill>
                    <a:srgbClr val="404040"/>
                  </a:solidFill>
                </a:uFill>
                <a:latin typeface="Times New Roman"/>
                <a:cs typeface="Times New Roman"/>
              </a:rPr>
              <a:t>Anonymity and </a:t>
            </a:r>
            <a:r>
              <a:rPr sz="4400" b="1" spc="5" dirty="0">
                <a:solidFill>
                  <a:srgbClr val="404040"/>
                </a:solidFill>
                <a:latin typeface="Times New Roman"/>
                <a:cs typeface="Times New Roman"/>
              </a:rPr>
              <a:t> </a:t>
            </a:r>
            <a:r>
              <a:rPr sz="4400" b="1" u="heavy" spc="-5" dirty="0">
                <a:solidFill>
                  <a:srgbClr val="404040"/>
                </a:solidFill>
                <a:uFill>
                  <a:solidFill>
                    <a:srgbClr val="404040"/>
                  </a:solidFill>
                </a:uFill>
                <a:latin typeface="Times New Roman"/>
                <a:cs typeface="Times New Roman"/>
              </a:rPr>
              <a:t>Confidentiality </a:t>
            </a:r>
            <a:r>
              <a:rPr sz="4400" b="1" dirty="0">
                <a:solidFill>
                  <a:srgbClr val="404040"/>
                </a:solidFill>
                <a:latin typeface="Times New Roman"/>
                <a:cs typeface="Times New Roman"/>
              </a:rPr>
              <a:t> </a:t>
            </a:r>
            <a:r>
              <a:rPr sz="4400" b="1" u="heavy" spc="-10" dirty="0">
                <a:solidFill>
                  <a:srgbClr val="404040"/>
                </a:solidFill>
                <a:uFill>
                  <a:solidFill>
                    <a:srgbClr val="404040"/>
                  </a:solidFill>
                </a:uFill>
                <a:latin typeface="Times New Roman"/>
                <a:cs typeface="Times New Roman"/>
              </a:rPr>
              <a:t>in </a:t>
            </a:r>
            <a:r>
              <a:rPr sz="4400" b="1" u="heavy" spc="-45" dirty="0">
                <a:solidFill>
                  <a:srgbClr val="404040"/>
                </a:solidFill>
                <a:uFill>
                  <a:solidFill>
                    <a:srgbClr val="404040"/>
                  </a:solidFill>
                </a:uFill>
                <a:latin typeface="Times New Roman"/>
                <a:cs typeface="Times New Roman"/>
              </a:rPr>
              <a:t>Website </a:t>
            </a:r>
            <a:r>
              <a:rPr sz="4400" b="1" u="heavy" spc="5" dirty="0">
                <a:solidFill>
                  <a:srgbClr val="404040"/>
                </a:solidFill>
                <a:uFill>
                  <a:solidFill>
                    <a:srgbClr val="404040"/>
                  </a:solidFill>
                </a:uFill>
                <a:latin typeface="Times New Roman"/>
                <a:cs typeface="Times New Roman"/>
              </a:rPr>
              <a:t>using </a:t>
            </a:r>
            <a:r>
              <a:rPr sz="4400" b="1" spc="-1085" dirty="0">
                <a:solidFill>
                  <a:srgbClr val="404040"/>
                </a:solidFill>
                <a:latin typeface="Times New Roman"/>
                <a:cs typeface="Times New Roman"/>
              </a:rPr>
              <a:t> </a:t>
            </a:r>
            <a:r>
              <a:rPr sz="4400" b="1" u="heavy" spc="-35" dirty="0">
                <a:solidFill>
                  <a:srgbClr val="404040"/>
                </a:solidFill>
                <a:uFill>
                  <a:solidFill>
                    <a:srgbClr val="404040"/>
                  </a:solidFill>
                </a:uFill>
                <a:latin typeface="Times New Roman"/>
                <a:cs typeface="Times New Roman"/>
              </a:rPr>
              <a:t>ML</a:t>
            </a:r>
            <a:endParaRPr sz="4400" dirty="0">
              <a:latin typeface="Times New Roman"/>
              <a:cs typeface="Times New Roman"/>
            </a:endParaRPr>
          </a:p>
        </p:txBody>
      </p:sp>
      <p:pic>
        <p:nvPicPr>
          <p:cNvPr id="6" name="Picture 5" descr="logo">
            <a:extLst>
              <a:ext uri="{FF2B5EF4-FFF2-40B4-BE49-F238E27FC236}">
                <a16:creationId xmlns:a16="http://schemas.microsoft.com/office/drawing/2014/main" id="{0B1F81B4-0109-7BAC-9D21-42F27E160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153666" y="1455419"/>
            <a:ext cx="5274864" cy="13639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B6F86-8BFD-274C-4C18-06EB5454681A}"/>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520371B-2466-2B74-D1D3-1EFC7E284EE3}"/>
              </a:ext>
            </a:extLst>
          </p:cNvPr>
          <p:cNvSpPr>
            <a:spLocks noGrp="1"/>
          </p:cNvSpPr>
          <p:nvPr>
            <p:ph type="body" idx="1"/>
          </p:nvPr>
        </p:nvSpPr>
        <p:spPr>
          <a:xfrm>
            <a:off x="748030" y="1284541"/>
            <a:ext cx="10927715" cy="5262979"/>
          </a:xfrm>
        </p:spPr>
        <p:txBody>
          <a:bodyPr/>
          <a:lstStyle/>
          <a:p>
            <a:r>
              <a:rPr lang="en-US" b="1" dirty="0"/>
              <a:t>6. Domain Registration Length</a:t>
            </a:r>
          </a:p>
          <a:p>
            <a:pPr>
              <a:buFont typeface="Arial" panose="020B0604020202020204" pitchFamily="34" charset="0"/>
              <a:buChar char="•"/>
            </a:pPr>
            <a:r>
              <a:rPr lang="en-US" b="1" dirty="0"/>
              <a:t>Objective</a:t>
            </a:r>
            <a:r>
              <a:rPr lang="en-US" dirty="0"/>
              <a:t>: Detect short-lived domains.</a:t>
            </a:r>
          </a:p>
          <a:p>
            <a:pPr>
              <a:buFont typeface="Arial" panose="020B0604020202020204" pitchFamily="34" charset="0"/>
              <a:buChar char="•"/>
            </a:pPr>
            <a:r>
              <a:rPr lang="en-US" b="1" dirty="0"/>
              <a:t>Method</a:t>
            </a:r>
            <a:r>
              <a:rPr lang="en-US" dirty="0"/>
              <a:t>: Phishing domains often register for under a year. WHOIS checks identify short registration durations.</a:t>
            </a:r>
          </a:p>
          <a:p>
            <a:r>
              <a:rPr lang="en-US" b="1" dirty="0"/>
              <a:t>7. Age of Domain</a:t>
            </a:r>
          </a:p>
          <a:p>
            <a:pPr>
              <a:buFont typeface="Arial" panose="020B0604020202020204" pitchFamily="34" charset="0"/>
              <a:buChar char="•"/>
            </a:pPr>
            <a:r>
              <a:rPr lang="en-US" b="1" dirty="0"/>
              <a:t>Objective</a:t>
            </a:r>
            <a:r>
              <a:rPr lang="en-US" dirty="0"/>
              <a:t>: Identify newly created domains.</a:t>
            </a:r>
          </a:p>
          <a:p>
            <a:pPr>
              <a:buFont typeface="Arial" panose="020B0604020202020204" pitchFamily="34" charset="0"/>
              <a:buChar char="•"/>
            </a:pPr>
            <a:r>
              <a:rPr lang="en-US" b="1" dirty="0"/>
              <a:t>Method</a:t>
            </a:r>
            <a:r>
              <a:rPr lang="en-US" dirty="0"/>
              <a:t>: WHOIS records reveal the domain's age. New domains are a common indicator of phishing attempts.</a:t>
            </a:r>
          </a:p>
          <a:p>
            <a:r>
              <a:rPr lang="en-US" b="1" dirty="0"/>
              <a:t>8. DNS Record</a:t>
            </a:r>
          </a:p>
          <a:p>
            <a:pPr>
              <a:buFont typeface="Arial" panose="020B0604020202020204" pitchFamily="34" charset="0"/>
              <a:buChar char="•"/>
            </a:pPr>
            <a:r>
              <a:rPr lang="en-US" b="1" dirty="0"/>
              <a:t>Objective</a:t>
            </a:r>
            <a:r>
              <a:rPr lang="en-US" dirty="0"/>
              <a:t>: Verify domain validity.</a:t>
            </a:r>
          </a:p>
          <a:p>
            <a:pPr>
              <a:buFont typeface="Arial" panose="020B0604020202020204" pitchFamily="34" charset="0"/>
              <a:buChar char="•"/>
            </a:pPr>
            <a:r>
              <a:rPr lang="en-US" b="1" dirty="0"/>
              <a:t>Method</a:t>
            </a:r>
            <a:r>
              <a:rPr lang="en-US" dirty="0"/>
              <a:t>: DNS queries ensure the existence of legitimate records. Missing or invalid records suggest phishing activity.</a:t>
            </a:r>
          </a:p>
          <a:p>
            <a:r>
              <a:rPr lang="en-US" b="1" dirty="0"/>
              <a:t>9. Statistical Report</a:t>
            </a:r>
          </a:p>
          <a:p>
            <a:pPr>
              <a:buFont typeface="Arial" panose="020B0604020202020204" pitchFamily="34" charset="0"/>
              <a:buChar char="•"/>
            </a:pPr>
            <a:r>
              <a:rPr lang="en-US" b="1" dirty="0"/>
              <a:t>Objective</a:t>
            </a:r>
            <a:r>
              <a:rPr lang="en-US" dirty="0"/>
              <a:t>: Leverage threat intelligence databases.</a:t>
            </a:r>
          </a:p>
          <a:p>
            <a:pPr>
              <a:buFont typeface="Arial" panose="020B0604020202020204" pitchFamily="34" charset="0"/>
              <a:buChar char="•"/>
            </a:pPr>
            <a:r>
              <a:rPr lang="en-US" b="1" dirty="0"/>
              <a:t>Method</a:t>
            </a:r>
            <a:r>
              <a:rPr lang="en-US" dirty="0"/>
              <a:t>: Match URLs and IPs against lists of known phishing entities. Regularly updated datasets enhance accuracy.</a:t>
            </a:r>
          </a:p>
          <a:p>
            <a:r>
              <a:rPr lang="en-US" b="1" dirty="0"/>
              <a:t>10. Long URLs</a:t>
            </a:r>
          </a:p>
          <a:p>
            <a:pPr>
              <a:buFont typeface="Arial" panose="020B0604020202020204" pitchFamily="34" charset="0"/>
              <a:buChar char="•"/>
            </a:pPr>
            <a:r>
              <a:rPr lang="en-US" b="1" dirty="0"/>
              <a:t>Objective</a:t>
            </a:r>
            <a:r>
              <a:rPr lang="en-US" dirty="0"/>
              <a:t>: Detect unusually long URLs.</a:t>
            </a:r>
          </a:p>
          <a:p>
            <a:pPr>
              <a:buFont typeface="Arial" panose="020B0604020202020204" pitchFamily="34" charset="0"/>
              <a:buChar char="•"/>
            </a:pPr>
            <a:r>
              <a:rPr lang="en-US" b="1" dirty="0"/>
              <a:t>Method</a:t>
            </a:r>
            <a:r>
              <a:rPr lang="en-US" dirty="0"/>
              <a:t>: URLs exceeding a standard character limit (e.g., &gt;75 characters) are flagged as suspicious.</a:t>
            </a:r>
          </a:p>
          <a:p>
            <a:r>
              <a:rPr lang="en-US" b="1" dirty="0"/>
              <a:t>11. @ Symbol in URL</a:t>
            </a:r>
          </a:p>
          <a:p>
            <a:pPr>
              <a:buFont typeface="Arial" panose="020B0604020202020204" pitchFamily="34" charset="0"/>
              <a:buChar char="•"/>
            </a:pPr>
            <a:r>
              <a:rPr lang="en-US" b="1" dirty="0"/>
              <a:t>Objective</a:t>
            </a:r>
            <a:r>
              <a:rPr lang="en-US" dirty="0"/>
              <a:t>: Identify domain obfuscation techniques.</a:t>
            </a:r>
          </a:p>
          <a:p>
            <a:pPr>
              <a:buFont typeface="Arial" panose="020B0604020202020204" pitchFamily="34" charset="0"/>
              <a:buChar char="•"/>
            </a:pPr>
            <a:r>
              <a:rPr lang="en-US" b="1" dirty="0"/>
              <a:t>Method</a:t>
            </a:r>
            <a:r>
              <a:rPr lang="en-US" dirty="0"/>
              <a:t>: The "@" symbol redirects users to different pages and is typically used in phishing URLs.</a:t>
            </a:r>
          </a:p>
          <a:p>
            <a:endParaRPr lang="en-IN" dirty="0"/>
          </a:p>
        </p:txBody>
      </p:sp>
    </p:spTree>
    <p:extLst>
      <p:ext uri="{BB962C8B-B14F-4D97-AF65-F5344CB8AC3E}">
        <p14:creationId xmlns:p14="http://schemas.microsoft.com/office/powerpoint/2010/main" val="1728750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CA584-A7B8-D5EC-7972-5FA7AE95C91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B1112F8C-4641-A057-6E6F-1C748F38AE2B}"/>
              </a:ext>
            </a:extLst>
          </p:cNvPr>
          <p:cNvSpPr>
            <a:spLocks noGrp="1"/>
          </p:cNvSpPr>
          <p:nvPr>
            <p:ph type="body" idx="1"/>
          </p:nvPr>
        </p:nvSpPr>
        <p:spPr>
          <a:xfrm>
            <a:off x="748030" y="1284541"/>
            <a:ext cx="10927715" cy="3046988"/>
          </a:xfrm>
        </p:spPr>
        <p:txBody>
          <a:bodyPr/>
          <a:lstStyle/>
          <a:p>
            <a:r>
              <a:rPr lang="en-US" b="1" dirty="0"/>
              <a:t>12. Double Slashes (//) in Path</a:t>
            </a:r>
          </a:p>
          <a:p>
            <a:pPr>
              <a:buFont typeface="Arial" panose="020B0604020202020204" pitchFamily="34" charset="0"/>
              <a:buChar char="•"/>
            </a:pPr>
            <a:r>
              <a:rPr lang="en-US" b="1" dirty="0"/>
              <a:t>Objective</a:t>
            </a:r>
            <a:r>
              <a:rPr lang="en-US" dirty="0"/>
              <a:t>: Detect abnormal URL formatting.</a:t>
            </a:r>
          </a:p>
          <a:p>
            <a:pPr>
              <a:buFont typeface="Arial" panose="020B0604020202020204" pitchFamily="34" charset="0"/>
              <a:buChar char="•"/>
            </a:pPr>
            <a:r>
              <a:rPr lang="en-US" b="1" dirty="0"/>
              <a:t>Method</a:t>
            </a:r>
            <a:r>
              <a:rPr lang="en-US" dirty="0"/>
              <a:t>: URLs with "//" in unexpected places (other than "http://") are flagged as suspicious.</a:t>
            </a:r>
          </a:p>
          <a:p>
            <a:r>
              <a:rPr lang="en-US" b="1" dirty="0"/>
              <a:t>13. Subdomains</a:t>
            </a:r>
          </a:p>
          <a:p>
            <a:pPr>
              <a:buFont typeface="Arial" panose="020B0604020202020204" pitchFamily="34" charset="0"/>
              <a:buChar char="•"/>
            </a:pPr>
            <a:r>
              <a:rPr lang="en-US" b="1" dirty="0"/>
              <a:t>Objective</a:t>
            </a:r>
            <a:r>
              <a:rPr lang="en-US" dirty="0"/>
              <a:t>: Identify excessive subdomains.</a:t>
            </a:r>
          </a:p>
          <a:p>
            <a:pPr>
              <a:buFont typeface="Arial" panose="020B0604020202020204" pitchFamily="34" charset="0"/>
              <a:buChar char="•"/>
            </a:pPr>
            <a:r>
              <a:rPr lang="en-US" b="1" dirty="0"/>
              <a:t>Method</a:t>
            </a:r>
            <a:r>
              <a:rPr lang="en-US" dirty="0"/>
              <a:t>: Count the number of dots in the URL. Phishing URLs often use multiple subdomains to confuse users (e.g., "login.bank.com.fake.com").</a:t>
            </a:r>
          </a:p>
          <a:p>
            <a:r>
              <a:rPr lang="en-US" b="1" dirty="0"/>
              <a:t>14. IP Address Usage</a:t>
            </a:r>
          </a:p>
          <a:p>
            <a:pPr>
              <a:buFont typeface="Arial" panose="020B0604020202020204" pitchFamily="34" charset="0"/>
              <a:buChar char="•"/>
            </a:pPr>
            <a:r>
              <a:rPr lang="en-US" b="1" dirty="0"/>
              <a:t>Objective</a:t>
            </a:r>
            <a:r>
              <a:rPr lang="en-US" dirty="0"/>
              <a:t>: Detect direct IP addresses in URLs.</a:t>
            </a:r>
          </a:p>
          <a:p>
            <a:pPr>
              <a:buFont typeface="Arial" panose="020B0604020202020204" pitchFamily="34" charset="0"/>
              <a:buChar char="•"/>
            </a:pPr>
            <a:r>
              <a:rPr lang="en-US" b="1" dirty="0"/>
              <a:t>Method</a:t>
            </a:r>
            <a:r>
              <a:rPr lang="en-US" dirty="0"/>
              <a:t>: URLs using raw IPs instead of domain names are flagged, as legitimate sites typically avoid this practice.</a:t>
            </a:r>
          </a:p>
          <a:p>
            <a:endParaRPr lang="en-IN" dirty="0"/>
          </a:p>
        </p:txBody>
      </p:sp>
    </p:spTree>
    <p:extLst>
      <p:ext uri="{BB962C8B-B14F-4D97-AF65-F5344CB8AC3E}">
        <p14:creationId xmlns:p14="http://schemas.microsoft.com/office/powerpoint/2010/main" val="2909045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6DB3C-CF00-AB35-878B-489FD931E94D}"/>
              </a:ext>
            </a:extLst>
          </p:cNvPr>
          <p:cNvSpPr>
            <a:spLocks noGrp="1"/>
          </p:cNvSpPr>
          <p:nvPr>
            <p:ph type="title"/>
          </p:nvPr>
        </p:nvSpPr>
        <p:spPr/>
        <p:txBody>
          <a:bodyPr/>
          <a:lstStyle/>
          <a:p>
            <a:r>
              <a:rPr lang="en-IN" dirty="0"/>
              <a:t>Implementation</a:t>
            </a:r>
          </a:p>
        </p:txBody>
      </p:sp>
      <p:sp>
        <p:nvSpPr>
          <p:cNvPr id="4" name="Rectangle 1">
            <a:extLst>
              <a:ext uri="{FF2B5EF4-FFF2-40B4-BE49-F238E27FC236}">
                <a16:creationId xmlns:a16="http://schemas.microsoft.com/office/drawing/2014/main" id="{8231F44A-B638-CFA8-A0D2-458A5D418C39}"/>
              </a:ext>
            </a:extLst>
          </p:cNvPr>
          <p:cNvSpPr>
            <a:spLocks noGrp="1" noChangeArrowheads="1"/>
          </p:cNvSpPr>
          <p:nvPr>
            <p:ph type="body" idx="1"/>
          </p:nvPr>
        </p:nvSpPr>
        <p:spPr bwMode="auto">
          <a:xfrm>
            <a:off x="457200" y="1700363"/>
            <a:ext cx="11125200" cy="4859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script is designated to detect phishing websites by extracting specific features from URLs. </a:t>
            </a:r>
            <a:r>
              <a:rPr lang="en-US" altLang="en-US" sz="1600" dirty="0">
                <a:latin typeface="Times New Roman" panose="02020603050405020304" pitchFamily="18" charset="0"/>
                <a:cs typeface="Times New Roman" panose="02020603050405020304" pitchFamily="18" charset="0"/>
              </a:rPr>
              <a:t>T</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he key steps involved:</a:t>
            </a:r>
          </a:p>
          <a:p>
            <a:pPr marL="0" marR="0" lvl="0" indent="0" defTabSz="914400" rtl="0" eaLnBrk="0" fontAlgn="base" latinLnBrk="0" hangingPunct="0">
              <a:lnSpc>
                <a:spcPct val="90000"/>
              </a:lnSpc>
              <a:spcBef>
                <a:spcPct val="0"/>
              </a:spcBef>
              <a:spcAft>
                <a:spcPts val="600"/>
              </a:spcAft>
              <a:buClrTx/>
              <a:buSzTx/>
              <a:buFontTx/>
              <a:buAutoNum type="arabicPeriod"/>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Feature Extraction Class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The class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FeatureExtraction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defines methods for various URL characteristics, such as:</a:t>
            </a:r>
          </a:p>
          <a:p>
            <a:pPr marL="914400" marR="0" lvl="2"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Protocol</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(e.g., HTTP, HTTPS)</a:t>
            </a:r>
          </a:p>
          <a:p>
            <a:pPr marL="914400" marR="0" lvl="2"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Domain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Checks if the domain is an IP address or a typical domain name.</a:t>
            </a:r>
          </a:p>
          <a:p>
            <a:pPr marL="914400" marR="0" lvl="2"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URL Length</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Longer URLs are often used in phishing sites.</a:t>
            </a:r>
          </a:p>
          <a:p>
            <a:pPr marL="914400" marR="0" lvl="2"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Subdomains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More than three subdomains might indicate a phishing attempt.</a:t>
            </a:r>
          </a:p>
          <a:p>
            <a:pPr marL="914400" marR="0" lvl="2"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Redirection and Symbols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Phishing sites often use tricks like @ symbols or redirect symbols (//).</a:t>
            </a:r>
          </a:p>
          <a:p>
            <a:pPr marL="914400" marR="0" lvl="2" indent="0" defTabSz="914400" rtl="0" eaLnBrk="0" fontAlgn="base" latinLnBrk="0" hangingPunct="0">
              <a:lnSpc>
                <a:spcPct val="90000"/>
              </a:lnSpc>
              <a:spcBef>
                <a:spcPct val="0"/>
              </a:spcBef>
              <a:spcAft>
                <a:spcPts val="600"/>
              </a:spcAft>
              <a:buClrTx/>
              <a:buSzTx/>
              <a:buFontTx/>
              <a:buChar char="•"/>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Tiny URLs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Shortened URLs often lead to phishing sites.</a:t>
            </a:r>
          </a:p>
          <a:p>
            <a:pPr marL="0" marR="0" lvl="0" indent="0" defTabSz="914400" rtl="0" eaLnBrk="0" fontAlgn="base" latinLnBrk="0" hangingPunct="0">
              <a:lnSpc>
                <a:spcPct val="90000"/>
              </a:lnSpc>
              <a:spcBef>
                <a:spcPct val="0"/>
              </a:spcBef>
              <a:spcAft>
                <a:spcPts val="600"/>
              </a:spcAft>
              <a:buClrTx/>
              <a:buSzTx/>
              <a:buFontTx/>
              <a:buAutoNum type="arabicPeriod" startAt="2"/>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WHOIS Lookup</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The script uses the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whois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library to fetch domain registration details such as the domain’s age and expiration date, which help assess if a website is legitimate. Short-lived or recently created domains are red flags.</a:t>
            </a:r>
          </a:p>
          <a:p>
            <a:pPr marL="0" marR="0" lvl="0" indent="0" defTabSz="914400" rtl="0" eaLnBrk="0" fontAlgn="base" latinLnBrk="0" hangingPunct="0">
              <a:lnSpc>
                <a:spcPct val="90000"/>
              </a:lnSpc>
              <a:spcBef>
                <a:spcPct val="0"/>
              </a:spcBef>
              <a:spcAft>
                <a:spcPts val="600"/>
              </a:spcAft>
              <a:buClrTx/>
              <a:buSzTx/>
              <a:buFontTx/>
              <a:buAutoNum type="arabicPeriod" startAt="3"/>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Web Traffic Analysis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It checks the popularity of a site based on its Alexa ranking, as legitimate sites tend to have higher traffic.</a:t>
            </a:r>
          </a:p>
          <a:p>
            <a:pPr marL="0" marR="0" lvl="0" indent="0" defTabSz="914400" rtl="0" eaLnBrk="0" fontAlgn="base" latinLnBrk="0" hangingPunct="0">
              <a:lnSpc>
                <a:spcPct val="90000"/>
              </a:lnSpc>
              <a:spcBef>
                <a:spcPct val="0"/>
              </a:spcBef>
              <a:spcAft>
                <a:spcPts val="600"/>
              </a:spcAft>
              <a:buClrTx/>
              <a:buSzTx/>
              <a:buFontTx/>
              <a:buAutoNum type="arabicPeriod" startAt="4"/>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CSV File Generation</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After processing each URL from a file, the script stores the extracted features in a </a:t>
            </a:r>
            <a:r>
              <a:rPr kumimoji="0" lang="en-US" altLang="en-US" sz="1600" b="0" i="0" u="none" strike="noStrike" cap="none" normalizeH="0" baseline="0" dirty="0" err="1">
                <a:ln>
                  <a:noFill/>
                </a:ln>
                <a:effectLst/>
                <a:latin typeface="Times New Roman" panose="02020603050405020304" pitchFamily="18" charset="0"/>
                <a:cs typeface="Times New Roman" panose="02020603050405020304" pitchFamily="18" charset="0"/>
              </a:rPr>
              <a:t>DataFrame</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and saves the data into a CSV file labeled as "phishing-urls.csv."</a:t>
            </a:r>
          </a:p>
          <a:p>
            <a:pPr marL="0" marR="0" lvl="0" indent="0" defTabSz="914400" rtl="0" eaLnBrk="0" fontAlgn="base" latinLnBrk="0" hangingPunct="0">
              <a:lnSpc>
                <a:spcPct val="90000"/>
              </a:lnSpc>
              <a:spcBef>
                <a:spcPct val="0"/>
              </a:spcBef>
              <a:spcAft>
                <a:spcPts val="600"/>
              </a:spcAft>
              <a:buClrTx/>
              <a:buSzTx/>
              <a:buFontTx/>
              <a:buAutoNum type="arabicPeriod" startAt="5"/>
              <a:tabLst/>
            </a:pP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Labeling</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The URLs are labeled based on the extracted features, helping in the classification of the website as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legitimate</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phishing</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 or </a:t>
            </a:r>
            <a:r>
              <a:rPr kumimoji="0" lang="en-US" altLang="en-US" sz="1600" b="1" i="0" u="none" strike="noStrike" cap="none" normalizeH="0" baseline="0" dirty="0">
                <a:ln>
                  <a:noFill/>
                </a:ln>
                <a:effectLst/>
                <a:latin typeface="Times New Roman" panose="02020603050405020304" pitchFamily="18" charset="0"/>
                <a:cs typeface="Times New Roman" panose="02020603050405020304" pitchFamily="18" charset="0"/>
              </a:rPr>
              <a:t>suspicious</a:t>
            </a: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1600" b="0" i="0" u="none" strike="noStrike" cap="none" normalizeH="0" baseline="0" dirty="0">
                <a:ln>
                  <a:noFill/>
                </a:ln>
                <a:effectLst/>
                <a:latin typeface="Times New Roman" panose="02020603050405020304" pitchFamily="18" charset="0"/>
                <a:cs typeface="Times New Roman" panose="02020603050405020304" pitchFamily="18" charset="0"/>
              </a:rPr>
              <a:t>This approach can be used to train machine learning models to automate phishing detection.</a:t>
            </a:r>
          </a:p>
        </p:txBody>
      </p:sp>
    </p:spTree>
    <p:extLst>
      <p:ext uri="{BB962C8B-B14F-4D97-AF65-F5344CB8AC3E}">
        <p14:creationId xmlns:p14="http://schemas.microsoft.com/office/powerpoint/2010/main" val="4230155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05133-F1B3-1CA8-DB59-2348854EBA01}"/>
              </a:ext>
            </a:extLst>
          </p:cNvPr>
          <p:cNvSpPr>
            <a:spLocks noGrp="1"/>
          </p:cNvSpPr>
          <p:nvPr>
            <p:ph type="title"/>
          </p:nvPr>
        </p:nvSpPr>
        <p:spPr/>
        <p:txBody>
          <a:bodyPr/>
          <a:lstStyle/>
          <a:p>
            <a:endParaRPr lang="en-IN"/>
          </a:p>
        </p:txBody>
      </p:sp>
      <p:sp>
        <p:nvSpPr>
          <p:cNvPr id="6" name="Rectangle 3">
            <a:extLst>
              <a:ext uri="{FF2B5EF4-FFF2-40B4-BE49-F238E27FC236}">
                <a16:creationId xmlns:a16="http://schemas.microsoft.com/office/drawing/2014/main" id="{31406C16-9EDA-7DFF-9245-B0DDCC20FCD9}"/>
              </a:ext>
            </a:extLst>
          </p:cNvPr>
          <p:cNvSpPr>
            <a:spLocks noGrp="1" noChangeArrowheads="1"/>
          </p:cNvSpPr>
          <p:nvPr>
            <p:ph type="body" idx="1"/>
          </p:nvPr>
        </p:nvSpPr>
        <p:spPr bwMode="auto">
          <a:xfrm>
            <a:off x="457200" y="152400"/>
            <a:ext cx="11132547" cy="669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Data Collection: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Collect URL data from different sources, including legitimate and phishing websites. Files like legitimate_urls.txt and 1000-phishing.txt provide the URLs used for training.</a:t>
            </a:r>
            <a:endPar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Feature Extraction (Class </a:t>
            </a:r>
            <a:r>
              <a:rPr kumimoji="0" lang="en-US" altLang="en-US" sz="13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FeatureExtraction</a:t>
            </a: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Protocol</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 whether the URL uses "http" or "https".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Domain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 the domain name of the URL.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Path</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 the path from the URL.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Having IP</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 if the domain contains an IP address.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URL Length</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Measure the length of the URL to classify it as suspicious or legitimate.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Symbol</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 for the presence of "@" in the URL.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Redirection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 if the URL contains a "//" after the protocol.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Subdomains</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Count the number of subdomains in the URL.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Shortening Services</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 URLs shortened using services like bit.ly, goo.gl.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Traffic</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Alexa rank to check the popularity of the domain.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Domain Registration Length</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Extract domain registration and compare the validity.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of Domain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Calculate the age of the domain based on registration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DNS Records</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 DNS information for additional classification.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Statistical Report</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Conduct a statistical analysis on the URL to detect anomalies.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HTTPS Token</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Check if the URL starts with "https://" for security validation.</a:t>
            </a:r>
            <a:endPar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Data Labeling: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URLs are labeled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0: Legitimate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Phishing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Suspicious</a:t>
            </a:r>
            <a:endPar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Model Training: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RandomForestClassifier</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DecisionTreeClassifier</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the model to classify URLs as phishing or legitimate based on extracted features.</a:t>
            </a:r>
            <a:endPar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Web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app.py file likely serves the model using a web framework (e.g., Flask) and includes UI files like home.html, _navbar.html, and about.html for user interaction.</a:t>
            </a:r>
            <a:endPar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Model Saving and Loading: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training, save the model to a file like </a:t>
            </a:r>
            <a:r>
              <a:rPr kumimoji="0" lang="en-US"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RandomForestModel.sav</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future use.</a:t>
            </a:r>
            <a:endPar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Prediction: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new URLs, the system extracts features, processes them, and uses the trained model to classify the URL as phishing or legitimate.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1419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4775" y="352424"/>
            <a:ext cx="4375785" cy="701040"/>
          </a:xfrm>
          <a:prstGeom prst="rect">
            <a:avLst/>
          </a:prstGeom>
        </p:spPr>
        <p:txBody>
          <a:bodyPr vert="horz" wrap="square" lIns="0" tIns="16510" rIns="0" bIns="0" rtlCol="0">
            <a:spAutoFit/>
          </a:bodyPr>
          <a:lstStyle/>
          <a:p>
            <a:pPr marL="12700">
              <a:lnSpc>
                <a:spcPct val="100000"/>
              </a:lnSpc>
              <a:spcBef>
                <a:spcPts val="130"/>
              </a:spcBef>
            </a:pPr>
            <a:r>
              <a:rPr spc="-15" dirty="0"/>
              <a:t>M</a:t>
            </a:r>
            <a:r>
              <a:rPr spc="15" dirty="0"/>
              <a:t>E</a:t>
            </a:r>
            <a:r>
              <a:rPr dirty="0"/>
              <a:t>T</a:t>
            </a:r>
            <a:r>
              <a:rPr spc="-30" dirty="0"/>
              <a:t>H</a:t>
            </a:r>
            <a:r>
              <a:rPr spc="45" dirty="0"/>
              <a:t>O</a:t>
            </a:r>
            <a:r>
              <a:rPr spc="-30" dirty="0"/>
              <a:t>DO</a:t>
            </a:r>
            <a:r>
              <a:rPr spc="15" dirty="0"/>
              <a:t>L</a:t>
            </a:r>
            <a:r>
              <a:rPr spc="-35" dirty="0"/>
              <a:t>O</a:t>
            </a:r>
            <a:r>
              <a:rPr spc="45" dirty="0"/>
              <a:t>G</a:t>
            </a:r>
            <a:r>
              <a:rPr spc="20" dirty="0"/>
              <a:t>Y</a:t>
            </a:r>
          </a:p>
        </p:txBody>
      </p:sp>
      <p:sp>
        <p:nvSpPr>
          <p:cNvPr id="4" name="object 4"/>
          <p:cNvSpPr txBox="1"/>
          <p:nvPr/>
        </p:nvSpPr>
        <p:spPr>
          <a:xfrm>
            <a:off x="917575" y="1307655"/>
            <a:ext cx="10835005" cy="3170483"/>
          </a:xfrm>
          <a:prstGeom prst="rect">
            <a:avLst/>
          </a:prstGeom>
        </p:spPr>
        <p:txBody>
          <a:bodyPr vert="horz" wrap="square" lIns="0" tIns="146685" rIns="0" bIns="0" rtlCol="0">
            <a:spAutoFit/>
          </a:bodyPr>
          <a:lstStyle/>
          <a:p>
            <a:pPr marL="5179060">
              <a:lnSpc>
                <a:spcPct val="100000"/>
              </a:lnSpc>
              <a:spcBef>
                <a:spcPts val="1155"/>
              </a:spcBef>
            </a:pPr>
            <a:r>
              <a:rPr sz="1500" b="1" spc="-5" dirty="0">
                <a:latin typeface="Times New Roman" panose="02020603050405020304" pitchFamily="18" charset="0"/>
                <a:cs typeface="Times New Roman" panose="02020603050405020304" pitchFamily="18" charset="0"/>
              </a:rPr>
              <a:t>Technologies</a:t>
            </a:r>
            <a:r>
              <a:rPr sz="1500" b="1" spc="-25" dirty="0">
                <a:latin typeface="Times New Roman" panose="02020603050405020304" pitchFamily="18" charset="0"/>
                <a:cs typeface="Times New Roman" panose="02020603050405020304" pitchFamily="18" charset="0"/>
              </a:rPr>
              <a:t> </a:t>
            </a:r>
            <a:r>
              <a:rPr sz="1500" b="1" spc="-10" dirty="0">
                <a:latin typeface="Times New Roman" panose="02020603050405020304" pitchFamily="18" charset="0"/>
                <a:cs typeface="Times New Roman" panose="02020603050405020304" pitchFamily="18" charset="0"/>
              </a:rPr>
              <a:t>Used:</a:t>
            </a:r>
            <a:endParaRPr sz="1500" dirty="0">
              <a:latin typeface="Times New Roman" panose="02020603050405020304" pitchFamily="18" charset="0"/>
              <a:cs typeface="Times New Roman" panose="02020603050405020304" pitchFamily="18" charset="0"/>
            </a:endParaRPr>
          </a:p>
          <a:p>
            <a:pPr marL="5179060">
              <a:lnSpc>
                <a:spcPts val="1540"/>
              </a:lnSpc>
              <a:spcBef>
                <a:spcPts val="1055"/>
              </a:spcBef>
            </a:pPr>
            <a:r>
              <a:rPr sz="1500" spc="-5" dirty="0">
                <a:latin typeface="Times New Roman" panose="02020603050405020304" pitchFamily="18" charset="0"/>
                <a:cs typeface="Times New Roman" panose="02020603050405020304" pitchFamily="18" charset="0"/>
              </a:rPr>
              <a:t>Detecting</a:t>
            </a:r>
            <a:r>
              <a:rPr sz="1500" spc="15"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phishing</a:t>
            </a:r>
            <a:r>
              <a:rPr sz="1500" spc="2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websites</a:t>
            </a:r>
            <a:r>
              <a:rPr sz="1500" spc="3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using</a:t>
            </a:r>
            <a:r>
              <a:rPr sz="1500" spc="20"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machine</a:t>
            </a:r>
            <a:r>
              <a:rPr sz="1500" spc="2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learning</a:t>
            </a:r>
            <a:r>
              <a:rPr sz="1500" spc="2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algorithms</a:t>
            </a:r>
            <a:r>
              <a:rPr sz="1500" spc="30"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typically</a:t>
            </a:r>
            <a:endParaRPr sz="1500" dirty="0">
              <a:latin typeface="Times New Roman" panose="02020603050405020304" pitchFamily="18" charset="0"/>
              <a:cs typeface="Times New Roman" panose="02020603050405020304" pitchFamily="18" charset="0"/>
            </a:endParaRPr>
          </a:p>
          <a:p>
            <a:pPr marL="5179060">
              <a:lnSpc>
                <a:spcPts val="1240"/>
              </a:lnSpc>
            </a:pPr>
            <a:r>
              <a:rPr sz="1500" spc="-5" dirty="0">
                <a:latin typeface="Times New Roman" panose="02020603050405020304" pitchFamily="18" charset="0"/>
                <a:cs typeface="Times New Roman" panose="02020603050405020304" pitchFamily="18" charset="0"/>
              </a:rPr>
              <a:t>involves</a:t>
            </a:r>
            <a:r>
              <a:rPr sz="1500" spc="2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using</a:t>
            </a:r>
            <a:r>
              <a:rPr sz="1500" spc="1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supervised</a:t>
            </a:r>
            <a:r>
              <a:rPr sz="1500" spc="1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learning</a:t>
            </a:r>
            <a:r>
              <a:rPr sz="1500" spc="1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techniques.</a:t>
            </a:r>
            <a:r>
              <a:rPr sz="1500" spc="1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Some</a:t>
            </a:r>
            <a:r>
              <a:rPr sz="1500" spc="2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common</a:t>
            </a:r>
            <a:r>
              <a:rPr sz="1500" spc="15"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machine</a:t>
            </a:r>
            <a:endParaRPr sz="1500" dirty="0">
              <a:latin typeface="Times New Roman" panose="02020603050405020304" pitchFamily="18" charset="0"/>
              <a:cs typeface="Times New Roman" panose="02020603050405020304" pitchFamily="18" charset="0"/>
            </a:endParaRPr>
          </a:p>
          <a:p>
            <a:pPr marL="5179060" marR="412750">
              <a:lnSpc>
                <a:spcPct val="70900"/>
              </a:lnSpc>
              <a:spcBef>
                <a:spcPts val="225"/>
              </a:spcBef>
            </a:pPr>
            <a:r>
              <a:rPr sz="1500" spc="-10" dirty="0">
                <a:latin typeface="Times New Roman" panose="02020603050405020304" pitchFamily="18" charset="0"/>
                <a:cs typeface="Times New Roman" panose="02020603050405020304" pitchFamily="18" charset="0"/>
              </a:rPr>
              <a:t>learning</a:t>
            </a:r>
            <a:r>
              <a:rPr sz="1500" spc="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algorithms</a:t>
            </a:r>
            <a:r>
              <a:rPr sz="1500" spc="2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and</a:t>
            </a:r>
            <a:r>
              <a:rPr sz="1500" spc="10"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methods</a:t>
            </a:r>
            <a:r>
              <a:rPr sz="1500" spc="2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used</a:t>
            </a:r>
            <a:r>
              <a:rPr sz="1500" spc="1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for</a:t>
            </a:r>
            <a:r>
              <a:rPr sz="1500" spc="-4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phishing</a:t>
            </a:r>
            <a:r>
              <a:rPr sz="1500" spc="1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website</a:t>
            </a:r>
            <a:r>
              <a:rPr sz="1500" spc="1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detection </a:t>
            </a:r>
            <a:r>
              <a:rPr sz="1500" spc="-36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include:</a:t>
            </a:r>
            <a:endParaRPr sz="1500" dirty="0">
              <a:latin typeface="Times New Roman" panose="02020603050405020304" pitchFamily="18" charset="0"/>
              <a:cs typeface="Times New Roman" panose="02020603050405020304" pitchFamily="18" charset="0"/>
            </a:endParaRPr>
          </a:p>
          <a:p>
            <a:pPr marL="5178425">
              <a:lnSpc>
                <a:spcPts val="1540"/>
              </a:lnSpc>
              <a:spcBef>
                <a:spcPts val="1050"/>
              </a:spcBef>
              <a:tabLst>
                <a:tab pos="5370830" algn="l"/>
              </a:tabLst>
            </a:pPr>
            <a:r>
              <a:rPr lang="en-IN" sz="1500" b="1" spc="-5" dirty="0">
                <a:latin typeface="Times New Roman" panose="02020603050405020304" pitchFamily="18" charset="0"/>
                <a:cs typeface="Times New Roman" panose="02020603050405020304" pitchFamily="18" charset="0"/>
              </a:rPr>
              <a:t>1. </a:t>
            </a:r>
            <a:r>
              <a:rPr sz="1500" b="1" spc="-5" dirty="0">
                <a:latin typeface="Times New Roman" panose="02020603050405020304" pitchFamily="18" charset="0"/>
                <a:cs typeface="Times New Roman" panose="02020603050405020304" pitchFamily="18" charset="0"/>
              </a:rPr>
              <a:t>Decision</a:t>
            </a:r>
            <a:r>
              <a:rPr sz="1500" b="1" spc="-15" dirty="0">
                <a:latin typeface="Times New Roman" panose="02020603050405020304" pitchFamily="18" charset="0"/>
                <a:cs typeface="Times New Roman" panose="02020603050405020304" pitchFamily="18" charset="0"/>
              </a:rPr>
              <a:t> </a:t>
            </a:r>
            <a:r>
              <a:rPr sz="1500" b="1" spc="-25" dirty="0">
                <a:latin typeface="Times New Roman" panose="02020603050405020304" pitchFamily="18" charset="0"/>
                <a:cs typeface="Times New Roman" panose="02020603050405020304" pitchFamily="18" charset="0"/>
              </a:rPr>
              <a:t>Trees:</a:t>
            </a:r>
            <a:r>
              <a:rPr sz="1500" b="1" spc="-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Decision</a:t>
            </a:r>
            <a:r>
              <a:rPr sz="1500" spc="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trees</a:t>
            </a:r>
            <a:r>
              <a:rPr sz="1500" spc="10" dirty="0">
                <a:latin typeface="Times New Roman" panose="02020603050405020304" pitchFamily="18" charset="0"/>
                <a:cs typeface="Times New Roman" panose="02020603050405020304" pitchFamily="18" charset="0"/>
              </a:rPr>
              <a:t> </a:t>
            </a:r>
            <a:r>
              <a:rPr sz="1500" spc="-25" dirty="0">
                <a:latin typeface="Times New Roman" panose="02020603050405020304" pitchFamily="18" charset="0"/>
                <a:cs typeface="Times New Roman" panose="02020603050405020304" pitchFamily="18" charset="0"/>
              </a:rPr>
              <a:t>can</a:t>
            </a:r>
            <a:r>
              <a:rPr sz="1500" spc="5"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be</a:t>
            </a:r>
            <a:r>
              <a:rPr sz="1500" spc="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effective</a:t>
            </a:r>
            <a:r>
              <a:rPr sz="1500" spc="-6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for</a:t>
            </a:r>
            <a:r>
              <a:rPr sz="1500" spc="2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phishing</a:t>
            </a:r>
            <a:r>
              <a:rPr sz="1500" spc="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detection</a:t>
            </a:r>
            <a:endParaRPr sz="1500" dirty="0">
              <a:latin typeface="Times New Roman" panose="02020603050405020304" pitchFamily="18" charset="0"/>
              <a:cs typeface="Times New Roman" panose="02020603050405020304" pitchFamily="18" charset="0"/>
            </a:endParaRPr>
          </a:p>
          <a:p>
            <a:pPr marL="5179060">
              <a:lnSpc>
                <a:spcPts val="1275"/>
              </a:lnSpc>
            </a:pPr>
            <a:r>
              <a:rPr sz="1500" dirty="0">
                <a:latin typeface="Times New Roman" panose="02020603050405020304" pitchFamily="18" charset="0"/>
                <a:cs typeface="Times New Roman" panose="02020603050405020304" pitchFamily="18" charset="0"/>
              </a:rPr>
              <a:t>as</a:t>
            </a:r>
            <a:r>
              <a:rPr sz="1500" spc="15" dirty="0">
                <a:latin typeface="Times New Roman" panose="02020603050405020304" pitchFamily="18" charset="0"/>
                <a:cs typeface="Times New Roman" panose="02020603050405020304" pitchFamily="18" charset="0"/>
              </a:rPr>
              <a:t> </a:t>
            </a:r>
            <a:r>
              <a:rPr sz="1500" spc="-15" dirty="0">
                <a:latin typeface="Times New Roman" panose="02020603050405020304" pitchFamily="18" charset="0"/>
                <a:cs typeface="Times New Roman" panose="02020603050405020304" pitchFamily="18" charset="0"/>
              </a:rPr>
              <a:t>they</a:t>
            </a:r>
            <a:r>
              <a:rPr sz="1500" spc="1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can</a:t>
            </a:r>
            <a:r>
              <a:rPr sz="1500" spc="1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capture</a:t>
            </a:r>
            <a:r>
              <a:rPr sz="1500" spc="-6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complex</a:t>
            </a:r>
            <a:r>
              <a:rPr sz="1500" spc="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relationships</a:t>
            </a:r>
            <a:r>
              <a:rPr sz="1500" spc="2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between</a:t>
            </a:r>
            <a:r>
              <a:rPr sz="1500" spc="1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features.</a:t>
            </a:r>
            <a:r>
              <a:rPr sz="1500" spc="1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Ensemble</a:t>
            </a:r>
            <a:endParaRPr sz="1500" dirty="0">
              <a:latin typeface="Times New Roman" panose="02020603050405020304" pitchFamily="18" charset="0"/>
              <a:cs typeface="Times New Roman" panose="02020603050405020304" pitchFamily="18" charset="0"/>
            </a:endParaRPr>
          </a:p>
          <a:p>
            <a:pPr marL="5179060" marR="215900">
              <a:lnSpc>
                <a:spcPct val="66700"/>
              </a:lnSpc>
              <a:spcBef>
                <a:spcPts val="340"/>
              </a:spcBef>
            </a:pPr>
            <a:r>
              <a:rPr sz="1500" spc="-5" dirty="0">
                <a:latin typeface="Times New Roman" panose="02020603050405020304" pitchFamily="18" charset="0"/>
                <a:cs typeface="Times New Roman" panose="02020603050405020304" pitchFamily="18" charset="0"/>
              </a:rPr>
              <a:t>methods</a:t>
            </a:r>
            <a:r>
              <a:rPr sz="1500" spc="1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like</a:t>
            </a:r>
            <a:r>
              <a:rPr sz="1500" spc="1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Random</a:t>
            </a:r>
            <a:r>
              <a:rPr sz="1500" spc="-4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Forests</a:t>
            </a:r>
            <a:r>
              <a:rPr sz="1500" spc="2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and</a:t>
            </a:r>
            <a:r>
              <a:rPr sz="1500" spc="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Gradient</a:t>
            </a:r>
            <a:r>
              <a:rPr sz="1500" spc="4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Boosting</a:t>
            </a:r>
            <a:r>
              <a:rPr sz="1500" spc="5"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Machines</a:t>
            </a:r>
            <a:r>
              <a:rPr sz="1500" spc="2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(GBM) </a:t>
            </a:r>
            <a:r>
              <a:rPr sz="1500" spc="-360" dirty="0">
                <a:latin typeface="Times New Roman" panose="02020603050405020304" pitchFamily="18" charset="0"/>
                <a:cs typeface="Times New Roman" panose="02020603050405020304" pitchFamily="18" charset="0"/>
              </a:rPr>
              <a:t> </a:t>
            </a:r>
            <a:r>
              <a:rPr sz="1500" dirty="0">
                <a:latin typeface="Times New Roman" panose="02020603050405020304" pitchFamily="18" charset="0"/>
                <a:cs typeface="Times New Roman" panose="02020603050405020304" pitchFamily="18" charset="0"/>
              </a:rPr>
              <a:t>can</a:t>
            </a:r>
            <a:r>
              <a:rPr sz="1500" spc="-5"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also</a:t>
            </a:r>
            <a:r>
              <a:rPr sz="1500" dirty="0">
                <a:latin typeface="Times New Roman" panose="02020603050405020304" pitchFamily="18" charset="0"/>
                <a:cs typeface="Times New Roman" panose="02020603050405020304" pitchFamily="18" charset="0"/>
              </a:rPr>
              <a:t> be </a:t>
            </a:r>
            <a:r>
              <a:rPr sz="1500" spc="-15" dirty="0">
                <a:latin typeface="Times New Roman" panose="02020603050405020304" pitchFamily="18" charset="0"/>
                <a:cs typeface="Times New Roman" panose="02020603050405020304" pitchFamily="18" charset="0"/>
              </a:rPr>
              <a:t>used</a:t>
            </a:r>
            <a:r>
              <a:rPr sz="150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for</a:t>
            </a:r>
            <a:r>
              <a:rPr sz="1500" spc="20" dirty="0">
                <a:latin typeface="Times New Roman" panose="02020603050405020304" pitchFamily="18" charset="0"/>
                <a:cs typeface="Times New Roman" panose="02020603050405020304" pitchFamily="18" charset="0"/>
              </a:rPr>
              <a:t> </a:t>
            </a:r>
            <a:r>
              <a:rPr sz="1500" spc="-10" dirty="0">
                <a:latin typeface="Times New Roman" panose="02020603050405020304" pitchFamily="18" charset="0"/>
                <a:cs typeface="Times New Roman" panose="02020603050405020304" pitchFamily="18" charset="0"/>
              </a:rPr>
              <a:t>improved</a:t>
            </a:r>
            <a:r>
              <a:rPr sz="1500" dirty="0">
                <a:latin typeface="Times New Roman" panose="02020603050405020304" pitchFamily="18" charset="0"/>
                <a:cs typeface="Times New Roman" panose="02020603050405020304" pitchFamily="18" charset="0"/>
              </a:rPr>
              <a:t> </a:t>
            </a:r>
            <a:r>
              <a:rPr sz="1500" spc="-5" dirty="0">
                <a:latin typeface="Times New Roman" panose="02020603050405020304" pitchFamily="18" charset="0"/>
                <a:cs typeface="Times New Roman" panose="02020603050405020304" pitchFamily="18" charset="0"/>
              </a:rPr>
              <a:t>performance.</a:t>
            </a:r>
            <a:endParaRPr lang="en-IN" sz="1500" dirty="0">
              <a:latin typeface="Times New Roman" panose="02020603050405020304" pitchFamily="18" charset="0"/>
              <a:cs typeface="Times New Roman" panose="02020603050405020304" pitchFamily="18" charset="0"/>
            </a:endParaRPr>
          </a:p>
          <a:p>
            <a:pPr marL="5178425">
              <a:lnSpc>
                <a:spcPts val="1500"/>
              </a:lnSpc>
              <a:spcBef>
                <a:spcPts val="1130"/>
              </a:spcBef>
              <a:tabLst>
                <a:tab pos="5370830" algn="l"/>
              </a:tabLst>
            </a:pPr>
            <a:r>
              <a:rPr lang="en-US" sz="1400" b="1" dirty="0">
                <a:latin typeface="Times New Roman" panose="02020603050405020304" pitchFamily="18" charset="0"/>
                <a:cs typeface="Times New Roman" panose="02020603050405020304" pitchFamily="18" charset="0"/>
              </a:rPr>
              <a:t>2. Random</a:t>
            </a:r>
            <a:r>
              <a:rPr lang="en-US" sz="1400" b="1" spc="25" dirty="0">
                <a:latin typeface="Times New Roman" panose="02020603050405020304" pitchFamily="18" charset="0"/>
                <a:cs typeface="Times New Roman" panose="02020603050405020304" pitchFamily="18" charset="0"/>
              </a:rPr>
              <a:t> </a:t>
            </a:r>
            <a:r>
              <a:rPr lang="en-US" sz="1400" b="1" spc="-20" dirty="0">
                <a:latin typeface="Times New Roman" panose="02020603050405020304" pitchFamily="18" charset="0"/>
                <a:cs typeface="Times New Roman" panose="02020603050405020304" pitchFamily="18" charset="0"/>
              </a:rPr>
              <a:t>Forest:</a:t>
            </a:r>
            <a:r>
              <a:rPr lang="en-US" sz="1400" spc="-10" dirty="0">
                <a:latin typeface="Times New Roman" panose="02020603050405020304" pitchFamily="18" charset="0"/>
                <a:cs typeface="Times New Roman" panose="02020603050405020304" pitchFamily="18" charset="0"/>
              </a:rPr>
              <a:t> </a:t>
            </a:r>
            <a:r>
              <a:rPr lang="en-US" sz="1400" b="0" i="0" dirty="0">
                <a:effectLst/>
                <a:latin typeface="Times New Roman" panose="02020603050405020304" pitchFamily="18" charset="0"/>
                <a:cs typeface="Times New Roman" panose="02020603050405020304" pitchFamily="18" charset="0"/>
              </a:rPr>
              <a:t>Random Forests are a powerful ensemble learning algorithm that combines multiple decision trees to improve accuracy and robustness. They are particularly effective for handling high-dimensional data and are widely used in various applications, including classification and regression tasks.</a:t>
            </a:r>
            <a:endParaRPr lang="en-US" sz="14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917575" y="4980558"/>
            <a:ext cx="4326890" cy="675185"/>
          </a:xfrm>
          <a:prstGeom prst="rect">
            <a:avLst/>
          </a:prstGeom>
        </p:spPr>
        <p:txBody>
          <a:bodyPr vert="horz" wrap="square" lIns="0" tIns="15875" rIns="0" bIns="0" rtlCol="0">
            <a:spAutoFit/>
          </a:bodyPr>
          <a:lstStyle/>
          <a:p>
            <a:pPr marL="12700" algn="ctr">
              <a:spcBef>
                <a:spcPts val="125"/>
              </a:spcBef>
            </a:pPr>
            <a:r>
              <a:rPr lang="en-US" sz="1400" u="sng" spc="-5" dirty="0">
                <a:uFill>
                  <a:solidFill>
                    <a:srgbClr val="000000"/>
                  </a:solidFill>
                </a:uFill>
                <a:latin typeface="Times New Roman"/>
                <a:cs typeface="Times New Roman"/>
              </a:rPr>
              <a:t>Fig</a:t>
            </a:r>
            <a:r>
              <a:rPr lang="en-US" sz="1400" spc="-5" dirty="0">
                <a:latin typeface="Times New Roman"/>
                <a:cs typeface="Times New Roman"/>
              </a:rPr>
              <a:t>. </a:t>
            </a:r>
            <a:r>
              <a:rPr lang="en-US" sz="1400" dirty="0">
                <a:latin typeface="Times New Roman"/>
                <a:cs typeface="Times New Roman"/>
              </a:rPr>
              <a:t>Flowchart</a:t>
            </a:r>
            <a:r>
              <a:rPr lang="en-US" sz="1400" spc="-70" dirty="0">
                <a:latin typeface="Times New Roman"/>
                <a:cs typeface="Times New Roman"/>
              </a:rPr>
              <a:t> </a:t>
            </a:r>
            <a:r>
              <a:rPr lang="en-US" sz="1400" spc="25" dirty="0">
                <a:latin typeface="Times New Roman"/>
                <a:cs typeface="Times New Roman"/>
              </a:rPr>
              <a:t>of</a:t>
            </a:r>
            <a:r>
              <a:rPr lang="en-US" sz="1400" dirty="0">
                <a:latin typeface="Times New Roman"/>
                <a:cs typeface="Times New Roman"/>
              </a:rPr>
              <a:t> </a:t>
            </a:r>
            <a:r>
              <a:rPr lang="en-US" sz="1400" spc="-15" dirty="0">
                <a:latin typeface="Times New Roman"/>
                <a:cs typeface="Times New Roman"/>
              </a:rPr>
              <a:t>the</a:t>
            </a:r>
            <a:r>
              <a:rPr lang="en-US" sz="1400" spc="10" dirty="0">
                <a:latin typeface="Times New Roman"/>
                <a:cs typeface="Times New Roman"/>
              </a:rPr>
              <a:t> </a:t>
            </a:r>
            <a:r>
              <a:rPr lang="en-US" sz="1400" u="sng" spc="-5" dirty="0">
                <a:uFill>
                  <a:solidFill>
                    <a:srgbClr val="000000"/>
                  </a:solidFill>
                </a:uFill>
                <a:latin typeface="Times New Roman"/>
                <a:cs typeface="Times New Roman"/>
                <a:hlinkClick r:id="rId2"/>
              </a:rPr>
              <a:t>Phishing</a:t>
            </a:r>
            <a:r>
              <a:rPr lang="en-US" sz="1400" u="sng" spc="-10" dirty="0">
                <a:uFill>
                  <a:solidFill>
                    <a:srgbClr val="000000"/>
                  </a:solidFill>
                </a:uFill>
                <a:latin typeface="Times New Roman"/>
                <a:cs typeface="Times New Roman"/>
                <a:hlinkClick r:id="rId2"/>
              </a:rPr>
              <a:t> </a:t>
            </a:r>
            <a:r>
              <a:rPr lang="en-US" sz="1400" u="sng" spc="-25" dirty="0">
                <a:uFill>
                  <a:solidFill>
                    <a:srgbClr val="000000"/>
                  </a:solidFill>
                </a:uFill>
                <a:latin typeface="Times New Roman"/>
                <a:cs typeface="Times New Roman"/>
                <a:hlinkClick r:id="rId2"/>
              </a:rPr>
              <a:t>Website</a:t>
            </a:r>
            <a:r>
              <a:rPr lang="en-US" sz="1400" u="sng" spc="-10" dirty="0">
                <a:uFill>
                  <a:solidFill>
                    <a:srgbClr val="000000"/>
                  </a:solidFill>
                </a:uFill>
                <a:latin typeface="Times New Roman"/>
                <a:cs typeface="Times New Roman"/>
                <a:hlinkClick r:id="rId2"/>
              </a:rPr>
              <a:t> </a:t>
            </a:r>
            <a:r>
              <a:rPr lang="en-US" sz="1400" u="sng" dirty="0">
                <a:uFill>
                  <a:solidFill>
                    <a:srgbClr val="000000"/>
                  </a:solidFill>
                </a:uFill>
                <a:latin typeface="Times New Roman"/>
                <a:cs typeface="Times New Roman"/>
                <a:hlinkClick r:id="rId2"/>
              </a:rPr>
              <a:t>Detection:</a:t>
            </a:r>
            <a:r>
              <a:rPr lang="en-US" sz="1400" u="sng" spc="-70" dirty="0">
                <a:uFill>
                  <a:solidFill>
                    <a:srgbClr val="000000"/>
                  </a:solidFill>
                </a:uFill>
                <a:latin typeface="Times New Roman"/>
                <a:cs typeface="Times New Roman"/>
                <a:hlinkClick r:id="rId2"/>
              </a:rPr>
              <a:t> </a:t>
            </a:r>
            <a:r>
              <a:rPr lang="en-US" sz="1400" u="sng" spc="-15" dirty="0">
                <a:uFill>
                  <a:solidFill>
                    <a:srgbClr val="000000"/>
                  </a:solidFill>
                </a:uFill>
                <a:latin typeface="Times New Roman"/>
                <a:cs typeface="Times New Roman"/>
                <a:hlinkClick r:id="rId2"/>
              </a:rPr>
              <a:t>An</a:t>
            </a:r>
            <a:r>
              <a:rPr lang="en-US" sz="1400" u="sng" spc="-10" dirty="0">
                <a:uFill>
                  <a:solidFill>
                    <a:srgbClr val="000000"/>
                  </a:solidFill>
                </a:uFill>
                <a:latin typeface="Times New Roman"/>
                <a:cs typeface="Times New Roman"/>
                <a:hlinkClick r:id="rId2"/>
              </a:rPr>
              <a:t> </a:t>
            </a:r>
            <a:r>
              <a:rPr lang="en-US" sz="1400" u="sng" spc="-5" dirty="0">
                <a:uFill>
                  <a:solidFill>
                    <a:srgbClr val="000000"/>
                  </a:solidFill>
                </a:uFill>
                <a:latin typeface="Times New Roman"/>
                <a:cs typeface="Times New Roman"/>
                <a:hlinkClick r:id="rId2"/>
              </a:rPr>
              <a:t>Improved</a:t>
            </a:r>
            <a:r>
              <a:rPr lang="en-US" sz="1400" dirty="0">
                <a:latin typeface="Times New Roman"/>
                <a:cs typeface="Times New Roman"/>
              </a:rPr>
              <a:t> </a:t>
            </a:r>
            <a:r>
              <a:rPr sz="1400" u="sng" spc="-5" dirty="0">
                <a:uFill>
                  <a:solidFill>
                    <a:srgbClr val="000000"/>
                  </a:solidFill>
                </a:uFill>
                <a:latin typeface="Times New Roman"/>
                <a:cs typeface="Times New Roman"/>
                <a:hlinkClick r:id="rId2"/>
              </a:rPr>
              <a:t>Accuracy</a:t>
            </a:r>
            <a:r>
              <a:rPr sz="1400" u="sng" spc="-10" dirty="0">
                <a:uFill>
                  <a:solidFill>
                    <a:srgbClr val="000000"/>
                  </a:solidFill>
                </a:uFill>
                <a:latin typeface="Times New Roman"/>
                <a:cs typeface="Times New Roman"/>
                <a:hlinkClick r:id="rId2"/>
              </a:rPr>
              <a:t> </a:t>
            </a:r>
            <a:r>
              <a:rPr sz="1400" u="sng" dirty="0">
                <a:uFill>
                  <a:solidFill>
                    <a:srgbClr val="000000"/>
                  </a:solidFill>
                </a:uFill>
                <a:latin typeface="Times New Roman"/>
                <a:cs typeface="Times New Roman"/>
                <a:hlinkClick r:id="rId2"/>
              </a:rPr>
              <a:t>through</a:t>
            </a:r>
            <a:r>
              <a:rPr sz="1400" u="sng" spc="-10" dirty="0">
                <a:uFill>
                  <a:solidFill>
                    <a:srgbClr val="000000"/>
                  </a:solidFill>
                </a:uFill>
                <a:latin typeface="Times New Roman"/>
                <a:cs typeface="Times New Roman"/>
                <a:hlinkClick r:id="rId2"/>
              </a:rPr>
              <a:t> </a:t>
            </a:r>
            <a:r>
              <a:rPr sz="1400" u="sng" dirty="0">
                <a:uFill>
                  <a:solidFill>
                    <a:srgbClr val="000000"/>
                  </a:solidFill>
                </a:uFill>
                <a:latin typeface="Times New Roman"/>
                <a:cs typeface="Times New Roman"/>
                <a:hlinkClick r:id="rId2"/>
              </a:rPr>
              <a:t>Feature </a:t>
            </a:r>
            <a:r>
              <a:rPr sz="1400" u="sng" spc="-5" dirty="0">
                <a:uFill>
                  <a:solidFill>
                    <a:srgbClr val="000000"/>
                  </a:solidFill>
                </a:uFill>
                <a:latin typeface="Times New Roman"/>
                <a:cs typeface="Times New Roman"/>
                <a:hlinkClick r:id="rId2"/>
              </a:rPr>
              <a:t>Selection</a:t>
            </a:r>
            <a:r>
              <a:rPr sz="1400" u="sng" spc="-10" dirty="0">
                <a:uFill>
                  <a:solidFill>
                    <a:srgbClr val="000000"/>
                  </a:solidFill>
                </a:uFill>
                <a:latin typeface="Times New Roman"/>
                <a:cs typeface="Times New Roman"/>
                <a:hlinkClick r:id="rId2"/>
              </a:rPr>
              <a:t> </a:t>
            </a:r>
            <a:r>
              <a:rPr sz="1400" u="sng" spc="10" dirty="0">
                <a:uFill>
                  <a:solidFill>
                    <a:srgbClr val="000000"/>
                  </a:solidFill>
                </a:uFill>
                <a:latin typeface="Times New Roman"/>
                <a:cs typeface="Times New Roman"/>
                <a:hlinkClick r:id="rId2"/>
              </a:rPr>
              <a:t>and</a:t>
            </a:r>
            <a:r>
              <a:rPr sz="1400" u="sng" spc="-10" dirty="0">
                <a:uFill>
                  <a:solidFill>
                    <a:srgbClr val="000000"/>
                  </a:solidFill>
                </a:uFill>
                <a:latin typeface="Times New Roman"/>
                <a:cs typeface="Times New Roman"/>
                <a:hlinkClick r:id="rId2"/>
              </a:rPr>
              <a:t> </a:t>
            </a:r>
            <a:r>
              <a:rPr sz="1400" u="sng" spc="-5" dirty="0">
                <a:uFill>
                  <a:solidFill>
                    <a:srgbClr val="000000"/>
                  </a:solidFill>
                </a:uFill>
                <a:latin typeface="Times New Roman"/>
                <a:cs typeface="Times New Roman"/>
                <a:hlinkClick r:id="rId2"/>
              </a:rPr>
              <a:t>Ensemble</a:t>
            </a:r>
            <a:r>
              <a:rPr sz="1400" u="sng" dirty="0">
                <a:uFill>
                  <a:solidFill>
                    <a:srgbClr val="000000"/>
                  </a:solidFill>
                </a:uFill>
                <a:latin typeface="Times New Roman"/>
                <a:cs typeface="Times New Roman"/>
                <a:hlinkClick r:id="rId2"/>
              </a:rPr>
              <a:t> </a:t>
            </a:r>
            <a:r>
              <a:rPr sz="1400" u="sng" spc="-5" dirty="0">
                <a:uFill>
                  <a:solidFill>
                    <a:srgbClr val="000000"/>
                  </a:solidFill>
                </a:uFill>
                <a:latin typeface="Times New Roman"/>
                <a:cs typeface="Times New Roman"/>
                <a:hlinkClick r:id="rId2"/>
              </a:rPr>
              <a:t>Learning</a:t>
            </a:r>
            <a:endParaRPr sz="1400" dirty="0">
              <a:latin typeface="Times New Roman"/>
              <a:cs typeface="Times New Roman"/>
            </a:endParaRPr>
          </a:p>
        </p:txBody>
      </p:sp>
      <p:pic>
        <p:nvPicPr>
          <p:cNvPr id="6" name="object 6"/>
          <p:cNvPicPr/>
          <p:nvPr/>
        </p:nvPicPr>
        <p:blipFill>
          <a:blip r:embed="rId3" cstate="print"/>
          <a:stretch>
            <a:fillRect/>
          </a:stretch>
        </p:blipFill>
        <p:spPr>
          <a:xfrm>
            <a:off x="542925" y="1828800"/>
            <a:ext cx="5153025" cy="267652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14775" y="324738"/>
            <a:ext cx="4375785" cy="701040"/>
          </a:xfrm>
          <a:prstGeom prst="rect">
            <a:avLst/>
          </a:prstGeom>
        </p:spPr>
        <p:txBody>
          <a:bodyPr vert="horz" wrap="square" lIns="0" tIns="16510" rIns="0" bIns="0" rtlCol="0">
            <a:spAutoFit/>
          </a:bodyPr>
          <a:lstStyle/>
          <a:p>
            <a:pPr marL="12700">
              <a:lnSpc>
                <a:spcPct val="100000"/>
              </a:lnSpc>
              <a:spcBef>
                <a:spcPts val="130"/>
              </a:spcBef>
            </a:pPr>
            <a:r>
              <a:rPr spc="-15" dirty="0"/>
              <a:t>M</a:t>
            </a:r>
            <a:r>
              <a:rPr spc="15" dirty="0"/>
              <a:t>E</a:t>
            </a:r>
            <a:r>
              <a:rPr dirty="0"/>
              <a:t>T</a:t>
            </a:r>
            <a:r>
              <a:rPr spc="-30" dirty="0"/>
              <a:t>H</a:t>
            </a:r>
            <a:r>
              <a:rPr spc="45" dirty="0"/>
              <a:t>O</a:t>
            </a:r>
            <a:r>
              <a:rPr spc="-30" dirty="0"/>
              <a:t>DO</a:t>
            </a:r>
            <a:r>
              <a:rPr spc="15" dirty="0"/>
              <a:t>L</a:t>
            </a:r>
            <a:r>
              <a:rPr spc="-35" dirty="0"/>
              <a:t>O</a:t>
            </a:r>
            <a:r>
              <a:rPr spc="45" dirty="0"/>
              <a:t>G</a:t>
            </a:r>
            <a:r>
              <a:rPr spc="20" dirty="0"/>
              <a:t>Y</a:t>
            </a:r>
          </a:p>
        </p:txBody>
      </p:sp>
      <p:sp>
        <p:nvSpPr>
          <p:cNvPr id="3" name="object 3"/>
          <p:cNvSpPr txBox="1"/>
          <p:nvPr/>
        </p:nvSpPr>
        <p:spPr>
          <a:xfrm>
            <a:off x="917575" y="1765998"/>
            <a:ext cx="10336530" cy="3911600"/>
          </a:xfrm>
          <a:prstGeom prst="rect">
            <a:avLst/>
          </a:prstGeom>
        </p:spPr>
        <p:txBody>
          <a:bodyPr vert="horz" wrap="square" lIns="0" tIns="106045" rIns="0" bIns="0" rtlCol="0">
            <a:spAutoFit/>
          </a:bodyPr>
          <a:lstStyle/>
          <a:p>
            <a:pPr marL="12700" marR="77470">
              <a:lnSpc>
                <a:spcPct val="70400"/>
              </a:lnSpc>
              <a:spcBef>
                <a:spcPts val="835"/>
              </a:spcBef>
            </a:pPr>
            <a:r>
              <a:rPr sz="2000" spc="5" dirty="0">
                <a:latin typeface="Times New Roman"/>
                <a:cs typeface="Times New Roman"/>
              </a:rPr>
              <a:t>Before </a:t>
            </a:r>
            <a:r>
              <a:rPr sz="2000" dirty="0">
                <a:latin typeface="Times New Roman"/>
                <a:cs typeface="Times New Roman"/>
              </a:rPr>
              <a:t>stating </a:t>
            </a:r>
            <a:r>
              <a:rPr sz="2000" spc="-20" dirty="0">
                <a:latin typeface="Times New Roman"/>
                <a:cs typeface="Times New Roman"/>
              </a:rPr>
              <a:t>the </a:t>
            </a:r>
            <a:r>
              <a:rPr sz="2000" spc="20" dirty="0">
                <a:latin typeface="Times New Roman"/>
                <a:cs typeface="Times New Roman"/>
              </a:rPr>
              <a:t>ML </a:t>
            </a:r>
            <a:r>
              <a:rPr sz="2000" spc="-5" dirty="0">
                <a:latin typeface="Times New Roman"/>
                <a:cs typeface="Times New Roman"/>
              </a:rPr>
              <a:t>model </a:t>
            </a:r>
            <a:r>
              <a:rPr sz="2000" spc="-10" dirty="0">
                <a:latin typeface="Times New Roman"/>
                <a:cs typeface="Times New Roman"/>
              </a:rPr>
              <a:t>training, </a:t>
            </a:r>
            <a:r>
              <a:rPr sz="2000" spc="-20" dirty="0">
                <a:latin typeface="Times New Roman"/>
                <a:cs typeface="Times New Roman"/>
              </a:rPr>
              <a:t>the </a:t>
            </a:r>
            <a:r>
              <a:rPr sz="2000" spc="-10" dirty="0">
                <a:latin typeface="Times New Roman"/>
                <a:cs typeface="Times New Roman"/>
              </a:rPr>
              <a:t>data </a:t>
            </a:r>
            <a:r>
              <a:rPr sz="2000" spc="-15" dirty="0">
                <a:latin typeface="Times New Roman"/>
                <a:cs typeface="Times New Roman"/>
              </a:rPr>
              <a:t>is </a:t>
            </a:r>
            <a:r>
              <a:rPr sz="2000" spc="5" dirty="0">
                <a:latin typeface="Times New Roman"/>
                <a:cs typeface="Times New Roman"/>
              </a:rPr>
              <a:t>split </a:t>
            </a:r>
            <a:r>
              <a:rPr sz="2000" spc="-5" dirty="0">
                <a:latin typeface="Times New Roman"/>
                <a:cs typeface="Times New Roman"/>
              </a:rPr>
              <a:t>into </a:t>
            </a:r>
            <a:r>
              <a:rPr lang="en-IN" sz="2000" spc="-15" dirty="0">
                <a:latin typeface="Times New Roman"/>
                <a:cs typeface="Times New Roman"/>
              </a:rPr>
              <a:t>7</a:t>
            </a:r>
            <a:r>
              <a:rPr sz="2000" spc="-15" dirty="0">
                <a:latin typeface="Times New Roman"/>
                <a:cs typeface="Times New Roman"/>
              </a:rPr>
              <a:t>0-</a:t>
            </a:r>
            <a:r>
              <a:rPr lang="en-IN" sz="2000" spc="-15" dirty="0">
                <a:latin typeface="Times New Roman"/>
                <a:cs typeface="Times New Roman"/>
              </a:rPr>
              <a:t>3</a:t>
            </a:r>
            <a:r>
              <a:rPr sz="2000" spc="-15" dirty="0">
                <a:latin typeface="Times New Roman"/>
                <a:cs typeface="Times New Roman"/>
              </a:rPr>
              <a:t>0 </a:t>
            </a:r>
            <a:r>
              <a:rPr sz="2000" spc="5" dirty="0">
                <a:latin typeface="Times New Roman"/>
                <a:cs typeface="Times New Roman"/>
              </a:rPr>
              <a:t>i.e., </a:t>
            </a:r>
            <a:r>
              <a:rPr lang="en-IN" sz="2000" spc="5" dirty="0">
                <a:latin typeface="Times New Roman"/>
                <a:cs typeface="Times New Roman"/>
              </a:rPr>
              <a:t>7</a:t>
            </a:r>
            <a:r>
              <a:rPr sz="2000" dirty="0">
                <a:latin typeface="Times New Roman"/>
                <a:cs typeface="Times New Roman"/>
              </a:rPr>
              <a:t>000 training </a:t>
            </a:r>
            <a:r>
              <a:rPr sz="2000" spc="-10" dirty="0">
                <a:latin typeface="Times New Roman"/>
                <a:cs typeface="Times New Roman"/>
              </a:rPr>
              <a:t>samples </a:t>
            </a:r>
            <a:r>
              <a:rPr sz="2000" spc="20" dirty="0">
                <a:latin typeface="Times New Roman"/>
                <a:cs typeface="Times New Roman"/>
              </a:rPr>
              <a:t>&amp; </a:t>
            </a:r>
            <a:r>
              <a:rPr lang="en-IN" sz="2000" spc="20" dirty="0">
                <a:latin typeface="Times New Roman"/>
                <a:cs typeface="Times New Roman"/>
              </a:rPr>
              <a:t>3</a:t>
            </a:r>
            <a:r>
              <a:rPr sz="2000" dirty="0">
                <a:latin typeface="Times New Roman"/>
                <a:cs typeface="Times New Roman"/>
              </a:rPr>
              <a:t>000 </a:t>
            </a:r>
            <a:r>
              <a:rPr sz="2000" spc="5" dirty="0">
                <a:latin typeface="Times New Roman"/>
                <a:cs typeface="Times New Roman"/>
              </a:rPr>
              <a:t> </a:t>
            </a:r>
            <a:r>
              <a:rPr sz="2000" dirty="0">
                <a:latin typeface="Times New Roman"/>
                <a:cs typeface="Times New Roman"/>
              </a:rPr>
              <a:t>testing</a:t>
            </a:r>
            <a:r>
              <a:rPr sz="2000" spc="-10" dirty="0">
                <a:latin typeface="Times New Roman"/>
                <a:cs typeface="Times New Roman"/>
              </a:rPr>
              <a:t> samples.</a:t>
            </a:r>
            <a:r>
              <a:rPr sz="2000" spc="40" dirty="0">
                <a:latin typeface="Times New Roman"/>
                <a:cs typeface="Times New Roman"/>
              </a:rPr>
              <a:t> </a:t>
            </a:r>
            <a:r>
              <a:rPr sz="2000" dirty="0">
                <a:latin typeface="Times New Roman"/>
                <a:cs typeface="Times New Roman"/>
              </a:rPr>
              <a:t>From</a:t>
            </a:r>
            <a:r>
              <a:rPr sz="2000" spc="-45" dirty="0">
                <a:latin typeface="Times New Roman"/>
                <a:cs typeface="Times New Roman"/>
              </a:rPr>
              <a:t> </a:t>
            </a:r>
            <a:r>
              <a:rPr sz="2000" spc="5" dirty="0">
                <a:latin typeface="Times New Roman"/>
                <a:cs typeface="Times New Roman"/>
              </a:rPr>
              <a:t>the</a:t>
            </a:r>
            <a:r>
              <a:rPr sz="2000" spc="-45" dirty="0">
                <a:latin typeface="Times New Roman"/>
                <a:cs typeface="Times New Roman"/>
              </a:rPr>
              <a:t> </a:t>
            </a:r>
            <a:r>
              <a:rPr sz="2000" spc="-5" dirty="0">
                <a:latin typeface="Times New Roman"/>
                <a:cs typeface="Times New Roman"/>
              </a:rPr>
              <a:t>dataset,</a:t>
            </a:r>
            <a:r>
              <a:rPr sz="2000" spc="-30" dirty="0">
                <a:latin typeface="Times New Roman"/>
                <a:cs typeface="Times New Roman"/>
              </a:rPr>
              <a:t> </a:t>
            </a:r>
            <a:r>
              <a:rPr sz="2000" spc="20" dirty="0">
                <a:latin typeface="Times New Roman"/>
                <a:cs typeface="Times New Roman"/>
              </a:rPr>
              <a:t>it</a:t>
            </a:r>
            <a:r>
              <a:rPr sz="2000" spc="-15" dirty="0">
                <a:latin typeface="Times New Roman"/>
                <a:cs typeface="Times New Roman"/>
              </a:rPr>
              <a:t> is</a:t>
            </a:r>
            <a:r>
              <a:rPr sz="2000" spc="-5" dirty="0">
                <a:latin typeface="Times New Roman"/>
                <a:cs typeface="Times New Roman"/>
              </a:rPr>
              <a:t> </a:t>
            </a:r>
            <a:r>
              <a:rPr sz="2000" dirty="0">
                <a:latin typeface="Times New Roman"/>
                <a:cs typeface="Times New Roman"/>
              </a:rPr>
              <a:t>clear</a:t>
            </a:r>
            <a:r>
              <a:rPr sz="2000" spc="-45" dirty="0">
                <a:latin typeface="Times New Roman"/>
                <a:cs typeface="Times New Roman"/>
              </a:rPr>
              <a:t> </a:t>
            </a:r>
            <a:r>
              <a:rPr sz="2000" spc="5" dirty="0">
                <a:latin typeface="Times New Roman"/>
                <a:cs typeface="Times New Roman"/>
              </a:rPr>
              <a:t>that</a:t>
            </a:r>
            <a:r>
              <a:rPr sz="2000" spc="-10" dirty="0">
                <a:latin typeface="Times New Roman"/>
                <a:cs typeface="Times New Roman"/>
              </a:rPr>
              <a:t> </a:t>
            </a:r>
            <a:r>
              <a:rPr sz="2000" spc="-5" dirty="0">
                <a:latin typeface="Times New Roman"/>
                <a:cs typeface="Times New Roman"/>
              </a:rPr>
              <a:t>this </a:t>
            </a:r>
            <a:r>
              <a:rPr sz="2000" spc="-15" dirty="0">
                <a:latin typeface="Times New Roman"/>
                <a:cs typeface="Times New Roman"/>
              </a:rPr>
              <a:t>is</a:t>
            </a:r>
            <a:r>
              <a:rPr sz="2000" spc="-10" dirty="0">
                <a:latin typeface="Times New Roman"/>
                <a:cs typeface="Times New Roman"/>
              </a:rPr>
              <a:t> </a:t>
            </a:r>
            <a:r>
              <a:rPr sz="2000" spc="10" dirty="0">
                <a:latin typeface="Times New Roman"/>
                <a:cs typeface="Times New Roman"/>
              </a:rPr>
              <a:t>a</a:t>
            </a:r>
            <a:r>
              <a:rPr sz="2000" spc="35" dirty="0">
                <a:latin typeface="Times New Roman"/>
                <a:cs typeface="Times New Roman"/>
              </a:rPr>
              <a:t> </a:t>
            </a:r>
            <a:r>
              <a:rPr sz="2000" spc="-5" dirty="0">
                <a:latin typeface="Times New Roman"/>
                <a:cs typeface="Times New Roman"/>
              </a:rPr>
              <a:t>supervised</a:t>
            </a:r>
            <a:r>
              <a:rPr sz="2000" spc="-10" dirty="0">
                <a:latin typeface="Times New Roman"/>
                <a:cs typeface="Times New Roman"/>
              </a:rPr>
              <a:t> </a:t>
            </a:r>
            <a:r>
              <a:rPr sz="2000" spc="-5" dirty="0">
                <a:latin typeface="Times New Roman"/>
                <a:cs typeface="Times New Roman"/>
              </a:rPr>
              <a:t>machine</a:t>
            </a:r>
            <a:r>
              <a:rPr sz="2000" spc="30" dirty="0">
                <a:latin typeface="Times New Roman"/>
                <a:cs typeface="Times New Roman"/>
              </a:rPr>
              <a:t> </a:t>
            </a:r>
            <a:r>
              <a:rPr sz="2000" dirty="0">
                <a:latin typeface="Times New Roman"/>
                <a:cs typeface="Times New Roman"/>
              </a:rPr>
              <a:t>learning</a:t>
            </a:r>
            <a:r>
              <a:rPr sz="2000" spc="-5" dirty="0">
                <a:latin typeface="Times New Roman"/>
                <a:cs typeface="Times New Roman"/>
              </a:rPr>
              <a:t> </a:t>
            </a:r>
            <a:r>
              <a:rPr sz="2000" dirty="0">
                <a:latin typeface="Times New Roman"/>
                <a:cs typeface="Times New Roman"/>
              </a:rPr>
              <a:t>task.</a:t>
            </a:r>
            <a:r>
              <a:rPr sz="2000" spc="-105" dirty="0">
                <a:latin typeface="Times New Roman"/>
                <a:cs typeface="Times New Roman"/>
              </a:rPr>
              <a:t> </a:t>
            </a:r>
            <a:r>
              <a:rPr sz="2000" spc="10" dirty="0">
                <a:latin typeface="Times New Roman"/>
                <a:cs typeface="Times New Roman"/>
              </a:rPr>
              <a:t>There</a:t>
            </a:r>
            <a:r>
              <a:rPr sz="2000" spc="-45" dirty="0">
                <a:latin typeface="Times New Roman"/>
                <a:cs typeface="Times New Roman"/>
              </a:rPr>
              <a:t> </a:t>
            </a:r>
            <a:r>
              <a:rPr sz="2000" spc="10" dirty="0">
                <a:latin typeface="Times New Roman"/>
                <a:cs typeface="Times New Roman"/>
              </a:rPr>
              <a:t>are </a:t>
            </a:r>
            <a:r>
              <a:rPr sz="2000" spc="-484" dirty="0">
                <a:latin typeface="Times New Roman"/>
                <a:cs typeface="Times New Roman"/>
              </a:rPr>
              <a:t> </a:t>
            </a:r>
            <a:r>
              <a:rPr sz="2000" spc="10" dirty="0">
                <a:latin typeface="Times New Roman"/>
                <a:cs typeface="Times New Roman"/>
              </a:rPr>
              <a:t>two</a:t>
            </a:r>
            <a:r>
              <a:rPr sz="2000" spc="-15" dirty="0">
                <a:latin typeface="Times New Roman"/>
                <a:cs typeface="Times New Roman"/>
              </a:rPr>
              <a:t> </a:t>
            </a:r>
            <a:r>
              <a:rPr sz="2000" spc="-5" dirty="0">
                <a:latin typeface="Times New Roman"/>
                <a:cs typeface="Times New Roman"/>
              </a:rPr>
              <a:t>major</a:t>
            </a:r>
            <a:r>
              <a:rPr sz="2000" spc="-45" dirty="0">
                <a:latin typeface="Times New Roman"/>
                <a:cs typeface="Times New Roman"/>
              </a:rPr>
              <a:t> </a:t>
            </a:r>
            <a:r>
              <a:rPr sz="2000" dirty="0">
                <a:latin typeface="Times New Roman"/>
                <a:cs typeface="Times New Roman"/>
              </a:rPr>
              <a:t>types</a:t>
            </a:r>
            <a:r>
              <a:rPr sz="2000" spc="-10" dirty="0">
                <a:latin typeface="Times New Roman"/>
                <a:cs typeface="Times New Roman"/>
              </a:rPr>
              <a:t> </a:t>
            </a:r>
            <a:r>
              <a:rPr sz="2000" spc="25" dirty="0">
                <a:latin typeface="Times New Roman"/>
                <a:cs typeface="Times New Roman"/>
              </a:rPr>
              <a:t>of</a:t>
            </a:r>
            <a:r>
              <a:rPr sz="2000" spc="-50" dirty="0">
                <a:latin typeface="Times New Roman"/>
                <a:cs typeface="Times New Roman"/>
              </a:rPr>
              <a:t> </a:t>
            </a:r>
            <a:r>
              <a:rPr sz="2000" dirty="0">
                <a:latin typeface="Times New Roman"/>
                <a:cs typeface="Times New Roman"/>
              </a:rPr>
              <a:t>supervised</a:t>
            </a:r>
            <a:r>
              <a:rPr sz="2000" spc="-10" dirty="0">
                <a:latin typeface="Times New Roman"/>
                <a:cs typeface="Times New Roman"/>
              </a:rPr>
              <a:t> </a:t>
            </a:r>
            <a:r>
              <a:rPr sz="2000" spc="-5" dirty="0">
                <a:latin typeface="Times New Roman"/>
                <a:cs typeface="Times New Roman"/>
              </a:rPr>
              <a:t>machine</a:t>
            </a:r>
            <a:r>
              <a:rPr sz="2000" spc="-45" dirty="0">
                <a:latin typeface="Times New Roman"/>
                <a:cs typeface="Times New Roman"/>
              </a:rPr>
              <a:t> </a:t>
            </a:r>
            <a:r>
              <a:rPr sz="2000" dirty="0">
                <a:latin typeface="Times New Roman"/>
                <a:cs typeface="Times New Roman"/>
              </a:rPr>
              <a:t>learning</a:t>
            </a:r>
            <a:r>
              <a:rPr sz="2000" spc="-15" dirty="0">
                <a:latin typeface="Times New Roman"/>
                <a:cs typeface="Times New Roman"/>
              </a:rPr>
              <a:t> </a:t>
            </a:r>
            <a:r>
              <a:rPr sz="2000" spc="-5" dirty="0">
                <a:latin typeface="Times New Roman"/>
                <a:cs typeface="Times New Roman"/>
              </a:rPr>
              <a:t>problems,</a:t>
            </a:r>
            <a:r>
              <a:rPr sz="2000" spc="40" dirty="0">
                <a:latin typeface="Times New Roman"/>
                <a:cs typeface="Times New Roman"/>
              </a:rPr>
              <a:t> </a:t>
            </a:r>
            <a:r>
              <a:rPr sz="2000" spc="-5" dirty="0">
                <a:latin typeface="Times New Roman"/>
                <a:cs typeface="Times New Roman"/>
              </a:rPr>
              <a:t>called</a:t>
            </a:r>
            <a:r>
              <a:rPr sz="2000" spc="-10" dirty="0">
                <a:latin typeface="Times New Roman"/>
                <a:cs typeface="Times New Roman"/>
              </a:rPr>
              <a:t> </a:t>
            </a:r>
            <a:r>
              <a:rPr sz="2000" spc="-5" dirty="0">
                <a:latin typeface="Times New Roman"/>
                <a:cs typeface="Times New Roman"/>
              </a:rPr>
              <a:t>classification</a:t>
            </a:r>
            <a:r>
              <a:rPr sz="2000" spc="-10" dirty="0">
                <a:latin typeface="Times New Roman"/>
                <a:cs typeface="Times New Roman"/>
              </a:rPr>
              <a:t> </a:t>
            </a:r>
            <a:r>
              <a:rPr sz="2000" spc="-5" dirty="0">
                <a:latin typeface="Times New Roman"/>
                <a:cs typeface="Times New Roman"/>
              </a:rPr>
              <a:t>and</a:t>
            </a:r>
            <a:r>
              <a:rPr sz="2000" spc="-10" dirty="0">
                <a:latin typeface="Times New Roman"/>
                <a:cs typeface="Times New Roman"/>
              </a:rPr>
              <a:t> </a:t>
            </a:r>
            <a:r>
              <a:rPr sz="2000" spc="-5" dirty="0">
                <a:latin typeface="Times New Roman"/>
                <a:cs typeface="Times New Roman"/>
              </a:rPr>
              <a:t>regression.</a:t>
            </a:r>
            <a:endParaRPr sz="2000" dirty="0">
              <a:latin typeface="Times New Roman"/>
              <a:cs typeface="Times New Roman"/>
            </a:endParaRPr>
          </a:p>
          <a:p>
            <a:pPr marL="12700">
              <a:lnSpc>
                <a:spcPts val="2065"/>
              </a:lnSpc>
              <a:spcBef>
                <a:spcPts val="229"/>
              </a:spcBef>
            </a:pPr>
            <a:r>
              <a:rPr sz="2000" dirty="0">
                <a:latin typeface="Times New Roman"/>
                <a:cs typeface="Times New Roman"/>
              </a:rPr>
              <a:t>This</a:t>
            </a:r>
            <a:r>
              <a:rPr sz="2000" spc="-10" dirty="0">
                <a:latin typeface="Times New Roman"/>
                <a:cs typeface="Times New Roman"/>
              </a:rPr>
              <a:t> </a:t>
            </a:r>
            <a:r>
              <a:rPr sz="2000" spc="10" dirty="0">
                <a:latin typeface="Times New Roman"/>
                <a:cs typeface="Times New Roman"/>
              </a:rPr>
              <a:t>data</a:t>
            </a:r>
            <a:r>
              <a:rPr sz="2000" spc="-40" dirty="0">
                <a:latin typeface="Times New Roman"/>
                <a:cs typeface="Times New Roman"/>
              </a:rPr>
              <a:t> </a:t>
            </a:r>
            <a:r>
              <a:rPr sz="2000" spc="-5" dirty="0">
                <a:latin typeface="Times New Roman"/>
                <a:cs typeface="Times New Roman"/>
              </a:rPr>
              <a:t>set</a:t>
            </a:r>
            <a:r>
              <a:rPr sz="2000" spc="-10" dirty="0">
                <a:latin typeface="Times New Roman"/>
                <a:cs typeface="Times New Roman"/>
              </a:rPr>
              <a:t> </a:t>
            </a:r>
            <a:r>
              <a:rPr sz="2000" spc="5" dirty="0">
                <a:latin typeface="Times New Roman"/>
                <a:cs typeface="Times New Roman"/>
              </a:rPr>
              <a:t>comes</a:t>
            </a:r>
            <a:r>
              <a:rPr sz="2000" spc="-5" dirty="0">
                <a:latin typeface="Times New Roman"/>
                <a:cs typeface="Times New Roman"/>
              </a:rPr>
              <a:t> </a:t>
            </a:r>
            <a:r>
              <a:rPr sz="2000" dirty="0">
                <a:latin typeface="Times New Roman"/>
                <a:cs typeface="Times New Roman"/>
              </a:rPr>
              <a:t>under</a:t>
            </a:r>
            <a:r>
              <a:rPr sz="2000" spc="-45" dirty="0">
                <a:latin typeface="Times New Roman"/>
                <a:cs typeface="Times New Roman"/>
              </a:rPr>
              <a:t> </a:t>
            </a:r>
            <a:r>
              <a:rPr sz="2000" spc="-5" dirty="0">
                <a:latin typeface="Times New Roman"/>
                <a:cs typeface="Times New Roman"/>
              </a:rPr>
              <a:t>classification </a:t>
            </a:r>
            <a:r>
              <a:rPr sz="2000" dirty="0">
                <a:latin typeface="Times New Roman"/>
                <a:cs typeface="Times New Roman"/>
              </a:rPr>
              <a:t>problem,</a:t>
            </a:r>
            <a:r>
              <a:rPr sz="2000" spc="-30" dirty="0">
                <a:latin typeface="Times New Roman"/>
                <a:cs typeface="Times New Roman"/>
              </a:rPr>
              <a:t> </a:t>
            </a:r>
            <a:r>
              <a:rPr sz="2000" spc="10" dirty="0">
                <a:latin typeface="Times New Roman"/>
                <a:cs typeface="Times New Roman"/>
              </a:rPr>
              <a:t>as</a:t>
            </a:r>
            <a:r>
              <a:rPr sz="2000" spc="-5" dirty="0">
                <a:latin typeface="Times New Roman"/>
                <a:cs typeface="Times New Roman"/>
              </a:rPr>
              <a:t> </a:t>
            </a:r>
            <a:r>
              <a:rPr sz="2000" spc="5" dirty="0">
                <a:latin typeface="Times New Roman"/>
                <a:cs typeface="Times New Roman"/>
              </a:rPr>
              <a:t>the</a:t>
            </a:r>
            <a:r>
              <a:rPr sz="2000" spc="-45" dirty="0">
                <a:latin typeface="Times New Roman"/>
                <a:cs typeface="Times New Roman"/>
              </a:rPr>
              <a:t> </a:t>
            </a:r>
            <a:r>
              <a:rPr sz="2000" spc="-10" dirty="0">
                <a:latin typeface="Times New Roman"/>
                <a:cs typeface="Times New Roman"/>
              </a:rPr>
              <a:t>input </a:t>
            </a:r>
            <a:r>
              <a:rPr sz="2000" spc="25" dirty="0">
                <a:latin typeface="Times New Roman"/>
                <a:cs typeface="Times New Roman"/>
              </a:rPr>
              <a:t>URL</a:t>
            </a:r>
            <a:r>
              <a:rPr sz="2000" spc="-85" dirty="0">
                <a:latin typeface="Times New Roman"/>
                <a:cs typeface="Times New Roman"/>
              </a:rPr>
              <a:t> </a:t>
            </a:r>
            <a:r>
              <a:rPr sz="2000" spc="-15" dirty="0">
                <a:latin typeface="Times New Roman"/>
                <a:cs typeface="Times New Roman"/>
              </a:rPr>
              <a:t>is</a:t>
            </a:r>
            <a:r>
              <a:rPr sz="2000" spc="-5" dirty="0">
                <a:latin typeface="Times New Roman"/>
                <a:cs typeface="Times New Roman"/>
              </a:rPr>
              <a:t> classified </a:t>
            </a:r>
            <a:r>
              <a:rPr sz="2000" spc="10" dirty="0">
                <a:latin typeface="Times New Roman"/>
                <a:cs typeface="Times New Roman"/>
              </a:rPr>
              <a:t>as</a:t>
            </a:r>
            <a:r>
              <a:rPr sz="2000" spc="-10" dirty="0">
                <a:latin typeface="Times New Roman"/>
                <a:cs typeface="Times New Roman"/>
              </a:rPr>
              <a:t> phishing</a:t>
            </a:r>
            <a:r>
              <a:rPr sz="2000" spc="-5" dirty="0">
                <a:latin typeface="Times New Roman"/>
                <a:cs typeface="Times New Roman"/>
              </a:rPr>
              <a:t> (1)</a:t>
            </a:r>
            <a:r>
              <a:rPr sz="2000" spc="25" dirty="0">
                <a:latin typeface="Times New Roman"/>
                <a:cs typeface="Times New Roman"/>
              </a:rPr>
              <a:t> </a:t>
            </a:r>
            <a:r>
              <a:rPr sz="2000" spc="-10" dirty="0">
                <a:latin typeface="Times New Roman"/>
                <a:cs typeface="Times New Roman"/>
              </a:rPr>
              <a:t>or</a:t>
            </a:r>
            <a:endParaRPr sz="2000" dirty="0">
              <a:latin typeface="Times New Roman"/>
              <a:cs typeface="Times New Roman"/>
            </a:endParaRPr>
          </a:p>
          <a:p>
            <a:pPr marL="12700" marR="5080">
              <a:lnSpc>
                <a:spcPct val="68900"/>
              </a:lnSpc>
              <a:spcBef>
                <a:spcPts val="409"/>
              </a:spcBef>
            </a:pPr>
            <a:r>
              <a:rPr sz="2000" spc="-10" dirty="0">
                <a:latin typeface="Times New Roman"/>
                <a:cs typeface="Times New Roman"/>
              </a:rPr>
              <a:t>legitimate</a:t>
            </a:r>
            <a:r>
              <a:rPr sz="2000" spc="35" dirty="0">
                <a:latin typeface="Times New Roman"/>
                <a:cs typeface="Times New Roman"/>
              </a:rPr>
              <a:t> </a:t>
            </a:r>
            <a:r>
              <a:rPr sz="2000" spc="-5" dirty="0">
                <a:latin typeface="Times New Roman"/>
                <a:cs typeface="Times New Roman"/>
              </a:rPr>
              <a:t>(0).</a:t>
            </a:r>
            <a:r>
              <a:rPr sz="2000" spc="-25" dirty="0">
                <a:latin typeface="Times New Roman"/>
                <a:cs typeface="Times New Roman"/>
              </a:rPr>
              <a:t> </a:t>
            </a:r>
            <a:r>
              <a:rPr sz="2000" spc="-15" dirty="0">
                <a:latin typeface="Times New Roman"/>
                <a:cs typeface="Times New Roman"/>
              </a:rPr>
              <a:t>The</a:t>
            </a:r>
            <a:r>
              <a:rPr sz="2000" spc="35" dirty="0">
                <a:latin typeface="Times New Roman"/>
                <a:cs typeface="Times New Roman"/>
              </a:rPr>
              <a:t> </a:t>
            </a:r>
            <a:r>
              <a:rPr sz="2000" spc="-5" dirty="0">
                <a:latin typeface="Times New Roman"/>
                <a:cs typeface="Times New Roman"/>
              </a:rPr>
              <a:t>supervised </a:t>
            </a:r>
            <a:r>
              <a:rPr sz="2000" spc="5" dirty="0">
                <a:latin typeface="Times New Roman"/>
                <a:cs typeface="Times New Roman"/>
              </a:rPr>
              <a:t>machine</a:t>
            </a:r>
            <a:r>
              <a:rPr sz="2000" spc="-40" dirty="0">
                <a:latin typeface="Times New Roman"/>
                <a:cs typeface="Times New Roman"/>
              </a:rPr>
              <a:t> </a:t>
            </a:r>
            <a:r>
              <a:rPr sz="2000" dirty="0">
                <a:latin typeface="Times New Roman"/>
                <a:cs typeface="Times New Roman"/>
              </a:rPr>
              <a:t>learning</a:t>
            </a:r>
            <a:r>
              <a:rPr sz="2000" spc="-5" dirty="0">
                <a:latin typeface="Times New Roman"/>
                <a:cs typeface="Times New Roman"/>
              </a:rPr>
              <a:t> </a:t>
            </a:r>
            <a:r>
              <a:rPr sz="2000" spc="5" dirty="0">
                <a:latin typeface="Times New Roman"/>
                <a:cs typeface="Times New Roman"/>
              </a:rPr>
              <a:t>models</a:t>
            </a:r>
            <a:r>
              <a:rPr sz="2000" spc="-5" dirty="0">
                <a:latin typeface="Times New Roman"/>
                <a:cs typeface="Times New Roman"/>
              </a:rPr>
              <a:t> (classification)</a:t>
            </a:r>
            <a:r>
              <a:rPr sz="2000" spc="-50" dirty="0">
                <a:latin typeface="Times New Roman"/>
                <a:cs typeface="Times New Roman"/>
              </a:rPr>
              <a:t> </a:t>
            </a:r>
            <a:r>
              <a:rPr sz="2000" spc="-5" dirty="0">
                <a:latin typeface="Times New Roman"/>
                <a:cs typeface="Times New Roman"/>
              </a:rPr>
              <a:t>considered </a:t>
            </a:r>
            <a:r>
              <a:rPr sz="2000" spc="-10" dirty="0">
                <a:latin typeface="Times New Roman"/>
                <a:cs typeface="Times New Roman"/>
              </a:rPr>
              <a:t>to</a:t>
            </a:r>
            <a:r>
              <a:rPr sz="2000" spc="-5" dirty="0">
                <a:latin typeface="Times New Roman"/>
                <a:cs typeface="Times New Roman"/>
              </a:rPr>
              <a:t> </a:t>
            </a:r>
            <a:r>
              <a:rPr sz="2000" spc="5" dirty="0">
                <a:latin typeface="Times New Roman"/>
                <a:cs typeface="Times New Roman"/>
              </a:rPr>
              <a:t>train</a:t>
            </a:r>
            <a:r>
              <a:rPr sz="2000" spc="-5" dirty="0">
                <a:latin typeface="Times New Roman"/>
                <a:cs typeface="Times New Roman"/>
              </a:rPr>
              <a:t> </a:t>
            </a:r>
            <a:r>
              <a:rPr sz="2000" spc="-20" dirty="0">
                <a:latin typeface="Times New Roman"/>
                <a:cs typeface="Times New Roman"/>
              </a:rPr>
              <a:t>the</a:t>
            </a:r>
            <a:r>
              <a:rPr sz="2000" spc="40" dirty="0">
                <a:latin typeface="Times New Roman"/>
                <a:cs typeface="Times New Roman"/>
              </a:rPr>
              <a:t> </a:t>
            </a:r>
            <a:r>
              <a:rPr sz="2000" spc="-10" dirty="0">
                <a:latin typeface="Times New Roman"/>
                <a:cs typeface="Times New Roman"/>
              </a:rPr>
              <a:t>dataset </a:t>
            </a:r>
            <a:r>
              <a:rPr sz="2000" spc="-484" dirty="0">
                <a:latin typeface="Times New Roman"/>
                <a:cs typeface="Times New Roman"/>
              </a:rPr>
              <a:t> </a:t>
            </a:r>
            <a:r>
              <a:rPr sz="2000" spc="-10" dirty="0">
                <a:latin typeface="Times New Roman"/>
                <a:cs typeface="Times New Roman"/>
              </a:rPr>
              <a:t>in</a:t>
            </a:r>
            <a:r>
              <a:rPr sz="2000" spc="-20" dirty="0">
                <a:latin typeface="Times New Roman"/>
                <a:cs typeface="Times New Roman"/>
              </a:rPr>
              <a:t> </a:t>
            </a:r>
            <a:r>
              <a:rPr sz="2000" spc="-5" dirty="0">
                <a:latin typeface="Times New Roman"/>
                <a:cs typeface="Times New Roman"/>
              </a:rPr>
              <a:t>this</a:t>
            </a:r>
            <a:r>
              <a:rPr sz="2000" spc="-15" dirty="0">
                <a:latin typeface="Times New Roman"/>
                <a:cs typeface="Times New Roman"/>
              </a:rPr>
              <a:t> </a:t>
            </a:r>
            <a:r>
              <a:rPr sz="2000" dirty="0">
                <a:latin typeface="Times New Roman"/>
                <a:cs typeface="Times New Roman"/>
              </a:rPr>
              <a:t>project</a:t>
            </a:r>
            <a:r>
              <a:rPr sz="2000" spc="-15" dirty="0">
                <a:latin typeface="Times New Roman"/>
                <a:cs typeface="Times New Roman"/>
              </a:rPr>
              <a:t> </a:t>
            </a:r>
            <a:r>
              <a:rPr sz="2000" spc="-10" dirty="0">
                <a:latin typeface="Times New Roman"/>
                <a:cs typeface="Times New Roman"/>
              </a:rPr>
              <a:t>are:</a:t>
            </a:r>
            <a:endParaRPr sz="2000" dirty="0">
              <a:latin typeface="Times New Roman"/>
              <a:cs typeface="Times New Roman"/>
            </a:endParaRPr>
          </a:p>
          <a:p>
            <a:pPr marL="241300" indent="-229235">
              <a:lnSpc>
                <a:spcPct val="100000"/>
              </a:lnSpc>
              <a:spcBef>
                <a:spcPts val="305"/>
              </a:spcBef>
              <a:buFont typeface="Arial MT"/>
              <a:buChar char="•"/>
              <a:tabLst>
                <a:tab pos="241300" algn="l"/>
                <a:tab pos="241935" algn="l"/>
              </a:tabLst>
            </a:pPr>
            <a:r>
              <a:rPr sz="2000" spc="-5" dirty="0">
                <a:latin typeface="Times New Roman"/>
                <a:cs typeface="Times New Roman"/>
              </a:rPr>
              <a:t>Decision</a:t>
            </a:r>
            <a:r>
              <a:rPr sz="2000" spc="-55" dirty="0">
                <a:latin typeface="Times New Roman"/>
                <a:cs typeface="Times New Roman"/>
              </a:rPr>
              <a:t> </a:t>
            </a:r>
            <a:r>
              <a:rPr sz="2000" spc="-20" dirty="0">
                <a:latin typeface="Times New Roman"/>
                <a:cs typeface="Times New Roman"/>
              </a:rPr>
              <a:t>Tree</a:t>
            </a:r>
            <a:endParaRPr sz="2000" dirty="0">
              <a:latin typeface="Times New Roman"/>
              <a:cs typeface="Times New Roman"/>
            </a:endParaRPr>
          </a:p>
          <a:p>
            <a:pPr marL="241300" indent="-229235">
              <a:lnSpc>
                <a:spcPct val="100000"/>
              </a:lnSpc>
              <a:spcBef>
                <a:spcPts val="300"/>
              </a:spcBef>
              <a:buFont typeface="Arial MT"/>
              <a:buChar char="•"/>
              <a:tabLst>
                <a:tab pos="241300" algn="l"/>
                <a:tab pos="241935" algn="l"/>
              </a:tabLst>
            </a:pPr>
            <a:r>
              <a:rPr sz="2000" spc="5" dirty="0">
                <a:latin typeface="Times New Roman"/>
                <a:cs typeface="Times New Roman"/>
              </a:rPr>
              <a:t>Random</a:t>
            </a:r>
            <a:r>
              <a:rPr sz="2000" spc="-90" dirty="0">
                <a:latin typeface="Times New Roman"/>
                <a:cs typeface="Times New Roman"/>
              </a:rPr>
              <a:t> </a:t>
            </a:r>
            <a:r>
              <a:rPr sz="2000" spc="-5" dirty="0">
                <a:latin typeface="Times New Roman"/>
                <a:cs typeface="Times New Roman"/>
              </a:rPr>
              <a:t>Forest</a:t>
            </a:r>
            <a:endParaRPr sz="2000" dirty="0">
              <a:latin typeface="Times New Roman"/>
              <a:cs typeface="Times New Roman"/>
            </a:endParaRPr>
          </a:p>
          <a:p>
            <a:pPr marL="241300" indent="-229235">
              <a:lnSpc>
                <a:spcPct val="100000"/>
              </a:lnSpc>
              <a:spcBef>
                <a:spcPts val="229"/>
              </a:spcBef>
              <a:buFont typeface="Arial MT"/>
              <a:buChar char="•"/>
              <a:tabLst>
                <a:tab pos="241300" algn="l"/>
                <a:tab pos="241935" algn="l"/>
              </a:tabLst>
            </a:pPr>
            <a:r>
              <a:rPr sz="2000" spc="-10" dirty="0">
                <a:latin typeface="Times New Roman"/>
                <a:cs typeface="Times New Roman"/>
              </a:rPr>
              <a:t>Multilayer</a:t>
            </a:r>
            <a:r>
              <a:rPr sz="2000" spc="-5" dirty="0">
                <a:latin typeface="Times New Roman"/>
                <a:cs typeface="Times New Roman"/>
              </a:rPr>
              <a:t> Perceptrons</a:t>
            </a:r>
            <a:endParaRPr sz="2000" dirty="0">
              <a:latin typeface="Times New Roman"/>
              <a:cs typeface="Times New Roman"/>
            </a:endParaRPr>
          </a:p>
          <a:p>
            <a:pPr marL="241300" indent="-229235">
              <a:lnSpc>
                <a:spcPct val="100000"/>
              </a:lnSpc>
              <a:spcBef>
                <a:spcPts val="305"/>
              </a:spcBef>
              <a:buFont typeface="Arial MT"/>
              <a:buChar char="•"/>
              <a:tabLst>
                <a:tab pos="241300" algn="l"/>
                <a:tab pos="241935" algn="l"/>
              </a:tabLst>
            </a:pPr>
            <a:r>
              <a:rPr sz="2000" spc="5" dirty="0">
                <a:latin typeface="Times New Roman"/>
                <a:cs typeface="Times New Roman"/>
              </a:rPr>
              <a:t>XGBoost</a:t>
            </a:r>
            <a:endParaRPr sz="2000" dirty="0">
              <a:latin typeface="Times New Roman"/>
              <a:cs typeface="Times New Roman"/>
            </a:endParaRPr>
          </a:p>
          <a:p>
            <a:pPr marL="241300" indent="-229235">
              <a:lnSpc>
                <a:spcPct val="100000"/>
              </a:lnSpc>
              <a:spcBef>
                <a:spcPts val="300"/>
              </a:spcBef>
              <a:buFont typeface="Arial MT"/>
              <a:buChar char="•"/>
              <a:tabLst>
                <a:tab pos="241300" algn="l"/>
                <a:tab pos="241935" algn="l"/>
              </a:tabLst>
            </a:pPr>
            <a:r>
              <a:rPr sz="2000" spc="-5" dirty="0">
                <a:latin typeface="Times New Roman"/>
                <a:cs typeface="Times New Roman"/>
              </a:rPr>
              <a:t>Autoencoder</a:t>
            </a:r>
            <a:r>
              <a:rPr sz="2000" spc="-60" dirty="0">
                <a:latin typeface="Times New Roman"/>
                <a:cs typeface="Times New Roman"/>
              </a:rPr>
              <a:t> </a:t>
            </a:r>
            <a:r>
              <a:rPr sz="2000" spc="10" dirty="0">
                <a:latin typeface="Times New Roman"/>
                <a:cs typeface="Times New Roman"/>
              </a:rPr>
              <a:t>Neural</a:t>
            </a:r>
            <a:r>
              <a:rPr sz="2000" spc="-25" dirty="0">
                <a:latin typeface="Times New Roman"/>
                <a:cs typeface="Times New Roman"/>
              </a:rPr>
              <a:t> </a:t>
            </a:r>
            <a:r>
              <a:rPr sz="2000" spc="-5" dirty="0">
                <a:latin typeface="Times New Roman"/>
                <a:cs typeface="Times New Roman"/>
              </a:rPr>
              <a:t>Network</a:t>
            </a:r>
            <a:endParaRPr sz="2000" dirty="0">
              <a:latin typeface="Times New Roman"/>
              <a:cs typeface="Times New Roman"/>
            </a:endParaRPr>
          </a:p>
          <a:p>
            <a:pPr marL="241300" indent="-229235">
              <a:lnSpc>
                <a:spcPct val="100000"/>
              </a:lnSpc>
              <a:spcBef>
                <a:spcPts val="305"/>
              </a:spcBef>
              <a:buFont typeface="Arial MT"/>
              <a:buChar char="•"/>
              <a:tabLst>
                <a:tab pos="241300" algn="l"/>
                <a:tab pos="241935" algn="l"/>
              </a:tabLst>
            </a:pPr>
            <a:r>
              <a:rPr sz="2000" spc="-5" dirty="0">
                <a:latin typeface="Times New Roman"/>
                <a:cs typeface="Times New Roman"/>
              </a:rPr>
              <a:t>Support</a:t>
            </a:r>
            <a:r>
              <a:rPr sz="2000" spc="-30" dirty="0">
                <a:latin typeface="Times New Roman"/>
                <a:cs typeface="Times New Roman"/>
              </a:rPr>
              <a:t> </a:t>
            </a:r>
            <a:r>
              <a:rPr sz="2000" spc="-50" dirty="0">
                <a:latin typeface="Times New Roman"/>
                <a:cs typeface="Times New Roman"/>
              </a:rPr>
              <a:t>Vector</a:t>
            </a:r>
            <a:r>
              <a:rPr sz="2000" spc="10" dirty="0">
                <a:latin typeface="Times New Roman"/>
                <a:cs typeface="Times New Roman"/>
              </a:rPr>
              <a:t> </a:t>
            </a:r>
            <a:r>
              <a:rPr sz="2000" spc="-5" dirty="0">
                <a:latin typeface="Times New Roman"/>
                <a:cs typeface="Times New Roman"/>
              </a:rPr>
              <a:t>Machines</a:t>
            </a:r>
            <a:endParaRPr sz="2000" dirty="0">
              <a:latin typeface="Times New Roman"/>
              <a:cs typeface="Times New Roman"/>
            </a:endParaRPr>
          </a:p>
          <a:p>
            <a:pPr marL="12700">
              <a:lnSpc>
                <a:spcPct val="100000"/>
              </a:lnSpc>
              <a:spcBef>
                <a:spcPts val="229"/>
              </a:spcBef>
            </a:pPr>
            <a:r>
              <a:rPr sz="2000" spc="5" dirty="0">
                <a:latin typeface="Times New Roman"/>
                <a:cs typeface="Times New Roman"/>
              </a:rPr>
              <a:t>All</a:t>
            </a:r>
            <a:r>
              <a:rPr sz="2000" spc="-10" dirty="0">
                <a:latin typeface="Times New Roman"/>
                <a:cs typeface="Times New Roman"/>
              </a:rPr>
              <a:t> </a:t>
            </a:r>
            <a:r>
              <a:rPr sz="2000" dirty="0">
                <a:latin typeface="Times New Roman"/>
                <a:cs typeface="Times New Roman"/>
              </a:rPr>
              <a:t>these</a:t>
            </a:r>
            <a:r>
              <a:rPr sz="2000" spc="-45" dirty="0">
                <a:latin typeface="Times New Roman"/>
                <a:cs typeface="Times New Roman"/>
              </a:rPr>
              <a:t> </a:t>
            </a:r>
            <a:r>
              <a:rPr sz="2000" spc="5" dirty="0">
                <a:latin typeface="Times New Roman"/>
                <a:cs typeface="Times New Roman"/>
              </a:rPr>
              <a:t>models</a:t>
            </a:r>
            <a:r>
              <a:rPr sz="2000" spc="-10" dirty="0">
                <a:latin typeface="Times New Roman"/>
                <a:cs typeface="Times New Roman"/>
              </a:rPr>
              <a:t> </a:t>
            </a:r>
            <a:r>
              <a:rPr sz="2000" spc="-15" dirty="0">
                <a:latin typeface="Times New Roman"/>
                <a:cs typeface="Times New Roman"/>
              </a:rPr>
              <a:t>are</a:t>
            </a:r>
            <a:r>
              <a:rPr sz="2000" spc="30" dirty="0">
                <a:latin typeface="Times New Roman"/>
                <a:cs typeface="Times New Roman"/>
              </a:rPr>
              <a:t> </a:t>
            </a:r>
            <a:r>
              <a:rPr sz="2000" spc="-10" dirty="0">
                <a:latin typeface="Times New Roman"/>
                <a:cs typeface="Times New Roman"/>
              </a:rPr>
              <a:t>trained </a:t>
            </a:r>
            <a:r>
              <a:rPr sz="2000" spc="30" dirty="0">
                <a:latin typeface="Times New Roman"/>
                <a:cs typeface="Times New Roman"/>
              </a:rPr>
              <a:t>on</a:t>
            </a:r>
            <a:r>
              <a:rPr sz="2000" spc="-10" dirty="0">
                <a:latin typeface="Times New Roman"/>
                <a:cs typeface="Times New Roman"/>
              </a:rPr>
              <a:t> </a:t>
            </a:r>
            <a:r>
              <a:rPr sz="2000" spc="-15" dirty="0">
                <a:latin typeface="Times New Roman"/>
                <a:cs typeface="Times New Roman"/>
              </a:rPr>
              <a:t>the</a:t>
            </a:r>
            <a:r>
              <a:rPr sz="2000" spc="25" dirty="0">
                <a:latin typeface="Times New Roman"/>
                <a:cs typeface="Times New Roman"/>
              </a:rPr>
              <a:t> </a:t>
            </a:r>
            <a:r>
              <a:rPr sz="2000" spc="-10" dirty="0">
                <a:latin typeface="Times New Roman"/>
                <a:cs typeface="Times New Roman"/>
              </a:rPr>
              <a:t>dataset</a:t>
            </a:r>
            <a:r>
              <a:rPr sz="2000" spc="-5"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dirty="0">
                <a:latin typeface="Times New Roman"/>
                <a:cs typeface="Times New Roman"/>
              </a:rPr>
              <a:t>evaluation</a:t>
            </a:r>
            <a:r>
              <a:rPr sz="2000" spc="-10" dirty="0">
                <a:latin typeface="Times New Roman"/>
                <a:cs typeface="Times New Roman"/>
              </a:rPr>
              <a:t> of</a:t>
            </a:r>
            <a:r>
              <a:rPr sz="2000" spc="30" dirty="0">
                <a:latin typeface="Times New Roman"/>
                <a:cs typeface="Times New Roman"/>
              </a:rPr>
              <a:t> </a:t>
            </a:r>
            <a:r>
              <a:rPr sz="2000" spc="-15" dirty="0">
                <a:latin typeface="Times New Roman"/>
                <a:cs typeface="Times New Roman"/>
              </a:rPr>
              <a:t>the</a:t>
            </a:r>
            <a:r>
              <a:rPr sz="2000" spc="25" dirty="0">
                <a:latin typeface="Times New Roman"/>
                <a:cs typeface="Times New Roman"/>
              </a:rPr>
              <a:t> </a:t>
            </a:r>
            <a:r>
              <a:rPr sz="2000" spc="-5" dirty="0">
                <a:latin typeface="Times New Roman"/>
                <a:cs typeface="Times New Roman"/>
              </a:rPr>
              <a:t>model</a:t>
            </a:r>
            <a:r>
              <a:rPr sz="2000" spc="-10" dirty="0">
                <a:latin typeface="Times New Roman"/>
                <a:cs typeface="Times New Roman"/>
              </a:rPr>
              <a:t> </a:t>
            </a:r>
            <a:r>
              <a:rPr sz="2000" spc="-15" dirty="0">
                <a:latin typeface="Times New Roman"/>
                <a:cs typeface="Times New Roman"/>
              </a:rPr>
              <a:t>is</a:t>
            </a:r>
            <a:r>
              <a:rPr sz="2000" spc="-5" dirty="0">
                <a:latin typeface="Times New Roman"/>
                <a:cs typeface="Times New Roman"/>
              </a:rPr>
              <a:t> </a:t>
            </a:r>
            <a:r>
              <a:rPr sz="2000" dirty="0">
                <a:latin typeface="Times New Roman"/>
                <a:cs typeface="Times New Roman"/>
              </a:rPr>
              <a:t>done</a:t>
            </a:r>
            <a:r>
              <a:rPr sz="2000" spc="25" dirty="0">
                <a:latin typeface="Times New Roman"/>
                <a:cs typeface="Times New Roman"/>
              </a:rPr>
              <a:t> </a:t>
            </a:r>
            <a:r>
              <a:rPr sz="2000" dirty="0">
                <a:latin typeface="Times New Roman"/>
                <a:cs typeface="Times New Roman"/>
              </a:rPr>
              <a:t>with</a:t>
            </a:r>
            <a:r>
              <a:rPr sz="2000" spc="-10" dirty="0">
                <a:latin typeface="Times New Roman"/>
                <a:cs typeface="Times New Roman"/>
              </a:rPr>
              <a:t> </a:t>
            </a:r>
            <a:r>
              <a:rPr sz="2000" spc="5" dirty="0">
                <a:latin typeface="Times New Roman"/>
                <a:cs typeface="Times New Roman"/>
              </a:rPr>
              <a:t>the</a:t>
            </a:r>
            <a:r>
              <a:rPr sz="2000" spc="-45" dirty="0">
                <a:latin typeface="Times New Roman"/>
                <a:cs typeface="Times New Roman"/>
              </a:rPr>
              <a:t> </a:t>
            </a:r>
            <a:r>
              <a:rPr sz="2000" spc="5" dirty="0">
                <a:latin typeface="Times New Roman"/>
                <a:cs typeface="Times New Roman"/>
              </a:rPr>
              <a:t>test</a:t>
            </a:r>
            <a:r>
              <a:rPr sz="2000" spc="-5" dirty="0">
                <a:latin typeface="Times New Roman"/>
                <a:cs typeface="Times New Roman"/>
              </a:rPr>
              <a:t> </a:t>
            </a:r>
            <a:r>
              <a:rPr sz="2000" spc="-10" dirty="0">
                <a:latin typeface="Times New Roman"/>
                <a:cs typeface="Times New Roman"/>
              </a:rPr>
              <a:t>dataset.</a:t>
            </a:r>
            <a:endParaRPr sz="20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146-068B-C661-2926-AB4570B32A34}"/>
              </a:ext>
            </a:extLst>
          </p:cNvPr>
          <p:cNvSpPr>
            <a:spLocks noGrp="1"/>
          </p:cNvSpPr>
          <p:nvPr>
            <p:ph type="title"/>
          </p:nvPr>
        </p:nvSpPr>
        <p:spPr>
          <a:xfrm>
            <a:off x="76200" y="609282"/>
            <a:ext cx="11887199" cy="430887"/>
          </a:xfrm>
        </p:spPr>
        <p:txBody>
          <a:bodyPr/>
          <a:lstStyle/>
          <a:p>
            <a:pPr algn="ctr"/>
            <a:r>
              <a:rPr lang="en-US" sz="2800" b="1" dirty="0"/>
              <a:t>How does </a:t>
            </a:r>
            <a:r>
              <a:rPr lang="en-US" sz="2800" b="1" dirty="0" err="1"/>
              <a:t>phishtank</a:t>
            </a:r>
            <a:r>
              <a:rPr lang="en-US" sz="2800" b="1" dirty="0"/>
              <a:t> create dataset for train phishing website models?</a:t>
            </a:r>
            <a:endParaRPr lang="en-IN" sz="2800" b="1" dirty="0"/>
          </a:p>
        </p:txBody>
      </p:sp>
      <p:sp>
        <p:nvSpPr>
          <p:cNvPr id="12" name="Rectangle 8">
            <a:extLst>
              <a:ext uri="{FF2B5EF4-FFF2-40B4-BE49-F238E27FC236}">
                <a16:creationId xmlns:a16="http://schemas.microsoft.com/office/drawing/2014/main" id="{5216B3B7-E7F3-F2D4-EB14-19EC60131195}"/>
              </a:ext>
            </a:extLst>
          </p:cNvPr>
          <p:cNvSpPr>
            <a:spLocks noGrp="1" noChangeArrowheads="1"/>
          </p:cNvSpPr>
          <p:nvPr>
            <p:ph type="body" idx="1"/>
          </p:nvPr>
        </p:nvSpPr>
        <p:spPr bwMode="auto">
          <a:xfrm>
            <a:off x="228600" y="999172"/>
            <a:ext cx="11658598"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1. Feature Extraction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Machine learning models use different types of features to distinguish between phishing and legitimate websites. These features fall into three categories: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 URL-Based Features (Static Analysis)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Extracted from the URL string itself:</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Length of URL</a:t>
            </a:r>
            <a:r>
              <a:rPr kumimoji="0" lang="en-US" altLang="en-US" sz="1400" b="0" i="0" u="none" strike="noStrike" cap="none" normalizeH="0" baseline="0" dirty="0">
                <a:ln>
                  <a:noFill/>
                </a:ln>
                <a:solidFill>
                  <a:schemeClr val="tx1"/>
                </a:solidFill>
                <a:effectLst/>
                <a:latin typeface="Arial" panose="020B0604020202020204" pitchFamily="34" charset="0"/>
              </a:rPr>
              <a:t> (Shorter URLs are often legitimate, extremely long URLs may be phishing)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Use of IP Address Instead of Domain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http://192.168.1.1/login.php</a:t>
            </a:r>
            <a:r>
              <a:rPr kumimoji="0" lang="en-US" altLang="en-US" sz="1400" b="0" i="0" u="none" strike="noStrike" cap="none" normalizeH="0" baseline="0" dirty="0">
                <a:ln>
                  <a:noFill/>
                </a:ln>
                <a:solidFill>
                  <a:schemeClr val="tx1"/>
                </a:solidFill>
                <a:effectLst/>
              </a:rPr>
              <a:t> → Likely phishing)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Presence of "@" Symbol</a:t>
            </a:r>
            <a:r>
              <a:rPr kumimoji="0" lang="en-US" altLang="en-US" sz="1400" b="0" i="0" u="none" strike="noStrike" cap="none" normalizeH="0" baseline="0" dirty="0">
                <a:ln>
                  <a:noFill/>
                </a:ln>
                <a:solidFill>
                  <a:schemeClr val="tx1"/>
                </a:solidFill>
                <a:effectLst/>
                <a:latin typeface="Arial" panose="020B0604020202020204" pitchFamily="34" charset="0"/>
              </a:rPr>
              <a:t> (Redirects user, common in phishing)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Number of Dots (.) in URL</a:t>
            </a:r>
            <a:r>
              <a:rPr kumimoji="0" lang="en-US" altLang="en-US" sz="1400" b="0" i="0" u="none" strike="noStrike" cap="none" normalizeH="0" baseline="0" dirty="0">
                <a:ln>
                  <a:noFill/>
                </a:ln>
                <a:solidFill>
                  <a:schemeClr val="tx1"/>
                </a:solidFill>
                <a:effectLst/>
                <a:latin typeface="Arial" panose="020B0604020202020204" pitchFamily="34" charset="0"/>
              </a:rPr>
              <a:t> (Excessive subdomains like </a:t>
            </a:r>
            <a:r>
              <a:rPr kumimoji="0" lang="en-US" altLang="en-US" sz="1400" b="0" i="0" u="none" strike="noStrike" cap="none" normalizeH="0" baseline="0" dirty="0">
                <a:ln>
                  <a:noFill/>
                </a:ln>
                <a:solidFill>
                  <a:schemeClr val="tx1"/>
                </a:solidFill>
                <a:effectLst/>
                <a:latin typeface="Arial Unicode MS" panose="020B0604020202020204" pitchFamily="34" charset="-128"/>
              </a:rPr>
              <a:t>login.bank-secure.com.phish.com</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URL Shortening Service Used</a:t>
            </a:r>
            <a:r>
              <a:rPr kumimoji="0" lang="en-US" altLang="en-US" sz="1400" b="0" i="0" u="none" strike="noStrike" cap="none" normalizeH="0" baseline="0" dirty="0">
                <a:ln>
                  <a:noFill/>
                </a:ln>
                <a:solidFill>
                  <a:schemeClr val="tx1"/>
                </a:solidFill>
                <a:effectLst/>
                <a:latin typeface="Arial" panose="020B0604020202020204" pitchFamily="34" charset="0"/>
              </a:rPr>
              <a:t> (bit.ly, </a:t>
            </a:r>
            <a:r>
              <a:rPr kumimoji="0" lang="en-US" altLang="en-US" sz="1400" b="0" i="0" u="none" strike="noStrike" cap="none" normalizeH="0" baseline="0" dirty="0" err="1">
                <a:ln>
                  <a:noFill/>
                </a:ln>
                <a:solidFill>
                  <a:schemeClr val="tx1"/>
                </a:solidFill>
                <a:effectLst/>
                <a:latin typeface="Arial" panose="020B0604020202020204" pitchFamily="34" charset="0"/>
              </a:rPr>
              <a:t>tinyurl</a:t>
            </a:r>
            <a:r>
              <a:rPr kumimoji="0" lang="en-US" altLang="en-US" sz="1400" b="0" i="0" u="none" strike="noStrike" cap="none" normalizeH="0" baseline="0" dirty="0">
                <a:ln>
                  <a:noFill/>
                </a:ln>
                <a:solidFill>
                  <a:schemeClr val="tx1"/>
                </a:solidFill>
                <a:effectLst/>
                <a:latin typeface="Arial" panose="020B0604020202020204" pitchFamily="34" charset="0"/>
              </a:rPr>
              <a:t>, etc. → Often used in phishing)</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B. Domain-Based Features (DNS &amp; WHOIS Data)</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Extracted from domain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Domain Age</a:t>
            </a:r>
            <a:r>
              <a:rPr kumimoji="0" lang="en-US" altLang="en-US" sz="1400" b="0" i="0" u="none" strike="noStrike" cap="none" normalizeH="0" baseline="0" dirty="0">
                <a:ln>
                  <a:noFill/>
                </a:ln>
                <a:solidFill>
                  <a:schemeClr val="tx1"/>
                </a:solidFill>
                <a:effectLst/>
                <a:latin typeface="Arial" panose="020B0604020202020204" pitchFamily="34" charset="0"/>
              </a:rPr>
              <a:t> (Newly registered domains are suspicious)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Domain Expiry</a:t>
            </a:r>
            <a:r>
              <a:rPr kumimoji="0" lang="en-US" altLang="en-US" sz="1400" b="0" i="0" u="none" strike="noStrike" cap="none" normalizeH="0" baseline="0" dirty="0">
                <a:ln>
                  <a:noFill/>
                </a:ln>
                <a:solidFill>
                  <a:schemeClr val="tx1"/>
                </a:solidFill>
                <a:effectLst/>
                <a:latin typeface="Arial" panose="020B0604020202020204" pitchFamily="34" charset="0"/>
              </a:rPr>
              <a:t> (Short expiration time is a phishing indicator)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Alexa Rank</a:t>
            </a:r>
            <a:r>
              <a:rPr kumimoji="0" lang="en-US" altLang="en-US" sz="1400" b="0" i="0" u="none" strike="noStrike" cap="none" normalizeH="0" baseline="0" dirty="0">
                <a:ln>
                  <a:noFill/>
                </a:ln>
                <a:solidFill>
                  <a:schemeClr val="tx1"/>
                </a:solidFill>
                <a:effectLst/>
                <a:latin typeface="Arial" panose="020B0604020202020204" pitchFamily="34" charset="0"/>
              </a:rPr>
              <a:t> (Legitimate websites usually have higher ranks)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HTTPS Presence</a:t>
            </a:r>
            <a:r>
              <a:rPr kumimoji="0" lang="en-US" altLang="en-US" sz="1400" b="0" i="0" u="none" strike="noStrike" cap="none" normalizeH="0" baseline="0" dirty="0">
                <a:ln>
                  <a:noFill/>
                </a:ln>
                <a:solidFill>
                  <a:schemeClr val="tx1"/>
                </a:solidFill>
                <a:effectLst/>
                <a:latin typeface="Arial" panose="020B0604020202020204" pitchFamily="34" charset="0"/>
              </a:rPr>
              <a:t> (Phishing sites often lack SSL certificates)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a:buNone/>
            </a:pPr>
            <a:r>
              <a:rPr lang="en-US" sz="1400" b="1" dirty="0"/>
              <a:t>C. HTML &amp; JavaScript-Based Features (Page Content Analysis)</a:t>
            </a:r>
          </a:p>
          <a:p>
            <a:pPr>
              <a:buNone/>
            </a:pPr>
            <a:r>
              <a:rPr lang="en-US" sz="1400" dirty="0"/>
              <a:t>Extracted from the website’s source code:</a:t>
            </a:r>
          </a:p>
          <a:p>
            <a:pPr>
              <a:buFont typeface="Arial" panose="020B0604020202020204" pitchFamily="34" charset="0"/>
              <a:buChar char="•"/>
            </a:pPr>
            <a:r>
              <a:rPr lang="en-US" sz="1400" b="1" dirty="0"/>
              <a:t>Using </a:t>
            </a:r>
            <a:r>
              <a:rPr lang="en-US" sz="1400" b="1" dirty="0" err="1"/>
              <a:t>IFrames</a:t>
            </a:r>
            <a:r>
              <a:rPr lang="en-US" sz="1400" dirty="0"/>
              <a:t> (Hides the real URL to deceive users)</a:t>
            </a:r>
          </a:p>
          <a:p>
            <a:pPr>
              <a:buFont typeface="Arial" panose="020B0604020202020204" pitchFamily="34" charset="0"/>
              <a:buChar char="•"/>
            </a:pPr>
            <a:r>
              <a:rPr lang="en-US" sz="1400" b="1" dirty="0"/>
              <a:t>Right-Click Disabled</a:t>
            </a:r>
            <a:r>
              <a:rPr lang="en-US" sz="1400" dirty="0"/>
              <a:t> (Prevents users from checking site security details)</a:t>
            </a:r>
          </a:p>
          <a:p>
            <a:pPr>
              <a:buFont typeface="Arial" panose="020B0604020202020204" pitchFamily="34" charset="0"/>
              <a:buChar char="•"/>
            </a:pPr>
            <a:r>
              <a:rPr lang="en-US" sz="1400" b="1" dirty="0"/>
              <a:t>Form Submits to Different Domain</a:t>
            </a:r>
            <a:r>
              <a:rPr lang="en-US" sz="1400" dirty="0"/>
              <a:t> (Login page sends credentials to an unknown website)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5295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CA5E1C-2E32-DF47-34F0-0E283714F623}"/>
              </a:ext>
            </a:extLst>
          </p:cNvPr>
          <p:cNvSpPr>
            <a:spLocks noGrp="1"/>
          </p:cNvSpPr>
          <p:nvPr>
            <p:ph type="body" idx="1"/>
          </p:nvPr>
        </p:nvSpPr>
        <p:spPr>
          <a:xfrm>
            <a:off x="457200" y="271271"/>
            <a:ext cx="10927715" cy="892552"/>
          </a:xfrm>
        </p:spPr>
        <p:txBody>
          <a:bodyPr/>
          <a:lstStyle/>
          <a:p>
            <a:pPr>
              <a:buNone/>
            </a:pPr>
            <a:r>
              <a:rPr lang="en-US" sz="2000" b="1" dirty="0"/>
              <a:t>2. Labeling System (-1, 0, 1)</a:t>
            </a:r>
          </a:p>
          <a:p>
            <a:r>
              <a:rPr lang="en-US" sz="2000" dirty="0"/>
              <a:t>Each extracted feature is assigned a numerical label based on its classification:</a:t>
            </a:r>
          </a:p>
          <a:p>
            <a:endParaRPr lang="en-IN" dirty="0"/>
          </a:p>
        </p:txBody>
      </p:sp>
      <p:graphicFrame>
        <p:nvGraphicFramePr>
          <p:cNvPr id="4" name="Table 3">
            <a:extLst>
              <a:ext uri="{FF2B5EF4-FFF2-40B4-BE49-F238E27FC236}">
                <a16:creationId xmlns:a16="http://schemas.microsoft.com/office/drawing/2014/main" id="{32878FCE-3E60-661E-4322-7E653DC2B228}"/>
              </a:ext>
            </a:extLst>
          </p:cNvPr>
          <p:cNvGraphicFramePr>
            <a:graphicFrameLocks noGrp="1"/>
          </p:cNvGraphicFramePr>
          <p:nvPr>
            <p:extLst>
              <p:ext uri="{D42A27DB-BD31-4B8C-83A1-F6EECF244321}">
                <p14:modId xmlns:p14="http://schemas.microsoft.com/office/powerpoint/2010/main" val="59205732"/>
              </p:ext>
            </p:extLst>
          </p:nvPr>
        </p:nvGraphicFramePr>
        <p:xfrm>
          <a:off x="1295398" y="990600"/>
          <a:ext cx="9753600" cy="4648201"/>
        </p:xfrm>
        <a:graphic>
          <a:graphicData uri="http://schemas.openxmlformats.org/drawingml/2006/table">
            <a:tbl>
              <a:tblPr/>
              <a:tblGrid>
                <a:gridCol w="3251200">
                  <a:extLst>
                    <a:ext uri="{9D8B030D-6E8A-4147-A177-3AD203B41FA5}">
                      <a16:colId xmlns:a16="http://schemas.microsoft.com/office/drawing/2014/main" val="719775113"/>
                    </a:ext>
                  </a:extLst>
                </a:gridCol>
                <a:gridCol w="3251200">
                  <a:extLst>
                    <a:ext uri="{9D8B030D-6E8A-4147-A177-3AD203B41FA5}">
                      <a16:colId xmlns:a16="http://schemas.microsoft.com/office/drawing/2014/main" val="2122223529"/>
                    </a:ext>
                  </a:extLst>
                </a:gridCol>
                <a:gridCol w="3251200">
                  <a:extLst>
                    <a:ext uri="{9D8B030D-6E8A-4147-A177-3AD203B41FA5}">
                      <a16:colId xmlns:a16="http://schemas.microsoft.com/office/drawing/2014/main" val="176615336"/>
                    </a:ext>
                  </a:extLst>
                </a:gridCol>
              </a:tblGrid>
              <a:tr h="375989">
                <a:tc>
                  <a:txBody>
                    <a:bodyPr/>
                    <a:lstStyle/>
                    <a:p>
                      <a:r>
                        <a:rPr lang="en-IN" sz="1700" b="1"/>
                        <a:t>Feature</a:t>
                      </a:r>
                      <a:endParaRPr lang="en-IN" sz="1700"/>
                    </a:p>
                  </a:txBody>
                  <a:tcPr marL="88393" marR="88393" marT="44197" marB="44197" anchor="ctr">
                    <a:lnL>
                      <a:noFill/>
                    </a:lnL>
                    <a:lnR>
                      <a:noFill/>
                    </a:lnR>
                    <a:lnT>
                      <a:noFill/>
                    </a:lnT>
                    <a:lnB>
                      <a:noFill/>
                    </a:lnB>
                    <a:noFill/>
                  </a:tcPr>
                </a:tc>
                <a:tc>
                  <a:txBody>
                    <a:bodyPr/>
                    <a:lstStyle/>
                    <a:p>
                      <a:r>
                        <a:rPr lang="en-IN" sz="1700" b="1"/>
                        <a:t>Value</a:t>
                      </a:r>
                      <a:endParaRPr lang="en-IN" sz="1700"/>
                    </a:p>
                  </a:txBody>
                  <a:tcPr marL="88393" marR="88393" marT="44197" marB="44197" anchor="ctr">
                    <a:lnL>
                      <a:noFill/>
                    </a:lnL>
                    <a:lnR>
                      <a:noFill/>
                    </a:lnR>
                    <a:lnT>
                      <a:noFill/>
                    </a:lnT>
                    <a:lnB>
                      <a:noFill/>
                    </a:lnB>
                    <a:noFill/>
                  </a:tcPr>
                </a:tc>
                <a:tc>
                  <a:txBody>
                    <a:bodyPr/>
                    <a:lstStyle/>
                    <a:p>
                      <a:r>
                        <a:rPr lang="en-IN" sz="1700" b="1"/>
                        <a:t>Meaning</a:t>
                      </a:r>
                      <a:endParaRPr lang="en-IN" sz="1700"/>
                    </a:p>
                  </a:txBody>
                  <a:tcPr marL="88393" marR="88393" marT="44197" marB="44197" anchor="ctr">
                    <a:lnL>
                      <a:noFill/>
                    </a:lnL>
                    <a:lnR>
                      <a:noFill/>
                    </a:lnR>
                    <a:lnT>
                      <a:noFill/>
                    </a:lnT>
                    <a:lnB>
                      <a:noFill/>
                    </a:lnB>
                    <a:noFill/>
                  </a:tcPr>
                </a:tc>
                <a:extLst>
                  <a:ext uri="{0D108BD9-81ED-4DB2-BD59-A6C34878D82A}">
                    <a16:rowId xmlns:a16="http://schemas.microsoft.com/office/drawing/2014/main" val="3456613479"/>
                  </a:ext>
                </a:extLst>
              </a:tr>
              <a:tr h="375989">
                <a:tc>
                  <a:txBody>
                    <a:bodyPr/>
                    <a:lstStyle/>
                    <a:p>
                      <a:r>
                        <a:rPr lang="en-IN" sz="1700"/>
                        <a:t>Presence of "@" in URL</a:t>
                      </a:r>
                    </a:p>
                  </a:txBody>
                  <a:tcPr marL="88393" marR="88393" marT="44197" marB="44197" anchor="ctr">
                    <a:lnL>
                      <a:noFill/>
                    </a:lnL>
                    <a:lnR>
                      <a:noFill/>
                    </a:lnR>
                    <a:lnT>
                      <a:noFill/>
                    </a:lnT>
                    <a:lnB>
                      <a:noFill/>
                    </a:lnB>
                    <a:noFill/>
                  </a:tcPr>
                </a:tc>
                <a:tc>
                  <a:txBody>
                    <a:bodyPr/>
                    <a:lstStyle/>
                    <a:p>
                      <a:r>
                        <a:rPr lang="en-IN" sz="1700" b="1"/>
                        <a:t>1</a:t>
                      </a:r>
                      <a:endParaRPr lang="en-IN" sz="1700"/>
                    </a:p>
                  </a:txBody>
                  <a:tcPr marL="88393" marR="88393" marT="44197" marB="44197" anchor="ctr">
                    <a:lnL>
                      <a:noFill/>
                    </a:lnL>
                    <a:lnR>
                      <a:noFill/>
                    </a:lnR>
                    <a:lnT>
                      <a:noFill/>
                    </a:lnT>
                    <a:lnB>
                      <a:noFill/>
                    </a:lnB>
                    <a:noFill/>
                  </a:tcPr>
                </a:tc>
                <a:tc>
                  <a:txBody>
                    <a:bodyPr/>
                    <a:lstStyle/>
                    <a:p>
                      <a:r>
                        <a:rPr lang="en-IN" sz="1700"/>
                        <a:t>Likely phishing</a:t>
                      </a:r>
                    </a:p>
                  </a:txBody>
                  <a:tcPr marL="88393" marR="88393" marT="44197" marB="44197" anchor="ctr">
                    <a:lnL>
                      <a:noFill/>
                    </a:lnL>
                    <a:lnR>
                      <a:noFill/>
                    </a:lnR>
                    <a:lnT>
                      <a:noFill/>
                    </a:lnT>
                    <a:lnB>
                      <a:noFill/>
                    </a:lnB>
                    <a:noFill/>
                  </a:tcPr>
                </a:tc>
                <a:extLst>
                  <a:ext uri="{0D108BD9-81ED-4DB2-BD59-A6C34878D82A}">
                    <a16:rowId xmlns:a16="http://schemas.microsoft.com/office/drawing/2014/main" val="1767869889"/>
                  </a:ext>
                </a:extLst>
              </a:tr>
              <a:tr h="375989">
                <a:tc>
                  <a:txBody>
                    <a:bodyPr/>
                    <a:lstStyle/>
                    <a:p>
                      <a:r>
                        <a:rPr lang="en-IN" sz="1700" dirty="0"/>
                        <a:t>URL Length (&gt;75 characters)</a:t>
                      </a:r>
                    </a:p>
                  </a:txBody>
                  <a:tcPr marL="88393" marR="88393" marT="44197" marB="44197" anchor="ctr">
                    <a:lnL>
                      <a:noFill/>
                    </a:lnL>
                    <a:lnR>
                      <a:noFill/>
                    </a:lnR>
                    <a:lnT>
                      <a:noFill/>
                    </a:lnT>
                    <a:lnB>
                      <a:noFill/>
                    </a:lnB>
                    <a:noFill/>
                  </a:tcPr>
                </a:tc>
                <a:tc>
                  <a:txBody>
                    <a:bodyPr/>
                    <a:lstStyle/>
                    <a:p>
                      <a:r>
                        <a:rPr lang="en-IN" sz="1700" b="1"/>
                        <a:t>1</a:t>
                      </a:r>
                      <a:endParaRPr lang="en-IN" sz="1700"/>
                    </a:p>
                  </a:txBody>
                  <a:tcPr marL="88393" marR="88393" marT="44197" marB="44197" anchor="ctr">
                    <a:lnL>
                      <a:noFill/>
                    </a:lnL>
                    <a:lnR>
                      <a:noFill/>
                    </a:lnR>
                    <a:lnT>
                      <a:noFill/>
                    </a:lnT>
                    <a:lnB>
                      <a:noFill/>
                    </a:lnB>
                    <a:noFill/>
                  </a:tcPr>
                </a:tc>
                <a:tc>
                  <a:txBody>
                    <a:bodyPr/>
                    <a:lstStyle/>
                    <a:p>
                      <a:r>
                        <a:rPr lang="en-IN" sz="1700"/>
                        <a:t>Suspicious (possible phishing)</a:t>
                      </a:r>
                    </a:p>
                  </a:txBody>
                  <a:tcPr marL="88393" marR="88393" marT="44197" marB="44197" anchor="ctr">
                    <a:lnL>
                      <a:noFill/>
                    </a:lnL>
                    <a:lnR>
                      <a:noFill/>
                    </a:lnR>
                    <a:lnT>
                      <a:noFill/>
                    </a:lnT>
                    <a:lnB>
                      <a:noFill/>
                    </a:lnB>
                    <a:noFill/>
                  </a:tcPr>
                </a:tc>
                <a:extLst>
                  <a:ext uri="{0D108BD9-81ED-4DB2-BD59-A6C34878D82A}">
                    <a16:rowId xmlns:a16="http://schemas.microsoft.com/office/drawing/2014/main" val="4213488604"/>
                  </a:ext>
                </a:extLst>
              </a:tr>
              <a:tr h="375989">
                <a:tc>
                  <a:txBody>
                    <a:bodyPr/>
                    <a:lstStyle/>
                    <a:p>
                      <a:r>
                        <a:rPr lang="en-IN" sz="1700"/>
                        <a:t>HTTPS Certificate Present</a:t>
                      </a:r>
                    </a:p>
                  </a:txBody>
                  <a:tcPr marL="88393" marR="88393" marT="44197" marB="44197" anchor="ctr">
                    <a:lnL>
                      <a:noFill/>
                    </a:lnL>
                    <a:lnR>
                      <a:noFill/>
                    </a:lnR>
                    <a:lnT>
                      <a:noFill/>
                    </a:lnT>
                    <a:lnB>
                      <a:noFill/>
                    </a:lnB>
                    <a:noFill/>
                  </a:tcPr>
                </a:tc>
                <a:tc>
                  <a:txBody>
                    <a:bodyPr/>
                    <a:lstStyle/>
                    <a:p>
                      <a:r>
                        <a:rPr lang="en-IN" sz="1700" b="1"/>
                        <a:t>-1</a:t>
                      </a:r>
                      <a:endParaRPr lang="en-IN" sz="1700"/>
                    </a:p>
                  </a:txBody>
                  <a:tcPr marL="88393" marR="88393" marT="44197" marB="44197" anchor="ctr">
                    <a:lnL>
                      <a:noFill/>
                    </a:lnL>
                    <a:lnR>
                      <a:noFill/>
                    </a:lnR>
                    <a:lnT>
                      <a:noFill/>
                    </a:lnT>
                    <a:lnB>
                      <a:noFill/>
                    </a:lnB>
                    <a:noFill/>
                  </a:tcPr>
                </a:tc>
                <a:tc>
                  <a:txBody>
                    <a:bodyPr/>
                    <a:lstStyle/>
                    <a:p>
                      <a:r>
                        <a:rPr lang="en-IN" sz="1700"/>
                        <a:t>Safe (legitimate site)</a:t>
                      </a:r>
                    </a:p>
                  </a:txBody>
                  <a:tcPr marL="88393" marR="88393" marT="44197" marB="44197" anchor="ctr">
                    <a:lnL>
                      <a:noFill/>
                    </a:lnL>
                    <a:lnR>
                      <a:noFill/>
                    </a:lnR>
                    <a:lnT>
                      <a:noFill/>
                    </a:lnT>
                    <a:lnB>
                      <a:noFill/>
                    </a:lnB>
                    <a:noFill/>
                  </a:tcPr>
                </a:tc>
                <a:extLst>
                  <a:ext uri="{0D108BD9-81ED-4DB2-BD59-A6C34878D82A}">
                    <a16:rowId xmlns:a16="http://schemas.microsoft.com/office/drawing/2014/main" val="176149913"/>
                  </a:ext>
                </a:extLst>
              </a:tr>
              <a:tr h="375989">
                <a:tc>
                  <a:txBody>
                    <a:bodyPr/>
                    <a:lstStyle/>
                    <a:p>
                      <a:r>
                        <a:rPr lang="en-IN" sz="1700" dirty="0"/>
                        <a:t>Domain Age &gt; 1 year</a:t>
                      </a:r>
                    </a:p>
                  </a:txBody>
                  <a:tcPr marL="88393" marR="88393" marT="44197" marB="44197" anchor="ctr">
                    <a:lnL>
                      <a:noFill/>
                    </a:lnL>
                    <a:lnR>
                      <a:noFill/>
                    </a:lnR>
                    <a:lnT>
                      <a:noFill/>
                    </a:lnT>
                    <a:lnB>
                      <a:noFill/>
                    </a:lnB>
                    <a:noFill/>
                  </a:tcPr>
                </a:tc>
                <a:tc>
                  <a:txBody>
                    <a:bodyPr/>
                    <a:lstStyle/>
                    <a:p>
                      <a:r>
                        <a:rPr lang="en-IN" sz="1700" b="1" dirty="0"/>
                        <a:t>-1</a:t>
                      </a:r>
                      <a:endParaRPr lang="en-IN" sz="1700" dirty="0"/>
                    </a:p>
                  </a:txBody>
                  <a:tcPr marL="88393" marR="88393" marT="44197" marB="44197" anchor="ctr">
                    <a:lnL>
                      <a:noFill/>
                    </a:lnL>
                    <a:lnR>
                      <a:noFill/>
                    </a:lnR>
                    <a:lnT>
                      <a:noFill/>
                    </a:lnT>
                    <a:lnB>
                      <a:noFill/>
                    </a:lnB>
                    <a:noFill/>
                  </a:tcPr>
                </a:tc>
                <a:tc>
                  <a:txBody>
                    <a:bodyPr/>
                    <a:lstStyle/>
                    <a:p>
                      <a:r>
                        <a:rPr lang="en-IN" sz="1700" dirty="0"/>
                        <a:t>Safe (old, established domain)</a:t>
                      </a:r>
                    </a:p>
                  </a:txBody>
                  <a:tcPr marL="88393" marR="88393" marT="44197" marB="44197" anchor="ctr">
                    <a:lnL>
                      <a:noFill/>
                    </a:lnL>
                    <a:lnR>
                      <a:noFill/>
                    </a:lnR>
                    <a:lnT>
                      <a:noFill/>
                    </a:lnT>
                    <a:lnB>
                      <a:noFill/>
                    </a:lnB>
                    <a:noFill/>
                  </a:tcPr>
                </a:tc>
                <a:extLst>
                  <a:ext uri="{0D108BD9-81ED-4DB2-BD59-A6C34878D82A}">
                    <a16:rowId xmlns:a16="http://schemas.microsoft.com/office/drawing/2014/main" val="1495274906"/>
                  </a:ext>
                </a:extLst>
              </a:tr>
              <a:tr h="657983">
                <a:tc>
                  <a:txBody>
                    <a:bodyPr/>
                    <a:lstStyle/>
                    <a:p>
                      <a:r>
                        <a:rPr lang="en-IN" sz="1700"/>
                        <a:t>Domain Age &lt; 1 month</a:t>
                      </a:r>
                    </a:p>
                  </a:txBody>
                  <a:tcPr marL="88393" marR="88393" marT="44197" marB="44197" anchor="ctr">
                    <a:lnL>
                      <a:noFill/>
                    </a:lnL>
                    <a:lnR>
                      <a:noFill/>
                    </a:lnR>
                    <a:lnT>
                      <a:noFill/>
                    </a:lnT>
                    <a:lnB>
                      <a:noFill/>
                    </a:lnB>
                    <a:noFill/>
                  </a:tcPr>
                </a:tc>
                <a:tc>
                  <a:txBody>
                    <a:bodyPr/>
                    <a:lstStyle/>
                    <a:p>
                      <a:r>
                        <a:rPr lang="en-IN" sz="1700" b="1"/>
                        <a:t>1</a:t>
                      </a:r>
                      <a:endParaRPr lang="en-IN" sz="1700"/>
                    </a:p>
                  </a:txBody>
                  <a:tcPr marL="88393" marR="88393" marT="44197" marB="44197" anchor="ctr">
                    <a:lnL>
                      <a:noFill/>
                    </a:lnL>
                    <a:lnR>
                      <a:noFill/>
                    </a:lnR>
                    <a:lnT>
                      <a:noFill/>
                    </a:lnT>
                    <a:lnB>
                      <a:noFill/>
                    </a:lnB>
                    <a:noFill/>
                  </a:tcPr>
                </a:tc>
                <a:tc>
                  <a:txBody>
                    <a:bodyPr/>
                    <a:lstStyle/>
                    <a:p>
                      <a:r>
                        <a:rPr lang="en-US" sz="1700"/>
                        <a:t>High risk (new domain, likely phishing)</a:t>
                      </a:r>
                    </a:p>
                  </a:txBody>
                  <a:tcPr marL="88393" marR="88393" marT="44197" marB="44197" anchor="ctr">
                    <a:lnL>
                      <a:noFill/>
                    </a:lnL>
                    <a:lnR>
                      <a:noFill/>
                    </a:lnR>
                    <a:lnT>
                      <a:noFill/>
                    </a:lnT>
                    <a:lnB>
                      <a:noFill/>
                    </a:lnB>
                    <a:noFill/>
                  </a:tcPr>
                </a:tc>
                <a:extLst>
                  <a:ext uri="{0D108BD9-81ED-4DB2-BD59-A6C34878D82A}">
                    <a16:rowId xmlns:a16="http://schemas.microsoft.com/office/drawing/2014/main" val="216263149"/>
                  </a:ext>
                </a:extLst>
              </a:tr>
              <a:tr h="375989">
                <a:tc>
                  <a:txBody>
                    <a:bodyPr/>
                    <a:lstStyle/>
                    <a:p>
                      <a:r>
                        <a:rPr lang="en-US" sz="1700"/>
                        <a:t>Shortened URL (bit.ly, etc.)</a:t>
                      </a:r>
                    </a:p>
                  </a:txBody>
                  <a:tcPr marL="88393" marR="88393" marT="44197" marB="44197" anchor="ctr">
                    <a:lnL>
                      <a:noFill/>
                    </a:lnL>
                    <a:lnR>
                      <a:noFill/>
                    </a:lnR>
                    <a:lnT>
                      <a:noFill/>
                    </a:lnT>
                    <a:lnB>
                      <a:noFill/>
                    </a:lnB>
                    <a:noFill/>
                  </a:tcPr>
                </a:tc>
                <a:tc>
                  <a:txBody>
                    <a:bodyPr/>
                    <a:lstStyle/>
                    <a:p>
                      <a:r>
                        <a:rPr lang="en-IN" sz="1700" b="1"/>
                        <a:t>1</a:t>
                      </a:r>
                      <a:endParaRPr lang="en-IN" sz="1700"/>
                    </a:p>
                  </a:txBody>
                  <a:tcPr marL="88393" marR="88393" marT="44197" marB="44197" anchor="ctr">
                    <a:lnL>
                      <a:noFill/>
                    </a:lnL>
                    <a:lnR>
                      <a:noFill/>
                    </a:lnR>
                    <a:lnT>
                      <a:noFill/>
                    </a:lnT>
                    <a:lnB>
                      <a:noFill/>
                    </a:lnB>
                    <a:noFill/>
                  </a:tcPr>
                </a:tc>
                <a:tc>
                  <a:txBody>
                    <a:bodyPr/>
                    <a:lstStyle/>
                    <a:p>
                      <a:r>
                        <a:rPr lang="en-IN" sz="1700" dirty="0"/>
                        <a:t>Phishing indicator</a:t>
                      </a:r>
                    </a:p>
                  </a:txBody>
                  <a:tcPr marL="88393" marR="88393" marT="44197" marB="44197" anchor="ctr">
                    <a:lnL>
                      <a:noFill/>
                    </a:lnL>
                    <a:lnR>
                      <a:noFill/>
                    </a:lnR>
                    <a:lnT>
                      <a:noFill/>
                    </a:lnT>
                    <a:lnB>
                      <a:noFill/>
                    </a:lnB>
                    <a:noFill/>
                  </a:tcPr>
                </a:tc>
                <a:extLst>
                  <a:ext uri="{0D108BD9-81ED-4DB2-BD59-A6C34878D82A}">
                    <a16:rowId xmlns:a16="http://schemas.microsoft.com/office/drawing/2014/main" val="3802436120"/>
                  </a:ext>
                </a:extLst>
              </a:tr>
              <a:tr h="375989">
                <a:tc>
                  <a:txBody>
                    <a:bodyPr/>
                    <a:lstStyle/>
                    <a:p>
                      <a:r>
                        <a:rPr lang="en-IN" sz="1700"/>
                        <a:t>No JavaScript Redirection</a:t>
                      </a:r>
                    </a:p>
                  </a:txBody>
                  <a:tcPr marL="88393" marR="88393" marT="44197" marB="44197" anchor="ctr">
                    <a:lnL>
                      <a:noFill/>
                    </a:lnL>
                    <a:lnR>
                      <a:noFill/>
                    </a:lnR>
                    <a:lnT>
                      <a:noFill/>
                    </a:lnT>
                    <a:lnB>
                      <a:noFill/>
                    </a:lnB>
                    <a:noFill/>
                  </a:tcPr>
                </a:tc>
                <a:tc>
                  <a:txBody>
                    <a:bodyPr/>
                    <a:lstStyle/>
                    <a:p>
                      <a:r>
                        <a:rPr lang="en-IN" sz="1700" b="1"/>
                        <a:t>-1</a:t>
                      </a:r>
                      <a:endParaRPr lang="en-IN" sz="1700"/>
                    </a:p>
                  </a:txBody>
                  <a:tcPr marL="88393" marR="88393" marT="44197" marB="44197" anchor="ctr">
                    <a:lnL>
                      <a:noFill/>
                    </a:lnL>
                    <a:lnR>
                      <a:noFill/>
                    </a:lnR>
                    <a:lnT>
                      <a:noFill/>
                    </a:lnT>
                    <a:lnB>
                      <a:noFill/>
                    </a:lnB>
                    <a:noFill/>
                  </a:tcPr>
                </a:tc>
                <a:tc>
                  <a:txBody>
                    <a:bodyPr/>
                    <a:lstStyle/>
                    <a:p>
                      <a:r>
                        <a:rPr lang="en-IN" sz="1700"/>
                        <a:t>Safe (legitimate site)</a:t>
                      </a:r>
                    </a:p>
                  </a:txBody>
                  <a:tcPr marL="88393" marR="88393" marT="44197" marB="44197" anchor="ctr">
                    <a:lnL>
                      <a:noFill/>
                    </a:lnL>
                    <a:lnR>
                      <a:noFill/>
                    </a:lnR>
                    <a:lnT>
                      <a:noFill/>
                    </a:lnT>
                    <a:lnB>
                      <a:noFill/>
                    </a:lnB>
                    <a:noFill/>
                  </a:tcPr>
                </a:tc>
                <a:extLst>
                  <a:ext uri="{0D108BD9-81ED-4DB2-BD59-A6C34878D82A}">
                    <a16:rowId xmlns:a16="http://schemas.microsoft.com/office/drawing/2014/main" val="3875105083"/>
                  </a:ext>
                </a:extLst>
              </a:tr>
              <a:tr h="375989">
                <a:tc>
                  <a:txBody>
                    <a:bodyPr/>
                    <a:lstStyle/>
                    <a:p>
                      <a:r>
                        <a:rPr lang="en-IN" sz="1700"/>
                        <a:t>IFrame Detected</a:t>
                      </a:r>
                    </a:p>
                  </a:txBody>
                  <a:tcPr marL="88393" marR="88393" marT="44197" marB="44197" anchor="ctr">
                    <a:lnL>
                      <a:noFill/>
                    </a:lnL>
                    <a:lnR>
                      <a:noFill/>
                    </a:lnR>
                    <a:lnT>
                      <a:noFill/>
                    </a:lnT>
                    <a:lnB>
                      <a:noFill/>
                    </a:lnB>
                    <a:noFill/>
                  </a:tcPr>
                </a:tc>
                <a:tc>
                  <a:txBody>
                    <a:bodyPr/>
                    <a:lstStyle/>
                    <a:p>
                      <a:r>
                        <a:rPr lang="en-IN" sz="1700" b="1"/>
                        <a:t>1</a:t>
                      </a:r>
                      <a:endParaRPr lang="en-IN" sz="1700"/>
                    </a:p>
                  </a:txBody>
                  <a:tcPr marL="88393" marR="88393" marT="44197" marB="44197" anchor="ctr">
                    <a:lnL>
                      <a:noFill/>
                    </a:lnL>
                    <a:lnR>
                      <a:noFill/>
                    </a:lnR>
                    <a:lnT>
                      <a:noFill/>
                    </a:lnT>
                    <a:lnB>
                      <a:noFill/>
                    </a:lnB>
                    <a:noFill/>
                  </a:tcPr>
                </a:tc>
                <a:tc>
                  <a:txBody>
                    <a:bodyPr/>
                    <a:lstStyle/>
                    <a:p>
                      <a:r>
                        <a:rPr lang="en-IN" sz="1700"/>
                        <a:t>Phishing attempt detected</a:t>
                      </a:r>
                    </a:p>
                  </a:txBody>
                  <a:tcPr marL="88393" marR="88393" marT="44197" marB="44197" anchor="ctr">
                    <a:lnL>
                      <a:noFill/>
                    </a:lnL>
                    <a:lnR>
                      <a:noFill/>
                    </a:lnR>
                    <a:lnT>
                      <a:noFill/>
                    </a:lnT>
                    <a:lnB>
                      <a:noFill/>
                    </a:lnB>
                    <a:noFill/>
                  </a:tcPr>
                </a:tc>
                <a:extLst>
                  <a:ext uri="{0D108BD9-81ED-4DB2-BD59-A6C34878D82A}">
                    <a16:rowId xmlns:a16="http://schemas.microsoft.com/office/drawing/2014/main" val="1683146162"/>
                  </a:ext>
                </a:extLst>
              </a:tr>
              <a:tr h="375989">
                <a:tc>
                  <a:txBody>
                    <a:bodyPr/>
                    <a:lstStyle/>
                    <a:p>
                      <a:r>
                        <a:rPr lang="en-US" sz="1700"/>
                        <a:t>Alexa Rank in Top 1000</a:t>
                      </a:r>
                    </a:p>
                  </a:txBody>
                  <a:tcPr marL="88393" marR="88393" marT="44197" marB="44197" anchor="ctr">
                    <a:lnL>
                      <a:noFill/>
                    </a:lnL>
                    <a:lnR>
                      <a:noFill/>
                    </a:lnR>
                    <a:lnT>
                      <a:noFill/>
                    </a:lnT>
                    <a:lnB>
                      <a:noFill/>
                    </a:lnB>
                    <a:noFill/>
                  </a:tcPr>
                </a:tc>
                <a:tc>
                  <a:txBody>
                    <a:bodyPr/>
                    <a:lstStyle/>
                    <a:p>
                      <a:r>
                        <a:rPr lang="en-IN" sz="1700" b="1"/>
                        <a:t>-1</a:t>
                      </a:r>
                      <a:endParaRPr lang="en-IN" sz="1700"/>
                    </a:p>
                  </a:txBody>
                  <a:tcPr marL="88393" marR="88393" marT="44197" marB="44197" anchor="ctr">
                    <a:lnL>
                      <a:noFill/>
                    </a:lnL>
                    <a:lnR>
                      <a:noFill/>
                    </a:lnR>
                    <a:lnT>
                      <a:noFill/>
                    </a:lnT>
                    <a:lnB>
                      <a:noFill/>
                    </a:lnB>
                    <a:noFill/>
                  </a:tcPr>
                </a:tc>
                <a:tc>
                  <a:txBody>
                    <a:bodyPr/>
                    <a:lstStyle/>
                    <a:p>
                      <a:r>
                        <a:rPr lang="en-IN" sz="1700"/>
                        <a:t>Safe (popular, trusted site)</a:t>
                      </a:r>
                    </a:p>
                  </a:txBody>
                  <a:tcPr marL="88393" marR="88393" marT="44197" marB="44197" anchor="ctr">
                    <a:lnL>
                      <a:noFill/>
                    </a:lnL>
                    <a:lnR>
                      <a:noFill/>
                    </a:lnR>
                    <a:lnT>
                      <a:noFill/>
                    </a:lnT>
                    <a:lnB>
                      <a:noFill/>
                    </a:lnB>
                    <a:noFill/>
                  </a:tcPr>
                </a:tc>
                <a:extLst>
                  <a:ext uri="{0D108BD9-81ED-4DB2-BD59-A6C34878D82A}">
                    <a16:rowId xmlns:a16="http://schemas.microsoft.com/office/drawing/2014/main" val="1713605448"/>
                  </a:ext>
                </a:extLst>
              </a:tr>
              <a:tr h="606317">
                <a:tc>
                  <a:txBody>
                    <a:bodyPr/>
                    <a:lstStyle/>
                    <a:p>
                      <a:r>
                        <a:rPr lang="en-IN" sz="1700"/>
                        <a:t>Alexa Rank Not Found</a:t>
                      </a:r>
                    </a:p>
                  </a:txBody>
                  <a:tcPr marL="88393" marR="88393" marT="44197" marB="44197" anchor="ctr">
                    <a:lnL>
                      <a:noFill/>
                    </a:lnL>
                    <a:lnR>
                      <a:noFill/>
                    </a:lnR>
                    <a:lnT>
                      <a:noFill/>
                    </a:lnT>
                    <a:lnB>
                      <a:noFill/>
                    </a:lnB>
                    <a:noFill/>
                  </a:tcPr>
                </a:tc>
                <a:tc>
                  <a:txBody>
                    <a:bodyPr/>
                    <a:lstStyle/>
                    <a:p>
                      <a:r>
                        <a:rPr lang="en-IN" sz="1700" b="1"/>
                        <a:t>1</a:t>
                      </a:r>
                      <a:endParaRPr lang="en-IN" sz="1700"/>
                    </a:p>
                  </a:txBody>
                  <a:tcPr marL="88393" marR="88393" marT="44197" marB="44197" anchor="ctr">
                    <a:lnL>
                      <a:noFill/>
                    </a:lnL>
                    <a:lnR>
                      <a:noFill/>
                    </a:lnR>
                    <a:lnT>
                      <a:noFill/>
                    </a:lnT>
                    <a:lnB>
                      <a:noFill/>
                    </a:lnB>
                    <a:noFill/>
                  </a:tcPr>
                </a:tc>
                <a:tc>
                  <a:txBody>
                    <a:bodyPr/>
                    <a:lstStyle/>
                    <a:p>
                      <a:r>
                        <a:rPr lang="en-US" sz="1700" dirty="0"/>
                        <a:t>Suspicious (new or unknown site)</a:t>
                      </a:r>
                    </a:p>
                  </a:txBody>
                  <a:tcPr marL="88393" marR="88393" marT="44197" marB="44197" anchor="ctr">
                    <a:lnL>
                      <a:noFill/>
                    </a:lnL>
                    <a:lnR>
                      <a:noFill/>
                    </a:lnR>
                    <a:lnT>
                      <a:noFill/>
                    </a:lnT>
                    <a:lnB>
                      <a:noFill/>
                    </a:lnB>
                    <a:noFill/>
                  </a:tcPr>
                </a:tc>
                <a:extLst>
                  <a:ext uri="{0D108BD9-81ED-4DB2-BD59-A6C34878D82A}">
                    <a16:rowId xmlns:a16="http://schemas.microsoft.com/office/drawing/2014/main" val="2787427127"/>
                  </a:ext>
                </a:extLst>
              </a:tr>
            </a:tbl>
          </a:graphicData>
        </a:graphic>
      </p:graphicFrame>
      <p:sp>
        <p:nvSpPr>
          <p:cNvPr id="8" name="Rectangle 4">
            <a:extLst>
              <a:ext uri="{FF2B5EF4-FFF2-40B4-BE49-F238E27FC236}">
                <a16:creationId xmlns:a16="http://schemas.microsoft.com/office/drawing/2014/main" id="{A560616C-2230-C6D8-AA73-AA4B42724279}"/>
              </a:ext>
            </a:extLst>
          </p:cNvPr>
          <p:cNvSpPr>
            <a:spLocks noGrp="1" noChangeArrowheads="1"/>
          </p:cNvSpPr>
          <p:nvPr>
            <p:ph type="title"/>
          </p:nvPr>
        </p:nvSpPr>
        <p:spPr bwMode="auto">
          <a:xfrm>
            <a:off x="2286000" y="5638800"/>
            <a:ext cx="7543800" cy="947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1 → Phishing Indicator</a:t>
            </a:r>
            <a:r>
              <a:rPr kumimoji="0" lang="en-US" altLang="en-US" sz="1800" b="0" i="0" u="none" strike="noStrike" cap="none" normalizeH="0" baseline="0" dirty="0">
                <a:ln>
                  <a:noFill/>
                </a:ln>
                <a:solidFill>
                  <a:schemeClr val="tx1"/>
                </a:solidFill>
                <a:effectLst/>
                <a:latin typeface="Arial" panose="020B0604020202020204" pitchFamily="34" charset="0"/>
              </a:rPr>
              <a:t> (Feature is present in phishing sites)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-1 → Safe Indicator</a:t>
            </a:r>
            <a:r>
              <a:rPr kumimoji="0" lang="en-US" altLang="en-US" sz="1800" b="0" i="0" u="none" strike="noStrike" cap="none" normalizeH="0" baseline="0" dirty="0">
                <a:ln>
                  <a:noFill/>
                </a:ln>
                <a:solidFill>
                  <a:schemeClr val="tx1"/>
                </a:solidFill>
                <a:effectLst/>
                <a:latin typeface="Arial" panose="020B0604020202020204" pitchFamily="34" charset="0"/>
              </a:rPr>
              <a:t> (Feature suggests a legitimate site)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0 → Neutral</a:t>
            </a:r>
            <a:r>
              <a:rPr kumimoji="0" lang="en-US" altLang="en-US" sz="1800" b="0" i="0" u="none" strike="noStrike" cap="none" normalizeH="0" baseline="0" dirty="0">
                <a:ln>
                  <a:noFill/>
                </a:ln>
                <a:solidFill>
                  <a:schemeClr val="tx1"/>
                </a:solidFill>
                <a:effectLst/>
                <a:latin typeface="Arial" panose="020B0604020202020204" pitchFamily="34" charset="0"/>
              </a:rPr>
              <a:t> (No strong influence on classification)</a:t>
            </a:r>
          </a:p>
        </p:txBody>
      </p:sp>
    </p:spTree>
    <p:extLst>
      <p:ext uri="{BB962C8B-B14F-4D97-AF65-F5344CB8AC3E}">
        <p14:creationId xmlns:p14="http://schemas.microsoft.com/office/powerpoint/2010/main" val="5429634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46F61-4B5E-1D40-FE76-316B6B80161C}"/>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554CB176-4089-BD35-EBFD-B33AEA14A697}"/>
              </a:ext>
            </a:extLst>
          </p:cNvPr>
          <p:cNvSpPr>
            <a:spLocks noGrp="1"/>
          </p:cNvSpPr>
          <p:nvPr>
            <p:ph type="body" idx="1"/>
          </p:nvPr>
        </p:nvSpPr>
        <p:spPr>
          <a:xfrm>
            <a:off x="748030" y="1284540"/>
            <a:ext cx="10986770" cy="5170646"/>
          </a:xfrm>
        </p:spPr>
        <p:txBody>
          <a:bodyPr/>
          <a:lstStyle/>
          <a:p>
            <a:pPr>
              <a:buNone/>
            </a:pPr>
            <a:r>
              <a:rPr lang="en-US" sz="2400" b="1" dirty="0"/>
              <a:t>3. How These Values Get Filled in the Dataset:</a:t>
            </a:r>
          </a:p>
          <a:p>
            <a:pPr>
              <a:buNone/>
            </a:pPr>
            <a:endParaRPr lang="en-US" sz="2400" b="1" dirty="0"/>
          </a:p>
          <a:p>
            <a:pPr>
              <a:buFont typeface="Arial" panose="020B0604020202020204" pitchFamily="34" charset="0"/>
              <a:buChar char="•"/>
            </a:pPr>
            <a:r>
              <a:rPr lang="en-US" sz="2400" b="1" dirty="0"/>
              <a:t>Automated Scripts &amp; Web Crawlers</a:t>
            </a:r>
            <a:r>
              <a:rPr lang="en-US" sz="2400" dirty="0"/>
              <a:t> scan and extract features from URLs.</a:t>
            </a:r>
          </a:p>
          <a:p>
            <a:pPr>
              <a:buFont typeface="Arial" panose="020B0604020202020204" pitchFamily="34" charset="0"/>
              <a:buChar char="•"/>
            </a:pPr>
            <a:r>
              <a:rPr lang="en-US" sz="2400" b="1" dirty="0"/>
              <a:t>WHOIS &amp; DNS Queries</a:t>
            </a:r>
            <a:r>
              <a:rPr lang="en-US" sz="2400" dirty="0"/>
              <a:t> fetch domain age, SSL info, and registration details.</a:t>
            </a:r>
          </a:p>
          <a:p>
            <a:pPr>
              <a:buFont typeface="Arial" panose="020B0604020202020204" pitchFamily="34" charset="0"/>
              <a:buChar char="•"/>
            </a:pPr>
            <a:r>
              <a:rPr lang="en-US" sz="2400" b="1" dirty="0"/>
              <a:t>Machine Learning Models</a:t>
            </a:r>
            <a:r>
              <a:rPr lang="en-US" sz="2400" dirty="0"/>
              <a:t> analyze website behavior, classify features, and assign -1, 0, or 1 based on previous phishing patterns.</a:t>
            </a:r>
          </a:p>
          <a:p>
            <a:endParaRPr lang="en-IN" sz="2400" dirty="0"/>
          </a:p>
          <a:p>
            <a:pPr>
              <a:buNone/>
            </a:pPr>
            <a:r>
              <a:rPr lang="en-US" sz="2400" b="1" dirty="0"/>
              <a:t>4. How Machine Learning Uses These Values:</a:t>
            </a:r>
          </a:p>
          <a:p>
            <a:pPr>
              <a:buNone/>
            </a:pPr>
            <a:endParaRPr lang="en-US" sz="2400" b="1" dirty="0"/>
          </a:p>
          <a:p>
            <a:pPr>
              <a:buFont typeface="Arial" panose="020B0604020202020204" pitchFamily="34" charset="0"/>
              <a:buChar char="•"/>
            </a:pPr>
            <a:r>
              <a:rPr lang="en-US" sz="2400" dirty="0"/>
              <a:t>A </a:t>
            </a:r>
            <a:r>
              <a:rPr lang="en-US" sz="2400" b="1" dirty="0"/>
              <a:t>dataset with labeled values (-1, 0, 1) is fed into an ML model</a:t>
            </a:r>
            <a:r>
              <a:rPr lang="en-US" sz="2400" dirty="0"/>
              <a:t>.</a:t>
            </a:r>
          </a:p>
          <a:p>
            <a:pPr>
              <a:buFont typeface="Arial" panose="020B0604020202020204" pitchFamily="34" charset="0"/>
              <a:buChar char="•"/>
            </a:pPr>
            <a:r>
              <a:rPr lang="en-US" sz="2400" dirty="0"/>
              <a:t>The model learns </a:t>
            </a:r>
            <a:r>
              <a:rPr lang="en-US" sz="2400" b="1" dirty="0"/>
              <a:t>which features strongly indicate phishing</a:t>
            </a:r>
            <a:r>
              <a:rPr lang="en-US" sz="2400" dirty="0"/>
              <a:t>.</a:t>
            </a:r>
          </a:p>
          <a:p>
            <a:pPr>
              <a:buFont typeface="Arial" panose="020B0604020202020204" pitchFamily="34" charset="0"/>
              <a:buChar char="•"/>
            </a:pPr>
            <a:r>
              <a:rPr lang="en-US" sz="2400" dirty="0"/>
              <a:t>When a </a:t>
            </a:r>
            <a:r>
              <a:rPr lang="en-US" sz="2400" b="1" dirty="0"/>
              <a:t>new website is tested</a:t>
            </a:r>
            <a:r>
              <a:rPr lang="en-US" sz="2400" dirty="0"/>
              <a:t>, the model predicts whether it’s </a:t>
            </a:r>
            <a:r>
              <a:rPr lang="en-US" sz="2400" b="1" dirty="0"/>
              <a:t>phishing or legitimate</a:t>
            </a:r>
            <a:r>
              <a:rPr lang="en-US" sz="2400" dirty="0"/>
              <a:t> based on feature values.</a:t>
            </a:r>
          </a:p>
          <a:p>
            <a:endParaRPr lang="en-IN" sz="2400" dirty="0"/>
          </a:p>
        </p:txBody>
      </p:sp>
    </p:spTree>
    <p:extLst>
      <p:ext uri="{BB962C8B-B14F-4D97-AF65-F5344CB8AC3E}">
        <p14:creationId xmlns:p14="http://schemas.microsoft.com/office/powerpoint/2010/main" val="14294689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F62C-348A-CD2E-C079-B2718883A4B3}"/>
              </a:ext>
            </a:extLst>
          </p:cNvPr>
          <p:cNvSpPr>
            <a:spLocks noGrp="1"/>
          </p:cNvSpPr>
          <p:nvPr>
            <p:ph type="title"/>
          </p:nvPr>
        </p:nvSpPr>
        <p:spPr/>
        <p:txBody>
          <a:bodyPr/>
          <a:lstStyle/>
          <a:p>
            <a:pPr algn="ctr"/>
            <a:r>
              <a:rPr lang="en-IN" dirty="0"/>
              <a:t>Testing</a:t>
            </a:r>
          </a:p>
        </p:txBody>
      </p:sp>
      <p:sp>
        <p:nvSpPr>
          <p:cNvPr id="3" name="Text Placeholder 2">
            <a:extLst>
              <a:ext uri="{FF2B5EF4-FFF2-40B4-BE49-F238E27FC236}">
                <a16:creationId xmlns:a16="http://schemas.microsoft.com/office/drawing/2014/main" id="{F1A69460-274F-596E-7809-D213E0A27BE8}"/>
              </a:ext>
            </a:extLst>
          </p:cNvPr>
          <p:cNvSpPr>
            <a:spLocks noGrp="1"/>
          </p:cNvSpPr>
          <p:nvPr>
            <p:ph type="body" idx="1"/>
          </p:nvPr>
        </p:nvSpPr>
        <p:spPr>
          <a:xfrm>
            <a:off x="748030" y="1284541"/>
            <a:ext cx="10927715" cy="5687711"/>
          </a:xfrm>
        </p:spPr>
        <p:txBody>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In the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Phishing Website Detection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project, testing the model involves the following steps:</a:t>
            </a:r>
          </a:p>
          <a:p>
            <a:pPr marL="0" marR="0" lvl="0" indent="0" defTabSz="914400" rtl="0" eaLnBrk="0" fontAlgn="base" latinLnBrk="0" hangingPunct="0">
              <a:lnSpc>
                <a:spcPct val="90000"/>
              </a:lnSpc>
              <a:spcBef>
                <a:spcPct val="0"/>
              </a:spcBef>
              <a:spcAft>
                <a:spcPts val="600"/>
              </a:spcAft>
              <a:buClrTx/>
              <a:buSzTx/>
              <a:buFontTx/>
              <a:buAutoNum type="arabicPeriod"/>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Data Splitting</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The dataset is divided into training and testing sets, typically using an 80-20 or 70-30 ratio. This ensures that the model is evaluated on unseen data.</a:t>
            </a:r>
          </a:p>
          <a:p>
            <a:pPr marL="0" marR="0" lvl="0" indent="0" defTabSz="914400" rtl="0" eaLnBrk="0" fontAlgn="base" latinLnBrk="0" hangingPunct="0">
              <a:lnSpc>
                <a:spcPct val="90000"/>
              </a:lnSpc>
              <a:spcBef>
                <a:spcPct val="0"/>
              </a:spcBef>
              <a:spcAft>
                <a:spcPts val="600"/>
              </a:spcAft>
              <a:buClrTx/>
              <a:buSzTx/>
              <a:buFontTx/>
              <a:buAutoNum type="arabicPeriod" startAt="2"/>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Model Evaluation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After training the classifier (e.g., </a:t>
            </a: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rPr>
              <a:t>RandomForest</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or </a:t>
            </a:r>
            <a:r>
              <a:rPr kumimoji="0" lang="en-US" altLang="en-US" b="0" i="0" u="none" strike="noStrike" cap="none" normalizeH="0" baseline="0" dirty="0" err="1">
                <a:ln>
                  <a:noFill/>
                </a:ln>
                <a:effectLst/>
                <a:latin typeface="Times New Roman" panose="02020603050405020304" pitchFamily="18" charset="0"/>
                <a:cs typeface="Times New Roman" panose="02020603050405020304" pitchFamily="18" charset="0"/>
              </a:rPr>
              <a:t>DecisionTree</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the model is tested using the testing dataset. Performance is evaluated using metrics such as:</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Accuracy </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Precision </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Recall </a:t>
            </a:r>
          </a:p>
          <a:p>
            <a:pPr marL="457200" marR="0" lvl="1" indent="0" defTabSz="914400" rtl="0" eaLnBrk="0" fontAlgn="base" latinLnBrk="0" hangingPunct="0">
              <a:lnSpc>
                <a:spcPct val="90000"/>
              </a:lnSpc>
              <a:spcBef>
                <a:spcPct val="0"/>
              </a:spcBef>
              <a:spcAft>
                <a:spcPts val="600"/>
              </a:spcAft>
              <a:buClrTx/>
              <a:buSzTx/>
              <a:buFontTx/>
              <a:buChar char="•"/>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F1-Score </a:t>
            </a:r>
          </a:p>
          <a:p>
            <a:pPr marL="0" marR="0" lvl="0" indent="0" defTabSz="914400" rtl="0" eaLnBrk="0" fontAlgn="base" latinLnBrk="0" hangingPunct="0">
              <a:lnSpc>
                <a:spcPct val="90000"/>
              </a:lnSpc>
              <a:spcBef>
                <a:spcPct val="0"/>
              </a:spcBef>
              <a:spcAft>
                <a:spcPts val="600"/>
              </a:spcAft>
              <a:buClrTx/>
              <a:buSzTx/>
              <a:buFontTx/>
              <a:buAutoNum type="arabicPeriod" startAt="3"/>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Cross-validation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To ensure robustness, cross-validation techniques like k-fold cross-validation may be applied to assess the model's performance across multiple subsets of the data.</a:t>
            </a:r>
          </a:p>
          <a:p>
            <a:pPr marL="0" marR="0" lvl="0" indent="0" defTabSz="914400" rtl="0" eaLnBrk="0" fontAlgn="base" latinLnBrk="0" hangingPunct="0">
              <a:lnSpc>
                <a:spcPct val="90000"/>
              </a:lnSpc>
              <a:spcBef>
                <a:spcPct val="0"/>
              </a:spcBef>
              <a:spcAft>
                <a:spcPts val="600"/>
              </a:spcAft>
              <a:buClrTx/>
              <a:buSzTx/>
              <a:buFontTx/>
              <a:buAutoNum type="arabicPeriod" startAt="4"/>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Confusion Matrix</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 confusion matrix helps visualize the classification results, showing true positives, false positives, true negatives, and false negatives.</a:t>
            </a:r>
          </a:p>
          <a:p>
            <a:pPr marL="0" marR="0" lvl="0" indent="0" defTabSz="914400" rtl="0" eaLnBrk="0" fontAlgn="base" latinLnBrk="0" hangingPunct="0">
              <a:lnSpc>
                <a:spcPct val="90000"/>
              </a:lnSpc>
              <a:spcBef>
                <a:spcPct val="0"/>
              </a:spcBef>
              <a:spcAft>
                <a:spcPts val="600"/>
              </a:spcAft>
              <a:buClrTx/>
              <a:buSzTx/>
              <a:buFontTx/>
              <a:buAutoNum type="arabicPeriod" startAt="5"/>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Performance Visualization</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The performance metrics, such as accuracy and F1-score, are plotted to assess how well the model is generalizing.</a:t>
            </a:r>
          </a:p>
          <a:p>
            <a:pPr marL="0" marR="0" lvl="0" indent="0" defTabSz="914400" rtl="0" eaLnBrk="0" fontAlgn="base" latinLnBrk="0" hangingPunct="0">
              <a:lnSpc>
                <a:spcPct val="90000"/>
              </a:lnSpc>
              <a:spcBef>
                <a:spcPct val="0"/>
              </a:spcBef>
              <a:spcAft>
                <a:spcPts val="600"/>
              </a:spcAft>
              <a:buClrTx/>
              <a:buSzTx/>
              <a:buFontTx/>
              <a:buAutoNum type="arabicPeriod" startAt="6"/>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Model Tuning</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Hyperparameters of the classifier can be adjusted (e.g., number of trees in Random Forest) to improve the model’s performance on the test set.</a:t>
            </a:r>
          </a:p>
          <a:p>
            <a:pPr marL="0" marR="0" lvl="0" indent="0" defTabSz="914400" rtl="0" eaLnBrk="0" fontAlgn="base" latinLnBrk="0" hangingPunct="0">
              <a:lnSpc>
                <a:spcPct val="90000"/>
              </a:lnSpc>
              <a:spcBef>
                <a:spcPct val="0"/>
              </a:spcBef>
              <a:spcAft>
                <a:spcPts val="600"/>
              </a:spcAft>
              <a:buClrTx/>
              <a:buSzTx/>
              <a:buFontTx/>
              <a:buNone/>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7568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53815" y="628332"/>
            <a:ext cx="5489575" cy="701040"/>
          </a:xfrm>
          <a:prstGeom prst="rect">
            <a:avLst/>
          </a:prstGeom>
        </p:spPr>
        <p:txBody>
          <a:bodyPr vert="horz" wrap="square" lIns="0" tIns="16510" rIns="0" bIns="0" rtlCol="0">
            <a:spAutoFit/>
          </a:bodyPr>
          <a:lstStyle/>
          <a:p>
            <a:pPr marL="12700">
              <a:lnSpc>
                <a:spcPct val="100000"/>
              </a:lnSpc>
              <a:spcBef>
                <a:spcPts val="130"/>
              </a:spcBef>
            </a:pPr>
            <a:r>
              <a:rPr dirty="0"/>
              <a:t>Project</a:t>
            </a:r>
            <a:r>
              <a:rPr spc="-40" dirty="0"/>
              <a:t> </a:t>
            </a:r>
            <a:r>
              <a:rPr spc="-5" dirty="0"/>
              <a:t>title</a:t>
            </a:r>
            <a:r>
              <a:rPr spc="-25" dirty="0"/>
              <a:t> </a:t>
            </a:r>
            <a:r>
              <a:rPr spc="-5" dirty="0"/>
              <a:t>Justification</a:t>
            </a:r>
          </a:p>
        </p:txBody>
      </p:sp>
      <p:sp>
        <p:nvSpPr>
          <p:cNvPr id="3" name="object 3"/>
          <p:cNvSpPr txBox="1"/>
          <p:nvPr/>
        </p:nvSpPr>
        <p:spPr>
          <a:xfrm>
            <a:off x="917575" y="1823148"/>
            <a:ext cx="10369550" cy="2251710"/>
          </a:xfrm>
          <a:prstGeom prst="rect">
            <a:avLst/>
          </a:prstGeom>
        </p:spPr>
        <p:txBody>
          <a:bodyPr vert="horz" wrap="square" lIns="0" tIns="46990" rIns="0" bIns="0" rtlCol="0">
            <a:spAutoFit/>
          </a:bodyPr>
          <a:lstStyle/>
          <a:p>
            <a:pPr marL="12700" marR="5080" algn="just">
              <a:lnSpc>
                <a:spcPct val="89900"/>
              </a:lnSpc>
              <a:spcBef>
                <a:spcPts val="370"/>
              </a:spcBef>
            </a:pPr>
            <a:r>
              <a:rPr sz="2000" spc="-5" dirty="0">
                <a:latin typeface="Times New Roman"/>
                <a:cs typeface="Times New Roman"/>
              </a:rPr>
              <a:t>Phishing </a:t>
            </a:r>
            <a:r>
              <a:rPr sz="2000" spc="-15" dirty="0">
                <a:latin typeface="Times New Roman"/>
                <a:cs typeface="Times New Roman"/>
              </a:rPr>
              <a:t>is </a:t>
            </a:r>
            <a:r>
              <a:rPr sz="2000" spc="10" dirty="0">
                <a:latin typeface="Times New Roman"/>
                <a:cs typeface="Times New Roman"/>
              </a:rPr>
              <a:t>a </a:t>
            </a:r>
            <a:r>
              <a:rPr sz="2000" spc="5" dirty="0">
                <a:latin typeface="Times New Roman"/>
                <a:cs typeface="Times New Roman"/>
              </a:rPr>
              <a:t>growing </a:t>
            </a:r>
            <a:r>
              <a:rPr sz="2000" spc="-5" dirty="0">
                <a:latin typeface="Times New Roman"/>
                <a:cs typeface="Times New Roman"/>
              </a:rPr>
              <a:t>cybersecurity threat where attackers impersonate </a:t>
            </a:r>
            <a:r>
              <a:rPr sz="2000" spc="-10" dirty="0">
                <a:latin typeface="Times New Roman"/>
                <a:cs typeface="Times New Roman"/>
              </a:rPr>
              <a:t>legitimate </a:t>
            </a:r>
            <a:r>
              <a:rPr sz="2000" spc="-5" dirty="0">
                <a:latin typeface="Times New Roman"/>
                <a:cs typeface="Times New Roman"/>
              </a:rPr>
              <a:t>websites </a:t>
            </a:r>
            <a:r>
              <a:rPr sz="2000" spc="-10" dirty="0">
                <a:latin typeface="Times New Roman"/>
                <a:cs typeface="Times New Roman"/>
              </a:rPr>
              <a:t>to steal </a:t>
            </a:r>
            <a:r>
              <a:rPr sz="2000" spc="-5" dirty="0">
                <a:latin typeface="Times New Roman"/>
                <a:cs typeface="Times New Roman"/>
              </a:rPr>
              <a:t> sensitive information like passwords, credit </a:t>
            </a:r>
            <a:r>
              <a:rPr sz="2000" spc="5" dirty="0">
                <a:latin typeface="Times New Roman"/>
                <a:cs typeface="Times New Roman"/>
              </a:rPr>
              <a:t>card </a:t>
            </a:r>
            <a:r>
              <a:rPr sz="2000" dirty="0">
                <a:latin typeface="Times New Roman"/>
                <a:cs typeface="Times New Roman"/>
              </a:rPr>
              <a:t>numbers, </a:t>
            </a:r>
            <a:r>
              <a:rPr sz="2000" spc="-10" dirty="0">
                <a:latin typeface="Times New Roman"/>
                <a:cs typeface="Times New Roman"/>
              </a:rPr>
              <a:t>or </a:t>
            </a:r>
            <a:r>
              <a:rPr sz="2000" dirty="0">
                <a:latin typeface="Times New Roman"/>
                <a:cs typeface="Times New Roman"/>
              </a:rPr>
              <a:t>personal </a:t>
            </a:r>
            <a:r>
              <a:rPr sz="2000" spc="-10" dirty="0">
                <a:latin typeface="Times New Roman"/>
                <a:cs typeface="Times New Roman"/>
              </a:rPr>
              <a:t>identification </a:t>
            </a:r>
            <a:r>
              <a:rPr sz="2000" spc="-5" dirty="0">
                <a:latin typeface="Times New Roman"/>
                <a:cs typeface="Times New Roman"/>
              </a:rPr>
              <a:t>data. </a:t>
            </a:r>
            <a:r>
              <a:rPr sz="2000" spc="-10" dirty="0">
                <a:latin typeface="Times New Roman"/>
                <a:cs typeface="Times New Roman"/>
              </a:rPr>
              <a:t>Traditional </a:t>
            </a:r>
            <a:r>
              <a:rPr sz="2000" spc="-5" dirty="0">
                <a:latin typeface="Times New Roman"/>
                <a:cs typeface="Times New Roman"/>
              </a:rPr>
              <a:t> </a:t>
            </a:r>
            <a:r>
              <a:rPr sz="2000" dirty="0">
                <a:latin typeface="Times New Roman"/>
                <a:cs typeface="Times New Roman"/>
              </a:rPr>
              <a:t>methods </a:t>
            </a:r>
            <a:r>
              <a:rPr sz="2000" spc="-10" dirty="0">
                <a:latin typeface="Times New Roman"/>
                <a:cs typeface="Times New Roman"/>
              </a:rPr>
              <a:t>of </a:t>
            </a:r>
            <a:r>
              <a:rPr sz="2000" spc="-5" dirty="0">
                <a:latin typeface="Times New Roman"/>
                <a:cs typeface="Times New Roman"/>
              </a:rPr>
              <a:t>detecting </a:t>
            </a:r>
            <a:r>
              <a:rPr sz="2000" spc="-10" dirty="0">
                <a:latin typeface="Times New Roman"/>
                <a:cs typeface="Times New Roman"/>
              </a:rPr>
              <a:t>phishing websites </a:t>
            </a:r>
            <a:r>
              <a:rPr sz="2000" dirty="0">
                <a:latin typeface="Times New Roman"/>
                <a:cs typeface="Times New Roman"/>
              </a:rPr>
              <a:t>rely </a:t>
            </a:r>
            <a:r>
              <a:rPr sz="2000" spc="-5" dirty="0">
                <a:latin typeface="Times New Roman"/>
                <a:cs typeface="Times New Roman"/>
              </a:rPr>
              <a:t>heavily on blacklists </a:t>
            </a:r>
            <a:r>
              <a:rPr sz="2000" spc="-10" dirty="0">
                <a:latin typeface="Times New Roman"/>
                <a:cs typeface="Times New Roman"/>
              </a:rPr>
              <a:t>or rule-based systems, </a:t>
            </a:r>
            <a:r>
              <a:rPr sz="2000" dirty="0">
                <a:latin typeface="Times New Roman"/>
                <a:cs typeface="Times New Roman"/>
              </a:rPr>
              <a:t>which </a:t>
            </a:r>
            <a:r>
              <a:rPr sz="2000" spc="-10" dirty="0">
                <a:latin typeface="Times New Roman"/>
                <a:cs typeface="Times New Roman"/>
              </a:rPr>
              <a:t>often </a:t>
            </a:r>
            <a:r>
              <a:rPr sz="2000" spc="-5" dirty="0">
                <a:latin typeface="Times New Roman"/>
                <a:cs typeface="Times New Roman"/>
              </a:rPr>
              <a:t> fail </a:t>
            </a:r>
            <a:r>
              <a:rPr sz="2000" spc="-10" dirty="0">
                <a:latin typeface="Times New Roman"/>
                <a:cs typeface="Times New Roman"/>
              </a:rPr>
              <a:t>to</a:t>
            </a:r>
            <a:r>
              <a:rPr sz="2000" spc="-5" dirty="0">
                <a:latin typeface="Times New Roman"/>
                <a:cs typeface="Times New Roman"/>
              </a:rPr>
              <a:t> detect</a:t>
            </a:r>
            <a:r>
              <a:rPr sz="2000" dirty="0">
                <a:latin typeface="Times New Roman"/>
                <a:cs typeface="Times New Roman"/>
              </a:rPr>
              <a:t> new </a:t>
            </a:r>
            <a:r>
              <a:rPr sz="2000" spc="-10" dirty="0">
                <a:latin typeface="Times New Roman"/>
                <a:cs typeface="Times New Roman"/>
              </a:rPr>
              <a:t>phishing</a:t>
            </a:r>
            <a:r>
              <a:rPr sz="2000" spc="-5" dirty="0">
                <a:latin typeface="Times New Roman"/>
                <a:cs typeface="Times New Roman"/>
              </a:rPr>
              <a:t> </a:t>
            </a:r>
            <a:r>
              <a:rPr sz="2000" spc="-10" dirty="0">
                <a:latin typeface="Times New Roman"/>
                <a:cs typeface="Times New Roman"/>
              </a:rPr>
              <a:t>websites</a:t>
            </a:r>
            <a:r>
              <a:rPr sz="2000" spc="-5" dirty="0">
                <a:latin typeface="Times New Roman"/>
                <a:cs typeface="Times New Roman"/>
              </a:rPr>
              <a:t> </a:t>
            </a:r>
            <a:r>
              <a:rPr sz="2000" spc="-10" dirty="0">
                <a:latin typeface="Times New Roman"/>
                <a:cs typeface="Times New Roman"/>
              </a:rPr>
              <a:t>in</a:t>
            </a:r>
            <a:r>
              <a:rPr sz="2000" spc="-5" dirty="0">
                <a:latin typeface="Times New Roman"/>
                <a:cs typeface="Times New Roman"/>
              </a:rPr>
              <a:t> real-time.</a:t>
            </a:r>
            <a:r>
              <a:rPr sz="2000" dirty="0">
                <a:latin typeface="Times New Roman"/>
                <a:cs typeface="Times New Roman"/>
              </a:rPr>
              <a:t> </a:t>
            </a:r>
            <a:r>
              <a:rPr sz="2000" spc="-5" dirty="0">
                <a:latin typeface="Times New Roman"/>
                <a:cs typeface="Times New Roman"/>
              </a:rPr>
              <a:t>Machine</a:t>
            </a:r>
            <a:r>
              <a:rPr sz="2000" dirty="0">
                <a:latin typeface="Times New Roman"/>
                <a:cs typeface="Times New Roman"/>
              </a:rPr>
              <a:t> learning (ML) </a:t>
            </a:r>
            <a:r>
              <a:rPr sz="2000" spc="-5" dirty="0">
                <a:latin typeface="Times New Roman"/>
                <a:cs typeface="Times New Roman"/>
              </a:rPr>
              <a:t>provides</a:t>
            </a:r>
            <a:r>
              <a:rPr sz="2000" spc="490" dirty="0">
                <a:latin typeface="Times New Roman"/>
                <a:cs typeface="Times New Roman"/>
              </a:rPr>
              <a:t> </a:t>
            </a:r>
            <a:r>
              <a:rPr sz="2000" spc="10" dirty="0">
                <a:latin typeface="Times New Roman"/>
                <a:cs typeface="Times New Roman"/>
              </a:rPr>
              <a:t>an </a:t>
            </a:r>
            <a:r>
              <a:rPr sz="2000" spc="-5" dirty="0">
                <a:latin typeface="Times New Roman"/>
                <a:cs typeface="Times New Roman"/>
              </a:rPr>
              <a:t>effective </a:t>
            </a:r>
            <a:r>
              <a:rPr sz="2000" dirty="0">
                <a:latin typeface="Times New Roman"/>
                <a:cs typeface="Times New Roman"/>
              </a:rPr>
              <a:t> </a:t>
            </a:r>
            <a:r>
              <a:rPr sz="2000" spc="-10" dirty="0">
                <a:latin typeface="Times New Roman"/>
                <a:cs typeface="Times New Roman"/>
              </a:rPr>
              <a:t>solution </a:t>
            </a:r>
            <a:r>
              <a:rPr sz="2000" spc="5" dirty="0">
                <a:latin typeface="Times New Roman"/>
                <a:cs typeface="Times New Roman"/>
              </a:rPr>
              <a:t>as </a:t>
            </a:r>
            <a:r>
              <a:rPr sz="2000" spc="-15" dirty="0">
                <a:latin typeface="Times New Roman"/>
                <a:cs typeface="Times New Roman"/>
              </a:rPr>
              <a:t>it </a:t>
            </a:r>
            <a:r>
              <a:rPr sz="2000" spc="5" dirty="0">
                <a:latin typeface="Times New Roman"/>
                <a:cs typeface="Times New Roman"/>
              </a:rPr>
              <a:t>can </a:t>
            </a:r>
            <a:r>
              <a:rPr sz="2000" spc="-5" dirty="0">
                <a:latin typeface="Times New Roman"/>
                <a:cs typeface="Times New Roman"/>
              </a:rPr>
              <a:t>detect patterns and characteristics </a:t>
            </a:r>
            <a:r>
              <a:rPr sz="2000" spc="-10" dirty="0">
                <a:latin typeface="Times New Roman"/>
                <a:cs typeface="Times New Roman"/>
              </a:rPr>
              <a:t>of </a:t>
            </a:r>
            <a:r>
              <a:rPr sz="2000" spc="-5" dirty="0">
                <a:latin typeface="Times New Roman"/>
                <a:cs typeface="Times New Roman"/>
              </a:rPr>
              <a:t>phishing </a:t>
            </a:r>
            <a:r>
              <a:rPr sz="2000" spc="-10" dirty="0">
                <a:latin typeface="Times New Roman"/>
                <a:cs typeface="Times New Roman"/>
              </a:rPr>
              <a:t>websites </a:t>
            </a:r>
            <a:r>
              <a:rPr sz="2000" spc="-15" dirty="0">
                <a:latin typeface="Times New Roman"/>
                <a:cs typeface="Times New Roman"/>
              </a:rPr>
              <a:t>dynamically. </a:t>
            </a:r>
            <a:r>
              <a:rPr sz="2000" spc="15" dirty="0">
                <a:latin typeface="Times New Roman"/>
                <a:cs typeface="Times New Roman"/>
              </a:rPr>
              <a:t>By </a:t>
            </a:r>
            <a:r>
              <a:rPr sz="2000" spc="-5" dirty="0">
                <a:latin typeface="Times New Roman"/>
                <a:cs typeface="Times New Roman"/>
              </a:rPr>
              <a:t>leveraging </a:t>
            </a:r>
            <a:r>
              <a:rPr sz="2000" dirty="0">
                <a:latin typeface="Times New Roman"/>
                <a:cs typeface="Times New Roman"/>
              </a:rPr>
              <a:t> </a:t>
            </a:r>
            <a:r>
              <a:rPr sz="2000" spc="-5" dirty="0">
                <a:latin typeface="Times New Roman"/>
                <a:cs typeface="Times New Roman"/>
              </a:rPr>
              <a:t>machine learning, </a:t>
            </a:r>
            <a:r>
              <a:rPr sz="2000" spc="5" dirty="0">
                <a:latin typeface="Times New Roman"/>
                <a:cs typeface="Times New Roman"/>
              </a:rPr>
              <a:t>the </a:t>
            </a:r>
            <a:r>
              <a:rPr sz="2000" spc="-5" dirty="0">
                <a:latin typeface="Times New Roman"/>
                <a:cs typeface="Times New Roman"/>
              </a:rPr>
              <a:t>system </a:t>
            </a:r>
            <a:r>
              <a:rPr sz="2000" spc="5" dirty="0">
                <a:latin typeface="Times New Roman"/>
                <a:cs typeface="Times New Roman"/>
              </a:rPr>
              <a:t>can </a:t>
            </a:r>
            <a:r>
              <a:rPr sz="2000" dirty="0">
                <a:latin typeface="Times New Roman"/>
                <a:cs typeface="Times New Roman"/>
              </a:rPr>
              <a:t>learn from </a:t>
            </a:r>
            <a:r>
              <a:rPr sz="2000" spc="-5" dirty="0">
                <a:latin typeface="Times New Roman"/>
                <a:cs typeface="Times New Roman"/>
              </a:rPr>
              <a:t>large datasets, </a:t>
            </a:r>
            <a:r>
              <a:rPr sz="2000" spc="-10" dirty="0">
                <a:latin typeface="Times New Roman"/>
                <a:cs typeface="Times New Roman"/>
              </a:rPr>
              <a:t>identify phishing </a:t>
            </a:r>
            <a:r>
              <a:rPr sz="2000" spc="-5" dirty="0">
                <a:latin typeface="Times New Roman"/>
                <a:cs typeface="Times New Roman"/>
              </a:rPr>
              <a:t>sites </a:t>
            </a:r>
            <a:r>
              <a:rPr sz="2000" dirty="0">
                <a:latin typeface="Times New Roman"/>
                <a:cs typeface="Times New Roman"/>
              </a:rPr>
              <a:t>more </a:t>
            </a:r>
            <a:r>
              <a:rPr sz="2000" spc="-15" dirty="0">
                <a:latin typeface="Times New Roman"/>
                <a:cs typeface="Times New Roman"/>
              </a:rPr>
              <a:t>accurately, </a:t>
            </a:r>
            <a:r>
              <a:rPr sz="2000" spc="-10" dirty="0">
                <a:latin typeface="Times New Roman"/>
                <a:cs typeface="Times New Roman"/>
              </a:rPr>
              <a:t> </a:t>
            </a:r>
            <a:r>
              <a:rPr sz="2000" dirty="0">
                <a:latin typeface="Times New Roman"/>
                <a:cs typeface="Times New Roman"/>
              </a:rPr>
              <a:t>and </a:t>
            </a:r>
            <a:r>
              <a:rPr sz="2000" spc="-5" dirty="0">
                <a:latin typeface="Times New Roman"/>
                <a:cs typeface="Times New Roman"/>
              </a:rPr>
              <a:t>evolve </a:t>
            </a:r>
            <a:r>
              <a:rPr sz="2000" spc="10" dirty="0">
                <a:latin typeface="Times New Roman"/>
                <a:cs typeface="Times New Roman"/>
              </a:rPr>
              <a:t>as </a:t>
            </a:r>
            <a:r>
              <a:rPr sz="2000" spc="-5" dirty="0">
                <a:latin typeface="Times New Roman"/>
                <a:cs typeface="Times New Roman"/>
              </a:rPr>
              <a:t>attackers</a:t>
            </a:r>
            <a:r>
              <a:rPr sz="2000" dirty="0">
                <a:latin typeface="Times New Roman"/>
                <a:cs typeface="Times New Roman"/>
              </a:rPr>
              <a:t> modify their </a:t>
            </a:r>
            <a:r>
              <a:rPr sz="2000" spc="-5" dirty="0">
                <a:latin typeface="Times New Roman"/>
                <a:cs typeface="Times New Roman"/>
              </a:rPr>
              <a:t>tactics. This </a:t>
            </a:r>
            <a:r>
              <a:rPr sz="2000" dirty="0">
                <a:latin typeface="Times New Roman"/>
                <a:cs typeface="Times New Roman"/>
              </a:rPr>
              <a:t>project aims </a:t>
            </a:r>
            <a:r>
              <a:rPr sz="2000" spc="-10" dirty="0">
                <a:latin typeface="Times New Roman"/>
                <a:cs typeface="Times New Roman"/>
              </a:rPr>
              <a:t>to</a:t>
            </a:r>
            <a:r>
              <a:rPr sz="2000" spc="-5" dirty="0">
                <a:latin typeface="Times New Roman"/>
                <a:cs typeface="Times New Roman"/>
              </a:rPr>
              <a:t> </a:t>
            </a:r>
            <a:r>
              <a:rPr sz="2000" dirty="0">
                <a:latin typeface="Times New Roman"/>
                <a:cs typeface="Times New Roman"/>
              </a:rPr>
              <a:t>improve </a:t>
            </a:r>
            <a:r>
              <a:rPr sz="2000" spc="5" dirty="0">
                <a:latin typeface="Times New Roman"/>
                <a:cs typeface="Times New Roman"/>
              </a:rPr>
              <a:t>the </a:t>
            </a:r>
            <a:r>
              <a:rPr sz="2000" spc="-5" dirty="0">
                <a:latin typeface="Times New Roman"/>
                <a:cs typeface="Times New Roman"/>
              </a:rPr>
              <a:t>detection</a:t>
            </a:r>
            <a:r>
              <a:rPr sz="2000" spc="490" dirty="0">
                <a:latin typeface="Times New Roman"/>
                <a:cs typeface="Times New Roman"/>
              </a:rPr>
              <a:t> </a:t>
            </a:r>
            <a:r>
              <a:rPr sz="2000" dirty="0">
                <a:latin typeface="Times New Roman"/>
                <a:cs typeface="Times New Roman"/>
              </a:rPr>
              <a:t>rate and </a:t>
            </a:r>
            <a:r>
              <a:rPr sz="2000" spc="5" dirty="0">
                <a:latin typeface="Times New Roman"/>
                <a:cs typeface="Times New Roman"/>
              </a:rPr>
              <a:t> </a:t>
            </a:r>
            <a:r>
              <a:rPr sz="2000" dirty="0">
                <a:latin typeface="Times New Roman"/>
                <a:cs typeface="Times New Roman"/>
              </a:rPr>
              <a:t>reduce</a:t>
            </a:r>
            <a:r>
              <a:rPr sz="2000" spc="-10" dirty="0">
                <a:latin typeface="Times New Roman"/>
                <a:cs typeface="Times New Roman"/>
              </a:rPr>
              <a:t> false</a:t>
            </a:r>
            <a:r>
              <a:rPr sz="2000" spc="15" dirty="0">
                <a:latin typeface="Times New Roman"/>
                <a:cs typeface="Times New Roman"/>
              </a:rPr>
              <a:t> </a:t>
            </a:r>
            <a:r>
              <a:rPr sz="2000" dirty="0">
                <a:latin typeface="Times New Roman"/>
                <a:cs typeface="Times New Roman"/>
              </a:rPr>
              <a:t>positives,</a:t>
            </a:r>
            <a:r>
              <a:rPr sz="2000" spc="-60" dirty="0">
                <a:latin typeface="Times New Roman"/>
                <a:cs typeface="Times New Roman"/>
              </a:rPr>
              <a:t> </a:t>
            </a:r>
            <a:r>
              <a:rPr sz="2000" spc="-5" dirty="0">
                <a:latin typeface="Times New Roman"/>
                <a:cs typeface="Times New Roman"/>
              </a:rPr>
              <a:t>contributing</a:t>
            </a:r>
            <a:r>
              <a:rPr sz="2000" spc="-30" dirty="0">
                <a:latin typeface="Times New Roman"/>
                <a:cs typeface="Times New Roman"/>
              </a:rPr>
              <a:t> </a:t>
            </a:r>
            <a:r>
              <a:rPr sz="2000" spc="-10" dirty="0">
                <a:latin typeface="Times New Roman"/>
                <a:cs typeface="Times New Roman"/>
              </a:rPr>
              <a:t>to</a:t>
            </a:r>
            <a:r>
              <a:rPr sz="2000" spc="10" dirty="0">
                <a:latin typeface="Times New Roman"/>
                <a:cs typeface="Times New Roman"/>
              </a:rPr>
              <a:t> a</a:t>
            </a:r>
            <a:r>
              <a:rPr sz="2000" spc="-15" dirty="0">
                <a:latin typeface="Times New Roman"/>
                <a:cs typeface="Times New Roman"/>
              </a:rPr>
              <a:t> </a:t>
            </a:r>
            <a:r>
              <a:rPr sz="2000" dirty="0">
                <a:latin typeface="Times New Roman"/>
                <a:cs typeface="Times New Roman"/>
              </a:rPr>
              <a:t>safer</a:t>
            </a:r>
            <a:r>
              <a:rPr sz="2000" spc="-30" dirty="0">
                <a:latin typeface="Times New Roman"/>
                <a:cs typeface="Times New Roman"/>
              </a:rPr>
              <a:t> </a:t>
            </a:r>
            <a:r>
              <a:rPr sz="2000" dirty="0">
                <a:latin typeface="Times New Roman"/>
                <a:cs typeface="Times New Roman"/>
              </a:rPr>
              <a:t>online</a:t>
            </a:r>
            <a:r>
              <a:rPr sz="2000" spc="-45" dirty="0">
                <a:latin typeface="Times New Roman"/>
                <a:cs typeface="Times New Roman"/>
              </a:rPr>
              <a:t> </a:t>
            </a:r>
            <a:r>
              <a:rPr sz="2000" spc="-5" dirty="0">
                <a:latin typeface="Times New Roman"/>
                <a:cs typeface="Times New Roman"/>
              </a:rPr>
              <a:t>environment.</a:t>
            </a:r>
            <a:endParaRPr sz="20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6EB4-F527-524E-7C25-9988A88B3DCE}"/>
              </a:ext>
            </a:extLst>
          </p:cNvPr>
          <p:cNvSpPr>
            <a:spLocks noGrp="1"/>
          </p:cNvSpPr>
          <p:nvPr>
            <p:ph type="title"/>
          </p:nvPr>
        </p:nvSpPr>
        <p:spPr>
          <a:xfrm>
            <a:off x="3581400" y="609282"/>
            <a:ext cx="5181600" cy="923330"/>
          </a:xfrm>
        </p:spPr>
        <p:txBody>
          <a:bodyPr/>
          <a:lstStyle/>
          <a:p>
            <a:r>
              <a:rPr lang="en-IN" sz="2000" b="1" dirty="0">
                <a:effectLst/>
                <a:latin typeface="Times New Roman" panose="02020603050405020304" pitchFamily="18" charset="0"/>
                <a:ea typeface="Times New Roman" panose="02020603050405020304" pitchFamily="18" charset="0"/>
              </a:rPr>
              <a:t>CURRENT PROTOTYPE FUNCTIONALITY</a:t>
            </a:r>
            <a:br>
              <a:rPr lang="en-IN" sz="2000" dirty="0">
                <a:effectLst/>
                <a:latin typeface="Times New Roman" panose="02020603050405020304" pitchFamily="18" charset="0"/>
                <a:ea typeface="Times New Roman" panose="02020603050405020304" pitchFamily="18" charset="0"/>
              </a:rPr>
            </a:br>
            <a:endParaRPr lang="en-IN" sz="2000" dirty="0"/>
          </a:p>
        </p:txBody>
      </p:sp>
      <p:sp>
        <p:nvSpPr>
          <p:cNvPr id="3" name="Text Placeholder 2">
            <a:extLst>
              <a:ext uri="{FF2B5EF4-FFF2-40B4-BE49-F238E27FC236}">
                <a16:creationId xmlns:a16="http://schemas.microsoft.com/office/drawing/2014/main" id="{E04C203D-0392-4AAD-63B7-4A06096D67A0}"/>
              </a:ext>
            </a:extLst>
          </p:cNvPr>
          <p:cNvSpPr>
            <a:spLocks noGrp="1"/>
          </p:cNvSpPr>
          <p:nvPr>
            <p:ph type="body" idx="1"/>
          </p:nvPr>
        </p:nvSpPr>
        <p:spPr>
          <a:xfrm>
            <a:off x="748030" y="1284541"/>
            <a:ext cx="10927715" cy="5912388"/>
          </a:xfrm>
        </p:spPr>
        <p:txBody>
          <a:bodyPr/>
          <a:lstStyle/>
          <a:p>
            <a:pPr algn="ctr">
              <a:lnSpc>
                <a:spcPct val="115000"/>
              </a:lnSpc>
              <a:buNone/>
            </a:pPr>
            <a:r>
              <a:rPr lang="en-IN" sz="1400" dirty="0">
                <a:effectLst/>
                <a:latin typeface="Times New Roman" panose="02020603050405020304" pitchFamily="18" charset="0"/>
                <a:ea typeface="Times New Roman" panose="02020603050405020304" pitchFamily="18" charset="0"/>
              </a:rPr>
              <a:t>The current prototype of the phishing website detection system is designed to identify phishing attempts using machine learning algorithms. It performs the following key functions:</a:t>
            </a:r>
          </a:p>
          <a:p>
            <a:pPr algn="just">
              <a:lnSpc>
                <a:spcPct val="115000"/>
              </a:lnSpc>
              <a:buNone/>
            </a:pPr>
            <a:r>
              <a:rPr lang="en-IN" sz="1400" dirty="0">
                <a:effectLst/>
                <a:latin typeface="Times New Roman" panose="02020603050405020304" pitchFamily="18" charset="0"/>
                <a:ea typeface="Times New Roman" panose="02020603050405020304" pitchFamily="18" charset="0"/>
              </a:rPr>
              <a:t> </a:t>
            </a:r>
          </a:p>
          <a:p>
            <a:pPr marL="342900" lvl="0" indent="-342900" algn="just">
              <a:lnSpc>
                <a:spcPct val="115000"/>
              </a:lnSpc>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rPr>
              <a:t>Feature Extraction from URLs</a:t>
            </a:r>
            <a:endParaRPr lang="en-IN" sz="1400"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mj-lt"/>
              <a:buAutoNum type="alphaLcPeriod"/>
            </a:pPr>
            <a:r>
              <a:rPr lang="en-IN" sz="1400" dirty="0" err="1">
                <a:effectLst/>
                <a:latin typeface="Times New Roman" panose="02020603050405020304" pitchFamily="18" charset="0"/>
                <a:ea typeface="Times New Roman" panose="02020603050405020304" pitchFamily="18" charset="0"/>
              </a:rPr>
              <a:t>Analyzes</a:t>
            </a:r>
            <a:r>
              <a:rPr lang="en-IN" sz="1400" dirty="0">
                <a:effectLst/>
                <a:latin typeface="Times New Roman" panose="02020603050405020304" pitchFamily="18" charset="0"/>
                <a:ea typeface="Times New Roman" panose="02020603050405020304" pitchFamily="18" charset="0"/>
              </a:rPr>
              <a:t> critical features such as URL length, presence of special characters, domain age, HTTPS usage, and subdomain patterns.</a:t>
            </a: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Extracts domain-based features like DNS records, web traffic, and registration details to determine legitimacy.</a:t>
            </a:r>
          </a:p>
          <a:p>
            <a:pPr marL="342900" lvl="0" indent="-342900" algn="just">
              <a:lnSpc>
                <a:spcPct val="115000"/>
              </a:lnSpc>
              <a:buFont typeface="+mj-lt"/>
              <a:buAutoNum type="arabicPeriod" startAt="2"/>
              <a:tabLst>
                <a:tab pos="457200" algn="l"/>
              </a:tabLst>
            </a:pPr>
            <a:r>
              <a:rPr lang="en-IN" sz="1400" b="1" dirty="0">
                <a:effectLst/>
                <a:latin typeface="Times New Roman" panose="02020603050405020304" pitchFamily="18" charset="0"/>
                <a:ea typeface="Times New Roman" panose="02020603050405020304" pitchFamily="18" charset="0"/>
              </a:rPr>
              <a:t>Machine Learning-Based Classification</a:t>
            </a:r>
            <a:endParaRPr lang="en-IN" sz="1400"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Utilizes </a:t>
            </a:r>
            <a:r>
              <a:rPr lang="en-IN" sz="1400" b="1" dirty="0">
                <a:effectLst/>
                <a:latin typeface="Times New Roman" panose="02020603050405020304" pitchFamily="18" charset="0"/>
                <a:ea typeface="Times New Roman" panose="02020603050405020304" pitchFamily="18" charset="0"/>
              </a:rPr>
              <a:t>Decision Tree, Random Forest, and Support Vector Machine (SVM)</a:t>
            </a:r>
            <a:r>
              <a:rPr lang="en-IN" sz="1400" dirty="0">
                <a:effectLst/>
                <a:latin typeface="Times New Roman" panose="02020603050405020304" pitchFamily="18" charset="0"/>
                <a:ea typeface="Times New Roman" panose="02020603050405020304" pitchFamily="18" charset="0"/>
              </a:rPr>
              <a:t> to classify websites as either phishing or legitimate.</a:t>
            </a: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Compares the accuracy, false positive, and false negative rates of different models to determine the most effective algorithm.</a:t>
            </a:r>
          </a:p>
          <a:p>
            <a:pPr marL="342900" lvl="0" indent="-342900" algn="just">
              <a:lnSpc>
                <a:spcPct val="115000"/>
              </a:lnSpc>
              <a:buFont typeface="+mj-lt"/>
              <a:buAutoNum type="arabicPeriod" startAt="3"/>
              <a:tabLst>
                <a:tab pos="457200" algn="l"/>
              </a:tabLst>
            </a:pPr>
            <a:r>
              <a:rPr lang="en-IN" sz="1400" b="1" dirty="0">
                <a:effectLst/>
                <a:latin typeface="Times New Roman" panose="02020603050405020304" pitchFamily="18" charset="0"/>
                <a:ea typeface="Times New Roman" panose="02020603050405020304" pitchFamily="18" charset="0"/>
              </a:rPr>
              <a:t>Dataset Training and Evaluation</a:t>
            </a:r>
            <a:endParaRPr lang="en-IN" sz="1400"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Uses phishing and legitimate URL datasets from </a:t>
            </a:r>
            <a:r>
              <a:rPr lang="en-IN" sz="1400" b="1" dirty="0" err="1">
                <a:effectLst/>
                <a:latin typeface="Times New Roman" panose="02020603050405020304" pitchFamily="18" charset="0"/>
                <a:ea typeface="Times New Roman" panose="02020603050405020304" pitchFamily="18" charset="0"/>
              </a:rPr>
              <a:t>PhishTank</a:t>
            </a:r>
            <a:r>
              <a:rPr lang="en-IN" sz="1400" dirty="0">
                <a:effectLst/>
                <a:latin typeface="Times New Roman" panose="02020603050405020304" pitchFamily="18" charset="0"/>
                <a:ea typeface="Times New Roman" panose="02020603050405020304" pitchFamily="18" charset="0"/>
              </a:rPr>
              <a:t> and the </a:t>
            </a:r>
            <a:r>
              <a:rPr lang="en-IN" sz="1400" b="1" dirty="0">
                <a:effectLst/>
                <a:latin typeface="Times New Roman" panose="02020603050405020304" pitchFamily="18" charset="0"/>
                <a:ea typeface="Times New Roman" panose="02020603050405020304" pitchFamily="18" charset="0"/>
              </a:rPr>
              <a:t>University of New Brunswick</a:t>
            </a:r>
            <a:r>
              <a:rPr lang="en-IN" sz="1400" dirty="0">
                <a:effectLst/>
                <a:latin typeface="Times New Roman" panose="02020603050405020304" pitchFamily="18" charset="0"/>
                <a:ea typeface="Times New Roman" panose="02020603050405020304" pitchFamily="18" charset="0"/>
              </a:rPr>
              <a:t> for model training.</a:t>
            </a: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Evaluates model performance using </a:t>
            </a:r>
            <a:r>
              <a:rPr lang="en-IN" sz="1400" b="1" dirty="0">
                <a:effectLst/>
                <a:latin typeface="Times New Roman" panose="02020603050405020304" pitchFamily="18" charset="0"/>
                <a:ea typeface="Times New Roman" panose="02020603050405020304" pitchFamily="18" charset="0"/>
              </a:rPr>
              <a:t>accuracy, precision, recall, and F1-score</a:t>
            </a:r>
            <a:r>
              <a:rPr lang="en-IN" sz="1400" dirty="0">
                <a:effectLst/>
                <a:latin typeface="Times New Roman" panose="02020603050405020304" pitchFamily="18" charset="0"/>
                <a:ea typeface="Times New Roman" panose="02020603050405020304" pitchFamily="18" charset="0"/>
              </a:rPr>
              <a:t> to measure reliability.</a:t>
            </a:r>
          </a:p>
          <a:p>
            <a:pPr marL="342900" lvl="0" indent="-342900" algn="just">
              <a:lnSpc>
                <a:spcPct val="115000"/>
              </a:lnSpc>
              <a:buFont typeface="+mj-lt"/>
              <a:buAutoNum type="arabicPeriod" startAt="4"/>
              <a:tabLst>
                <a:tab pos="457200" algn="l"/>
              </a:tabLst>
            </a:pPr>
            <a:r>
              <a:rPr lang="en-IN" sz="1400" b="1" dirty="0">
                <a:effectLst/>
                <a:latin typeface="Times New Roman" panose="02020603050405020304" pitchFamily="18" charset="0"/>
                <a:ea typeface="Times New Roman" panose="02020603050405020304" pitchFamily="18" charset="0"/>
              </a:rPr>
              <a:t>User Input and Prediction</a:t>
            </a:r>
            <a:endParaRPr lang="en-IN" sz="1400"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Allows users to enter a website URL for real-time classification.</a:t>
            </a: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Displays the classification result (</a:t>
            </a:r>
            <a:r>
              <a:rPr lang="en-IN" sz="1400" b="1" dirty="0">
                <a:effectLst/>
                <a:latin typeface="Times New Roman" panose="02020603050405020304" pitchFamily="18" charset="0"/>
                <a:ea typeface="Times New Roman" panose="02020603050405020304" pitchFamily="18" charset="0"/>
              </a:rPr>
              <a:t>Legitimate or Phishing</a:t>
            </a:r>
            <a:r>
              <a:rPr lang="en-IN" sz="1400" dirty="0">
                <a:effectLst/>
                <a:latin typeface="Times New Roman" panose="02020603050405020304" pitchFamily="18" charset="0"/>
                <a:ea typeface="Times New Roman" panose="02020603050405020304" pitchFamily="18" charset="0"/>
              </a:rPr>
              <a:t>) with confidence scores.</a:t>
            </a:r>
          </a:p>
          <a:p>
            <a:pPr marL="342900" lvl="0" indent="-342900" algn="just">
              <a:lnSpc>
                <a:spcPct val="115000"/>
              </a:lnSpc>
              <a:buFont typeface="+mj-lt"/>
              <a:buAutoNum type="arabicPeriod" startAt="5"/>
              <a:tabLst>
                <a:tab pos="457200" algn="l"/>
              </a:tabLst>
            </a:pPr>
            <a:r>
              <a:rPr lang="en-IN" sz="1400" b="1" dirty="0">
                <a:effectLst/>
                <a:latin typeface="Times New Roman" panose="02020603050405020304" pitchFamily="18" charset="0"/>
                <a:ea typeface="Times New Roman" panose="02020603050405020304" pitchFamily="18" charset="0"/>
              </a:rPr>
              <a:t>Static Model Performance</a:t>
            </a:r>
            <a:endParaRPr lang="en-IN" sz="1400"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The model is trained on a fixed dataset and does not currently update itself dynamically with new phishing threats.</a:t>
            </a:r>
          </a:p>
          <a:p>
            <a:pPr marL="914400" algn="just">
              <a:lnSpc>
                <a:spcPct val="115000"/>
              </a:lnSpc>
              <a:buNone/>
            </a:pPr>
            <a:r>
              <a:rPr lang="en-IN" sz="1400" dirty="0">
                <a:effectLst/>
                <a:latin typeface="Times New Roman" panose="02020603050405020304" pitchFamily="18" charset="0"/>
                <a:ea typeface="Times New Roman" panose="02020603050405020304" pitchFamily="18" charset="0"/>
              </a:rPr>
              <a:t> </a:t>
            </a:r>
          </a:p>
          <a:p>
            <a:pPr algn="just">
              <a:lnSpc>
                <a:spcPct val="115000"/>
              </a:lnSpc>
              <a:buNone/>
            </a:pPr>
            <a:r>
              <a:rPr lang="en-IN" sz="1400" b="1" dirty="0">
                <a:effectLst/>
                <a:latin typeface="Times New Roman" panose="02020603050405020304" pitchFamily="18" charset="0"/>
                <a:ea typeface="Times New Roman" panose="02020603050405020304" pitchFamily="18" charset="0"/>
              </a:rPr>
              <a:t>Limitations of the Current Prototype</a:t>
            </a:r>
            <a:endParaRPr lang="en-IN" sz="1400" dirty="0">
              <a:effectLst/>
              <a:latin typeface="Times New Roman" panose="02020603050405020304" pitchFamily="18" charset="0"/>
              <a:ea typeface="Times New Roman" panose="02020603050405020304" pitchFamily="18" charset="0"/>
            </a:endParaRPr>
          </a:p>
          <a:p>
            <a:pPr marL="342900" lvl="0" indent="-342900" algn="just">
              <a:lnSpc>
                <a:spcPct val="115000"/>
              </a:lnSpc>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rPr>
              <a:t>Lack of Real-Time Updates</a:t>
            </a:r>
            <a:r>
              <a:rPr lang="en-IN" sz="1400" dirty="0">
                <a:effectLst/>
                <a:latin typeface="Times New Roman" panose="02020603050405020304" pitchFamily="18" charset="0"/>
                <a:ea typeface="Times New Roman" panose="02020603050405020304" pitchFamily="18" charset="0"/>
              </a:rPr>
              <a:t>: The model does not continuously learn from new phishing threats.</a:t>
            </a:r>
          </a:p>
          <a:p>
            <a:pPr marL="342900" lvl="0" indent="-342900" algn="just">
              <a:lnSpc>
                <a:spcPct val="115000"/>
              </a:lnSpc>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rPr>
              <a:t>No Browser Integration</a:t>
            </a:r>
            <a:r>
              <a:rPr lang="en-IN" sz="1400" dirty="0">
                <a:effectLst/>
                <a:latin typeface="Times New Roman" panose="02020603050405020304" pitchFamily="18" charset="0"/>
                <a:ea typeface="Times New Roman" panose="02020603050405020304" pitchFamily="18" charset="0"/>
              </a:rPr>
              <a:t>: The system is not yet implemented as a browser extension or API.</a:t>
            </a:r>
          </a:p>
          <a:p>
            <a:pPr marL="342900" lvl="0" indent="-342900" algn="just">
              <a:lnSpc>
                <a:spcPct val="115000"/>
              </a:lnSpc>
              <a:buSzPts val="1000"/>
              <a:buFont typeface="Symbol" panose="05050102010706020507" pitchFamily="18" charset="2"/>
              <a:buChar char=""/>
              <a:tabLst>
                <a:tab pos="457200" algn="l"/>
              </a:tabLst>
            </a:pPr>
            <a:r>
              <a:rPr lang="en-IN" sz="1400" b="1" dirty="0">
                <a:effectLst/>
                <a:latin typeface="Times New Roman" panose="02020603050405020304" pitchFamily="18" charset="0"/>
                <a:ea typeface="Times New Roman" panose="02020603050405020304" pitchFamily="18" charset="0"/>
              </a:rPr>
              <a:t>Focus on URL-Based Features</a:t>
            </a:r>
            <a:r>
              <a:rPr lang="en-IN" sz="1400" dirty="0">
                <a:effectLst/>
                <a:latin typeface="Times New Roman" panose="02020603050405020304" pitchFamily="18" charset="0"/>
                <a:ea typeface="Times New Roman" panose="02020603050405020304" pitchFamily="18" charset="0"/>
              </a:rPr>
              <a:t>: It does not </a:t>
            </a:r>
            <a:r>
              <a:rPr lang="en-IN" sz="1400" dirty="0" err="1">
                <a:effectLst/>
                <a:latin typeface="Times New Roman" panose="02020603050405020304" pitchFamily="18" charset="0"/>
                <a:ea typeface="Times New Roman" panose="02020603050405020304" pitchFamily="18" charset="0"/>
              </a:rPr>
              <a:t>analyze</a:t>
            </a:r>
            <a:r>
              <a:rPr lang="en-IN" sz="1400" dirty="0">
                <a:effectLst/>
                <a:latin typeface="Times New Roman" panose="02020603050405020304" pitchFamily="18" charset="0"/>
                <a:ea typeface="Times New Roman" panose="02020603050405020304" pitchFamily="18" charset="0"/>
              </a:rPr>
              <a:t> webpage content or </a:t>
            </a:r>
            <a:r>
              <a:rPr lang="en-IN" sz="1400" dirty="0" err="1">
                <a:effectLst/>
                <a:latin typeface="Times New Roman" panose="02020603050405020304" pitchFamily="18" charset="0"/>
                <a:ea typeface="Times New Roman" panose="02020603050405020304" pitchFamily="18" charset="0"/>
              </a:rPr>
              <a:t>behavioral</a:t>
            </a:r>
            <a:r>
              <a:rPr lang="en-IN" sz="1400" dirty="0">
                <a:effectLst/>
                <a:latin typeface="Times New Roman" panose="02020603050405020304" pitchFamily="18" charset="0"/>
                <a:ea typeface="Times New Roman" panose="02020603050405020304" pitchFamily="18" charset="0"/>
              </a:rPr>
              <a:t> patterns for phishing detection.</a:t>
            </a:r>
          </a:p>
          <a:p>
            <a:pPr>
              <a:buNone/>
            </a:pPr>
            <a:br>
              <a:rPr lang="en-IN" sz="1200" dirty="0">
                <a:effectLst/>
                <a:latin typeface="Times New Roman" panose="02020603050405020304" pitchFamily="18" charset="0"/>
                <a:ea typeface="Times New Roman" panose="02020603050405020304" pitchFamily="18" charset="0"/>
              </a:rPr>
            </a:br>
            <a:endParaRPr lang="en-IN" dirty="0"/>
          </a:p>
        </p:txBody>
      </p:sp>
    </p:spTree>
    <p:extLst>
      <p:ext uri="{BB962C8B-B14F-4D97-AF65-F5344CB8AC3E}">
        <p14:creationId xmlns:p14="http://schemas.microsoft.com/office/powerpoint/2010/main" val="3695691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F89FF-6A99-4602-4B70-A1ED01F9E879}"/>
              </a:ext>
            </a:extLst>
          </p:cNvPr>
          <p:cNvSpPr>
            <a:spLocks noGrp="1"/>
          </p:cNvSpPr>
          <p:nvPr>
            <p:ph type="title"/>
          </p:nvPr>
        </p:nvSpPr>
        <p:spPr>
          <a:xfrm>
            <a:off x="4331715" y="609282"/>
            <a:ext cx="3542029" cy="369332"/>
          </a:xfrm>
        </p:spPr>
        <p:txBody>
          <a:bodyPr/>
          <a:lstStyle/>
          <a:p>
            <a:pPr algn="ctr"/>
            <a:r>
              <a:rPr lang="en-IN" sz="2400" b="1" dirty="0">
                <a:effectLst/>
                <a:latin typeface="Times New Roman" panose="02020603050405020304" pitchFamily="18" charset="0"/>
                <a:ea typeface="Times New Roman" panose="02020603050405020304" pitchFamily="18" charset="0"/>
              </a:rPr>
              <a:t>OUTPUT</a:t>
            </a:r>
            <a:endParaRPr lang="en-IN" sz="2400" dirty="0"/>
          </a:p>
        </p:txBody>
      </p:sp>
      <p:sp>
        <p:nvSpPr>
          <p:cNvPr id="3" name="Text Placeholder 2">
            <a:extLst>
              <a:ext uri="{FF2B5EF4-FFF2-40B4-BE49-F238E27FC236}">
                <a16:creationId xmlns:a16="http://schemas.microsoft.com/office/drawing/2014/main" id="{7290AC30-C39B-50B4-C812-20F5FC7DC932}"/>
              </a:ext>
            </a:extLst>
          </p:cNvPr>
          <p:cNvSpPr>
            <a:spLocks noGrp="1"/>
          </p:cNvSpPr>
          <p:nvPr>
            <p:ph type="body" idx="1"/>
          </p:nvPr>
        </p:nvSpPr>
        <p:spPr>
          <a:xfrm>
            <a:off x="762000" y="1066800"/>
            <a:ext cx="11049000" cy="6547165"/>
          </a:xfrm>
        </p:spPr>
        <p:txBody>
          <a:bodyPr/>
          <a:lstStyle/>
          <a:p>
            <a:pPr marL="228600" algn="just">
              <a:lnSpc>
                <a:spcPct val="115000"/>
              </a:lnSpc>
            </a:pPr>
            <a:endParaRPr lang="en-IN" sz="1800" b="1" dirty="0">
              <a:effectLst/>
              <a:latin typeface="Times New Roman" panose="02020603050405020304" pitchFamily="18" charset="0"/>
              <a:ea typeface="Times New Roman" panose="02020603050405020304" pitchFamily="18" charset="0"/>
            </a:endParaRPr>
          </a:p>
          <a:p>
            <a:pPr marL="228600" algn="just">
              <a:lnSpc>
                <a:spcPct val="115000"/>
              </a:lnSpc>
            </a:pPr>
            <a:endParaRPr lang="en-IN" b="1" dirty="0">
              <a:latin typeface="Times New Roman" panose="02020603050405020304" pitchFamily="18" charset="0"/>
              <a:ea typeface="Times New Roman" panose="02020603050405020304" pitchFamily="18" charset="0"/>
            </a:endParaRPr>
          </a:p>
          <a:p>
            <a:pPr marL="228600" algn="just">
              <a:lnSpc>
                <a:spcPct val="115000"/>
              </a:lnSpc>
            </a:pPr>
            <a:endParaRPr lang="en-IN" sz="1800" b="1" dirty="0">
              <a:effectLst/>
              <a:latin typeface="Times New Roman" panose="02020603050405020304" pitchFamily="18" charset="0"/>
              <a:ea typeface="Times New Roman" panose="02020603050405020304" pitchFamily="18" charset="0"/>
            </a:endParaRPr>
          </a:p>
          <a:p>
            <a:pPr marL="228600" algn="just">
              <a:lnSpc>
                <a:spcPct val="115000"/>
              </a:lnSpc>
            </a:pPr>
            <a:endParaRPr lang="en-IN" b="1" dirty="0">
              <a:latin typeface="Times New Roman" panose="02020603050405020304" pitchFamily="18" charset="0"/>
              <a:ea typeface="Times New Roman" panose="02020603050405020304" pitchFamily="18" charset="0"/>
            </a:endParaRPr>
          </a:p>
          <a:p>
            <a:pPr marL="228600" algn="just">
              <a:lnSpc>
                <a:spcPct val="115000"/>
              </a:lnSpc>
            </a:pPr>
            <a:endParaRPr lang="en-IN" sz="1800" b="1" dirty="0">
              <a:effectLst/>
              <a:latin typeface="Times New Roman" panose="02020603050405020304" pitchFamily="18" charset="0"/>
              <a:ea typeface="Times New Roman" panose="02020603050405020304" pitchFamily="18" charset="0"/>
            </a:endParaRPr>
          </a:p>
          <a:p>
            <a:pPr marL="228600" algn="ctr">
              <a:lnSpc>
                <a:spcPct val="115000"/>
              </a:lnSpc>
            </a:pPr>
            <a:r>
              <a:rPr lang="en-IN" sz="1800" b="1" dirty="0" err="1">
                <a:effectLst/>
                <a:latin typeface="Times New Roman" panose="02020603050405020304" pitchFamily="18" charset="0"/>
                <a:ea typeface="Times New Roman" panose="02020603050405020304" pitchFamily="18" charset="0"/>
              </a:rPr>
              <a:t>Fig.</a:t>
            </a:r>
            <a:r>
              <a:rPr lang="en-IN" b="1" dirty="0" err="1">
                <a:latin typeface="Times New Roman" panose="02020603050405020304" pitchFamily="18" charset="0"/>
                <a:ea typeface="Times New Roman" panose="02020603050405020304" pitchFamily="18" charset="0"/>
              </a:rPr>
              <a:t>I</a:t>
            </a:r>
            <a:r>
              <a:rPr lang="en-IN" b="1" dirty="0">
                <a:latin typeface="Times New Roman" panose="02020603050405020304" pitchFamily="18" charset="0"/>
                <a:ea typeface="Times New Roman" panose="02020603050405020304" pitchFamily="18" charset="0"/>
              </a:rPr>
              <a:t>.</a:t>
            </a:r>
            <a:r>
              <a:rPr lang="en-IN" sz="1800" b="1" dirty="0">
                <a:effectLst/>
                <a:latin typeface="Times New Roman" panose="02020603050405020304" pitchFamily="18" charset="0"/>
                <a:ea typeface="Times New Roman" panose="02020603050405020304" pitchFamily="18" charset="0"/>
              </a:rPr>
              <a:t> Output and link to open local webapp using Flask</a:t>
            </a:r>
          </a:p>
          <a:p>
            <a:pPr marL="228600" algn="just">
              <a:lnSpc>
                <a:spcPct val="115000"/>
              </a:lnSpc>
              <a:buNone/>
            </a:pPr>
            <a:r>
              <a:rPr lang="en-IN" sz="1800" b="1" dirty="0" err="1">
                <a:effectLst/>
                <a:latin typeface="Times New Roman" panose="02020603050405020304" pitchFamily="18" charset="0"/>
                <a:ea typeface="Times New Roman" panose="02020603050405020304" pitchFamily="18" charset="0"/>
              </a:rPr>
              <a:t>FrontEnd</a:t>
            </a:r>
            <a:r>
              <a:rPr lang="en-IN" sz="1800" b="1" dirty="0">
                <a:effectLst/>
                <a:latin typeface="Times New Roman" panose="02020603050405020304" pitchFamily="18" charset="0"/>
                <a:ea typeface="Times New Roman" panose="02020603050405020304" pitchFamily="18" charset="0"/>
              </a:rPr>
              <a:t> View:-</a:t>
            </a:r>
            <a:endParaRPr lang="en-IN" b="1" dirty="0">
              <a:latin typeface="Times New Roman" panose="02020603050405020304" pitchFamily="18" charset="0"/>
              <a:ea typeface="Times New Roman" panose="02020603050405020304" pitchFamily="18" charset="0"/>
            </a:endParaRPr>
          </a:p>
          <a:p>
            <a:pPr marL="228600"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marL="228600" algn="just">
              <a:lnSpc>
                <a:spcPct val="115000"/>
              </a:lnSpc>
            </a:pPr>
            <a:r>
              <a:rPr lang="en-IN" sz="1800" b="1" dirty="0">
                <a:effectLst/>
                <a:latin typeface="Times New Roman" panose="02020603050405020304" pitchFamily="18" charset="0"/>
                <a:ea typeface="Times New Roman" panose="02020603050405020304" pitchFamily="18" charset="0"/>
              </a:rPr>
              <a:t>Legitimate Website </a:t>
            </a:r>
            <a:r>
              <a:rPr lang="en-IN" sz="1800" b="1" dirty="0" err="1">
                <a:effectLst/>
                <a:latin typeface="Times New Roman" panose="02020603050405020304" pitchFamily="18" charset="0"/>
                <a:ea typeface="Times New Roman" panose="02020603050405020304" pitchFamily="18" charset="0"/>
              </a:rPr>
              <a:t>Examles</a:t>
            </a:r>
            <a:r>
              <a:rPr lang="en-IN" sz="1800" b="1" dirty="0">
                <a:effectLst/>
                <a:latin typeface="Times New Roman" panose="02020603050405020304" pitchFamily="18" charset="0"/>
                <a:ea typeface="Times New Roman" panose="02020603050405020304" pitchFamily="18" charset="0"/>
              </a:rPr>
              <a:t>:-</a:t>
            </a:r>
          </a:p>
          <a:p>
            <a:pPr marL="228600" algn="just">
              <a:lnSpc>
                <a:spcPct val="115000"/>
              </a:lnSpc>
            </a:pPr>
            <a:endParaRPr lang="en-IN" b="1" dirty="0">
              <a:latin typeface="Times New Roman" panose="02020603050405020304" pitchFamily="18" charset="0"/>
              <a:ea typeface="Times New Roman" panose="02020603050405020304" pitchFamily="18" charset="0"/>
            </a:endParaRPr>
          </a:p>
          <a:p>
            <a:pPr marL="228600" algn="just">
              <a:lnSpc>
                <a:spcPct val="115000"/>
              </a:lnSpc>
            </a:pPr>
            <a:endParaRPr lang="en-IN" sz="1800" b="1" dirty="0">
              <a:effectLst/>
              <a:latin typeface="Times New Roman" panose="02020603050405020304" pitchFamily="18" charset="0"/>
              <a:ea typeface="Times New Roman" panose="02020603050405020304" pitchFamily="18" charset="0"/>
            </a:endParaRPr>
          </a:p>
          <a:p>
            <a:pPr marL="228600" algn="just">
              <a:lnSpc>
                <a:spcPct val="115000"/>
              </a:lnSpc>
            </a:pPr>
            <a:endParaRPr lang="en-IN" b="1" dirty="0">
              <a:latin typeface="Times New Roman" panose="02020603050405020304" pitchFamily="18" charset="0"/>
              <a:ea typeface="Times New Roman" panose="02020603050405020304" pitchFamily="18" charset="0"/>
            </a:endParaRPr>
          </a:p>
          <a:p>
            <a:pPr marL="228600" algn="just">
              <a:lnSpc>
                <a:spcPct val="115000"/>
              </a:lnSpc>
            </a:pPr>
            <a:endParaRPr lang="en-IN" sz="1800" b="1" dirty="0">
              <a:effectLst/>
              <a:latin typeface="Times New Roman" panose="02020603050405020304" pitchFamily="18" charset="0"/>
              <a:ea typeface="Times New Roman" panose="02020603050405020304" pitchFamily="18" charset="0"/>
            </a:endParaRPr>
          </a:p>
          <a:p>
            <a:pPr marL="228600" algn="just">
              <a:lnSpc>
                <a:spcPct val="115000"/>
              </a:lnSpc>
            </a:pPr>
            <a:endParaRPr lang="en-IN" b="1" dirty="0">
              <a:latin typeface="Times New Roman" panose="02020603050405020304" pitchFamily="18" charset="0"/>
              <a:ea typeface="Times New Roman" panose="02020603050405020304" pitchFamily="18" charset="0"/>
            </a:endParaRPr>
          </a:p>
          <a:p>
            <a:pPr marL="228600" algn="just">
              <a:lnSpc>
                <a:spcPct val="115000"/>
              </a:lnSpc>
            </a:pPr>
            <a:endParaRPr lang="en-IN" b="1" dirty="0">
              <a:latin typeface="Times New Roman" panose="02020603050405020304" pitchFamily="18" charset="0"/>
              <a:ea typeface="Times New Roman" panose="02020603050405020304" pitchFamily="18" charset="0"/>
            </a:endParaRPr>
          </a:p>
          <a:p>
            <a:pPr marL="228600" algn="just">
              <a:lnSpc>
                <a:spcPct val="115000"/>
              </a:lnSpc>
            </a:pPr>
            <a:endParaRPr lang="en-IN" sz="1800" b="1" dirty="0">
              <a:effectLst/>
              <a:latin typeface="Times New Roman" panose="02020603050405020304" pitchFamily="18" charset="0"/>
              <a:ea typeface="Times New Roman" panose="02020603050405020304" pitchFamily="18" charset="0"/>
            </a:endParaRPr>
          </a:p>
          <a:p>
            <a:pPr marL="228600" algn="just">
              <a:lnSpc>
                <a:spcPct val="115000"/>
              </a:lnSpc>
            </a:pPr>
            <a:endParaRPr lang="en-IN" sz="1800" b="1" dirty="0">
              <a:effectLst/>
              <a:latin typeface="Times New Roman" panose="02020603050405020304" pitchFamily="18" charset="0"/>
              <a:ea typeface="Times New Roman" panose="02020603050405020304" pitchFamily="18" charset="0"/>
            </a:endParaRPr>
          </a:p>
          <a:p>
            <a:pPr marL="228600" algn="ctr">
              <a:lnSpc>
                <a:spcPct val="115000"/>
              </a:lnSpc>
            </a:pPr>
            <a:r>
              <a:rPr lang="en-IN" sz="1800" b="1" dirty="0" err="1">
                <a:effectLst/>
                <a:latin typeface="Times New Roman" panose="02020603050405020304" pitchFamily="18" charset="0"/>
                <a:ea typeface="Times New Roman" panose="02020603050405020304" pitchFamily="18" charset="0"/>
              </a:rPr>
              <a:t>Fig.</a:t>
            </a:r>
            <a:r>
              <a:rPr lang="en-IN" b="1" dirty="0" err="1">
                <a:latin typeface="Times New Roman" panose="02020603050405020304" pitchFamily="18" charset="0"/>
                <a:ea typeface="Times New Roman" panose="02020603050405020304" pitchFamily="18" charset="0"/>
              </a:rPr>
              <a:t>II</a:t>
            </a: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Youtube</a:t>
            </a:r>
            <a:r>
              <a:rPr lang="en-IN" sz="1800" b="1" dirty="0">
                <a:effectLst/>
                <a:latin typeface="Times New Roman" panose="02020603050405020304" pitchFamily="18" charset="0"/>
                <a:ea typeface="Times New Roman" panose="02020603050405020304" pitchFamily="18" charset="0"/>
              </a:rPr>
              <a:t> URL as legitimate website</a:t>
            </a:r>
            <a:endParaRPr lang="en-IN" sz="1800" dirty="0">
              <a:effectLst/>
              <a:latin typeface="Times New Roman" panose="02020603050405020304" pitchFamily="18" charset="0"/>
              <a:ea typeface="Times New Roman" panose="02020603050405020304" pitchFamily="18" charset="0"/>
            </a:endParaRPr>
          </a:p>
          <a:p>
            <a:pPr marL="228600" algn="just">
              <a:lnSpc>
                <a:spcPct val="115000"/>
              </a:lnSpc>
            </a:pP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1027" name="Picture 1" descr="A screenshot of a computer&#10;&#10;AI-generated content may be incorrect.">
            <a:extLst>
              <a:ext uri="{FF2B5EF4-FFF2-40B4-BE49-F238E27FC236}">
                <a16:creationId xmlns:a16="http://schemas.microsoft.com/office/drawing/2014/main" id="{04D4BC64-84EF-8AAE-F53F-791B77860A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05385"/>
            <a:ext cx="9220200" cy="170964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9" descr="A close-up of a computer screen&#10;&#10;AI-generated content may be incorrect.">
            <a:extLst>
              <a:ext uri="{FF2B5EF4-FFF2-40B4-BE49-F238E27FC236}">
                <a16:creationId xmlns:a16="http://schemas.microsoft.com/office/drawing/2014/main" id="{914F46DE-8E83-3F09-A02A-9799F2DB02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3962400"/>
            <a:ext cx="7315200" cy="253811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3A98C5B-93F4-5E68-CF1E-9731DFF080F0}"/>
              </a:ext>
            </a:extLst>
          </p:cNvPr>
          <p:cNvSpPr>
            <a:spLocks noChangeArrowheads="1"/>
          </p:cNvSpPr>
          <p:nvPr/>
        </p:nvSpPr>
        <p:spPr bwMode="auto">
          <a:xfrm>
            <a:off x="0" y="-109954"/>
            <a:ext cx="255198"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02D7D699-7421-D3B9-EE22-D19F3E8E4026}"/>
              </a:ext>
            </a:extLst>
          </p:cNvPr>
          <p:cNvSpPr>
            <a:spLocks noChangeArrowheads="1"/>
          </p:cNvSpPr>
          <p:nvPr/>
        </p:nvSpPr>
        <p:spPr bwMode="auto">
          <a:xfrm>
            <a:off x="228600" y="4181317"/>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61110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BD77-DB42-82B1-352F-FA7E62BF5571}"/>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63822A96-4AFD-31D5-84D6-4D318396BE31}"/>
              </a:ext>
            </a:extLst>
          </p:cNvPr>
          <p:cNvSpPr>
            <a:spLocks noGrp="1"/>
          </p:cNvSpPr>
          <p:nvPr>
            <p:ph type="body" idx="1"/>
          </p:nvPr>
        </p:nvSpPr>
        <p:spPr>
          <a:xfrm>
            <a:off x="748030" y="1284541"/>
            <a:ext cx="10927715" cy="6647974"/>
          </a:xfrm>
        </p:spPr>
        <p:txBody>
          <a:bodyPr/>
          <a:lstStyle/>
          <a:p>
            <a:pPr marL="228600" algn="ctr">
              <a:lnSpc>
                <a:spcPct val="115000"/>
              </a:lnSpc>
              <a:buNone/>
            </a:pPr>
            <a:endParaRPr lang="en-IN" sz="1800" b="1" dirty="0">
              <a:effectLst/>
              <a:latin typeface="Times New Roman" panose="02020603050405020304" pitchFamily="18" charset="0"/>
              <a:ea typeface="Times New Roman" panose="02020603050405020304" pitchFamily="18" charset="0"/>
            </a:endParaRPr>
          </a:p>
          <a:p>
            <a:pPr marL="228600" algn="ctr">
              <a:lnSpc>
                <a:spcPct val="115000"/>
              </a:lnSpc>
              <a:buNone/>
            </a:pPr>
            <a:endParaRPr lang="en-IN" b="1" dirty="0">
              <a:latin typeface="Times New Roman" panose="02020603050405020304" pitchFamily="18" charset="0"/>
              <a:ea typeface="Times New Roman" panose="02020603050405020304" pitchFamily="18" charset="0"/>
            </a:endParaRPr>
          </a:p>
          <a:p>
            <a:pPr marL="228600" algn="ctr">
              <a:lnSpc>
                <a:spcPct val="115000"/>
              </a:lnSpc>
              <a:buNone/>
            </a:pPr>
            <a:endParaRPr lang="en-IN" sz="1800" b="1" dirty="0">
              <a:effectLst/>
              <a:latin typeface="Times New Roman" panose="02020603050405020304" pitchFamily="18" charset="0"/>
              <a:ea typeface="Times New Roman" panose="02020603050405020304" pitchFamily="18" charset="0"/>
            </a:endParaRPr>
          </a:p>
          <a:p>
            <a:pPr marL="228600" algn="ctr">
              <a:lnSpc>
                <a:spcPct val="115000"/>
              </a:lnSpc>
              <a:buNone/>
            </a:pPr>
            <a:endParaRPr lang="en-IN" b="1" dirty="0">
              <a:latin typeface="Times New Roman" panose="02020603050405020304" pitchFamily="18" charset="0"/>
              <a:ea typeface="Times New Roman" panose="02020603050405020304" pitchFamily="18" charset="0"/>
            </a:endParaRPr>
          </a:p>
          <a:p>
            <a:pPr marL="228600" algn="ctr">
              <a:lnSpc>
                <a:spcPct val="115000"/>
              </a:lnSpc>
              <a:buNone/>
            </a:pPr>
            <a:endParaRPr lang="en-IN" b="1" dirty="0">
              <a:latin typeface="Times New Roman" panose="02020603050405020304" pitchFamily="18" charset="0"/>
              <a:ea typeface="Times New Roman" panose="02020603050405020304" pitchFamily="18" charset="0"/>
            </a:endParaRPr>
          </a:p>
          <a:p>
            <a:pPr marL="228600" algn="ctr">
              <a:lnSpc>
                <a:spcPct val="115000"/>
              </a:lnSpc>
              <a:buNone/>
            </a:pPr>
            <a:r>
              <a:rPr lang="en-IN" sz="1800" b="1" dirty="0" err="1">
                <a:effectLst/>
                <a:latin typeface="Times New Roman" panose="02020603050405020304" pitchFamily="18" charset="0"/>
                <a:ea typeface="Times New Roman" panose="02020603050405020304" pitchFamily="18" charset="0"/>
              </a:rPr>
              <a:t>Fig.</a:t>
            </a:r>
            <a:r>
              <a:rPr lang="en-IN" b="1" dirty="0" err="1">
                <a:latin typeface="Times New Roman" panose="02020603050405020304" pitchFamily="18" charset="0"/>
                <a:ea typeface="Times New Roman" panose="02020603050405020304" pitchFamily="18" charset="0"/>
              </a:rPr>
              <a:t>III</a:t>
            </a:r>
            <a:r>
              <a:rPr lang="en-IN" sz="1800" b="1" dirty="0">
                <a:effectLst/>
                <a:latin typeface="Times New Roman" panose="02020603050405020304" pitchFamily="18" charset="0"/>
                <a:ea typeface="Times New Roman" panose="02020603050405020304" pitchFamily="18" charset="0"/>
              </a:rPr>
              <a:t>. Facebook URL as legitimate website</a:t>
            </a:r>
            <a:endParaRPr lang="en-IN" b="1" dirty="0">
              <a:latin typeface="Times New Roman" panose="02020603050405020304" pitchFamily="18" charset="0"/>
              <a:ea typeface="Times New Roman" panose="02020603050405020304" pitchFamily="18" charset="0"/>
            </a:endParaRPr>
          </a:p>
          <a:p>
            <a:pPr marL="228600" algn="just">
              <a:lnSpc>
                <a:spcPct val="115000"/>
              </a:lnSpc>
              <a:buNone/>
            </a:pPr>
            <a:r>
              <a:rPr lang="en-IN" sz="1800" b="1" dirty="0">
                <a:effectLst/>
                <a:latin typeface="Times New Roman" panose="02020603050405020304" pitchFamily="18" charset="0"/>
                <a:ea typeface="Times New Roman" panose="02020603050405020304" pitchFamily="18" charset="0"/>
              </a:rPr>
              <a:t>Phishing Websites Examples :-</a:t>
            </a:r>
          </a:p>
          <a:p>
            <a:pPr marL="228600" algn="ctr">
              <a:lnSpc>
                <a:spcPct val="115000"/>
              </a:lnSpc>
            </a:pPr>
            <a:endParaRPr lang="en-IN" sz="1800" b="1" dirty="0">
              <a:effectLst/>
              <a:latin typeface="Times New Roman" panose="02020603050405020304" pitchFamily="18" charset="0"/>
              <a:ea typeface="Times New Roman" panose="02020603050405020304" pitchFamily="18" charset="0"/>
            </a:endParaRPr>
          </a:p>
          <a:p>
            <a:pPr marL="228600" algn="ctr">
              <a:lnSpc>
                <a:spcPct val="115000"/>
              </a:lnSpc>
            </a:pPr>
            <a:endParaRPr lang="en-IN" b="1" dirty="0">
              <a:latin typeface="Times New Roman" panose="02020603050405020304" pitchFamily="18" charset="0"/>
              <a:ea typeface="Times New Roman" panose="02020603050405020304" pitchFamily="18" charset="0"/>
            </a:endParaRPr>
          </a:p>
          <a:p>
            <a:pPr marL="228600" algn="ctr">
              <a:lnSpc>
                <a:spcPct val="115000"/>
              </a:lnSpc>
            </a:pPr>
            <a:endParaRPr lang="en-IN" sz="1800" b="1" dirty="0">
              <a:effectLst/>
              <a:latin typeface="Times New Roman" panose="02020603050405020304" pitchFamily="18" charset="0"/>
              <a:ea typeface="Times New Roman" panose="02020603050405020304" pitchFamily="18" charset="0"/>
            </a:endParaRPr>
          </a:p>
          <a:p>
            <a:pPr marL="228600" algn="ctr">
              <a:lnSpc>
                <a:spcPct val="115000"/>
              </a:lnSpc>
            </a:pPr>
            <a:endParaRPr lang="en-IN" b="1" dirty="0">
              <a:latin typeface="Times New Roman" panose="02020603050405020304" pitchFamily="18" charset="0"/>
              <a:ea typeface="Times New Roman" panose="02020603050405020304" pitchFamily="18" charset="0"/>
            </a:endParaRPr>
          </a:p>
          <a:p>
            <a:pPr marL="228600" algn="ctr">
              <a:lnSpc>
                <a:spcPct val="115000"/>
              </a:lnSpc>
            </a:pPr>
            <a:endParaRPr lang="en-IN" sz="1800" b="1" dirty="0">
              <a:effectLst/>
              <a:latin typeface="Times New Roman" panose="02020603050405020304" pitchFamily="18" charset="0"/>
              <a:ea typeface="Times New Roman" panose="02020603050405020304" pitchFamily="18" charset="0"/>
            </a:endParaRPr>
          </a:p>
          <a:p>
            <a:pPr marL="228600" algn="ctr">
              <a:lnSpc>
                <a:spcPct val="115000"/>
              </a:lnSpc>
            </a:pPr>
            <a:endParaRPr lang="en-IN" b="1" dirty="0">
              <a:latin typeface="Times New Roman" panose="02020603050405020304" pitchFamily="18" charset="0"/>
              <a:ea typeface="Times New Roman" panose="02020603050405020304" pitchFamily="18" charset="0"/>
            </a:endParaRPr>
          </a:p>
          <a:p>
            <a:pPr marL="228600" algn="ctr">
              <a:lnSpc>
                <a:spcPct val="115000"/>
              </a:lnSpc>
            </a:pPr>
            <a:endParaRPr lang="en-IN" b="1" dirty="0">
              <a:latin typeface="Times New Roman" panose="02020603050405020304" pitchFamily="18" charset="0"/>
              <a:ea typeface="Times New Roman" panose="02020603050405020304" pitchFamily="18" charset="0"/>
            </a:endParaRPr>
          </a:p>
          <a:p>
            <a:pPr marL="228600" algn="ctr">
              <a:lnSpc>
                <a:spcPct val="115000"/>
              </a:lnSpc>
            </a:pPr>
            <a:endParaRPr lang="en-IN" sz="1800" b="1" dirty="0">
              <a:effectLst/>
              <a:latin typeface="Times New Roman" panose="02020603050405020304" pitchFamily="18" charset="0"/>
              <a:ea typeface="Times New Roman" panose="02020603050405020304" pitchFamily="18" charset="0"/>
            </a:endParaRPr>
          </a:p>
          <a:p>
            <a:pPr marL="228600" algn="ctr">
              <a:lnSpc>
                <a:spcPct val="115000"/>
              </a:lnSpc>
            </a:pPr>
            <a:endParaRPr lang="en-IN" b="1" dirty="0">
              <a:latin typeface="Times New Roman" panose="02020603050405020304" pitchFamily="18" charset="0"/>
              <a:ea typeface="Times New Roman" panose="02020603050405020304" pitchFamily="18" charset="0"/>
            </a:endParaRPr>
          </a:p>
          <a:p>
            <a:pPr marL="228600" algn="ctr">
              <a:lnSpc>
                <a:spcPct val="115000"/>
              </a:lnSpc>
            </a:pPr>
            <a:r>
              <a:rPr lang="en-IN" sz="1800" b="1" dirty="0" err="1">
                <a:effectLst/>
                <a:latin typeface="Times New Roman" panose="02020603050405020304" pitchFamily="18" charset="0"/>
                <a:ea typeface="Times New Roman" panose="02020603050405020304" pitchFamily="18" charset="0"/>
              </a:rPr>
              <a:t>Fig.</a:t>
            </a:r>
            <a:r>
              <a:rPr lang="en-IN" b="1" dirty="0" err="1">
                <a:latin typeface="Times New Roman" panose="02020603050405020304" pitchFamily="18" charset="0"/>
                <a:ea typeface="Times New Roman" panose="02020603050405020304" pitchFamily="18" charset="0"/>
              </a:rPr>
              <a:t>IV</a:t>
            </a: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OnlineFix</a:t>
            </a:r>
            <a:r>
              <a:rPr lang="en-IN" sz="1800" b="1" dirty="0">
                <a:effectLst/>
                <a:latin typeface="Times New Roman" panose="02020603050405020304" pitchFamily="18" charset="0"/>
                <a:ea typeface="Times New Roman" panose="02020603050405020304" pitchFamily="18" charset="0"/>
              </a:rPr>
              <a:t>(3</a:t>
            </a:r>
            <a:r>
              <a:rPr lang="en-IN" sz="1800" b="1" baseline="30000" dirty="0">
                <a:effectLst/>
                <a:latin typeface="Times New Roman" panose="02020603050405020304" pitchFamily="18" charset="0"/>
                <a:ea typeface="Times New Roman" panose="02020603050405020304" pitchFamily="18" charset="0"/>
              </a:rPr>
              <a:t>rd</a:t>
            </a:r>
            <a:r>
              <a:rPr lang="en-IN" sz="1800" b="1" dirty="0">
                <a:effectLst/>
                <a:latin typeface="Times New Roman" panose="02020603050405020304" pitchFamily="18" charset="0"/>
                <a:ea typeface="Times New Roman" panose="02020603050405020304" pitchFamily="18" charset="0"/>
              </a:rPr>
              <a:t> party gaming website) URL as Phishing website</a:t>
            </a:r>
            <a:endParaRPr lang="en-IN" sz="1800" dirty="0">
              <a:effectLst/>
              <a:latin typeface="Times New Roman" panose="02020603050405020304" pitchFamily="18" charset="0"/>
              <a:ea typeface="Times New Roman" panose="02020603050405020304" pitchFamily="18" charset="0"/>
            </a:endParaRPr>
          </a:p>
          <a:p>
            <a:pPr marL="228600" algn="just">
              <a:lnSpc>
                <a:spcPct val="115000"/>
              </a:lnSpc>
              <a:buNone/>
            </a:pPr>
            <a:endParaRPr lang="en-IN" sz="1800" b="1" dirty="0">
              <a:effectLst/>
              <a:latin typeface="Times New Roman" panose="02020603050405020304" pitchFamily="18" charset="0"/>
              <a:ea typeface="Times New Roman" panose="02020603050405020304" pitchFamily="18" charset="0"/>
            </a:endParaRPr>
          </a:p>
          <a:p>
            <a:pPr marL="228600" algn="just">
              <a:lnSpc>
                <a:spcPct val="115000"/>
              </a:lnSpc>
              <a:buNone/>
            </a:pPr>
            <a:endParaRPr lang="en-IN" sz="1800" dirty="0">
              <a:effectLst/>
              <a:latin typeface="Times New Roman" panose="02020603050405020304" pitchFamily="18" charset="0"/>
              <a:ea typeface="Times New Roman" panose="02020603050405020304" pitchFamily="18" charset="0"/>
            </a:endParaRPr>
          </a:p>
          <a:p>
            <a:pPr marL="228600" algn="just">
              <a:lnSpc>
                <a:spcPct val="115000"/>
              </a:lnSpc>
            </a:pPr>
            <a:r>
              <a:rPr lang="en-IN"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A screenshot of a computer error&#10;&#10;AI-generated content may be incorrect.">
            <a:extLst>
              <a:ext uri="{FF2B5EF4-FFF2-40B4-BE49-F238E27FC236}">
                <a16:creationId xmlns:a16="http://schemas.microsoft.com/office/drawing/2014/main" id="{E2C29A70-9CEF-C00E-5E8D-52636E933D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1527" y="159631"/>
            <a:ext cx="7696200" cy="2521060"/>
          </a:xfrm>
          <a:prstGeom prst="rect">
            <a:avLst/>
          </a:prstGeom>
        </p:spPr>
      </p:pic>
      <p:pic>
        <p:nvPicPr>
          <p:cNvPr id="5" name="Picture 4" descr="A close-up of a computer screen&#10;&#10;AI-generated content may be incorrect.">
            <a:extLst>
              <a:ext uri="{FF2B5EF4-FFF2-40B4-BE49-F238E27FC236}">
                <a16:creationId xmlns:a16="http://schemas.microsoft.com/office/drawing/2014/main" id="{30BE7D41-766B-57B0-510D-2C432AC0F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5655" y="3429000"/>
            <a:ext cx="7972072" cy="2938676"/>
          </a:xfrm>
          <a:prstGeom prst="rect">
            <a:avLst/>
          </a:prstGeom>
        </p:spPr>
      </p:pic>
    </p:spTree>
    <p:extLst>
      <p:ext uri="{BB962C8B-B14F-4D97-AF65-F5344CB8AC3E}">
        <p14:creationId xmlns:p14="http://schemas.microsoft.com/office/powerpoint/2010/main" val="25970007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586A9-4166-C026-37B7-DD5BA7925BC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473CE6F1-802C-A928-0EAF-C322D372E935}"/>
              </a:ext>
            </a:extLst>
          </p:cNvPr>
          <p:cNvSpPr>
            <a:spLocks noGrp="1"/>
          </p:cNvSpPr>
          <p:nvPr>
            <p:ph type="body" idx="1"/>
          </p:nvPr>
        </p:nvSpPr>
        <p:spPr>
          <a:xfrm>
            <a:off x="748030" y="1284541"/>
            <a:ext cx="10927715" cy="8863965"/>
          </a:xfrm>
        </p:spPr>
        <p:txBody>
          <a:bodyPr/>
          <a:lstStyle/>
          <a:p>
            <a:pPr algn="ctr"/>
            <a:endParaRPr lang="en-IN" sz="1800" b="1"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r>
              <a:rPr lang="en-IN" sz="1800" b="1" dirty="0" err="1">
                <a:effectLst/>
                <a:latin typeface="Times New Roman" panose="02020603050405020304" pitchFamily="18" charset="0"/>
                <a:ea typeface="Times New Roman" panose="02020603050405020304" pitchFamily="18" charset="0"/>
              </a:rPr>
              <a:t>Fig.V</a:t>
            </a: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Irs</a:t>
            </a:r>
            <a:r>
              <a:rPr lang="en-IN" sz="1800" b="1" dirty="0">
                <a:effectLst/>
                <a:latin typeface="Times New Roman" panose="02020603050405020304" pitchFamily="18" charset="0"/>
                <a:ea typeface="Times New Roman" panose="02020603050405020304" pitchFamily="18" charset="0"/>
              </a:rPr>
              <a:t> </a:t>
            </a:r>
            <a:r>
              <a:rPr lang="en-IN" sz="1800" b="1" dirty="0" err="1">
                <a:effectLst/>
                <a:latin typeface="Times New Roman" panose="02020603050405020304" pitchFamily="18" charset="0"/>
                <a:ea typeface="Times New Roman" panose="02020603050405020304" pitchFamily="18" charset="0"/>
              </a:rPr>
              <a:t>taxrefund</a:t>
            </a:r>
            <a:r>
              <a:rPr lang="en-IN" sz="1800" b="1" dirty="0">
                <a:effectLst/>
                <a:latin typeface="Times New Roman" panose="02020603050405020304" pitchFamily="18" charset="0"/>
                <a:ea typeface="Times New Roman" panose="02020603050405020304" pitchFamily="18" charset="0"/>
              </a:rPr>
              <a:t> fake website URL as Phishing website</a:t>
            </a: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r>
              <a:rPr lang="en-IN" sz="1800" b="1" dirty="0">
                <a:effectLst/>
                <a:latin typeface="Times New Roman" panose="02020603050405020304" pitchFamily="18" charset="0"/>
                <a:ea typeface="Times New Roman" panose="02020603050405020304" pitchFamily="18" charset="0"/>
              </a:rPr>
              <a:t>Fig.VI. </a:t>
            </a:r>
            <a:r>
              <a:rPr lang="en-IN" b="1" dirty="0" err="1">
                <a:latin typeface="Times New Roman" panose="02020603050405020304" pitchFamily="18" charset="0"/>
                <a:ea typeface="Times New Roman" panose="02020603050405020304" pitchFamily="18" charset="0"/>
              </a:rPr>
              <a:t>Icici</a:t>
            </a:r>
            <a:r>
              <a:rPr lang="en-IN" b="1" dirty="0">
                <a:latin typeface="Times New Roman" panose="02020603050405020304" pitchFamily="18" charset="0"/>
                <a:ea typeface="Times New Roman" panose="02020603050405020304" pitchFamily="18" charset="0"/>
              </a:rPr>
              <a:t> bank</a:t>
            </a:r>
            <a:r>
              <a:rPr lang="en-IN" sz="1800" b="1" dirty="0">
                <a:effectLst/>
                <a:latin typeface="Times New Roman" panose="02020603050405020304" pitchFamily="18" charset="0"/>
                <a:ea typeface="Times New Roman" panose="02020603050405020304" pitchFamily="18" charset="0"/>
              </a:rPr>
              <a:t> fake website URL as Phishing website</a:t>
            </a: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4" name="Picture 3" descr="A close-up of a white background&#10;&#10;AI-generated content may be incorrect.">
            <a:extLst>
              <a:ext uri="{FF2B5EF4-FFF2-40B4-BE49-F238E27FC236}">
                <a16:creationId xmlns:a16="http://schemas.microsoft.com/office/drawing/2014/main" id="{A0CED6BE-1FBB-993E-6AAF-5175BAB4AA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2676" y="304800"/>
            <a:ext cx="8168987" cy="256835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4EFE0E6B-C99F-E12B-C22A-EABA2478A0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3394364"/>
            <a:ext cx="9508660" cy="3048000"/>
          </a:xfrm>
          <a:prstGeom prst="rect">
            <a:avLst/>
          </a:prstGeom>
        </p:spPr>
      </p:pic>
    </p:spTree>
    <p:extLst>
      <p:ext uri="{BB962C8B-B14F-4D97-AF65-F5344CB8AC3E}">
        <p14:creationId xmlns:p14="http://schemas.microsoft.com/office/powerpoint/2010/main" val="31981193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106A3-0DF2-367E-F971-C85CC553F3D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8EBA4859-0E2F-9650-CB15-9B463506B685}"/>
              </a:ext>
            </a:extLst>
          </p:cNvPr>
          <p:cNvSpPr>
            <a:spLocks noGrp="1"/>
          </p:cNvSpPr>
          <p:nvPr>
            <p:ph type="body" idx="1"/>
          </p:nvPr>
        </p:nvSpPr>
        <p:spPr>
          <a:xfrm>
            <a:off x="748030" y="1284541"/>
            <a:ext cx="10927715" cy="5262979"/>
          </a:xfrm>
        </p:spPr>
        <p:txBody>
          <a:bodyPr/>
          <a:lstStyle/>
          <a:p>
            <a:pPr algn="ctr"/>
            <a:endParaRPr lang="en-IN" sz="1800" b="1"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endParaRPr lang="en-IN" b="1" dirty="0">
              <a:latin typeface="Times New Roman" panose="02020603050405020304" pitchFamily="18" charset="0"/>
              <a:ea typeface="Times New Roman" panose="02020603050405020304" pitchFamily="18" charset="0"/>
            </a:endParaRPr>
          </a:p>
          <a:p>
            <a:pPr algn="ctr"/>
            <a:endParaRPr lang="en-IN" sz="1800" b="1" dirty="0">
              <a:effectLst/>
              <a:latin typeface="Times New Roman" panose="02020603050405020304" pitchFamily="18" charset="0"/>
              <a:ea typeface="Times New Roman" panose="02020603050405020304" pitchFamily="18" charset="0"/>
            </a:endParaRPr>
          </a:p>
          <a:p>
            <a:pPr algn="ctr"/>
            <a:r>
              <a:rPr lang="en-IN" sz="1800" b="1" dirty="0">
                <a:effectLst/>
                <a:latin typeface="Times New Roman" panose="02020603050405020304" pitchFamily="18" charset="0"/>
                <a:ea typeface="Times New Roman" panose="02020603050405020304" pitchFamily="18" charset="0"/>
              </a:rPr>
              <a:t>Fig.VI. </a:t>
            </a:r>
            <a:r>
              <a:rPr lang="en-IN" b="1" dirty="0" err="1">
                <a:latin typeface="Times New Roman" panose="02020603050405020304" pitchFamily="18" charset="0"/>
                <a:ea typeface="Times New Roman" panose="02020603050405020304" pitchFamily="18" charset="0"/>
              </a:rPr>
              <a:t>Icici</a:t>
            </a:r>
            <a:r>
              <a:rPr lang="en-IN" b="1" dirty="0">
                <a:latin typeface="Times New Roman" panose="02020603050405020304" pitchFamily="18" charset="0"/>
                <a:ea typeface="Times New Roman" panose="02020603050405020304" pitchFamily="18" charset="0"/>
              </a:rPr>
              <a:t> bank</a:t>
            </a:r>
            <a:r>
              <a:rPr lang="en-IN" sz="1800" b="1" dirty="0">
                <a:effectLst/>
                <a:latin typeface="Times New Roman" panose="02020603050405020304" pitchFamily="18" charset="0"/>
                <a:ea typeface="Times New Roman" panose="02020603050405020304" pitchFamily="18" charset="0"/>
              </a:rPr>
              <a:t> fake website URL as Phishing website</a:t>
            </a:r>
          </a:p>
          <a:p>
            <a:pPr algn="r"/>
            <a:endParaRPr lang="en-IN" sz="1800" b="1" dirty="0">
              <a:effectLst/>
              <a:latin typeface="Times New Roman" panose="02020603050405020304" pitchFamily="18" charset="0"/>
              <a:ea typeface="Times New Roman" panose="02020603050405020304" pitchFamily="18" charset="0"/>
            </a:endParaRPr>
          </a:p>
          <a:p>
            <a:pPr algn="r"/>
            <a:endParaRPr lang="en-IN" b="1" dirty="0">
              <a:latin typeface="Times New Roman" panose="02020603050405020304" pitchFamily="18" charset="0"/>
              <a:ea typeface="Times New Roman" panose="02020603050405020304" pitchFamily="18" charset="0"/>
            </a:endParaRPr>
          </a:p>
          <a:p>
            <a:pPr algn="r"/>
            <a:endParaRPr lang="en-IN" sz="1800" b="1" dirty="0">
              <a:effectLst/>
              <a:latin typeface="Times New Roman" panose="02020603050405020304" pitchFamily="18" charset="0"/>
              <a:ea typeface="Times New Roman" panose="02020603050405020304" pitchFamily="18" charset="0"/>
            </a:endParaRPr>
          </a:p>
          <a:p>
            <a:pPr algn="r"/>
            <a:endParaRPr lang="en-IN" b="1" dirty="0">
              <a:latin typeface="Times New Roman" panose="02020603050405020304" pitchFamily="18" charset="0"/>
              <a:ea typeface="Times New Roman" panose="02020603050405020304" pitchFamily="18" charset="0"/>
            </a:endParaRPr>
          </a:p>
          <a:p>
            <a:pPr algn="r"/>
            <a:endParaRPr lang="en-IN" sz="1800" b="1" dirty="0">
              <a:effectLst/>
              <a:latin typeface="Times New Roman" panose="02020603050405020304" pitchFamily="18" charset="0"/>
              <a:ea typeface="Times New Roman" panose="02020603050405020304" pitchFamily="18" charset="0"/>
            </a:endParaRPr>
          </a:p>
          <a:p>
            <a:pPr algn="r"/>
            <a:endParaRPr lang="en-IN" b="1" dirty="0">
              <a:latin typeface="Times New Roman" panose="02020603050405020304" pitchFamily="18" charset="0"/>
              <a:ea typeface="Times New Roman" panose="02020603050405020304" pitchFamily="18" charset="0"/>
            </a:endParaRPr>
          </a:p>
          <a:p>
            <a:pPr algn="r"/>
            <a:endParaRPr lang="en-IN" sz="1800" b="1" dirty="0">
              <a:effectLst/>
              <a:latin typeface="Times New Roman" panose="02020603050405020304" pitchFamily="18" charset="0"/>
              <a:ea typeface="Times New Roman" panose="02020603050405020304" pitchFamily="18" charset="0"/>
            </a:endParaRPr>
          </a:p>
          <a:p>
            <a:pPr algn="r"/>
            <a:endParaRPr lang="en-IN" b="1" dirty="0">
              <a:latin typeface="Times New Roman" panose="02020603050405020304" pitchFamily="18" charset="0"/>
              <a:ea typeface="Times New Roman" panose="02020603050405020304" pitchFamily="18" charset="0"/>
            </a:endParaRPr>
          </a:p>
          <a:p>
            <a:pPr algn="r"/>
            <a:endParaRPr lang="en-IN" sz="1800" b="1" dirty="0">
              <a:effectLst/>
              <a:latin typeface="Times New Roman" panose="02020603050405020304" pitchFamily="18" charset="0"/>
              <a:ea typeface="Times New Roman" panose="02020603050405020304" pitchFamily="18" charset="0"/>
            </a:endParaRPr>
          </a:p>
          <a:p>
            <a:pPr algn="r"/>
            <a:endParaRPr lang="en-IN" b="1" dirty="0">
              <a:latin typeface="Times New Roman" panose="02020603050405020304" pitchFamily="18" charset="0"/>
              <a:ea typeface="Times New Roman" panose="02020603050405020304" pitchFamily="18" charset="0"/>
            </a:endParaRPr>
          </a:p>
          <a:p>
            <a:pPr algn="r"/>
            <a:r>
              <a:rPr lang="en-IN" sz="1800" b="1" dirty="0" err="1">
                <a:effectLst/>
                <a:latin typeface="Times New Roman" panose="02020603050405020304" pitchFamily="18" charset="0"/>
                <a:ea typeface="Times New Roman" panose="02020603050405020304" pitchFamily="18" charset="0"/>
              </a:rPr>
              <a:t>Fig.VII</a:t>
            </a:r>
            <a:r>
              <a:rPr lang="en-IN" sz="1800" b="1" dirty="0">
                <a:effectLst/>
                <a:latin typeface="Times New Roman" panose="02020603050405020304" pitchFamily="18" charset="0"/>
                <a:ea typeface="Times New Roman" panose="02020603050405020304" pitchFamily="18" charset="0"/>
              </a:rPr>
              <a:t>. McAfee web advisor’s warning</a:t>
            </a:r>
          </a:p>
          <a:p>
            <a:pPr algn="ctr"/>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5" name="Picture 4" descr="A close-up of a computer screen&#10;&#10;AI-generated content may be incorrect.">
            <a:extLst>
              <a:ext uri="{FF2B5EF4-FFF2-40B4-BE49-F238E27FC236}">
                <a16:creationId xmlns:a16="http://schemas.microsoft.com/office/drawing/2014/main" id="{C9DAE589-E153-56D6-7537-A425BBF19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2200" y="107178"/>
            <a:ext cx="7467600" cy="2406287"/>
          </a:xfrm>
          <a:prstGeom prst="rect">
            <a:avLst/>
          </a:prstGeom>
        </p:spPr>
      </p:pic>
      <p:pic>
        <p:nvPicPr>
          <p:cNvPr id="7" name="Picture 6" descr="A screenshot of a computer error&#10;&#10;AI-generated content may be incorrect.">
            <a:extLst>
              <a:ext uri="{FF2B5EF4-FFF2-40B4-BE49-F238E27FC236}">
                <a16:creationId xmlns:a16="http://schemas.microsoft.com/office/drawing/2014/main" id="{C9909F47-C3CD-ADFA-ABCE-DE3402A400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2902" y="3015569"/>
            <a:ext cx="6677625" cy="3735253"/>
          </a:xfrm>
          <a:prstGeom prst="rect">
            <a:avLst/>
          </a:prstGeom>
        </p:spPr>
      </p:pic>
    </p:spTree>
    <p:extLst>
      <p:ext uri="{BB962C8B-B14F-4D97-AF65-F5344CB8AC3E}">
        <p14:creationId xmlns:p14="http://schemas.microsoft.com/office/powerpoint/2010/main" val="3288505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8ECF0-E523-B9F9-A201-8113441BD57F}"/>
              </a:ext>
            </a:extLst>
          </p:cNvPr>
          <p:cNvSpPr>
            <a:spLocks noGrp="1"/>
          </p:cNvSpPr>
          <p:nvPr>
            <p:ph type="title"/>
          </p:nvPr>
        </p:nvSpPr>
        <p:spPr>
          <a:xfrm>
            <a:off x="3962400" y="609282"/>
            <a:ext cx="4800599" cy="2031325"/>
          </a:xfrm>
        </p:spPr>
        <p:txBody>
          <a:bodyPr/>
          <a:lstStyle/>
          <a:p>
            <a:r>
              <a:rPr lang="en-IN" sz="4400" b="1" dirty="0">
                <a:effectLst/>
                <a:latin typeface="Times New Roman" panose="02020603050405020304" pitchFamily="18" charset="0"/>
                <a:ea typeface="Times New Roman" panose="02020603050405020304" pitchFamily="18" charset="0"/>
              </a:rPr>
              <a:t>FUTURE WORK</a:t>
            </a:r>
            <a:br>
              <a:rPr lang="en-IN" sz="2800" dirty="0">
                <a:effectLst/>
                <a:latin typeface="Times New Roman" panose="02020603050405020304" pitchFamily="18" charset="0"/>
                <a:ea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9F7998D0-C22B-07FF-94E0-710FEF22FB44}"/>
              </a:ext>
            </a:extLst>
          </p:cNvPr>
          <p:cNvSpPr>
            <a:spLocks noGrp="1"/>
          </p:cNvSpPr>
          <p:nvPr>
            <p:ph type="body" idx="1"/>
          </p:nvPr>
        </p:nvSpPr>
        <p:spPr>
          <a:xfrm>
            <a:off x="748030" y="1284541"/>
            <a:ext cx="10927715" cy="5666167"/>
          </a:xfrm>
        </p:spPr>
        <p:txBody>
          <a:bodyPr/>
          <a:lstStyle/>
          <a:p>
            <a:pPr algn="ctr">
              <a:lnSpc>
                <a:spcPct val="115000"/>
              </a:lnSpc>
              <a:buNone/>
            </a:pPr>
            <a:r>
              <a:rPr lang="en-IN" sz="14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algn="just">
              <a:lnSpc>
                <a:spcPct val="115000"/>
              </a:lnSpc>
              <a:buNone/>
            </a:pPr>
            <a:r>
              <a:rPr lang="en-IN" sz="1400" dirty="0">
                <a:effectLst/>
                <a:latin typeface="Times New Roman" panose="02020603050405020304" pitchFamily="18" charset="0"/>
                <a:ea typeface="Times New Roman" panose="02020603050405020304" pitchFamily="18" charset="0"/>
              </a:rPr>
              <a:t>The phishing detection system developed in this project has shown promising results in identifying malicious websites using machine learning techniques. However, there is still significant scope for improvement and expansion. Future work will focus on the following areas:</a:t>
            </a:r>
          </a:p>
          <a:p>
            <a:pPr algn="just">
              <a:lnSpc>
                <a:spcPct val="115000"/>
              </a:lnSpc>
              <a:buNone/>
            </a:pPr>
            <a:r>
              <a:rPr lang="en-IN" sz="1400" dirty="0">
                <a:effectLst/>
                <a:latin typeface="Times New Roman" panose="02020603050405020304" pitchFamily="18" charset="0"/>
                <a:ea typeface="Times New Roman" panose="02020603050405020304" pitchFamily="18" charset="0"/>
              </a:rPr>
              <a:t> </a:t>
            </a:r>
          </a:p>
          <a:p>
            <a:pPr marL="342900" lvl="0" indent="-342900" algn="just">
              <a:lnSpc>
                <a:spcPct val="115000"/>
              </a:lnSpc>
              <a:buFont typeface="+mj-lt"/>
              <a:buAutoNum type="arabicPeriod"/>
              <a:tabLst>
                <a:tab pos="457200" algn="l"/>
              </a:tabLst>
            </a:pPr>
            <a:r>
              <a:rPr lang="en-IN" sz="1400" b="1" dirty="0">
                <a:effectLst/>
                <a:latin typeface="Times New Roman" panose="02020603050405020304" pitchFamily="18" charset="0"/>
                <a:ea typeface="Times New Roman" panose="02020603050405020304" pitchFamily="18" charset="0"/>
              </a:rPr>
              <a:t>Real-time Detection and Automation</a:t>
            </a:r>
            <a:endParaRPr lang="en-IN" sz="1400"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Enhancing the system to perform real-time phishing detection with minimal latency.</a:t>
            </a: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Automating dataset updates to continuously train the model on the latest phishing techniques and emerging threats.</a:t>
            </a:r>
          </a:p>
          <a:p>
            <a:pPr marL="342900" lvl="0" indent="-342900" algn="just">
              <a:lnSpc>
                <a:spcPct val="115000"/>
              </a:lnSpc>
              <a:buFont typeface="+mj-lt"/>
              <a:buAutoNum type="arabicPeriod" startAt="2"/>
              <a:tabLst>
                <a:tab pos="457200" algn="l"/>
              </a:tabLst>
            </a:pPr>
            <a:r>
              <a:rPr lang="en-IN" sz="1400" b="1" dirty="0">
                <a:effectLst/>
                <a:latin typeface="Times New Roman" panose="02020603050405020304" pitchFamily="18" charset="0"/>
                <a:ea typeface="Times New Roman" panose="02020603050405020304" pitchFamily="18" charset="0"/>
              </a:rPr>
              <a:t>Browser Extension and API Development</a:t>
            </a:r>
            <a:endParaRPr lang="en-IN" sz="1400"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Developing a browser extension that can provide instant alerts to users when visiting a suspicious website.</a:t>
            </a: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Creating an API that allows third-party applications and security platforms to integrate phishing detection capabilities.</a:t>
            </a:r>
          </a:p>
          <a:p>
            <a:pPr marL="342900" lvl="0" indent="-342900" algn="just">
              <a:lnSpc>
                <a:spcPct val="115000"/>
              </a:lnSpc>
              <a:buFont typeface="+mj-lt"/>
              <a:buAutoNum type="arabicPeriod" startAt="3"/>
              <a:tabLst>
                <a:tab pos="457200" algn="l"/>
              </a:tabLst>
            </a:pPr>
            <a:r>
              <a:rPr lang="en-IN" sz="1400" b="1" dirty="0">
                <a:effectLst/>
                <a:latin typeface="Times New Roman" panose="02020603050405020304" pitchFamily="18" charset="0"/>
                <a:ea typeface="Times New Roman" panose="02020603050405020304" pitchFamily="18" charset="0"/>
              </a:rPr>
              <a:t>Hybrid Approach for Better Accuracy</a:t>
            </a:r>
            <a:endParaRPr lang="en-IN" sz="1400"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Combining machine learning with rule-based techniques (such as blacklists and heuristics) to reduce false positives and improve reliability.</a:t>
            </a: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Implementing ensemble learning methods that combine multiple models for higher detection accuracy.</a:t>
            </a:r>
          </a:p>
          <a:p>
            <a:pPr marL="342900" lvl="0" indent="-342900" algn="just">
              <a:lnSpc>
                <a:spcPct val="115000"/>
              </a:lnSpc>
              <a:buFont typeface="+mj-lt"/>
              <a:buAutoNum type="arabicPeriod" startAt="4"/>
              <a:tabLst>
                <a:tab pos="457200" algn="l"/>
              </a:tabLst>
            </a:pPr>
            <a:r>
              <a:rPr lang="en-IN" sz="1400" b="1" dirty="0">
                <a:effectLst/>
                <a:latin typeface="Times New Roman" panose="02020603050405020304" pitchFamily="18" charset="0"/>
                <a:ea typeface="Times New Roman" panose="02020603050405020304" pitchFamily="18" charset="0"/>
              </a:rPr>
              <a:t>Cross-Platform Compatibility</a:t>
            </a:r>
            <a:endParaRPr lang="en-IN" sz="1400"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Expanding the system to work across different devices and platforms, including mobile applications.</a:t>
            </a: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Optimizing resource usage for better performance on low-power devices.</a:t>
            </a:r>
          </a:p>
          <a:p>
            <a:pPr marL="342900" lvl="0" indent="-342900" algn="just">
              <a:lnSpc>
                <a:spcPct val="115000"/>
              </a:lnSpc>
              <a:buFont typeface="+mj-lt"/>
              <a:buAutoNum type="arabicPeriod" startAt="5"/>
              <a:tabLst>
                <a:tab pos="457200" algn="l"/>
              </a:tabLst>
            </a:pPr>
            <a:r>
              <a:rPr lang="en-IN" sz="1400" b="1" dirty="0">
                <a:effectLst/>
                <a:latin typeface="Times New Roman" panose="02020603050405020304" pitchFamily="18" charset="0"/>
                <a:ea typeface="Times New Roman" panose="02020603050405020304" pitchFamily="18" charset="0"/>
              </a:rPr>
              <a:t>Adversarial Attack </a:t>
            </a:r>
            <a:r>
              <a:rPr lang="en-IN" sz="1400" b="1" dirty="0" err="1">
                <a:effectLst/>
                <a:latin typeface="Times New Roman" panose="02020603050405020304" pitchFamily="18" charset="0"/>
                <a:ea typeface="Times New Roman" panose="02020603050405020304" pitchFamily="18" charset="0"/>
              </a:rPr>
              <a:t>Defense</a:t>
            </a:r>
            <a:r>
              <a:rPr lang="en-IN" sz="1400" b="1" dirty="0">
                <a:effectLst/>
                <a:latin typeface="Times New Roman" panose="02020603050405020304" pitchFamily="18" charset="0"/>
                <a:ea typeface="Times New Roman" panose="02020603050405020304" pitchFamily="18" charset="0"/>
              </a:rPr>
              <a:t> Mechanisms</a:t>
            </a:r>
            <a:endParaRPr lang="en-IN" sz="1400" dirty="0">
              <a:effectLst/>
              <a:latin typeface="Times New Roman" panose="02020603050405020304" pitchFamily="18" charset="0"/>
              <a:ea typeface="Times New Roman" panose="02020603050405020304" pitchFamily="18" charset="0"/>
            </a:endParaRP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Strengthening the model against adversarial attacks where attackers modify URLs or page content to bypass detection.</a:t>
            </a:r>
          </a:p>
          <a:p>
            <a:pPr marL="742950" lvl="1" indent="-285750" algn="just">
              <a:lnSpc>
                <a:spcPct val="115000"/>
              </a:lnSpc>
              <a:buFont typeface="+mj-lt"/>
              <a:buAutoNum type="alphaLcPeriod"/>
            </a:pPr>
            <a:r>
              <a:rPr lang="en-IN" sz="1400" dirty="0">
                <a:effectLst/>
                <a:latin typeface="Times New Roman" panose="02020603050405020304" pitchFamily="18" charset="0"/>
                <a:ea typeface="Times New Roman" panose="02020603050405020304" pitchFamily="18" charset="0"/>
              </a:rPr>
              <a:t>Implementing robust feature selection methods to counter phishing techniques that evolve over time.</a:t>
            </a:r>
          </a:p>
          <a:p>
            <a:pPr marL="914400" algn="just">
              <a:lnSpc>
                <a:spcPct val="115000"/>
              </a:lnSpc>
              <a:buNone/>
            </a:pPr>
            <a:r>
              <a:rPr lang="en-IN" sz="1400" dirty="0">
                <a:effectLst/>
                <a:latin typeface="Times New Roman" panose="02020603050405020304" pitchFamily="18" charset="0"/>
                <a:ea typeface="Times New Roman" panose="02020603050405020304" pitchFamily="18" charset="0"/>
              </a:rPr>
              <a:t> </a:t>
            </a:r>
          </a:p>
          <a:p>
            <a:pPr algn="just">
              <a:lnSpc>
                <a:spcPct val="115000"/>
              </a:lnSpc>
            </a:pPr>
            <a:r>
              <a:rPr lang="en-IN" sz="1400" dirty="0">
                <a:effectLst/>
                <a:latin typeface="Times New Roman" panose="02020603050405020304" pitchFamily="18" charset="0"/>
                <a:ea typeface="Times New Roman" panose="02020603050405020304" pitchFamily="18" charset="0"/>
              </a:rPr>
              <a:t>By implementing these future improvements, the phishing detection system can become more effective, adaptive, and user-friendly, ultimately enhancing cybersecurity for individuals and organizations.</a:t>
            </a:r>
          </a:p>
          <a:p>
            <a:endParaRPr lang="en-IN" sz="1400" dirty="0"/>
          </a:p>
        </p:txBody>
      </p:sp>
    </p:spTree>
    <p:extLst>
      <p:ext uri="{BB962C8B-B14F-4D97-AF65-F5344CB8AC3E}">
        <p14:creationId xmlns:p14="http://schemas.microsoft.com/office/powerpoint/2010/main" val="28615672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6D67B-F1D5-FE71-3CFF-081E254FE31F}"/>
              </a:ext>
            </a:extLst>
          </p:cNvPr>
          <p:cNvSpPr>
            <a:spLocks noGrp="1"/>
          </p:cNvSpPr>
          <p:nvPr>
            <p:ph type="title"/>
          </p:nvPr>
        </p:nvSpPr>
        <p:spPr>
          <a:xfrm>
            <a:off x="1905001" y="152400"/>
            <a:ext cx="9144000" cy="609600"/>
          </a:xfrm>
        </p:spPr>
        <p:txBody>
          <a:bodyPr/>
          <a:lstStyle/>
          <a:p>
            <a:pPr algn="ctr" rtl="0"/>
            <a:r>
              <a:rPr kumimoji="0" lang="en-US" altLang="en-US" sz="2400" b="1" i="0" u="none" strike="noStrike" cap="none" normalizeH="0" baseline="0" dirty="0">
                <a:ln>
                  <a:noFill/>
                </a:ln>
                <a:solidFill>
                  <a:schemeClr val="tx1"/>
                </a:solidFill>
                <a:effectLst/>
                <a:latin typeface="Arial" panose="020B0604020202020204" pitchFamily="34" charset="0"/>
              </a:rPr>
              <a:t>Project Time Plan (Dec 2024 – May 2025)</a:t>
            </a:r>
            <a:br>
              <a:rPr kumimoji="0" lang="en-US" altLang="en-US" sz="2400" b="1" i="0" u="none" strike="noStrike" cap="none" normalizeH="0" baseline="0" dirty="0">
                <a:ln>
                  <a:noFill/>
                </a:ln>
                <a:solidFill>
                  <a:schemeClr val="tx1"/>
                </a:solidFill>
                <a:effectLst/>
                <a:latin typeface="Arial" panose="020B0604020202020204" pitchFamily="34" charset="0"/>
              </a:rPr>
            </a:br>
            <a:endParaRPr lang="en-IN" sz="2400" dirty="0"/>
          </a:p>
        </p:txBody>
      </p:sp>
      <p:graphicFrame>
        <p:nvGraphicFramePr>
          <p:cNvPr id="4" name="Table 3">
            <a:extLst>
              <a:ext uri="{FF2B5EF4-FFF2-40B4-BE49-F238E27FC236}">
                <a16:creationId xmlns:a16="http://schemas.microsoft.com/office/drawing/2014/main" id="{0E6E8ED1-1C24-E419-A667-56A0E64DC9DF}"/>
              </a:ext>
            </a:extLst>
          </p:cNvPr>
          <p:cNvGraphicFramePr>
            <a:graphicFrameLocks noGrp="1"/>
          </p:cNvGraphicFramePr>
          <p:nvPr>
            <p:extLst>
              <p:ext uri="{D42A27DB-BD31-4B8C-83A1-F6EECF244321}">
                <p14:modId xmlns:p14="http://schemas.microsoft.com/office/powerpoint/2010/main" val="1526853800"/>
              </p:ext>
            </p:extLst>
          </p:nvPr>
        </p:nvGraphicFramePr>
        <p:xfrm>
          <a:off x="228600" y="609600"/>
          <a:ext cx="11658600" cy="6277738"/>
        </p:xfrm>
        <a:graphic>
          <a:graphicData uri="http://schemas.openxmlformats.org/drawingml/2006/table">
            <a:tbl>
              <a:tblPr/>
              <a:tblGrid>
                <a:gridCol w="2914650">
                  <a:extLst>
                    <a:ext uri="{9D8B030D-6E8A-4147-A177-3AD203B41FA5}">
                      <a16:colId xmlns:a16="http://schemas.microsoft.com/office/drawing/2014/main" val="340801200"/>
                    </a:ext>
                  </a:extLst>
                </a:gridCol>
                <a:gridCol w="2914650">
                  <a:extLst>
                    <a:ext uri="{9D8B030D-6E8A-4147-A177-3AD203B41FA5}">
                      <a16:colId xmlns:a16="http://schemas.microsoft.com/office/drawing/2014/main" val="264579915"/>
                    </a:ext>
                  </a:extLst>
                </a:gridCol>
                <a:gridCol w="2914650">
                  <a:extLst>
                    <a:ext uri="{9D8B030D-6E8A-4147-A177-3AD203B41FA5}">
                      <a16:colId xmlns:a16="http://schemas.microsoft.com/office/drawing/2014/main" val="1395306104"/>
                    </a:ext>
                  </a:extLst>
                </a:gridCol>
                <a:gridCol w="2914650">
                  <a:extLst>
                    <a:ext uri="{9D8B030D-6E8A-4147-A177-3AD203B41FA5}">
                      <a16:colId xmlns:a16="http://schemas.microsoft.com/office/drawing/2014/main" val="2499481124"/>
                    </a:ext>
                  </a:extLst>
                </a:gridCol>
              </a:tblGrid>
              <a:tr h="202779">
                <a:tc>
                  <a:txBody>
                    <a:bodyPr/>
                    <a:lstStyle/>
                    <a:p>
                      <a:r>
                        <a:rPr lang="en-IN" sz="1800" b="1" dirty="0"/>
                        <a:t>Phase</a:t>
                      </a:r>
                    </a:p>
                  </a:txBody>
                  <a:tcPr marL="33504" marR="33504" marT="16752" marB="16752" anchor="ctr">
                    <a:lnL>
                      <a:noFill/>
                    </a:lnL>
                    <a:lnR>
                      <a:noFill/>
                    </a:lnR>
                    <a:lnT>
                      <a:noFill/>
                    </a:lnT>
                    <a:lnB>
                      <a:noFill/>
                    </a:lnB>
                    <a:noFill/>
                  </a:tcPr>
                </a:tc>
                <a:tc>
                  <a:txBody>
                    <a:bodyPr/>
                    <a:lstStyle/>
                    <a:p>
                      <a:r>
                        <a:rPr lang="en-IN" sz="1800" b="1"/>
                        <a:t>Tasks</a:t>
                      </a:r>
                    </a:p>
                  </a:txBody>
                  <a:tcPr marL="33504" marR="33504" marT="16752" marB="16752" anchor="ctr">
                    <a:lnL>
                      <a:noFill/>
                    </a:lnL>
                    <a:lnR>
                      <a:noFill/>
                    </a:lnR>
                    <a:lnT>
                      <a:noFill/>
                    </a:lnT>
                    <a:lnB>
                      <a:noFill/>
                    </a:lnB>
                    <a:noFill/>
                  </a:tcPr>
                </a:tc>
                <a:tc>
                  <a:txBody>
                    <a:bodyPr/>
                    <a:lstStyle/>
                    <a:p>
                      <a:r>
                        <a:rPr lang="en-IN" sz="1800" b="1" dirty="0"/>
                        <a:t>Duration</a:t>
                      </a:r>
                    </a:p>
                  </a:txBody>
                  <a:tcPr marL="33504" marR="33504" marT="16752" marB="16752" anchor="ctr">
                    <a:lnL>
                      <a:noFill/>
                    </a:lnL>
                    <a:lnR>
                      <a:noFill/>
                    </a:lnR>
                    <a:lnT>
                      <a:noFill/>
                    </a:lnT>
                    <a:lnB>
                      <a:noFill/>
                    </a:lnB>
                    <a:noFill/>
                  </a:tcPr>
                </a:tc>
                <a:tc>
                  <a:txBody>
                    <a:bodyPr/>
                    <a:lstStyle/>
                    <a:p>
                      <a:r>
                        <a:rPr lang="en-IN" sz="1800" b="1" dirty="0"/>
                        <a:t>Milestones</a:t>
                      </a:r>
                    </a:p>
                  </a:txBody>
                  <a:tcPr marL="33504" marR="33504" marT="16752" marB="16752" anchor="ctr">
                    <a:lnL>
                      <a:noFill/>
                    </a:lnL>
                    <a:lnR>
                      <a:noFill/>
                    </a:lnR>
                    <a:lnT>
                      <a:noFill/>
                    </a:lnT>
                    <a:lnB>
                      <a:noFill/>
                    </a:lnB>
                    <a:noFill/>
                  </a:tcPr>
                </a:tc>
                <a:extLst>
                  <a:ext uri="{0D108BD9-81ED-4DB2-BD59-A6C34878D82A}">
                    <a16:rowId xmlns:a16="http://schemas.microsoft.com/office/drawing/2014/main" val="4161002455"/>
                  </a:ext>
                </a:extLst>
              </a:tr>
              <a:tr h="1028216">
                <a:tc>
                  <a:txBody>
                    <a:bodyPr/>
                    <a:lstStyle/>
                    <a:p>
                      <a:r>
                        <a:rPr lang="en-IN" sz="1200" b="1" dirty="0"/>
                        <a:t>1. Planning &amp; Research</a:t>
                      </a:r>
                      <a:endParaRPr lang="en-IN" sz="1200" dirty="0"/>
                    </a:p>
                  </a:txBody>
                  <a:tcPr marL="33504" marR="33504" marT="16752" marB="16752" anchor="ctr">
                    <a:lnL>
                      <a:noFill/>
                    </a:lnL>
                    <a:lnR>
                      <a:noFill/>
                    </a:lnR>
                    <a:lnT>
                      <a:noFill/>
                    </a:lnT>
                    <a:lnB>
                      <a:noFill/>
                    </a:lnB>
                    <a:noFill/>
                  </a:tcPr>
                </a:tc>
                <a:tc>
                  <a:txBody>
                    <a:bodyPr/>
                    <a:lstStyle/>
                    <a:p>
                      <a:r>
                        <a:rPr lang="en-US" sz="1200" dirty="0"/>
                        <a:t>- Define project objectives </a:t>
                      </a:r>
                      <a:br>
                        <a:rPr lang="en-US" sz="1200" dirty="0"/>
                      </a:br>
                      <a:r>
                        <a:rPr lang="en-US" sz="1200" dirty="0"/>
                        <a:t>- Research phishing techniques &amp; detection methods </a:t>
                      </a:r>
                      <a:br>
                        <a:rPr lang="en-US" sz="1200" dirty="0"/>
                      </a:br>
                      <a:r>
                        <a:rPr lang="en-US" sz="1200" dirty="0"/>
                        <a:t>- Study existing ML models &amp; datasets</a:t>
                      </a:r>
                    </a:p>
                  </a:txBody>
                  <a:tcPr marL="33504" marR="33504" marT="16752" marB="16752" anchor="ctr">
                    <a:lnL>
                      <a:noFill/>
                    </a:lnL>
                    <a:lnR>
                      <a:noFill/>
                    </a:lnR>
                    <a:lnT>
                      <a:noFill/>
                    </a:lnT>
                    <a:lnB>
                      <a:noFill/>
                    </a:lnB>
                    <a:noFill/>
                  </a:tcPr>
                </a:tc>
                <a:tc>
                  <a:txBody>
                    <a:bodyPr/>
                    <a:lstStyle/>
                    <a:p>
                      <a:r>
                        <a:rPr lang="en-IN" sz="1200" b="1"/>
                        <a:t>Dec 2024</a:t>
                      </a:r>
                      <a:r>
                        <a:rPr lang="en-IN" sz="1200"/>
                        <a:t> (4 weeks)</a:t>
                      </a:r>
                    </a:p>
                  </a:txBody>
                  <a:tcPr marL="33504" marR="33504" marT="16752" marB="16752" anchor="ctr">
                    <a:lnL>
                      <a:noFill/>
                    </a:lnL>
                    <a:lnR>
                      <a:noFill/>
                    </a:lnR>
                    <a:lnT>
                      <a:noFill/>
                    </a:lnT>
                    <a:lnB>
                      <a:noFill/>
                    </a:lnB>
                    <a:noFill/>
                  </a:tcPr>
                </a:tc>
                <a:tc>
                  <a:txBody>
                    <a:bodyPr/>
                    <a:lstStyle/>
                    <a:p>
                      <a:r>
                        <a:rPr lang="en-IN" sz="1200" dirty="0"/>
                        <a:t>Project proposal finalized</a:t>
                      </a:r>
                    </a:p>
                  </a:txBody>
                  <a:tcPr marL="33504" marR="33504" marT="16752" marB="16752" anchor="ctr">
                    <a:lnL>
                      <a:noFill/>
                    </a:lnL>
                    <a:lnR>
                      <a:noFill/>
                    </a:lnR>
                    <a:lnT>
                      <a:noFill/>
                    </a:lnT>
                    <a:lnB>
                      <a:noFill/>
                    </a:lnB>
                    <a:noFill/>
                  </a:tcPr>
                </a:tc>
                <a:extLst>
                  <a:ext uri="{0D108BD9-81ED-4DB2-BD59-A6C34878D82A}">
                    <a16:rowId xmlns:a16="http://schemas.microsoft.com/office/drawing/2014/main" val="1772168507"/>
                  </a:ext>
                </a:extLst>
              </a:tr>
              <a:tr h="1028216">
                <a:tc>
                  <a:txBody>
                    <a:bodyPr/>
                    <a:lstStyle/>
                    <a:p>
                      <a:r>
                        <a:rPr lang="en-IN" sz="1200" b="1" dirty="0"/>
                        <a:t>2. Data Collection &amp; Preprocessing</a:t>
                      </a:r>
                      <a:endParaRPr lang="en-IN" sz="1200" dirty="0"/>
                    </a:p>
                  </a:txBody>
                  <a:tcPr marL="33504" marR="33504" marT="16752" marB="16752" anchor="ctr">
                    <a:lnL>
                      <a:noFill/>
                    </a:lnL>
                    <a:lnR>
                      <a:noFill/>
                    </a:lnR>
                    <a:lnT>
                      <a:noFill/>
                    </a:lnT>
                    <a:lnB>
                      <a:noFill/>
                    </a:lnB>
                    <a:noFill/>
                  </a:tcPr>
                </a:tc>
                <a:tc>
                  <a:txBody>
                    <a:bodyPr/>
                    <a:lstStyle/>
                    <a:p>
                      <a:r>
                        <a:rPr lang="en-US" sz="1200"/>
                        <a:t>- Gather phishing &amp; legitimate website datasets </a:t>
                      </a:r>
                      <a:br>
                        <a:rPr lang="en-US" sz="1200"/>
                      </a:br>
                      <a:r>
                        <a:rPr lang="en-US" sz="1200"/>
                        <a:t>- Clean, preprocess, and structure data </a:t>
                      </a:r>
                      <a:br>
                        <a:rPr lang="en-US" sz="1200"/>
                      </a:br>
                      <a:r>
                        <a:rPr lang="en-US" sz="1200"/>
                        <a:t>- Feature selection &amp; engineering</a:t>
                      </a:r>
                    </a:p>
                  </a:txBody>
                  <a:tcPr marL="33504" marR="33504" marT="16752" marB="16752" anchor="ctr">
                    <a:lnL>
                      <a:noFill/>
                    </a:lnL>
                    <a:lnR>
                      <a:noFill/>
                    </a:lnR>
                    <a:lnT>
                      <a:noFill/>
                    </a:lnT>
                    <a:lnB>
                      <a:noFill/>
                    </a:lnB>
                    <a:noFill/>
                  </a:tcPr>
                </a:tc>
                <a:tc>
                  <a:txBody>
                    <a:bodyPr/>
                    <a:lstStyle/>
                    <a:p>
                      <a:r>
                        <a:rPr lang="en-IN" sz="1200" b="1"/>
                        <a:t>Jan 2025</a:t>
                      </a:r>
                      <a:r>
                        <a:rPr lang="en-IN" sz="1200"/>
                        <a:t> (4 weeks)</a:t>
                      </a:r>
                    </a:p>
                  </a:txBody>
                  <a:tcPr marL="33504" marR="33504" marT="16752" marB="16752" anchor="ctr">
                    <a:lnL>
                      <a:noFill/>
                    </a:lnL>
                    <a:lnR>
                      <a:noFill/>
                    </a:lnR>
                    <a:lnT>
                      <a:noFill/>
                    </a:lnT>
                    <a:lnB>
                      <a:noFill/>
                    </a:lnB>
                    <a:noFill/>
                  </a:tcPr>
                </a:tc>
                <a:tc>
                  <a:txBody>
                    <a:bodyPr/>
                    <a:lstStyle/>
                    <a:p>
                      <a:r>
                        <a:rPr lang="en-IN" sz="1200"/>
                        <a:t>Dataset ready for training</a:t>
                      </a:r>
                    </a:p>
                  </a:txBody>
                  <a:tcPr marL="33504" marR="33504" marT="16752" marB="16752" anchor="ctr">
                    <a:lnL>
                      <a:noFill/>
                    </a:lnL>
                    <a:lnR>
                      <a:noFill/>
                    </a:lnR>
                    <a:lnT>
                      <a:noFill/>
                    </a:lnT>
                    <a:lnB>
                      <a:noFill/>
                    </a:lnB>
                    <a:noFill/>
                  </a:tcPr>
                </a:tc>
                <a:extLst>
                  <a:ext uri="{0D108BD9-81ED-4DB2-BD59-A6C34878D82A}">
                    <a16:rowId xmlns:a16="http://schemas.microsoft.com/office/drawing/2014/main" val="2827531127"/>
                  </a:ext>
                </a:extLst>
              </a:tr>
              <a:tr h="1028216">
                <a:tc>
                  <a:txBody>
                    <a:bodyPr/>
                    <a:lstStyle/>
                    <a:p>
                      <a:r>
                        <a:rPr lang="en-IN" sz="1200" b="1"/>
                        <a:t>3. Model Selection &amp; Training</a:t>
                      </a:r>
                      <a:endParaRPr lang="en-IN" sz="1200"/>
                    </a:p>
                  </a:txBody>
                  <a:tcPr marL="33504" marR="33504" marT="16752" marB="16752" anchor="ctr">
                    <a:lnL>
                      <a:noFill/>
                    </a:lnL>
                    <a:lnR>
                      <a:noFill/>
                    </a:lnR>
                    <a:lnT>
                      <a:noFill/>
                    </a:lnT>
                    <a:lnB>
                      <a:noFill/>
                    </a:lnB>
                    <a:noFill/>
                  </a:tcPr>
                </a:tc>
                <a:tc>
                  <a:txBody>
                    <a:bodyPr/>
                    <a:lstStyle/>
                    <a:p>
                      <a:r>
                        <a:rPr lang="en-IN" sz="1200" dirty="0"/>
                        <a:t>- Choose ML algorithms (e.g., Decision Tree, Random Forest, SVM) </a:t>
                      </a:r>
                      <a:br>
                        <a:rPr lang="en-IN" sz="1200" dirty="0"/>
                      </a:br>
                      <a:r>
                        <a:rPr lang="en-IN" sz="1200" dirty="0"/>
                        <a:t>- Train models on the dataset </a:t>
                      </a:r>
                      <a:br>
                        <a:rPr lang="en-IN" sz="1200" dirty="0"/>
                      </a:br>
                      <a:r>
                        <a:rPr lang="en-IN" sz="1200" dirty="0"/>
                        <a:t>- Optimize hyperparameters</a:t>
                      </a:r>
                    </a:p>
                  </a:txBody>
                  <a:tcPr marL="33504" marR="33504" marT="16752" marB="16752" anchor="ctr">
                    <a:lnL>
                      <a:noFill/>
                    </a:lnL>
                    <a:lnR>
                      <a:noFill/>
                    </a:lnR>
                    <a:lnT>
                      <a:noFill/>
                    </a:lnT>
                    <a:lnB>
                      <a:noFill/>
                    </a:lnB>
                    <a:noFill/>
                  </a:tcPr>
                </a:tc>
                <a:tc>
                  <a:txBody>
                    <a:bodyPr/>
                    <a:lstStyle/>
                    <a:p>
                      <a:r>
                        <a:rPr lang="en-IN" sz="1200" b="1"/>
                        <a:t>Feb 2025</a:t>
                      </a:r>
                      <a:r>
                        <a:rPr lang="en-IN" sz="1200"/>
                        <a:t> (4 weeks)</a:t>
                      </a:r>
                    </a:p>
                  </a:txBody>
                  <a:tcPr marL="33504" marR="33504" marT="16752" marB="16752" anchor="ctr">
                    <a:lnL>
                      <a:noFill/>
                    </a:lnL>
                    <a:lnR>
                      <a:noFill/>
                    </a:lnR>
                    <a:lnT>
                      <a:noFill/>
                    </a:lnT>
                    <a:lnB>
                      <a:noFill/>
                    </a:lnB>
                    <a:noFill/>
                  </a:tcPr>
                </a:tc>
                <a:tc>
                  <a:txBody>
                    <a:bodyPr/>
                    <a:lstStyle/>
                    <a:p>
                      <a:r>
                        <a:rPr lang="en-IN" sz="1200"/>
                        <a:t>Initial model trained</a:t>
                      </a:r>
                    </a:p>
                  </a:txBody>
                  <a:tcPr marL="33504" marR="33504" marT="16752" marB="16752" anchor="ctr">
                    <a:lnL>
                      <a:noFill/>
                    </a:lnL>
                    <a:lnR>
                      <a:noFill/>
                    </a:lnR>
                    <a:lnT>
                      <a:noFill/>
                    </a:lnT>
                    <a:lnB>
                      <a:noFill/>
                    </a:lnB>
                    <a:noFill/>
                  </a:tcPr>
                </a:tc>
                <a:extLst>
                  <a:ext uri="{0D108BD9-81ED-4DB2-BD59-A6C34878D82A}">
                    <a16:rowId xmlns:a16="http://schemas.microsoft.com/office/drawing/2014/main" val="95673141"/>
                  </a:ext>
                </a:extLst>
              </a:tr>
              <a:tr h="828834">
                <a:tc>
                  <a:txBody>
                    <a:bodyPr/>
                    <a:lstStyle/>
                    <a:p>
                      <a:r>
                        <a:rPr lang="en-IN" sz="1200" b="1"/>
                        <a:t>4. Model Evaluation &amp; Improvement</a:t>
                      </a:r>
                      <a:endParaRPr lang="en-IN" sz="1200"/>
                    </a:p>
                  </a:txBody>
                  <a:tcPr marL="33504" marR="33504" marT="16752" marB="16752" anchor="ctr">
                    <a:lnL>
                      <a:noFill/>
                    </a:lnL>
                    <a:lnR>
                      <a:noFill/>
                    </a:lnR>
                    <a:lnT>
                      <a:noFill/>
                    </a:lnT>
                    <a:lnB>
                      <a:noFill/>
                    </a:lnB>
                    <a:noFill/>
                  </a:tcPr>
                </a:tc>
                <a:tc>
                  <a:txBody>
                    <a:bodyPr/>
                    <a:lstStyle/>
                    <a:p>
                      <a:r>
                        <a:rPr lang="en-US" sz="1200"/>
                        <a:t>- Test models on validation data </a:t>
                      </a:r>
                      <a:br>
                        <a:rPr lang="en-US" sz="1200"/>
                      </a:br>
                      <a:r>
                        <a:rPr lang="en-US" sz="1200"/>
                        <a:t>- Improve accuracy &amp; reduce false positives </a:t>
                      </a:r>
                      <a:br>
                        <a:rPr lang="en-US" sz="1200"/>
                      </a:br>
                      <a:r>
                        <a:rPr lang="en-US" sz="1200"/>
                        <a:t>- Compare models &amp; select the best</a:t>
                      </a:r>
                    </a:p>
                  </a:txBody>
                  <a:tcPr marL="33504" marR="33504" marT="16752" marB="16752" anchor="ctr">
                    <a:lnL>
                      <a:noFill/>
                    </a:lnL>
                    <a:lnR>
                      <a:noFill/>
                    </a:lnR>
                    <a:lnT>
                      <a:noFill/>
                    </a:lnT>
                    <a:lnB>
                      <a:noFill/>
                    </a:lnB>
                    <a:noFill/>
                  </a:tcPr>
                </a:tc>
                <a:tc>
                  <a:txBody>
                    <a:bodyPr/>
                    <a:lstStyle/>
                    <a:p>
                      <a:r>
                        <a:rPr lang="en-IN" sz="1200" b="1" dirty="0"/>
                        <a:t>Mar 2025</a:t>
                      </a:r>
                      <a:r>
                        <a:rPr lang="en-IN" sz="1200" dirty="0"/>
                        <a:t> (4 weeks)</a:t>
                      </a:r>
                    </a:p>
                  </a:txBody>
                  <a:tcPr marL="33504" marR="33504" marT="16752" marB="16752" anchor="ctr">
                    <a:lnL>
                      <a:noFill/>
                    </a:lnL>
                    <a:lnR>
                      <a:noFill/>
                    </a:lnR>
                    <a:lnT>
                      <a:noFill/>
                    </a:lnT>
                    <a:lnB>
                      <a:noFill/>
                    </a:lnB>
                    <a:noFill/>
                  </a:tcPr>
                </a:tc>
                <a:tc>
                  <a:txBody>
                    <a:bodyPr/>
                    <a:lstStyle/>
                    <a:p>
                      <a:r>
                        <a:rPr lang="en-IN" sz="1200"/>
                        <a:t>Final model selected</a:t>
                      </a:r>
                    </a:p>
                  </a:txBody>
                  <a:tcPr marL="33504" marR="33504" marT="16752" marB="16752" anchor="ctr">
                    <a:lnL>
                      <a:noFill/>
                    </a:lnL>
                    <a:lnR>
                      <a:noFill/>
                    </a:lnR>
                    <a:lnT>
                      <a:noFill/>
                    </a:lnT>
                    <a:lnB>
                      <a:noFill/>
                    </a:lnB>
                    <a:noFill/>
                  </a:tcPr>
                </a:tc>
                <a:extLst>
                  <a:ext uri="{0D108BD9-81ED-4DB2-BD59-A6C34878D82A}">
                    <a16:rowId xmlns:a16="http://schemas.microsoft.com/office/drawing/2014/main" val="626115990"/>
                  </a:ext>
                </a:extLst>
              </a:tr>
              <a:tr h="1028216">
                <a:tc>
                  <a:txBody>
                    <a:bodyPr/>
                    <a:lstStyle/>
                    <a:p>
                      <a:r>
                        <a:rPr lang="en-IN" sz="1200" b="1"/>
                        <a:t>5. Web Application Development</a:t>
                      </a:r>
                      <a:endParaRPr lang="en-IN" sz="1200"/>
                    </a:p>
                  </a:txBody>
                  <a:tcPr marL="33504" marR="33504" marT="16752" marB="16752" anchor="ctr">
                    <a:lnL>
                      <a:noFill/>
                    </a:lnL>
                    <a:lnR>
                      <a:noFill/>
                    </a:lnR>
                    <a:lnT>
                      <a:noFill/>
                    </a:lnT>
                    <a:lnB>
                      <a:noFill/>
                    </a:lnB>
                    <a:noFill/>
                  </a:tcPr>
                </a:tc>
                <a:tc>
                  <a:txBody>
                    <a:bodyPr/>
                    <a:lstStyle/>
                    <a:p>
                      <a:r>
                        <a:rPr lang="en-IN" sz="1200" dirty="0"/>
                        <a:t>- Develop front-end </a:t>
                      </a:r>
                      <a:br>
                        <a:rPr lang="en-IN" sz="1200" dirty="0"/>
                      </a:br>
                      <a:r>
                        <a:rPr lang="en-IN" sz="1200" dirty="0"/>
                        <a:t>- Implement backend (Flask)</a:t>
                      </a:r>
                      <a:br>
                        <a:rPr lang="en-IN" sz="1200" dirty="0"/>
                      </a:br>
                      <a:r>
                        <a:rPr lang="en-IN" sz="1200" dirty="0"/>
                        <a:t>- Integrate ML model into web app</a:t>
                      </a:r>
                    </a:p>
                  </a:txBody>
                  <a:tcPr marL="33504" marR="33504" marT="16752" marB="16752" anchor="ctr">
                    <a:lnL>
                      <a:noFill/>
                    </a:lnL>
                    <a:lnR>
                      <a:noFill/>
                    </a:lnR>
                    <a:lnT>
                      <a:noFill/>
                    </a:lnT>
                    <a:lnB>
                      <a:noFill/>
                    </a:lnB>
                    <a:noFill/>
                  </a:tcPr>
                </a:tc>
                <a:tc>
                  <a:txBody>
                    <a:bodyPr/>
                    <a:lstStyle/>
                    <a:p>
                      <a:r>
                        <a:rPr lang="en-IN" sz="1200" b="1"/>
                        <a:t>Apr 2025</a:t>
                      </a:r>
                      <a:r>
                        <a:rPr lang="en-IN" sz="1200"/>
                        <a:t> (4 weeks)</a:t>
                      </a:r>
                    </a:p>
                  </a:txBody>
                  <a:tcPr marL="33504" marR="33504" marT="16752" marB="16752" anchor="ctr">
                    <a:lnL>
                      <a:noFill/>
                    </a:lnL>
                    <a:lnR>
                      <a:noFill/>
                    </a:lnR>
                    <a:lnT>
                      <a:noFill/>
                    </a:lnT>
                    <a:lnB>
                      <a:noFill/>
                    </a:lnB>
                    <a:noFill/>
                  </a:tcPr>
                </a:tc>
                <a:tc>
                  <a:txBody>
                    <a:bodyPr/>
                    <a:lstStyle/>
                    <a:p>
                      <a:r>
                        <a:rPr lang="en-IN" sz="1200"/>
                        <a:t>Web app prototype ready</a:t>
                      </a:r>
                    </a:p>
                  </a:txBody>
                  <a:tcPr marL="33504" marR="33504" marT="16752" marB="16752" anchor="ctr">
                    <a:lnL>
                      <a:noFill/>
                    </a:lnL>
                    <a:lnR>
                      <a:noFill/>
                    </a:lnR>
                    <a:lnT>
                      <a:noFill/>
                    </a:lnT>
                    <a:lnB>
                      <a:noFill/>
                    </a:lnB>
                    <a:noFill/>
                  </a:tcPr>
                </a:tc>
                <a:extLst>
                  <a:ext uri="{0D108BD9-81ED-4DB2-BD59-A6C34878D82A}">
                    <a16:rowId xmlns:a16="http://schemas.microsoft.com/office/drawing/2014/main" val="3931186847"/>
                  </a:ext>
                </a:extLst>
              </a:tr>
              <a:tr h="1028216">
                <a:tc>
                  <a:txBody>
                    <a:bodyPr/>
                    <a:lstStyle/>
                    <a:p>
                      <a:r>
                        <a:rPr lang="en-IN" sz="1200" b="1"/>
                        <a:t>6. Testing &amp; Deployment</a:t>
                      </a:r>
                      <a:endParaRPr lang="en-IN" sz="1200"/>
                    </a:p>
                  </a:txBody>
                  <a:tcPr marL="33504" marR="33504" marT="16752" marB="16752" anchor="ctr">
                    <a:lnL>
                      <a:noFill/>
                    </a:lnL>
                    <a:lnR>
                      <a:noFill/>
                    </a:lnR>
                    <a:lnT>
                      <a:noFill/>
                    </a:lnT>
                    <a:lnB>
                      <a:noFill/>
                    </a:lnB>
                    <a:noFill/>
                  </a:tcPr>
                </a:tc>
                <a:tc>
                  <a:txBody>
                    <a:bodyPr/>
                    <a:lstStyle/>
                    <a:p>
                      <a:r>
                        <a:rPr lang="en-US" sz="1200" dirty="0"/>
                        <a:t>- Perform security &amp; functionality testing </a:t>
                      </a:r>
                      <a:br>
                        <a:rPr lang="en-US" sz="1200" dirty="0"/>
                      </a:br>
                      <a:r>
                        <a:rPr lang="en-US" sz="1200" dirty="0"/>
                        <a:t>- Finalize documentation &amp; presentation</a:t>
                      </a:r>
                    </a:p>
                  </a:txBody>
                  <a:tcPr marL="33504" marR="33504" marT="16752" marB="16752" anchor="ctr">
                    <a:lnL>
                      <a:noFill/>
                    </a:lnL>
                    <a:lnR>
                      <a:noFill/>
                    </a:lnR>
                    <a:lnT>
                      <a:noFill/>
                    </a:lnT>
                    <a:lnB>
                      <a:noFill/>
                    </a:lnB>
                    <a:noFill/>
                  </a:tcPr>
                </a:tc>
                <a:tc>
                  <a:txBody>
                    <a:bodyPr/>
                    <a:lstStyle/>
                    <a:p>
                      <a:r>
                        <a:rPr lang="en-IN" sz="1200" b="1" dirty="0"/>
                        <a:t>May 2025</a:t>
                      </a:r>
                      <a:r>
                        <a:rPr lang="en-IN" sz="1200" dirty="0"/>
                        <a:t> (4 weeks)</a:t>
                      </a:r>
                    </a:p>
                  </a:txBody>
                  <a:tcPr marL="33504" marR="33504" marT="16752" marB="16752" anchor="ctr">
                    <a:lnL>
                      <a:noFill/>
                    </a:lnL>
                    <a:lnR>
                      <a:noFill/>
                    </a:lnR>
                    <a:lnT>
                      <a:noFill/>
                    </a:lnT>
                    <a:lnB>
                      <a:noFill/>
                    </a:lnB>
                    <a:noFill/>
                  </a:tcPr>
                </a:tc>
                <a:tc>
                  <a:txBody>
                    <a:bodyPr/>
                    <a:lstStyle/>
                    <a:p>
                      <a:r>
                        <a:rPr lang="en-IN" sz="1200" dirty="0"/>
                        <a:t>Project completed &amp; deployed</a:t>
                      </a:r>
                    </a:p>
                  </a:txBody>
                  <a:tcPr marL="33504" marR="33504" marT="16752" marB="16752" anchor="ctr">
                    <a:lnL>
                      <a:noFill/>
                    </a:lnL>
                    <a:lnR>
                      <a:noFill/>
                    </a:lnR>
                    <a:lnT>
                      <a:noFill/>
                    </a:lnT>
                    <a:lnB>
                      <a:noFill/>
                    </a:lnB>
                    <a:noFill/>
                  </a:tcPr>
                </a:tc>
                <a:extLst>
                  <a:ext uri="{0D108BD9-81ED-4DB2-BD59-A6C34878D82A}">
                    <a16:rowId xmlns:a16="http://schemas.microsoft.com/office/drawing/2014/main" val="2225710099"/>
                  </a:ext>
                </a:extLst>
              </a:tr>
            </a:tbl>
          </a:graphicData>
        </a:graphic>
      </p:graphicFrame>
      <p:sp>
        <p:nvSpPr>
          <p:cNvPr id="5" name="Rectangle 1">
            <a:extLst>
              <a:ext uri="{FF2B5EF4-FFF2-40B4-BE49-F238E27FC236}">
                <a16:creationId xmlns:a16="http://schemas.microsoft.com/office/drawing/2014/main" id="{75EBE205-EAA4-EC41-BDEF-0D6FF5BE3916}"/>
              </a:ext>
            </a:extLst>
          </p:cNvPr>
          <p:cNvSpPr>
            <a:spLocks noGrp="1" noChangeArrowheads="1"/>
          </p:cNvSpPr>
          <p:nvPr>
            <p:ph type="body" idx="1"/>
          </p:nvPr>
        </p:nvSpPr>
        <p:spPr bwMode="auto">
          <a:xfrm>
            <a:off x="748030" y="3176960"/>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89587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427CCA-92B1-8DD7-25D7-3AF12C2030B8}"/>
              </a:ext>
            </a:extLst>
          </p:cNvPr>
          <p:cNvSpPr>
            <a:spLocks noGrp="1"/>
          </p:cNvSpPr>
          <p:nvPr>
            <p:ph type="title"/>
          </p:nvPr>
        </p:nvSpPr>
        <p:spPr>
          <a:xfrm>
            <a:off x="1043631" y="809898"/>
            <a:ext cx="9942716" cy="1554480"/>
          </a:xfrm>
        </p:spPr>
        <p:txBody>
          <a:bodyPr anchor="ctr">
            <a:normAutofit/>
          </a:bodyPr>
          <a:lstStyle/>
          <a:p>
            <a:r>
              <a:rPr lang="en-IN" sz="4800" dirty="0"/>
              <a:t>Conclusion related to Project</a:t>
            </a:r>
          </a:p>
        </p:txBody>
      </p:sp>
      <p:sp>
        <p:nvSpPr>
          <p:cNvPr id="4" name="Rectangle 1">
            <a:extLst>
              <a:ext uri="{FF2B5EF4-FFF2-40B4-BE49-F238E27FC236}">
                <a16:creationId xmlns:a16="http://schemas.microsoft.com/office/drawing/2014/main" id="{01BE9096-6992-B80D-36EF-424727A9D3F4}"/>
              </a:ext>
            </a:extLst>
          </p:cNvPr>
          <p:cNvSpPr>
            <a:spLocks noGrp="1" noChangeArrowheads="1"/>
          </p:cNvSpPr>
          <p:nvPr>
            <p:ph type="body" idx="1"/>
          </p:nvPr>
        </p:nvSpPr>
        <p:spPr bwMode="auto">
          <a:xfrm>
            <a:off x="1045028" y="3017522"/>
            <a:ext cx="9941319" cy="31246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lnSpc>
                <a:spcPct val="90000"/>
              </a:lnSpc>
              <a:spcBef>
                <a:spcPct val="0"/>
              </a:spcBef>
              <a:spcAft>
                <a:spcPts val="600"/>
              </a:spcAft>
              <a:buClrTx/>
              <a:buSzTx/>
              <a:buFontTx/>
              <a:buNone/>
              <a:tabLst/>
            </a:pPr>
            <a:r>
              <a:rPr kumimoji="0" lang="en-US" altLang="en-US" sz="2400" b="0" i="0" u="none" strike="noStrike" cap="none" normalizeH="0" baseline="0" dirty="0">
                <a:ln>
                  <a:noFill/>
                </a:ln>
                <a:effectLst/>
                <a:latin typeface="Arial" panose="020B0604020202020204" pitchFamily="34" charset="0"/>
              </a:rPr>
              <a:t>The project focuses on detecting phishing websites using a Random Forest Classifier. It employs 14 feature extraction methods, such as URL length, traffic ranking, and subdomain analysis. After merging the legitimate and phishing URL datasets, the data is shuffled to avoid overfitting and split into training (70%) and testing (30%) datasets. Feature importance analysis shows that URL length and web traffic are the most significant predictors. A bar plot is used to illustrate the ranked feature importances, providing a clearer understanding of their influence on phishing detection.</a:t>
            </a:r>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144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E16DB-27E3-A1CD-6B6E-D840B9B7AC16}"/>
              </a:ext>
            </a:extLst>
          </p:cNvPr>
          <p:cNvSpPr>
            <a:spLocks noGrp="1"/>
          </p:cNvSpPr>
          <p:nvPr>
            <p:ph type="title"/>
          </p:nvPr>
        </p:nvSpPr>
        <p:spPr>
          <a:xfrm>
            <a:off x="4331715" y="609282"/>
            <a:ext cx="3542029" cy="1354217"/>
          </a:xfrm>
        </p:spPr>
        <p:txBody>
          <a:bodyPr/>
          <a:lstStyle/>
          <a:p>
            <a:r>
              <a:rPr lang="en-US" b="1" i="0" dirty="0">
                <a:effectLst/>
                <a:latin typeface="-apple-system"/>
              </a:rPr>
              <a:t>ABSTRACT</a:t>
            </a:r>
            <a:br>
              <a:rPr lang="en-US" b="1" i="0" dirty="0">
                <a:effectLst/>
                <a:latin typeface="-apple-system"/>
              </a:rPr>
            </a:br>
            <a:endParaRPr lang="en-IN" dirty="0"/>
          </a:p>
        </p:txBody>
      </p:sp>
      <p:sp>
        <p:nvSpPr>
          <p:cNvPr id="3" name="Text Placeholder 2">
            <a:extLst>
              <a:ext uri="{FF2B5EF4-FFF2-40B4-BE49-F238E27FC236}">
                <a16:creationId xmlns:a16="http://schemas.microsoft.com/office/drawing/2014/main" id="{923594B3-2D77-42DA-3B51-FB37C396ED45}"/>
              </a:ext>
            </a:extLst>
          </p:cNvPr>
          <p:cNvSpPr>
            <a:spLocks noGrp="1"/>
          </p:cNvSpPr>
          <p:nvPr>
            <p:ph type="body" idx="1"/>
          </p:nvPr>
        </p:nvSpPr>
        <p:spPr>
          <a:xfrm>
            <a:off x="748030" y="1284541"/>
            <a:ext cx="10927715" cy="5170646"/>
          </a:xfrm>
        </p:spPr>
        <p:txBody>
          <a:bodyPr/>
          <a:lstStyle/>
          <a:p>
            <a:pPr algn="l">
              <a:buNone/>
            </a:pPr>
            <a:endParaRPr lang="en-US" sz="2400" b="0" i="0" dirty="0">
              <a:effectLst/>
              <a:latin typeface="-apple-system"/>
            </a:endParaRPr>
          </a:p>
          <a:p>
            <a:pPr algn="l">
              <a:buNone/>
            </a:pPr>
            <a:r>
              <a:rPr lang="en-US" sz="2400" b="0" i="0" dirty="0">
                <a:effectLst/>
                <a:latin typeface="-apple-system"/>
              </a:rPr>
              <a:t>A phishing attack is the simplest way to obtain sensitive information from innocent users. The aim of the phishers is to acquire critical information like username, password, and bank account details. Cybersecurity people are now looking for trustworthy and steady detection techniques for phishing website detection.</a:t>
            </a:r>
          </a:p>
          <a:p>
            <a:pPr algn="l">
              <a:buNone/>
            </a:pPr>
            <a:endParaRPr lang="en-US" sz="2400" b="0" i="0" dirty="0">
              <a:effectLst/>
              <a:latin typeface="-apple-system"/>
            </a:endParaRPr>
          </a:p>
          <a:p>
            <a:pPr algn="l">
              <a:buNone/>
            </a:pPr>
            <a:r>
              <a:rPr lang="en-US" sz="2400" b="0" i="0" dirty="0">
                <a:effectLst/>
                <a:latin typeface="-apple-system"/>
              </a:rPr>
              <a:t>This project deals with machine learning technology for the detection of phishing URLs by extracting and analyzing various features of legitimate and phishing URLs.</a:t>
            </a:r>
          </a:p>
          <a:p>
            <a:pPr algn="l">
              <a:buNone/>
            </a:pPr>
            <a:endParaRPr lang="en-US" sz="2400" b="0" i="0" dirty="0">
              <a:effectLst/>
              <a:latin typeface="-apple-system"/>
            </a:endParaRPr>
          </a:p>
          <a:p>
            <a:pPr algn="l"/>
            <a:r>
              <a:rPr lang="en-US" sz="2400" b="0" i="0" dirty="0">
                <a:effectLst/>
                <a:latin typeface="-apple-system"/>
              </a:rPr>
              <a:t>Decision Tree, Random Forest, and Support Vector Machine algorithms are used to detect phishing websites. The aim of the paper is to detect phishing URLs as well as narrow down to the best machine learning algorithm by comparing accuracy rate, false positive rate, and false negative rate of each algorithm.</a:t>
            </a:r>
          </a:p>
          <a:p>
            <a:endParaRPr lang="en-IN" sz="2400" dirty="0"/>
          </a:p>
        </p:txBody>
      </p:sp>
    </p:spTree>
    <p:extLst>
      <p:ext uri="{BB962C8B-B14F-4D97-AF65-F5344CB8AC3E}">
        <p14:creationId xmlns:p14="http://schemas.microsoft.com/office/powerpoint/2010/main" val="2182175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6016" y="324738"/>
            <a:ext cx="5855335" cy="701040"/>
          </a:xfrm>
          <a:prstGeom prst="rect">
            <a:avLst/>
          </a:prstGeom>
        </p:spPr>
        <p:txBody>
          <a:bodyPr vert="horz" wrap="square" lIns="0" tIns="16510" rIns="0" bIns="0" rtlCol="0">
            <a:spAutoFit/>
          </a:bodyPr>
          <a:lstStyle/>
          <a:p>
            <a:pPr marL="12700">
              <a:lnSpc>
                <a:spcPct val="100000"/>
              </a:lnSpc>
              <a:spcBef>
                <a:spcPts val="130"/>
              </a:spcBef>
            </a:pPr>
            <a:r>
              <a:rPr dirty="0"/>
              <a:t>LITERATURE</a:t>
            </a:r>
            <a:r>
              <a:rPr spc="-114" dirty="0"/>
              <a:t> </a:t>
            </a:r>
            <a:r>
              <a:rPr spc="10" dirty="0"/>
              <a:t>SURVEY</a:t>
            </a:r>
          </a:p>
        </p:txBody>
      </p:sp>
      <p:sp>
        <p:nvSpPr>
          <p:cNvPr id="3" name="object 3"/>
          <p:cNvSpPr txBox="1"/>
          <p:nvPr/>
        </p:nvSpPr>
        <p:spPr>
          <a:xfrm>
            <a:off x="917575" y="1215453"/>
            <a:ext cx="10480040" cy="4586605"/>
          </a:xfrm>
          <a:prstGeom prst="rect">
            <a:avLst/>
          </a:prstGeom>
        </p:spPr>
        <p:txBody>
          <a:bodyPr vert="horz" wrap="square" lIns="0" tIns="31115" rIns="0" bIns="0" rtlCol="0">
            <a:spAutoFit/>
          </a:bodyPr>
          <a:lstStyle/>
          <a:p>
            <a:pPr marL="12700" marR="5080" algn="just">
              <a:lnSpc>
                <a:spcPct val="91000"/>
              </a:lnSpc>
              <a:spcBef>
                <a:spcPts val="245"/>
              </a:spcBef>
            </a:pPr>
            <a:r>
              <a:rPr sz="1100" dirty="0">
                <a:latin typeface="Times New Roman"/>
                <a:cs typeface="Times New Roman"/>
              </a:rPr>
              <a:t>[1</a:t>
            </a:r>
            <a:r>
              <a:rPr sz="1100" u="sng" dirty="0">
                <a:uFill>
                  <a:solidFill>
                    <a:srgbClr val="000000"/>
                  </a:solidFill>
                </a:uFill>
                <a:latin typeface="Times New Roman"/>
                <a:cs typeface="Times New Roman"/>
              </a:rPr>
              <a:t>] </a:t>
            </a:r>
            <a:r>
              <a:rPr sz="1100" u="sng" spc="-5" dirty="0">
                <a:solidFill>
                  <a:srgbClr val="467885"/>
                </a:solidFill>
                <a:uFill>
                  <a:solidFill>
                    <a:srgbClr val="000000"/>
                  </a:solidFill>
                </a:uFill>
                <a:latin typeface="Times New Roman"/>
                <a:cs typeface="Times New Roman"/>
                <a:hlinkClick r:id="rId2"/>
              </a:rPr>
              <a:t>Marwa </a:t>
            </a:r>
            <a:r>
              <a:rPr sz="1100" u="sng" spc="5" dirty="0">
                <a:solidFill>
                  <a:srgbClr val="467885"/>
                </a:solidFill>
                <a:uFill>
                  <a:solidFill>
                    <a:srgbClr val="000000"/>
                  </a:solidFill>
                </a:uFill>
                <a:latin typeface="Times New Roman"/>
                <a:cs typeface="Times New Roman"/>
                <a:hlinkClick r:id="rId2"/>
              </a:rPr>
              <a:t>Abd </a:t>
            </a:r>
            <a:r>
              <a:rPr sz="1100" u="sng" spc="15" dirty="0">
                <a:solidFill>
                  <a:srgbClr val="467885"/>
                </a:solidFill>
                <a:uFill>
                  <a:solidFill>
                    <a:srgbClr val="000000"/>
                  </a:solidFill>
                </a:uFill>
                <a:latin typeface="Times New Roman"/>
                <a:cs typeface="Times New Roman"/>
                <a:hlinkClick r:id="rId2"/>
              </a:rPr>
              <a:t>Al </a:t>
            </a:r>
            <a:r>
              <a:rPr sz="1100" u="sng" dirty="0">
                <a:solidFill>
                  <a:srgbClr val="467885"/>
                </a:solidFill>
                <a:uFill>
                  <a:solidFill>
                    <a:srgbClr val="000000"/>
                  </a:solidFill>
                </a:uFill>
                <a:latin typeface="Times New Roman"/>
                <a:cs typeface="Times New Roman"/>
                <a:hlinkClick r:id="rId2"/>
              </a:rPr>
              <a:t>Hussein </a:t>
            </a:r>
            <a:r>
              <a:rPr sz="1100" u="sng" spc="-5" dirty="0">
                <a:solidFill>
                  <a:srgbClr val="467885"/>
                </a:solidFill>
                <a:uFill>
                  <a:solidFill>
                    <a:srgbClr val="000000"/>
                  </a:solidFill>
                </a:uFill>
                <a:latin typeface="Times New Roman"/>
                <a:cs typeface="Times New Roman"/>
                <a:hlinkClick r:id="rId2"/>
              </a:rPr>
              <a:t>Qasim, </a:t>
            </a:r>
            <a:r>
              <a:rPr sz="1100" u="sng" dirty="0">
                <a:solidFill>
                  <a:srgbClr val="467885"/>
                </a:solidFill>
                <a:uFill>
                  <a:solidFill>
                    <a:srgbClr val="000000"/>
                  </a:solidFill>
                </a:uFill>
                <a:latin typeface="Times New Roman"/>
                <a:cs typeface="Times New Roman"/>
                <a:hlinkClick r:id="rId2"/>
              </a:rPr>
              <a:t>Dr. </a:t>
            </a:r>
            <a:r>
              <a:rPr sz="1100" u="sng" spc="5" dirty="0">
                <a:solidFill>
                  <a:srgbClr val="467885"/>
                </a:solidFill>
                <a:uFill>
                  <a:solidFill>
                    <a:srgbClr val="000000"/>
                  </a:solidFill>
                </a:uFill>
                <a:latin typeface="Times New Roman"/>
                <a:cs typeface="Times New Roman"/>
                <a:hlinkClick r:id="rId2"/>
              </a:rPr>
              <a:t>Nahla </a:t>
            </a:r>
            <a:r>
              <a:rPr sz="1100" u="sng" dirty="0">
                <a:solidFill>
                  <a:srgbClr val="467885"/>
                </a:solidFill>
                <a:uFill>
                  <a:solidFill>
                    <a:srgbClr val="000000"/>
                  </a:solidFill>
                </a:uFill>
                <a:latin typeface="Times New Roman"/>
                <a:cs typeface="Times New Roman"/>
                <a:hlinkClick r:id="rId2"/>
              </a:rPr>
              <a:t>Abbas</a:t>
            </a:r>
            <a:r>
              <a:rPr sz="1100" dirty="0">
                <a:latin typeface="Times New Roman"/>
                <a:cs typeface="Times New Roman"/>
                <a:hlinkClick r:id="rId2"/>
              </a:rPr>
              <a:t> </a:t>
            </a:r>
            <a:r>
              <a:rPr sz="1100" u="sng" spc="-5" dirty="0">
                <a:uFill>
                  <a:solidFill>
                    <a:srgbClr val="000000"/>
                  </a:solidFill>
                </a:uFill>
                <a:latin typeface="Times New Roman"/>
                <a:cs typeface="Times New Roman"/>
                <a:hlinkClick r:id="rId2"/>
              </a:rPr>
              <a:t>Flayh</a:t>
            </a:r>
            <a:r>
              <a:rPr sz="1100" spc="-5" dirty="0">
                <a:latin typeface="Times New Roman"/>
                <a:cs typeface="Times New Roman"/>
                <a:hlinkClick r:id="rId2"/>
              </a:rPr>
              <a:t> </a:t>
            </a:r>
            <a:r>
              <a:rPr sz="1100" spc="5" dirty="0">
                <a:latin typeface="Times New Roman"/>
                <a:cs typeface="Times New Roman"/>
              </a:rPr>
              <a:t>: Using six </a:t>
            </a:r>
            <a:r>
              <a:rPr sz="1100" spc="-5" dirty="0">
                <a:latin typeface="Times New Roman"/>
                <a:cs typeface="Times New Roman"/>
              </a:rPr>
              <a:t>criteria based </a:t>
            </a:r>
            <a:r>
              <a:rPr sz="1100" spc="-10" dirty="0">
                <a:latin typeface="Times New Roman"/>
                <a:cs typeface="Times New Roman"/>
              </a:rPr>
              <a:t>on </a:t>
            </a:r>
            <a:r>
              <a:rPr sz="1100" spc="20" dirty="0">
                <a:latin typeface="Times New Roman"/>
                <a:cs typeface="Times New Roman"/>
              </a:rPr>
              <a:t>URL </a:t>
            </a:r>
            <a:r>
              <a:rPr sz="1100" spc="-10" dirty="0">
                <a:latin typeface="Times New Roman"/>
                <a:cs typeface="Times New Roman"/>
              </a:rPr>
              <a:t>parameters </a:t>
            </a:r>
            <a:r>
              <a:rPr sz="1100" spc="10" dirty="0">
                <a:latin typeface="Times New Roman"/>
                <a:cs typeface="Times New Roman"/>
              </a:rPr>
              <a:t>such </a:t>
            </a:r>
            <a:r>
              <a:rPr sz="1100" spc="20" dirty="0">
                <a:latin typeface="Times New Roman"/>
                <a:cs typeface="Times New Roman"/>
              </a:rPr>
              <a:t>as </a:t>
            </a:r>
            <a:r>
              <a:rPr sz="1100" spc="-10" dirty="0">
                <a:latin typeface="Times New Roman"/>
                <a:cs typeface="Times New Roman"/>
              </a:rPr>
              <a:t>the </a:t>
            </a:r>
            <a:r>
              <a:rPr sz="1100" spc="-5" dirty="0">
                <a:latin typeface="Times New Roman"/>
                <a:cs typeface="Times New Roman"/>
              </a:rPr>
              <a:t>subdomain, principal </a:t>
            </a:r>
            <a:r>
              <a:rPr sz="1100" dirty="0">
                <a:latin typeface="Times New Roman"/>
                <a:cs typeface="Times New Roman"/>
              </a:rPr>
              <a:t>domain, Page </a:t>
            </a:r>
            <a:r>
              <a:rPr sz="1100" spc="-5" dirty="0">
                <a:latin typeface="Times New Roman"/>
                <a:cs typeface="Times New Roman"/>
              </a:rPr>
              <a:t>rank, </a:t>
            </a:r>
            <a:r>
              <a:rPr sz="1100" spc="5" dirty="0">
                <a:latin typeface="Times New Roman"/>
                <a:cs typeface="Times New Roman"/>
              </a:rPr>
              <a:t>Alexa </a:t>
            </a:r>
            <a:r>
              <a:rPr sz="1100" spc="-5" dirty="0">
                <a:latin typeface="Times New Roman"/>
                <a:cs typeface="Times New Roman"/>
              </a:rPr>
              <a:t>rank, </a:t>
            </a:r>
            <a:r>
              <a:rPr sz="1100" dirty="0">
                <a:latin typeface="Times New Roman"/>
                <a:cs typeface="Times New Roman"/>
              </a:rPr>
              <a:t>path domain, </a:t>
            </a:r>
            <a:r>
              <a:rPr sz="1100" spc="5" dirty="0">
                <a:latin typeface="Times New Roman"/>
                <a:cs typeface="Times New Roman"/>
              </a:rPr>
              <a:t> and Alexa </a:t>
            </a:r>
            <a:r>
              <a:rPr sz="1100" spc="-5" dirty="0">
                <a:latin typeface="Times New Roman"/>
                <a:cs typeface="Times New Roman"/>
              </a:rPr>
              <a:t>reputation, </a:t>
            </a:r>
            <a:r>
              <a:rPr sz="1100" spc="-10" dirty="0">
                <a:latin typeface="Times New Roman"/>
                <a:cs typeface="Times New Roman"/>
              </a:rPr>
              <a:t>this </a:t>
            </a:r>
            <a:r>
              <a:rPr sz="1100" spc="-5" dirty="0">
                <a:latin typeface="Times New Roman"/>
                <a:cs typeface="Times New Roman"/>
              </a:rPr>
              <a:t>article suggests </a:t>
            </a:r>
            <a:r>
              <a:rPr sz="1100" spc="10" dirty="0">
                <a:latin typeface="Times New Roman"/>
                <a:cs typeface="Times New Roman"/>
              </a:rPr>
              <a:t>a </a:t>
            </a:r>
            <a:r>
              <a:rPr sz="1100" spc="5" dirty="0">
                <a:latin typeface="Times New Roman"/>
                <a:cs typeface="Times New Roman"/>
              </a:rPr>
              <a:t>novel </a:t>
            </a:r>
            <a:r>
              <a:rPr sz="1100" dirty="0">
                <a:latin typeface="Times New Roman"/>
                <a:cs typeface="Times New Roman"/>
              </a:rPr>
              <a:t>method </a:t>
            </a:r>
            <a:r>
              <a:rPr sz="1100" spc="-5" dirty="0">
                <a:latin typeface="Times New Roman"/>
                <a:cs typeface="Times New Roman"/>
              </a:rPr>
              <a:t>for </a:t>
            </a:r>
            <a:r>
              <a:rPr sz="1100" dirty="0">
                <a:latin typeface="Times New Roman"/>
                <a:cs typeface="Times New Roman"/>
              </a:rPr>
              <a:t>identifying phishing </a:t>
            </a:r>
            <a:r>
              <a:rPr sz="1100" spc="-5" dirty="0">
                <a:latin typeface="Times New Roman"/>
                <a:cs typeface="Times New Roman"/>
              </a:rPr>
              <a:t>websites. </a:t>
            </a:r>
            <a:r>
              <a:rPr sz="1100" spc="-10" dirty="0">
                <a:latin typeface="Times New Roman"/>
                <a:cs typeface="Times New Roman"/>
              </a:rPr>
              <a:t>The </a:t>
            </a:r>
            <a:r>
              <a:rPr sz="1100" dirty="0">
                <a:latin typeface="Times New Roman"/>
                <a:cs typeface="Times New Roman"/>
              </a:rPr>
              <a:t>method </a:t>
            </a:r>
            <a:r>
              <a:rPr sz="1100" spc="-5" dirty="0">
                <a:latin typeface="Times New Roman"/>
                <a:cs typeface="Times New Roman"/>
              </a:rPr>
              <a:t>focuses </a:t>
            </a:r>
            <a:r>
              <a:rPr sz="1100" spc="-10" dirty="0">
                <a:latin typeface="Times New Roman"/>
                <a:cs typeface="Times New Roman"/>
              </a:rPr>
              <a:t>on </a:t>
            </a:r>
            <a:r>
              <a:rPr sz="1100" dirty="0">
                <a:latin typeface="Times New Roman"/>
                <a:cs typeface="Times New Roman"/>
              </a:rPr>
              <a:t>evaluating </a:t>
            </a:r>
            <a:r>
              <a:rPr sz="1100" spc="10" dirty="0">
                <a:latin typeface="Times New Roman"/>
                <a:cs typeface="Times New Roman"/>
              </a:rPr>
              <a:t>how </a:t>
            </a:r>
            <a:r>
              <a:rPr sz="1100" spc="-5" dirty="0">
                <a:latin typeface="Times New Roman"/>
                <a:cs typeface="Times New Roman"/>
              </a:rPr>
              <a:t>closely </a:t>
            </a:r>
            <a:r>
              <a:rPr sz="1100" spc="10" dirty="0">
                <a:latin typeface="Times New Roman"/>
                <a:cs typeface="Times New Roman"/>
              </a:rPr>
              <a:t>a </a:t>
            </a:r>
            <a:r>
              <a:rPr sz="1100" spc="-5" dirty="0">
                <a:latin typeface="Times New Roman"/>
                <a:cs typeface="Times New Roman"/>
              </a:rPr>
              <a:t>phishing site's </a:t>
            </a:r>
            <a:r>
              <a:rPr sz="1100" spc="15" dirty="0">
                <a:latin typeface="Times New Roman"/>
                <a:cs typeface="Times New Roman"/>
              </a:rPr>
              <a:t>URL </a:t>
            </a:r>
            <a:r>
              <a:rPr sz="1100" spc="-5" dirty="0">
                <a:latin typeface="Times New Roman"/>
                <a:cs typeface="Times New Roman"/>
              </a:rPr>
              <a:t>resembles </a:t>
            </a:r>
            <a:r>
              <a:rPr sz="1100" spc="-10" dirty="0">
                <a:latin typeface="Times New Roman"/>
                <a:cs typeface="Times New Roman"/>
              </a:rPr>
              <a:t>the </a:t>
            </a:r>
            <a:r>
              <a:rPr sz="1100" spc="15" dirty="0">
                <a:latin typeface="Times New Roman"/>
                <a:cs typeface="Times New Roman"/>
              </a:rPr>
              <a:t>URL </a:t>
            </a:r>
            <a:r>
              <a:rPr sz="1100" spc="-10" dirty="0">
                <a:latin typeface="Times New Roman"/>
                <a:cs typeface="Times New Roman"/>
              </a:rPr>
              <a:t>of </a:t>
            </a:r>
            <a:r>
              <a:rPr sz="1100" spc="10" dirty="0">
                <a:latin typeface="Times New Roman"/>
                <a:cs typeface="Times New Roman"/>
              </a:rPr>
              <a:t>a </a:t>
            </a:r>
            <a:r>
              <a:rPr sz="1100" spc="15" dirty="0">
                <a:latin typeface="Times New Roman"/>
                <a:cs typeface="Times New Roman"/>
              </a:rPr>
              <a:t> </a:t>
            </a:r>
            <a:r>
              <a:rPr sz="1100" spc="-5" dirty="0">
                <a:latin typeface="Times New Roman"/>
                <a:cs typeface="Times New Roman"/>
              </a:rPr>
              <a:t>reliable website </a:t>
            </a:r>
            <a:r>
              <a:rPr sz="1100" spc="5" dirty="0">
                <a:latin typeface="Times New Roman"/>
                <a:cs typeface="Times New Roman"/>
              </a:rPr>
              <a:t>and </a:t>
            </a:r>
            <a:r>
              <a:rPr sz="1100" spc="-5" dirty="0">
                <a:latin typeface="Times New Roman"/>
                <a:cs typeface="Times New Roman"/>
              </a:rPr>
              <a:t>also </a:t>
            </a:r>
            <a:r>
              <a:rPr sz="1100" spc="-10" dirty="0">
                <a:latin typeface="Times New Roman"/>
                <a:cs typeface="Times New Roman"/>
              </a:rPr>
              <a:t>takes into </a:t>
            </a:r>
            <a:r>
              <a:rPr sz="1100" dirty="0">
                <a:latin typeface="Times New Roman"/>
                <a:cs typeface="Times New Roman"/>
              </a:rPr>
              <a:t>account </a:t>
            </a:r>
            <a:r>
              <a:rPr sz="1100" spc="-10" dirty="0">
                <a:latin typeface="Times New Roman"/>
                <a:cs typeface="Times New Roman"/>
              </a:rPr>
              <a:t>the </a:t>
            </a:r>
            <a:r>
              <a:rPr sz="1100" spc="-5" dirty="0">
                <a:latin typeface="Times New Roman"/>
                <a:cs typeface="Times New Roman"/>
              </a:rPr>
              <a:t>site's ranking </a:t>
            </a:r>
            <a:r>
              <a:rPr sz="1100" spc="20" dirty="0">
                <a:latin typeface="Times New Roman"/>
                <a:cs typeface="Times New Roman"/>
              </a:rPr>
              <a:t>as </a:t>
            </a:r>
            <a:r>
              <a:rPr sz="1100" spc="10" dirty="0">
                <a:latin typeface="Times New Roman"/>
                <a:cs typeface="Times New Roman"/>
              </a:rPr>
              <a:t>a </a:t>
            </a:r>
            <a:r>
              <a:rPr sz="1100" dirty="0">
                <a:latin typeface="Times New Roman"/>
                <a:cs typeface="Times New Roman"/>
              </a:rPr>
              <a:t>crucial </a:t>
            </a:r>
            <a:r>
              <a:rPr sz="1100" spc="-5" dirty="0">
                <a:latin typeface="Times New Roman"/>
                <a:cs typeface="Times New Roman"/>
              </a:rPr>
              <a:t>component </a:t>
            </a:r>
            <a:r>
              <a:rPr sz="1100" dirty="0">
                <a:latin typeface="Times New Roman"/>
                <a:cs typeface="Times New Roman"/>
              </a:rPr>
              <a:t>in </a:t>
            </a:r>
            <a:r>
              <a:rPr sz="1100" spc="-5" dirty="0">
                <a:latin typeface="Times New Roman"/>
                <a:cs typeface="Times New Roman"/>
              </a:rPr>
              <a:t>determining its validity. The approach was </a:t>
            </a:r>
            <a:r>
              <a:rPr sz="1100" dirty="0">
                <a:latin typeface="Times New Roman"/>
                <a:cs typeface="Times New Roman"/>
              </a:rPr>
              <a:t>tested </a:t>
            </a:r>
            <a:r>
              <a:rPr sz="1100" spc="-10" dirty="0">
                <a:latin typeface="Times New Roman"/>
                <a:cs typeface="Times New Roman"/>
              </a:rPr>
              <a:t>using </a:t>
            </a:r>
            <a:r>
              <a:rPr sz="1100" dirty="0">
                <a:latin typeface="Times New Roman"/>
                <a:cs typeface="Times New Roman"/>
              </a:rPr>
              <a:t>data from </a:t>
            </a:r>
            <a:r>
              <a:rPr sz="1100" spc="-5" dirty="0">
                <a:latin typeface="Times New Roman"/>
                <a:cs typeface="Times New Roman"/>
              </a:rPr>
              <a:t>PhishTank </a:t>
            </a:r>
            <a:r>
              <a:rPr sz="1100" spc="5" dirty="0">
                <a:latin typeface="Times New Roman"/>
                <a:cs typeface="Times New Roman"/>
              </a:rPr>
              <a:t>and </a:t>
            </a:r>
            <a:r>
              <a:rPr sz="1100" spc="-5" dirty="0">
                <a:latin typeface="Times New Roman"/>
                <a:cs typeface="Times New Roman"/>
              </a:rPr>
              <a:t>DMOZ, </a:t>
            </a:r>
            <a:r>
              <a:rPr sz="1100" spc="5" dirty="0">
                <a:latin typeface="Times New Roman"/>
                <a:cs typeface="Times New Roman"/>
              </a:rPr>
              <a:t>and </a:t>
            </a:r>
            <a:r>
              <a:rPr sz="1100" spc="-10" dirty="0">
                <a:latin typeface="Times New Roman"/>
                <a:cs typeface="Times New Roman"/>
              </a:rPr>
              <a:t>the </a:t>
            </a:r>
            <a:r>
              <a:rPr sz="1100" spc="-5" dirty="0">
                <a:latin typeface="Times New Roman"/>
                <a:cs typeface="Times New Roman"/>
              </a:rPr>
              <a:t> </a:t>
            </a:r>
            <a:r>
              <a:rPr sz="1100" spc="-10" dirty="0">
                <a:latin typeface="Times New Roman"/>
                <a:cs typeface="Times New Roman"/>
              </a:rPr>
              <a:t>authors</a:t>
            </a:r>
            <a:r>
              <a:rPr sz="1100" spc="10" dirty="0">
                <a:latin typeface="Times New Roman"/>
                <a:cs typeface="Times New Roman"/>
              </a:rPr>
              <a:t> </a:t>
            </a:r>
            <a:r>
              <a:rPr sz="1100" spc="5" dirty="0">
                <a:latin typeface="Times New Roman"/>
                <a:cs typeface="Times New Roman"/>
              </a:rPr>
              <a:t>showed</a:t>
            </a:r>
            <a:r>
              <a:rPr sz="1100" spc="-55" dirty="0">
                <a:latin typeface="Times New Roman"/>
                <a:cs typeface="Times New Roman"/>
              </a:rPr>
              <a:t> </a:t>
            </a:r>
            <a:r>
              <a:rPr sz="1100" dirty="0">
                <a:latin typeface="Times New Roman"/>
                <a:cs typeface="Times New Roman"/>
              </a:rPr>
              <a:t>that</a:t>
            </a:r>
            <a:r>
              <a:rPr sz="1100" spc="-30" dirty="0">
                <a:latin typeface="Times New Roman"/>
                <a:cs typeface="Times New Roman"/>
              </a:rPr>
              <a:t> </a:t>
            </a:r>
            <a:r>
              <a:rPr sz="1100" dirty="0">
                <a:latin typeface="Times New Roman"/>
                <a:cs typeface="Times New Roman"/>
              </a:rPr>
              <a:t>it</a:t>
            </a:r>
            <a:r>
              <a:rPr sz="1100" spc="-15" dirty="0">
                <a:latin typeface="Times New Roman"/>
                <a:cs typeface="Times New Roman"/>
              </a:rPr>
              <a:t> </a:t>
            </a:r>
            <a:r>
              <a:rPr sz="1100" spc="-5" dirty="0">
                <a:latin typeface="Times New Roman"/>
                <a:cs typeface="Times New Roman"/>
              </a:rPr>
              <a:t>could</a:t>
            </a:r>
            <a:r>
              <a:rPr sz="1100" spc="-10" dirty="0">
                <a:latin typeface="Times New Roman"/>
                <a:cs typeface="Times New Roman"/>
              </a:rPr>
              <a:t> </a:t>
            </a:r>
            <a:r>
              <a:rPr sz="1100" spc="-5" dirty="0">
                <a:latin typeface="Times New Roman"/>
                <a:cs typeface="Times New Roman"/>
              </a:rPr>
              <a:t>identify</a:t>
            </a:r>
            <a:r>
              <a:rPr sz="1100" spc="-15" dirty="0">
                <a:latin typeface="Times New Roman"/>
                <a:cs typeface="Times New Roman"/>
              </a:rPr>
              <a:t> </a:t>
            </a:r>
            <a:r>
              <a:rPr sz="1100" spc="-5" dirty="0">
                <a:latin typeface="Times New Roman"/>
                <a:cs typeface="Times New Roman"/>
              </a:rPr>
              <a:t>over</a:t>
            </a:r>
            <a:r>
              <a:rPr sz="1100" dirty="0">
                <a:latin typeface="Times New Roman"/>
                <a:cs typeface="Times New Roman"/>
              </a:rPr>
              <a:t> </a:t>
            </a:r>
            <a:r>
              <a:rPr sz="1100" spc="5" dirty="0">
                <a:latin typeface="Times New Roman"/>
                <a:cs typeface="Times New Roman"/>
              </a:rPr>
              <a:t>97%</a:t>
            </a:r>
            <a:r>
              <a:rPr sz="1100" spc="-25" dirty="0">
                <a:latin typeface="Times New Roman"/>
                <a:cs typeface="Times New Roman"/>
              </a:rPr>
              <a:t> </a:t>
            </a:r>
            <a:r>
              <a:rPr sz="1100" spc="-10" dirty="0">
                <a:latin typeface="Times New Roman"/>
                <a:cs typeface="Times New Roman"/>
              </a:rPr>
              <a:t>of</a:t>
            </a:r>
            <a:r>
              <a:rPr sz="1100" spc="10" dirty="0">
                <a:latin typeface="Times New Roman"/>
                <a:cs typeface="Times New Roman"/>
              </a:rPr>
              <a:t> </a:t>
            </a:r>
            <a:r>
              <a:rPr sz="1100" spc="-5" dirty="0">
                <a:latin typeface="Times New Roman"/>
                <a:cs typeface="Times New Roman"/>
              </a:rPr>
              <a:t>phishing</a:t>
            </a:r>
            <a:r>
              <a:rPr sz="1100" spc="-10" dirty="0">
                <a:latin typeface="Times New Roman"/>
                <a:cs typeface="Times New Roman"/>
              </a:rPr>
              <a:t> </a:t>
            </a:r>
            <a:r>
              <a:rPr sz="1100" spc="-5" dirty="0">
                <a:latin typeface="Times New Roman"/>
                <a:cs typeface="Times New Roman"/>
              </a:rPr>
              <a:t>sites</a:t>
            </a:r>
            <a:r>
              <a:rPr sz="1100" b="1" spc="-5" dirty="0">
                <a:latin typeface="Times New Roman"/>
                <a:cs typeface="Times New Roman"/>
              </a:rPr>
              <a:t>.</a:t>
            </a:r>
            <a:endParaRPr sz="1100">
              <a:latin typeface="Times New Roman"/>
              <a:cs typeface="Times New Roman"/>
            </a:endParaRPr>
          </a:p>
          <a:p>
            <a:pPr marL="12700" algn="just">
              <a:lnSpc>
                <a:spcPct val="100000"/>
              </a:lnSpc>
              <a:spcBef>
                <a:spcPts val="835"/>
              </a:spcBef>
            </a:pPr>
            <a:r>
              <a:rPr sz="1200" b="1" spc="10" dirty="0">
                <a:latin typeface="Times New Roman"/>
                <a:cs typeface="Times New Roman"/>
              </a:rPr>
              <a:t>Key</a:t>
            </a:r>
            <a:r>
              <a:rPr sz="1200" b="1" spc="-25" dirty="0">
                <a:latin typeface="Times New Roman"/>
                <a:cs typeface="Times New Roman"/>
              </a:rPr>
              <a:t> </a:t>
            </a:r>
            <a:r>
              <a:rPr sz="1200" b="1" spc="-5" dirty="0">
                <a:latin typeface="Times New Roman"/>
                <a:cs typeface="Times New Roman"/>
              </a:rPr>
              <a:t>findings</a:t>
            </a:r>
            <a:r>
              <a:rPr sz="1200" b="1" spc="-45" dirty="0">
                <a:latin typeface="Times New Roman"/>
                <a:cs typeface="Times New Roman"/>
              </a:rPr>
              <a:t> </a:t>
            </a:r>
            <a:r>
              <a:rPr sz="1200" b="1" spc="-10" dirty="0">
                <a:latin typeface="Times New Roman"/>
                <a:cs typeface="Times New Roman"/>
              </a:rPr>
              <a:t>:-</a:t>
            </a:r>
            <a:endParaRPr sz="1200">
              <a:latin typeface="Times New Roman"/>
              <a:cs typeface="Times New Roman"/>
            </a:endParaRPr>
          </a:p>
          <a:p>
            <a:pPr marL="241300" indent="-229235">
              <a:lnSpc>
                <a:spcPct val="100000"/>
              </a:lnSpc>
              <a:spcBef>
                <a:spcPts val="810"/>
              </a:spcBef>
              <a:buFont typeface="Arial MT"/>
              <a:buChar char="•"/>
              <a:tabLst>
                <a:tab pos="241300" algn="l"/>
                <a:tab pos="241935" algn="l"/>
              </a:tabLst>
            </a:pPr>
            <a:r>
              <a:rPr sz="1200" spc="10" dirty="0">
                <a:latin typeface="Trebuchet MS"/>
                <a:cs typeface="Trebuchet MS"/>
              </a:rPr>
              <a:t>Subdomain</a:t>
            </a:r>
            <a:r>
              <a:rPr sz="1200" spc="-125" dirty="0">
                <a:latin typeface="Trebuchet MS"/>
                <a:cs typeface="Trebuchet MS"/>
              </a:rPr>
              <a:t> </a:t>
            </a:r>
            <a:r>
              <a:rPr sz="1200" spc="-5" dirty="0">
                <a:latin typeface="Trebuchet MS"/>
                <a:cs typeface="Trebuchet MS"/>
              </a:rPr>
              <a:t>and</a:t>
            </a:r>
            <a:r>
              <a:rPr sz="1200" spc="-50" dirty="0">
                <a:latin typeface="Trebuchet MS"/>
                <a:cs typeface="Trebuchet MS"/>
              </a:rPr>
              <a:t> </a:t>
            </a:r>
            <a:r>
              <a:rPr sz="1200" spc="-30" dirty="0">
                <a:latin typeface="Trebuchet MS"/>
                <a:cs typeface="Trebuchet MS"/>
              </a:rPr>
              <a:t>Principal</a:t>
            </a:r>
            <a:r>
              <a:rPr sz="1200" spc="-70" dirty="0">
                <a:latin typeface="Trebuchet MS"/>
                <a:cs typeface="Trebuchet MS"/>
              </a:rPr>
              <a:t> </a:t>
            </a:r>
            <a:r>
              <a:rPr sz="1200" dirty="0">
                <a:latin typeface="Trebuchet MS"/>
                <a:cs typeface="Trebuchet MS"/>
              </a:rPr>
              <a:t>Domain:</a:t>
            </a:r>
            <a:r>
              <a:rPr sz="1200" spc="-110" dirty="0">
                <a:latin typeface="Trebuchet MS"/>
                <a:cs typeface="Trebuchet MS"/>
              </a:rPr>
              <a:t> </a:t>
            </a:r>
            <a:r>
              <a:rPr sz="1200" spc="-25" dirty="0">
                <a:latin typeface="Trebuchet MS"/>
                <a:cs typeface="Trebuchet MS"/>
              </a:rPr>
              <a:t>Analyzing</a:t>
            </a:r>
            <a:r>
              <a:rPr sz="1200" spc="-105" dirty="0">
                <a:latin typeface="Trebuchet MS"/>
                <a:cs typeface="Trebuchet MS"/>
              </a:rPr>
              <a:t> </a:t>
            </a:r>
            <a:r>
              <a:rPr sz="1200" spc="-10" dirty="0">
                <a:latin typeface="Trebuchet MS"/>
                <a:cs typeface="Trebuchet MS"/>
              </a:rPr>
              <a:t>these</a:t>
            </a:r>
            <a:r>
              <a:rPr sz="1200" spc="-85" dirty="0">
                <a:latin typeface="Trebuchet MS"/>
                <a:cs typeface="Trebuchet MS"/>
              </a:rPr>
              <a:t> </a:t>
            </a:r>
            <a:r>
              <a:rPr sz="1200" spc="10" dirty="0">
                <a:latin typeface="Trebuchet MS"/>
                <a:cs typeface="Trebuchet MS"/>
              </a:rPr>
              <a:t>components</a:t>
            </a:r>
            <a:r>
              <a:rPr sz="1200" spc="-110" dirty="0">
                <a:latin typeface="Trebuchet MS"/>
                <a:cs typeface="Trebuchet MS"/>
              </a:rPr>
              <a:t> </a:t>
            </a:r>
            <a:r>
              <a:rPr sz="1200" spc="15" dirty="0">
                <a:latin typeface="Trebuchet MS"/>
                <a:cs typeface="Trebuchet MS"/>
              </a:rPr>
              <a:t>helps</a:t>
            </a:r>
            <a:r>
              <a:rPr sz="1200" spc="-110" dirty="0">
                <a:latin typeface="Trebuchet MS"/>
                <a:cs typeface="Trebuchet MS"/>
              </a:rPr>
              <a:t> </a:t>
            </a:r>
            <a:r>
              <a:rPr sz="1200" spc="-20" dirty="0">
                <a:latin typeface="Trebuchet MS"/>
                <a:cs typeface="Trebuchet MS"/>
              </a:rPr>
              <a:t>in</a:t>
            </a:r>
            <a:r>
              <a:rPr sz="1200" spc="-114" dirty="0">
                <a:latin typeface="Trebuchet MS"/>
                <a:cs typeface="Trebuchet MS"/>
              </a:rPr>
              <a:t> </a:t>
            </a:r>
            <a:r>
              <a:rPr sz="1200" spc="-40" dirty="0">
                <a:latin typeface="Trebuchet MS"/>
                <a:cs typeface="Trebuchet MS"/>
              </a:rPr>
              <a:t>identifying</a:t>
            </a:r>
            <a:r>
              <a:rPr sz="1200" spc="-114" dirty="0">
                <a:latin typeface="Trebuchet MS"/>
                <a:cs typeface="Trebuchet MS"/>
              </a:rPr>
              <a:t> </a:t>
            </a:r>
            <a:r>
              <a:rPr sz="1200" spc="30" dirty="0">
                <a:latin typeface="Trebuchet MS"/>
                <a:cs typeface="Trebuchet MS"/>
              </a:rPr>
              <a:t>suspicious</a:t>
            </a:r>
            <a:r>
              <a:rPr sz="1200" spc="-110" dirty="0">
                <a:latin typeface="Trebuchet MS"/>
                <a:cs typeface="Trebuchet MS"/>
              </a:rPr>
              <a:t> </a:t>
            </a:r>
            <a:r>
              <a:rPr sz="1200" spc="-25" dirty="0">
                <a:latin typeface="Trebuchet MS"/>
                <a:cs typeface="Trebuchet MS"/>
              </a:rPr>
              <a:t>patterns</a:t>
            </a:r>
            <a:r>
              <a:rPr sz="1200" spc="-110" dirty="0">
                <a:latin typeface="Trebuchet MS"/>
                <a:cs typeface="Trebuchet MS"/>
              </a:rPr>
              <a:t> </a:t>
            </a:r>
            <a:r>
              <a:rPr sz="1200" spc="-35" dirty="0">
                <a:latin typeface="Trebuchet MS"/>
                <a:cs typeface="Trebuchet MS"/>
              </a:rPr>
              <a:t>that</a:t>
            </a:r>
            <a:r>
              <a:rPr sz="1200" spc="-145" dirty="0">
                <a:latin typeface="Trebuchet MS"/>
                <a:cs typeface="Trebuchet MS"/>
              </a:rPr>
              <a:t> </a:t>
            </a:r>
            <a:r>
              <a:rPr sz="1200" spc="-25" dirty="0">
                <a:latin typeface="Trebuchet MS"/>
                <a:cs typeface="Trebuchet MS"/>
              </a:rPr>
              <a:t>are</a:t>
            </a:r>
            <a:r>
              <a:rPr sz="1200" spc="-85" dirty="0">
                <a:latin typeface="Trebuchet MS"/>
                <a:cs typeface="Trebuchet MS"/>
              </a:rPr>
              <a:t> </a:t>
            </a:r>
            <a:r>
              <a:rPr sz="1200" spc="15" dirty="0">
                <a:latin typeface="Trebuchet MS"/>
                <a:cs typeface="Trebuchet MS"/>
              </a:rPr>
              <a:t>common</a:t>
            </a:r>
            <a:r>
              <a:rPr sz="1200" spc="-114" dirty="0">
                <a:latin typeface="Trebuchet MS"/>
                <a:cs typeface="Trebuchet MS"/>
              </a:rPr>
              <a:t> </a:t>
            </a:r>
            <a:r>
              <a:rPr sz="1200" spc="-20" dirty="0">
                <a:latin typeface="Trebuchet MS"/>
                <a:cs typeface="Trebuchet MS"/>
              </a:rPr>
              <a:t>in</a:t>
            </a:r>
            <a:r>
              <a:rPr sz="1200" spc="-114" dirty="0">
                <a:latin typeface="Trebuchet MS"/>
                <a:cs typeface="Trebuchet MS"/>
              </a:rPr>
              <a:t> </a:t>
            </a:r>
            <a:r>
              <a:rPr sz="1200" spc="-5" dirty="0">
                <a:latin typeface="Trebuchet MS"/>
                <a:cs typeface="Trebuchet MS"/>
              </a:rPr>
              <a:t>phishing</a:t>
            </a:r>
            <a:r>
              <a:rPr sz="1200" spc="-110" dirty="0">
                <a:latin typeface="Trebuchet MS"/>
                <a:cs typeface="Trebuchet MS"/>
              </a:rPr>
              <a:t> </a:t>
            </a:r>
            <a:r>
              <a:rPr sz="1200" spc="-30" dirty="0">
                <a:latin typeface="Trebuchet MS"/>
                <a:cs typeface="Trebuchet MS"/>
              </a:rPr>
              <a:t>attempts.</a:t>
            </a:r>
            <a:endParaRPr sz="1200">
              <a:latin typeface="Trebuchet MS"/>
              <a:cs typeface="Trebuchet MS"/>
            </a:endParaRPr>
          </a:p>
          <a:p>
            <a:pPr marL="241300" indent="-229235">
              <a:lnSpc>
                <a:spcPts val="1355"/>
              </a:lnSpc>
              <a:spcBef>
                <a:spcPts val="890"/>
              </a:spcBef>
              <a:buFont typeface="Arial MT"/>
              <a:buChar char="•"/>
              <a:tabLst>
                <a:tab pos="241300" algn="l"/>
                <a:tab pos="241935" algn="l"/>
              </a:tabLst>
            </a:pPr>
            <a:r>
              <a:rPr sz="1200" spc="-20" dirty="0">
                <a:latin typeface="Trebuchet MS"/>
                <a:cs typeface="Trebuchet MS"/>
              </a:rPr>
              <a:t>PageRank:</a:t>
            </a:r>
            <a:r>
              <a:rPr sz="1200" spc="-105" dirty="0">
                <a:latin typeface="Trebuchet MS"/>
                <a:cs typeface="Trebuchet MS"/>
              </a:rPr>
              <a:t> </a:t>
            </a:r>
            <a:r>
              <a:rPr sz="1200" spc="-40" dirty="0">
                <a:latin typeface="Trebuchet MS"/>
                <a:cs typeface="Trebuchet MS"/>
              </a:rPr>
              <a:t>The</a:t>
            </a:r>
            <a:r>
              <a:rPr sz="1200" spc="-165" dirty="0">
                <a:latin typeface="Trebuchet MS"/>
                <a:cs typeface="Trebuchet MS"/>
              </a:rPr>
              <a:t> </a:t>
            </a:r>
            <a:r>
              <a:rPr sz="1200" spc="-5" dirty="0">
                <a:latin typeface="Trebuchet MS"/>
                <a:cs typeface="Trebuchet MS"/>
              </a:rPr>
              <a:t>study</a:t>
            </a:r>
            <a:r>
              <a:rPr sz="1200" spc="-70" dirty="0">
                <a:latin typeface="Trebuchet MS"/>
                <a:cs typeface="Trebuchet MS"/>
              </a:rPr>
              <a:t> </a:t>
            </a:r>
            <a:r>
              <a:rPr sz="1200" spc="-20" dirty="0">
                <a:latin typeface="Trebuchet MS"/>
                <a:cs typeface="Trebuchet MS"/>
              </a:rPr>
              <a:t>found</a:t>
            </a:r>
            <a:r>
              <a:rPr sz="1200" spc="-125" dirty="0">
                <a:latin typeface="Trebuchet MS"/>
                <a:cs typeface="Trebuchet MS"/>
              </a:rPr>
              <a:t> </a:t>
            </a:r>
            <a:r>
              <a:rPr sz="1200" spc="-35" dirty="0">
                <a:latin typeface="Trebuchet MS"/>
                <a:cs typeface="Trebuchet MS"/>
              </a:rPr>
              <a:t>that</a:t>
            </a:r>
            <a:r>
              <a:rPr sz="1200" spc="-145" dirty="0">
                <a:latin typeface="Trebuchet MS"/>
                <a:cs typeface="Trebuchet MS"/>
              </a:rPr>
              <a:t> </a:t>
            </a:r>
            <a:r>
              <a:rPr sz="1200" dirty="0">
                <a:latin typeface="Trebuchet MS"/>
                <a:cs typeface="Trebuchet MS"/>
              </a:rPr>
              <a:t>about</a:t>
            </a:r>
            <a:r>
              <a:rPr sz="1200" spc="-90" dirty="0">
                <a:latin typeface="Trebuchet MS"/>
                <a:cs typeface="Trebuchet MS"/>
              </a:rPr>
              <a:t> </a:t>
            </a:r>
            <a:r>
              <a:rPr sz="1200" spc="90" dirty="0">
                <a:latin typeface="Trebuchet MS"/>
                <a:cs typeface="Trebuchet MS"/>
              </a:rPr>
              <a:t>95%</a:t>
            </a:r>
            <a:r>
              <a:rPr sz="1200" spc="-70" dirty="0">
                <a:latin typeface="Trebuchet MS"/>
                <a:cs typeface="Trebuchet MS"/>
              </a:rPr>
              <a:t> </a:t>
            </a:r>
            <a:r>
              <a:rPr sz="1200" spc="-65" dirty="0">
                <a:latin typeface="Trebuchet MS"/>
                <a:cs typeface="Trebuchet MS"/>
              </a:rPr>
              <a:t>of</a:t>
            </a:r>
            <a:r>
              <a:rPr sz="1200" spc="-40" dirty="0">
                <a:latin typeface="Trebuchet MS"/>
                <a:cs typeface="Trebuchet MS"/>
              </a:rPr>
              <a:t> </a:t>
            </a:r>
            <a:r>
              <a:rPr sz="1200" spc="-5" dirty="0">
                <a:latin typeface="Trebuchet MS"/>
                <a:cs typeface="Trebuchet MS"/>
              </a:rPr>
              <a:t>phishing</a:t>
            </a:r>
            <a:r>
              <a:rPr sz="1200" spc="-114" dirty="0">
                <a:latin typeface="Trebuchet MS"/>
                <a:cs typeface="Trebuchet MS"/>
              </a:rPr>
              <a:t> </a:t>
            </a:r>
            <a:r>
              <a:rPr sz="1200" dirty="0">
                <a:latin typeface="Trebuchet MS"/>
                <a:cs typeface="Trebuchet MS"/>
              </a:rPr>
              <a:t>sites</a:t>
            </a:r>
            <a:r>
              <a:rPr sz="1200" spc="-114" dirty="0">
                <a:latin typeface="Trebuchet MS"/>
                <a:cs typeface="Trebuchet MS"/>
              </a:rPr>
              <a:t> </a:t>
            </a:r>
            <a:r>
              <a:rPr sz="1200" spc="-30" dirty="0">
                <a:latin typeface="Trebuchet MS"/>
                <a:cs typeface="Trebuchet MS"/>
              </a:rPr>
              <a:t>have</a:t>
            </a:r>
            <a:r>
              <a:rPr sz="1200" spc="-85" dirty="0">
                <a:latin typeface="Trebuchet MS"/>
                <a:cs typeface="Trebuchet MS"/>
              </a:rPr>
              <a:t> </a:t>
            </a:r>
            <a:r>
              <a:rPr sz="1200" spc="15" dirty="0">
                <a:latin typeface="Trebuchet MS"/>
                <a:cs typeface="Trebuchet MS"/>
              </a:rPr>
              <a:t>no</a:t>
            </a:r>
            <a:r>
              <a:rPr sz="1200" spc="-120" dirty="0">
                <a:latin typeface="Trebuchet MS"/>
                <a:cs typeface="Trebuchet MS"/>
              </a:rPr>
              <a:t> </a:t>
            </a:r>
            <a:r>
              <a:rPr sz="1200" spc="-15" dirty="0">
                <a:latin typeface="Trebuchet MS"/>
                <a:cs typeface="Trebuchet MS"/>
              </a:rPr>
              <a:t>PageRank,</a:t>
            </a:r>
            <a:r>
              <a:rPr sz="1200" spc="-175" dirty="0">
                <a:latin typeface="Trebuchet MS"/>
                <a:cs typeface="Trebuchet MS"/>
              </a:rPr>
              <a:t> </a:t>
            </a:r>
            <a:r>
              <a:rPr sz="1200" dirty="0">
                <a:latin typeface="Trebuchet MS"/>
                <a:cs typeface="Trebuchet MS"/>
              </a:rPr>
              <a:t>suggesting</a:t>
            </a:r>
            <a:r>
              <a:rPr sz="1200" spc="-110" dirty="0">
                <a:latin typeface="Trebuchet MS"/>
                <a:cs typeface="Trebuchet MS"/>
              </a:rPr>
              <a:t> </a:t>
            </a:r>
            <a:r>
              <a:rPr sz="1200" spc="-55" dirty="0">
                <a:latin typeface="Trebuchet MS"/>
                <a:cs typeface="Trebuchet MS"/>
              </a:rPr>
              <a:t>that</a:t>
            </a:r>
            <a:r>
              <a:rPr sz="1200" spc="-65" dirty="0">
                <a:latin typeface="Trebuchet MS"/>
                <a:cs typeface="Trebuchet MS"/>
              </a:rPr>
              <a:t> </a:t>
            </a:r>
            <a:r>
              <a:rPr sz="1200" spc="-20" dirty="0">
                <a:latin typeface="Trebuchet MS"/>
                <a:cs typeface="Trebuchet MS"/>
              </a:rPr>
              <a:t>low</a:t>
            </a:r>
            <a:r>
              <a:rPr sz="1200" spc="-100" dirty="0">
                <a:latin typeface="Trebuchet MS"/>
                <a:cs typeface="Trebuchet MS"/>
              </a:rPr>
              <a:t> </a:t>
            </a:r>
            <a:r>
              <a:rPr sz="1200" spc="-60" dirty="0">
                <a:latin typeface="Trebuchet MS"/>
                <a:cs typeface="Trebuchet MS"/>
              </a:rPr>
              <a:t>or</a:t>
            </a:r>
            <a:r>
              <a:rPr sz="1200" spc="-80" dirty="0">
                <a:latin typeface="Trebuchet MS"/>
                <a:cs typeface="Trebuchet MS"/>
              </a:rPr>
              <a:t> </a:t>
            </a:r>
            <a:r>
              <a:rPr sz="1200" dirty="0">
                <a:latin typeface="Trebuchet MS"/>
                <a:cs typeface="Trebuchet MS"/>
              </a:rPr>
              <a:t>absent</a:t>
            </a:r>
            <a:r>
              <a:rPr sz="1200" spc="-140" dirty="0">
                <a:latin typeface="Trebuchet MS"/>
                <a:cs typeface="Trebuchet MS"/>
              </a:rPr>
              <a:t> </a:t>
            </a:r>
            <a:r>
              <a:rPr sz="1200" spc="-5" dirty="0">
                <a:latin typeface="Trebuchet MS"/>
                <a:cs typeface="Trebuchet MS"/>
              </a:rPr>
              <a:t>PageRank</a:t>
            </a:r>
            <a:r>
              <a:rPr sz="1200" spc="-120" dirty="0">
                <a:latin typeface="Trebuchet MS"/>
                <a:cs typeface="Trebuchet MS"/>
              </a:rPr>
              <a:t> </a:t>
            </a:r>
            <a:r>
              <a:rPr sz="1200" spc="-5" dirty="0">
                <a:latin typeface="Trebuchet MS"/>
                <a:cs typeface="Trebuchet MS"/>
              </a:rPr>
              <a:t>values</a:t>
            </a:r>
            <a:r>
              <a:rPr sz="1200" spc="-114" dirty="0">
                <a:latin typeface="Trebuchet MS"/>
                <a:cs typeface="Trebuchet MS"/>
              </a:rPr>
              <a:t> </a:t>
            </a:r>
            <a:r>
              <a:rPr sz="1200" spc="15" dirty="0">
                <a:latin typeface="Trebuchet MS"/>
                <a:cs typeface="Trebuchet MS"/>
              </a:rPr>
              <a:t>can</a:t>
            </a:r>
            <a:r>
              <a:rPr sz="1200" spc="-120" dirty="0">
                <a:latin typeface="Trebuchet MS"/>
                <a:cs typeface="Trebuchet MS"/>
              </a:rPr>
              <a:t> </a:t>
            </a:r>
            <a:r>
              <a:rPr sz="1200" spc="35" dirty="0">
                <a:latin typeface="Trebuchet MS"/>
                <a:cs typeface="Trebuchet MS"/>
              </a:rPr>
              <a:t>be</a:t>
            </a:r>
            <a:r>
              <a:rPr sz="1200" spc="-85" dirty="0">
                <a:latin typeface="Trebuchet MS"/>
                <a:cs typeface="Trebuchet MS"/>
              </a:rPr>
              <a:t> </a:t>
            </a:r>
            <a:r>
              <a:rPr sz="1200" spc="-35" dirty="0">
                <a:latin typeface="Trebuchet MS"/>
                <a:cs typeface="Trebuchet MS"/>
              </a:rPr>
              <a:t>indicative</a:t>
            </a:r>
            <a:r>
              <a:rPr sz="1200" spc="-85" dirty="0">
                <a:latin typeface="Trebuchet MS"/>
                <a:cs typeface="Trebuchet MS"/>
              </a:rPr>
              <a:t> </a:t>
            </a:r>
            <a:r>
              <a:rPr sz="1200" spc="-30" dirty="0">
                <a:latin typeface="Trebuchet MS"/>
                <a:cs typeface="Trebuchet MS"/>
              </a:rPr>
              <a:t>of</a:t>
            </a:r>
            <a:r>
              <a:rPr sz="1200" spc="-120" dirty="0">
                <a:latin typeface="Trebuchet MS"/>
                <a:cs typeface="Trebuchet MS"/>
              </a:rPr>
              <a:t> </a:t>
            </a:r>
            <a:r>
              <a:rPr sz="1200" spc="-5" dirty="0">
                <a:latin typeface="Trebuchet MS"/>
                <a:cs typeface="Trebuchet MS"/>
              </a:rPr>
              <a:t>phishing</a:t>
            </a:r>
            <a:endParaRPr sz="1200">
              <a:latin typeface="Trebuchet MS"/>
              <a:cs typeface="Trebuchet MS"/>
            </a:endParaRPr>
          </a:p>
          <a:p>
            <a:pPr marL="241300">
              <a:lnSpc>
                <a:spcPts val="1355"/>
              </a:lnSpc>
            </a:pPr>
            <a:r>
              <a:rPr sz="1200" spc="-65" dirty="0">
                <a:latin typeface="Trebuchet MS"/>
                <a:cs typeface="Trebuchet MS"/>
              </a:rPr>
              <a:t>activity.</a:t>
            </a:r>
            <a:endParaRPr sz="1200">
              <a:latin typeface="Trebuchet MS"/>
              <a:cs typeface="Trebuchet MS"/>
            </a:endParaRPr>
          </a:p>
          <a:p>
            <a:pPr marL="241300" indent="-229235">
              <a:lnSpc>
                <a:spcPct val="100000"/>
              </a:lnSpc>
              <a:spcBef>
                <a:spcPts val="890"/>
              </a:spcBef>
              <a:buFont typeface="Arial MT"/>
              <a:buChar char="•"/>
              <a:tabLst>
                <a:tab pos="241300" algn="l"/>
                <a:tab pos="241935" algn="l"/>
              </a:tabLst>
            </a:pPr>
            <a:r>
              <a:rPr sz="1200" spc="-30" dirty="0">
                <a:latin typeface="Trebuchet MS"/>
                <a:cs typeface="Trebuchet MS"/>
              </a:rPr>
              <a:t>Alexa</a:t>
            </a:r>
            <a:r>
              <a:rPr sz="1200" spc="-100" dirty="0">
                <a:latin typeface="Trebuchet MS"/>
                <a:cs typeface="Trebuchet MS"/>
              </a:rPr>
              <a:t> </a:t>
            </a:r>
            <a:r>
              <a:rPr sz="1200" spc="-20" dirty="0">
                <a:latin typeface="Trebuchet MS"/>
                <a:cs typeface="Trebuchet MS"/>
              </a:rPr>
              <a:t>Rank:</a:t>
            </a:r>
            <a:r>
              <a:rPr sz="1200" spc="-170" dirty="0">
                <a:latin typeface="Trebuchet MS"/>
                <a:cs typeface="Trebuchet MS"/>
              </a:rPr>
              <a:t> </a:t>
            </a:r>
            <a:r>
              <a:rPr sz="1200" spc="5" dirty="0">
                <a:latin typeface="Trebuchet MS"/>
                <a:cs typeface="Trebuchet MS"/>
              </a:rPr>
              <a:t>Websites</a:t>
            </a:r>
            <a:r>
              <a:rPr sz="1200" spc="-120" dirty="0">
                <a:latin typeface="Trebuchet MS"/>
                <a:cs typeface="Trebuchet MS"/>
              </a:rPr>
              <a:t> </a:t>
            </a:r>
            <a:r>
              <a:rPr sz="1200" spc="-40" dirty="0">
                <a:latin typeface="Trebuchet MS"/>
                <a:cs typeface="Trebuchet MS"/>
              </a:rPr>
              <a:t>with</a:t>
            </a:r>
            <a:r>
              <a:rPr sz="1200" spc="-114" dirty="0">
                <a:latin typeface="Trebuchet MS"/>
                <a:cs typeface="Trebuchet MS"/>
              </a:rPr>
              <a:t> </a:t>
            </a:r>
            <a:r>
              <a:rPr sz="1200" spc="-15" dirty="0">
                <a:latin typeface="Trebuchet MS"/>
                <a:cs typeface="Trebuchet MS"/>
              </a:rPr>
              <a:t>an</a:t>
            </a:r>
            <a:r>
              <a:rPr sz="1200" spc="-40" dirty="0">
                <a:latin typeface="Trebuchet MS"/>
                <a:cs typeface="Trebuchet MS"/>
              </a:rPr>
              <a:t> </a:t>
            </a:r>
            <a:r>
              <a:rPr sz="1200" spc="-45" dirty="0">
                <a:latin typeface="Trebuchet MS"/>
                <a:cs typeface="Trebuchet MS"/>
              </a:rPr>
              <a:t>Alexa</a:t>
            </a:r>
            <a:r>
              <a:rPr sz="1200" spc="-95" dirty="0">
                <a:latin typeface="Trebuchet MS"/>
                <a:cs typeface="Trebuchet MS"/>
              </a:rPr>
              <a:t> </a:t>
            </a:r>
            <a:r>
              <a:rPr sz="1200" spc="-35" dirty="0">
                <a:latin typeface="Trebuchet MS"/>
                <a:cs typeface="Trebuchet MS"/>
              </a:rPr>
              <a:t>rank</a:t>
            </a:r>
            <a:r>
              <a:rPr sz="1200" spc="-40" dirty="0">
                <a:latin typeface="Trebuchet MS"/>
                <a:cs typeface="Trebuchet MS"/>
              </a:rPr>
              <a:t> </a:t>
            </a:r>
            <a:r>
              <a:rPr sz="1200" spc="-50" dirty="0">
                <a:latin typeface="Trebuchet MS"/>
                <a:cs typeface="Trebuchet MS"/>
              </a:rPr>
              <a:t>greater</a:t>
            </a:r>
            <a:r>
              <a:rPr sz="1200" spc="-80" dirty="0">
                <a:latin typeface="Trebuchet MS"/>
                <a:cs typeface="Trebuchet MS"/>
              </a:rPr>
              <a:t> </a:t>
            </a:r>
            <a:r>
              <a:rPr sz="1200" spc="-30" dirty="0">
                <a:latin typeface="Trebuchet MS"/>
                <a:cs typeface="Trebuchet MS"/>
              </a:rPr>
              <a:t>than</a:t>
            </a:r>
            <a:r>
              <a:rPr sz="1200" spc="-114" dirty="0">
                <a:latin typeface="Trebuchet MS"/>
                <a:cs typeface="Trebuchet MS"/>
              </a:rPr>
              <a:t> </a:t>
            </a:r>
            <a:r>
              <a:rPr sz="1200" spc="-15" dirty="0">
                <a:latin typeface="Trebuchet MS"/>
                <a:cs typeface="Trebuchet MS"/>
              </a:rPr>
              <a:t>100,000</a:t>
            </a:r>
            <a:r>
              <a:rPr sz="1200" spc="-100" dirty="0">
                <a:latin typeface="Trebuchet MS"/>
                <a:cs typeface="Trebuchet MS"/>
              </a:rPr>
              <a:t> </a:t>
            </a:r>
            <a:r>
              <a:rPr sz="1200" spc="-45" dirty="0">
                <a:latin typeface="Trebuchet MS"/>
                <a:cs typeface="Trebuchet MS"/>
              </a:rPr>
              <a:t>were</a:t>
            </a:r>
            <a:r>
              <a:rPr sz="1200" spc="-85" dirty="0">
                <a:latin typeface="Trebuchet MS"/>
                <a:cs typeface="Trebuchet MS"/>
              </a:rPr>
              <a:t> </a:t>
            </a:r>
            <a:r>
              <a:rPr sz="1200" spc="-5" dirty="0">
                <a:latin typeface="Trebuchet MS"/>
                <a:cs typeface="Trebuchet MS"/>
              </a:rPr>
              <a:t>classified</a:t>
            </a:r>
            <a:r>
              <a:rPr sz="1200" spc="-125" dirty="0">
                <a:latin typeface="Trebuchet MS"/>
                <a:cs typeface="Trebuchet MS"/>
              </a:rPr>
              <a:t> </a:t>
            </a:r>
            <a:r>
              <a:rPr sz="1200" spc="30" dirty="0">
                <a:latin typeface="Trebuchet MS"/>
                <a:cs typeface="Trebuchet MS"/>
              </a:rPr>
              <a:t>as</a:t>
            </a:r>
            <a:r>
              <a:rPr sz="1200" spc="-40" dirty="0">
                <a:latin typeface="Trebuchet MS"/>
                <a:cs typeface="Trebuchet MS"/>
              </a:rPr>
              <a:t> </a:t>
            </a:r>
            <a:r>
              <a:rPr sz="1200" spc="20" dirty="0">
                <a:latin typeface="Trebuchet MS"/>
                <a:cs typeface="Trebuchet MS"/>
              </a:rPr>
              <a:t>suspicious</a:t>
            </a:r>
            <a:r>
              <a:rPr sz="1200" spc="-114" dirty="0">
                <a:latin typeface="Trebuchet MS"/>
                <a:cs typeface="Trebuchet MS"/>
              </a:rPr>
              <a:t> </a:t>
            </a:r>
            <a:r>
              <a:rPr sz="1200" spc="-20" dirty="0">
                <a:latin typeface="Trebuchet MS"/>
                <a:cs typeface="Trebuchet MS"/>
              </a:rPr>
              <a:t>or</a:t>
            </a:r>
            <a:r>
              <a:rPr sz="1200" spc="-80" dirty="0">
                <a:latin typeface="Trebuchet MS"/>
                <a:cs typeface="Trebuchet MS"/>
              </a:rPr>
              <a:t> </a:t>
            </a:r>
            <a:r>
              <a:rPr sz="1200" spc="-15" dirty="0">
                <a:latin typeface="Trebuchet MS"/>
                <a:cs typeface="Trebuchet MS"/>
              </a:rPr>
              <a:t>phishing,</a:t>
            </a:r>
            <a:r>
              <a:rPr sz="1200" spc="-175" dirty="0">
                <a:latin typeface="Trebuchet MS"/>
                <a:cs typeface="Trebuchet MS"/>
              </a:rPr>
              <a:t> </a:t>
            </a:r>
            <a:r>
              <a:rPr sz="1200" spc="-25" dirty="0">
                <a:latin typeface="Trebuchet MS"/>
                <a:cs typeface="Trebuchet MS"/>
              </a:rPr>
              <a:t>while</a:t>
            </a:r>
            <a:r>
              <a:rPr sz="1200" spc="-85" dirty="0">
                <a:latin typeface="Trebuchet MS"/>
                <a:cs typeface="Trebuchet MS"/>
              </a:rPr>
              <a:t> </a:t>
            </a:r>
            <a:r>
              <a:rPr sz="1200" spc="-10" dirty="0">
                <a:latin typeface="Trebuchet MS"/>
                <a:cs typeface="Trebuchet MS"/>
              </a:rPr>
              <a:t>those</a:t>
            </a:r>
            <a:r>
              <a:rPr sz="1200" spc="-85" dirty="0">
                <a:latin typeface="Trebuchet MS"/>
                <a:cs typeface="Trebuchet MS"/>
              </a:rPr>
              <a:t> </a:t>
            </a:r>
            <a:r>
              <a:rPr sz="1200" spc="-30" dirty="0">
                <a:latin typeface="Trebuchet MS"/>
                <a:cs typeface="Trebuchet MS"/>
              </a:rPr>
              <a:t>ranked</a:t>
            </a:r>
            <a:r>
              <a:rPr sz="1200" spc="-50" dirty="0">
                <a:latin typeface="Trebuchet MS"/>
                <a:cs typeface="Trebuchet MS"/>
              </a:rPr>
              <a:t> </a:t>
            </a:r>
            <a:r>
              <a:rPr sz="1200" spc="-15" dirty="0">
                <a:latin typeface="Trebuchet MS"/>
                <a:cs typeface="Trebuchet MS"/>
              </a:rPr>
              <a:t>lower</a:t>
            </a:r>
            <a:r>
              <a:rPr sz="1200" spc="-120" dirty="0">
                <a:latin typeface="Trebuchet MS"/>
                <a:cs typeface="Trebuchet MS"/>
              </a:rPr>
              <a:t> </a:t>
            </a:r>
            <a:r>
              <a:rPr sz="1200" spc="-45" dirty="0">
                <a:latin typeface="Trebuchet MS"/>
                <a:cs typeface="Trebuchet MS"/>
              </a:rPr>
              <a:t>were</a:t>
            </a:r>
            <a:r>
              <a:rPr sz="1200" spc="-85" dirty="0">
                <a:latin typeface="Trebuchet MS"/>
                <a:cs typeface="Trebuchet MS"/>
              </a:rPr>
              <a:t> </a:t>
            </a:r>
            <a:r>
              <a:rPr sz="1200" spc="-10" dirty="0">
                <a:latin typeface="Trebuchet MS"/>
                <a:cs typeface="Trebuchet MS"/>
              </a:rPr>
              <a:t>deemed</a:t>
            </a:r>
            <a:r>
              <a:rPr sz="1200" spc="-125" dirty="0">
                <a:latin typeface="Trebuchet MS"/>
                <a:cs typeface="Trebuchet MS"/>
              </a:rPr>
              <a:t> </a:t>
            </a:r>
            <a:r>
              <a:rPr sz="1200" spc="-45" dirty="0">
                <a:latin typeface="Trebuchet MS"/>
                <a:cs typeface="Trebuchet MS"/>
              </a:rPr>
              <a:t>legitimate.</a:t>
            </a:r>
            <a:endParaRPr sz="1200">
              <a:latin typeface="Trebuchet MS"/>
              <a:cs typeface="Trebuchet MS"/>
            </a:endParaRPr>
          </a:p>
          <a:p>
            <a:pPr marL="241300" indent="-229235">
              <a:lnSpc>
                <a:spcPts val="1395"/>
              </a:lnSpc>
              <a:spcBef>
                <a:spcPts val="815"/>
              </a:spcBef>
              <a:buFont typeface="Arial MT"/>
              <a:buChar char="•"/>
              <a:tabLst>
                <a:tab pos="241300" algn="l"/>
                <a:tab pos="241935" algn="l"/>
              </a:tabLst>
            </a:pPr>
            <a:r>
              <a:rPr sz="1200" spc="-35" dirty="0">
                <a:latin typeface="Trebuchet MS"/>
                <a:cs typeface="Trebuchet MS"/>
              </a:rPr>
              <a:t>Path</a:t>
            </a:r>
            <a:r>
              <a:rPr sz="1200" spc="-125" dirty="0">
                <a:latin typeface="Trebuchet MS"/>
                <a:cs typeface="Trebuchet MS"/>
              </a:rPr>
              <a:t> </a:t>
            </a:r>
            <a:r>
              <a:rPr sz="1200" spc="15" dirty="0">
                <a:latin typeface="Trebuchet MS"/>
                <a:cs typeface="Trebuchet MS"/>
              </a:rPr>
              <a:t>Domain</a:t>
            </a:r>
            <a:r>
              <a:rPr sz="1200" spc="-120" dirty="0">
                <a:latin typeface="Trebuchet MS"/>
                <a:cs typeface="Trebuchet MS"/>
              </a:rPr>
              <a:t> </a:t>
            </a:r>
            <a:r>
              <a:rPr sz="1200" spc="20" dirty="0">
                <a:latin typeface="Trebuchet MS"/>
                <a:cs typeface="Trebuchet MS"/>
              </a:rPr>
              <a:t>and</a:t>
            </a:r>
            <a:r>
              <a:rPr sz="1200" spc="-135" dirty="0">
                <a:latin typeface="Trebuchet MS"/>
                <a:cs typeface="Trebuchet MS"/>
              </a:rPr>
              <a:t> </a:t>
            </a:r>
            <a:r>
              <a:rPr sz="1200" spc="-30" dirty="0">
                <a:latin typeface="Trebuchet MS"/>
                <a:cs typeface="Trebuchet MS"/>
              </a:rPr>
              <a:t>Alexa</a:t>
            </a:r>
            <a:r>
              <a:rPr sz="1200" spc="-95" dirty="0">
                <a:latin typeface="Trebuchet MS"/>
                <a:cs typeface="Trebuchet MS"/>
              </a:rPr>
              <a:t> </a:t>
            </a:r>
            <a:r>
              <a:rPr sz="1200" spc="-30" dirty="0">
                <a:latin typeface="Trebuchet MS"/>
                <a:cs typeface="Trebuchet MS"/>
              </a:rPr>
              <a:t>Reputation:</a:t>
            </a:r>
            <a:r>
              <a:rPr sz="1200" spc="-100" dirty="0">
                <a:latin typeface="Trebuchet MS"/>
                <a:cs typeface="Trebuchet MS"/>
              </a:rPr>
              <a:t> </a:t>
            </a:r>
            <a:r>
              <a:rPr sz="1200" spc="-15" dirty="0">
                <a:latin typeface="Trebuchet MS"/>
                <a:cs typeface="Trebuchet MS"/>
              </a:rPr>
              <a:t>These</a:t>
            </a:r>
            <a:r>
              <a:rPr sz="1200" spc="-170" dirty="0">
                <a:latin typeface="Trebuchet MS"/>
                <a:cs typeface="Trebuchet MS"/>
              </a:rPr>
              <a:t> </a:t>
            </a:r>
            <a:r>
              <a:rPr sz="1200" spc="-5" dirty="0">
                <a:latin typeface="Trebuchet MS"/>
                <a:cs typeface="Trebuchet MS"/>
              </a:rPr>
              <a:t>elements</a:t>
            </a:r>
            <a:r>
              <a:rPr sz="1200" spc="-120" dirty="0">
                <a:latin typeface="Trebuchet MS"/>
                <a:cs typeface="Trebuchet MS"/>
              </a:rPr>
              <a:t> </a:t>
            </a:r>
            <a:r>
              <a:rPr sz="1200" spc="-40" dirty="0">
                <a:latin typeface="Trebuchet MS"/>
                <a:cs typeface="Trebuchet MS"/>
              </a:rPr>
              <a:t>further</a:t>
            </a:r>
            <a:r>
              <a:rPr sz="1200" spc="-155" dirty="0">
                <a:latin typeface="Trebuchet MS"/>
                <a:cs typeface="Trebuchet MS"/>
              </a:rPr>
              <a:t> </a:t>
            </a:r>
            <a:r>
              <a:rPr sz="1200" spc="-50" dirty="0">
                <a:latin typeface="Trebuchet MS"/>
                <a:cs typeface="Trebuchet MS"/>
              </a:rPr>
              <a:t>refine</a:t>
            </a:r>
            <a:r>
              <a:rPr sz="1200" spc="-90" dirty="0">
                <a:latin typeface="Trebuchet MS"/>
                <a:cs typeface="Trebuchet MS"/>
              </a:rPr>
              <a:t> </a:t>
            </a:r>
            <a:r>
              <a:rPr sz="1200" spc="-40" dirty="0">
                <a:latin typeface="Trebuchet MS"/>
                <a:cs typeface="Trebuchet MS"/>
              </a:rPr>
              <a:t>the</a:t>
            </a:r>
            <a:r>
              <a:rPr sz="1200" spc="-95" dirty="0">
                <a:latin typeface="Trebuchet MS"/>
                <a:cs typeface="Trebuchet MS"/>
              </a:rPr>
              <a:t> </a:t>
            </a:r>
            <a:r>
              <a:rPr sz="1200" spc="-10" dirty="0">
                <a:latin typeface="Trebuchet MS"/>
                <a:cs typeface="Trebuchet MS"/>
              </a:rPr>
              <a:t>classification</a:t>
            </a:r>
            <a:r>
              <a:rPr sz="1200" spc="-120" dirty="0">
                <a:latin typeface="Trebuchet MS"/>
                <a:cs typeface="Trebuchet MS"/>
              </a:rPr>
              <a:t> </a:t>
            </a:r>
            <a:r>
              <a:rPr sz="1200" spc="10" dirty="0">
                <a:latin typeface="Trebuchet MS"/>
                <a:cs typeface="Trebuchet MS"/>
              </a:rPr>
              <a:t>process</a:t>
            </a:r>
            <a:r>
              <a:rPr sz="1200" spc="-40" dirty="0">
                <a:latin typeface="Trebuchet MS"/>
                <a:cs typeface="Trebuchet MS"/>
              </a:rPr>
              <a:t> </a:t>
            </a:r>
            <a:r>
              <a:rPr sz="1200" spc="-60" dirty="0">
                <a:latin typeface="Trebuchet MS"/>
                <a:cs typeface="Trebuchet MS"/>
              </a:rPr>
              <a:t>by</a:t>
            </a:r>
            <a:r>
              <a:rPr sz="1200" spc="-75" dirty="0">
                <a:latin typeface="Trebuchet MS"/>
                <a:cs typeface="Trebuchet MS"/>
              </a:rPr>
              <a:t> </a:t>
            </a:r>
            <a:r>
              <a:rPr sz="1200" spc="-30" dirty="0">
                <a:latin typeface="Trebuchet MS"/>
                <a:cs typeface="Trebuchet MS"/>
              </a:rPr>
              <a:t>evaluating</a:t>
            </a:r>
            <a:r>
              <a:rPr sz="1200" spc="-40" dirty="0">
                <a:latin typeface="Trebuchet MS"/>
                <a:cs typeface="Trebuchet MS"/>
              </a:rPr>
              <a:t> the</a:t>
            </a:r>
            <a:r>
              <a:rPr sz="1200" spc="-170" dirty="0">
                <a:latin typeface="Trebuchet MS"/>
                <a:cs typeface="Trebuchet MS"/>
              </a:rPr>
              <a:t> </a:t>
            </a:r>
            <a:r>
              <a:rPr sz="1200" spc="-15" dirty="0">
                <a:latin typeface="Trebuchet MS"/>
                <a:cs typeface="Trebuchet MS"/>
              </a:rPr>
              <a:t>trustworthiness</a:t>
            </a:r>
            <a:r>
              <a:rPr sz="1200" spc="60" dirty="0">
                <a:latin typeface="Trebuchet MS"/>
                <a:cs typeface="Trebuchet MS"/>
              </a:rPr>
              <a:t> </a:t>
            </a:r>
            <a:r>
              <a:rPr sz="1200" spc="5" dirty="0">
                <a:latin typeface="Trebuchet MS"/>
                <a:cs typeface="Trebuchet MS"/>
              </a:rPr>
              <a:t>associated</a:t>
            </a:r>
            <a:r>
              <a:rPr sz="1200" spc="-135" dirty="0">
                <a:latin typeface="Trebuchet MS"/>
                <a:cs typeface="Trebuchet MS"/>
              </a:rPr>
              <a:t> </a:t>
            </a:r>
            <a:r>
              <a:rPr sz="1200" spc="-35" dirty="0">
                <a:latin typeface="Trebuchet MS"/>
                <a:cs typeface="Trebuchet MS"/>
              </a:rPr>
              <a:t>with</a:t>
            </a:r>
            <a:r>
              <a:rPr sz="1200" spc="-120" dirty="0">
                <a:latin typeface="Trebuchet MS"/>
                <a:cs typeface="Trebuchet MS"/>
              </a:rPr>
              <a:t> </a:t>
            </a:r>
            <a:r>
              <a:rPr sz="1200" spc="-40" dirty="0">
                <a:latin typeface="Trebuchet MS"/>
                <a:cs typeface="Trebuchet MS"/>
              </a:rPr>
              <a:t>the</a:t>
            </a:r>
            <a:r>
              <a:rPr sz="1200" spc="-90" dirty="0">
                <a:latin typeface="Trebuchet MS"/>
                <a:cs typeface="Trebuchet MS"/>
              </a:rPr>
              <a:t> </a:t>
            </a:r>
            <a:r>
              <a:rPr sz="1200" dirty="0">
                <a:latin typeface="Trebuchet MS"/>
                <a:cs typeface="Trebuchet MS"/>
              </a:rPr>
              <a:t>URL</a:t>
            </a:r>
            <a:r>
              <a:rPr sz="1200" spc="-55" dirty="0">
                <a:latin typeface="Trebuchet MS"/>
                <a:cs typeface="Trebuchet MS"/>
              </a:rPr>
              <a:t> </a:t>
            </a:r>
            <a:r>
              <a:rPr sz="1200" spc="-35" dirty="0">
                <a:latin typeface="Trebuchet MS"/>
                <a:cs typeface="Trebuchet MS"/>
              </a:rPr>
              <a:t>path</a:t>
            </a:r>
            <a:endParaRPr sz="1200">
              <a:latin typeface="Trebuchet MS"/>
              <a:cs typeface="Trebuchet MS"/>
            </a:endParaRPr>
          </a:p>
          <a:p>
            <a:pPr marL="241300">
              <a:lnSpc>
                <a:spcPts val="1395"/>
              </a:lnSpc>
            </a:pPr>
            <a:r>
              <a:rPr sz="1200" spc="40" dirty="0">
                <a:latin typeface="Trebuchet MS"/>
                <a:cs typeface="Trebuchet MS"/>
              </a:rPr>
              <a:t>a</a:t>
            </a:r>
            <a:r>
              <a:rPr sz="1200" spc="-60" dirty="0">
                <a:latin typeface="Trebuchet MS"/>
                <a:cs typeface="Trebuchet MS"/>
              </a:rPr>
              <a:t>n</a:t>
            </a:r>
            <a:r>
              <a:rPr sz="1200" dirty="0">
                <a:latin typeface="Trebuchet MS"/>
                <a:cs typeface="Trebuchet MS"/>
              </a:rPr>
              <a:t>d</a:t>
            </a:r>
            <a:r>
              <a:rPr sz="1200" spc="-60" dirty="0">
                <a:latin typeface="Trebuchet MS"/>
                <a:cs typeface="Trebuchet MS"/>
              </a:rPr>
              <a:t> </a:t>
            </a:r>
            <a:r>
              <a:rPr sz="1200" spc="-50" dirty="0">
                <a:latin typeface="Trebuchet MS"/>
                <a:cs typeface="Trebuchet MS"/>
              </a:rPr>
              <a:t>o</a:t>
            </a:r>
            <a:r>
              <a:rPr sz="1200" spc="-70" dirty="0">
                <a:latin typeface="Trebuchet MS"/>
                <a:cs typeface="Trebuchet MS"/>
              </a:rPr>
              <a:t>v</a:t>
            </a:r>
            <a:r>
              <a:rPr sz="1200" spc="15" dirty="0">
                <a:latin typeface="Trebuchet MS"/>
                <a:cs typeface="Trebuchet MS"/>
              </a:rPr>
              <a:t>e</a:t>
            </a:r>
            <a:r>
              <a:rPr sz="1200" spc="-95" dirty="0">
                <a:latin typeface="Trebuchet MS"/>
                <a:cs typeface="Trebuchet MS"/>
              </a:rPr>
              <a:t>r</a:t>
            </a:r>
            <a:r>
              <a:rPr sz="1200" spc="-35" dirty="0">
                <a:latin typeface="Trebuchet MS"/>
                <a:cs typeface="Trebuchet MS"/>
              </a:rPr>
              <a:t>a</a:t>
            </a:r>
            <a:r>
              <a:rPr sz="1200" spc="-60" dirty="0">
                <a:latin typeface="Trebuchet MS"/>
                <a:cs typeface="Trebuchet MS"/>
              </a:rPr>
              <a:t>l</a:t>
            </a:r>
            <a:r>
              <a:rPr sz="1200" spc="-45" dirty="0">
                <a:latin typeface="Trebuchet MS"/>
                <a:cs typeface="Trebuchet MS"/>
              </a:rPr>
              <a:t>l</a:t>
            </a:r>
            <a:r>
              <a:rPr sz="1200" spc="-75" dirty="0">
                <a:latin typeface="Trebuchet MS"/>
                <a:cs typeface="Trebuchet MS"/>
              </a:rPr>
              <a:t> </a:t>
            </a:r>
            <a:r>
              <a:rPr sz="1200" spc="110" dirty="0">
                <a:latin typeface="Trebuchet MS"/>
                <a:cs typeface="Trebuchet MS"/>
              </a:rPr>
              <a:t>s</a:t>
            </a:r>
            <a:r>
              <a:rPr sz="1200" spc="-50" dirty="0">
                <a:latin typeface="Trebuchet MS"/>
                <a:cs typeface="Trebuchet MS"/>
              </a:rPr>
              <a:t>i</a:t>
            </a:r>
            <a:r>
              <a:rPr sz="1200" spc="-105" dirty="0">
                <a:latin typeface="Trebuchet MS"/>
                <a:cs typeface="Trebuchet MS"/>
              </a:rPr>
              <a:t>t</a:t>
            </a:r>
            <a:r>
              <a:rPr sz="1200" spc="-25" dirty="0">
                <a:latin typeface="Trebuchet MS"/>
                <a:cs typeface="Trebuchet MS"/>
              </a:rPr>
              <a:t>e</a:t>
            </a:r>
            <a:r>
              <a:rPr sz="1200" spc="-170" dirty="0">
                <a:latin typeface="Trebuchet MS"/>
                <a:cs typeface="Trebuchet MS"/>
              </a:rPr>
              <a:t> </a:t>
            </a:r>
            <a:r>
              <a:rPr sz="1200" spc="-20" dirty="0">
                <a:latin typeface="Trebuchet MS"/>
                <a:cs typeface="Trebuchet MS"/>
              </a:rPr>
              <a:t>r</a:t>
            </a:r>
            <a:r>
              <a:rPr sz="1200" spc="-60" dirty="0">
                <a:latin typeface="Trebuchet MS"/>
                <a:cs typeface="Trebuchet MS"/>
              </a:rPr>
              <a:t>e</a:t>
            </a:r>
            <a:r>
              <a:rPr sz="1200" spc="5" dirty="0">
                <a:latin typeface="Trebuchet MS"/>
                <a:cs typeface="Trebuchet MS"/>
              </a:rPr>
              <a:t>pu</a:t>
            </a:r>
            <a:r>
              <a:rPr sz="1200" spc="-105" dirty="0">
                <a:latin typeface="Trebuchet MS"/>
                <a:cs typeface="Trebuchet MS"/>
              </a:rPr>
              <a:t>t</a:t>
            </a:r>
            <a:r>
              <a:rPr sz="1200" spc="40" dirty="0">
                <a:latin typeface="Trebuchet MS"/>
                <a:cs typeface="Trebuchet MS"/>
              </a:rPr>
              <a:t>a</a:t>
            </a:r>
            <a:r>
              <a:rPr sz="1200" spc="-105" dirty="0">
                <a:latin typeface="Trebuchet MS"/>
                <a:cs typeface="Trebuchet MS"/>
              </a:rPr>
              <a:t>t</a:t>
            </a:r>
            <a:r>
              <a:rPr sz="1200" spc="-50" dirty="0">
                <a:latin typeface="Trebuchet MS"/>
                <a:cs typeface="Trebuchet MS"/>
              </a:rPr>
              <a:t>io</a:t>
            </a:r>
            <a:r>
              <a:rPr sz="1200" spc="15" dirty="0">
                <a:latin typeface="Trebuchet MS"/>
                <a:cs typeface="Trebuchet MS"/>
              </a:rPr>
              <a:t>n</a:t>
            </a:r>
            <a:r>
              <a:rPr sz="1200" spc="-100" dirty="0">
                <a:latin typeface="Trebuchet MS"/>
                <a:cs typeface="Trebuchet MS"/>
              </a:rPr>
              <a:t>.</a:t>
            </a:r>
            <a:endParaRPr sz="1200">
              <a:latin typeface="Trebuchet MS"/>
              <a:cs typeface="Trebuchet MS"/>
            </a:endParaRPr>
          </a:p>
          <a:p>
            <a:pPr>
              <a:lnSpc>
                <a:spcPct val="100000"/>
              </a:lnSpc>
            </a:pPr>
            <a:endParaRPr sz="1400">
              <a:latin typeface="Trebuchet MS"/>
              <a:cs typeface="Trebuchet MS"/>
            </a:endParaRPr>
          </a:p>
          <a:p>
            <a:pPr>
              <a:lnSpc>
                <a:spcPct val="100000"/>
              </a:lnSpc>
              <a:spcBef>
                <a:spcPts val="50"/>
              </a:spcBef>
            </a:pPr>
            <a:endParaRPr sz="1400">
              <a:latin typeface="Trebuchet MS"/>
              <a:cs typeface="Trebuchet MS"/>
            </a:endParaRPr>
          </a:p>
          <a:p>
            <a:pPr marL="12700" marR="8255" algn="just">
              <a:lnSpc>
                <a:spcPts val="1200"/>
              </a:lnSpc>
              <a:buAutoNum type="arabicPlain" startAt="2"/>
              <a:tabLst>
                <a:tab pos="224790" algn="l"/>
              </a:tabLst>
            </a:pPr>
            <a:r>
              <a:rPr sz="1100" u="sng" spc="-5" dirty="0">
                <a:uFill>
                  <a:solidFill>
                    <a:srgbClr val="000000"/>
                  </a:solidFill>
                </a:uFill>
                <a:latin typeface="Times New Roman"/>
                <a:cs typeface="Times New Roman"/>
              </a:rPr>
              <a:t>Irfan Siddavatam, Rishikesh Mahajan</a:t>
            </a:r>
            <a:r>
              <a:rPr sz="1100" spc="-5" dirty="0">
                <a:latin typeface="Times New Roman"/>
                <a:cs typeface="Times New Roman"/>
              </a:rPr>
              <a:t> </a:t>
            </a:r>
            <a:r>
              <a:rPr sz="1100" spc="5" dirty="0">
                <a:latin typeface="Times New Roman"/>
                <a:cs typeface="Times New Roman"/>
              </a:rPr>
              <a:t>: </a:t>
            </a:r>
            <a:r>
              <a:rPr sz="1100" spc="-5" dirty="0">
                <a:latin typeface="Times New Roman"/>
                <a:cs typeface="Times New Roman"/>
              </a:rPr>
              <a:t>Introduced </a:t>
            </a:r>
            <a:r>
              <a:rPr sz="1100" spc="-10" dirty="0">
                <a:latin typeface="Times New Roman"/>
                <a:cs typeface="Times New Roman"/>
              </a:rPr>
              <a:t>the </a:t>
            </a:r>
            <a:r>
              <a:rPr sz="1100" dirty="0">
                <a:latin typeface="Times New Roman"/>
                <a:cs typeface="Times New Roman"/>
              </a:rPr>
              <a:t>use </a:t>
            </a:r>
            <a:r>
              <a:rPr sz="1100" spc="-10" dirty="0">
                <a:latin typeface="Times New Roman"/>
                <a:cs typeface="Times New Roman"/>
              </a:rPr>
              <a:t>of </a:t>
            </a:r>
            <a:r>
              <a:rPr sz="1100" spc="-5" dirty="0">
                <a:latin typeface="Times New Roman"/>
                <a:cs typeface="Times New Roman"/>
              </a:rPr>
              <a:t>decision </a:t>
            </a:r>
            <a:r>
              <a:rPr sz="1100" dirty="0">
                <a:latin typeface="Times New Roman"/>
                <a:cs typeface="Times New Roman"/>
              </a:rPr>
              <a:t>trees </a:t>
            </a:r>
            <a:r>
              <a:rPr sz="1100" spc="5" dirty="0">
                <a:latin typeface="Times New Roman"/>
                <a:cs typeface="Times New Roman"/>
              </a:rPr>
              <a:t>, </a:t>
            </a:r>
            <a:r>
              <a:rPr sz="1100" dirty="0">
                <a:latin typeface="Times New Roman"/>
                <a:cs typeface="Times New Roman"/>
              </a:rPr>
              <a:t>SVM, </a:t>
            </a:r>
            <a:r>
              <a:rPr sz="1100" spc="-5" dirty="0">
                <a:latin typeface="Times New Roman"/>
                <a:cs typeface="Times New Roman"/>
              </a:rPr>
              <a:t>Random </a:t>
            </a:r>
            <a:r>
              <a:rPr sz="1100" dirty="0">
                <a:latin typeface="Times New Roman"/>
                <a:cs typeface="Times New Roman"/>
              </a:rPr>
              <a:t>Forest to </a:t>
            </a:r>
            <a:r>
              <a:rPr sz="1100" spc="-5" dirty="0">
                <a:latin typeface="Times New Roman"/>
                <a:cs typeface="Times New Roman"/>
              </a:rPr>
              <a:t>classify phishing </a:t>
            </a:r>
            <a:r>
              <a:rPr sz="1100" dirty="0">
                <a:latin typeface="Times New Roman"/>
                <a:cs typeface="Times New Roman"/>
              </a:rPr>
              <a:t>websites </a:t>
            </a:r>
            <a:r>
              <a:rPr sz="1100" spc="-5" dirty="0">
                <a:latin typeface="Times New Roman"/>
                <a:cs typeface="Times New Roman"/>
              </a:rPr>
              <a:t>based </a:t>
            </a:r>
            <a:r>
              <a:rPr sz="1100" spc="-10" dirty="0">
                <a:latin typeface="Times New Roman"/>
                <a:cs typeface="Times New Roman"/>
              </a:rPr>
              <a:t>on </a:t>
            </a:r>
            <a:r>
              <a:rPr sz="1100" dirty="0">
                <a:latin typeface="Times New Roman"/>
                <a:cs typeface="Times New Roman"/>
              </a:rPr>
              <a:t>features </a:t>
            </a:r>
            <a:r>
              <a:rPr sz="1100" spc="-10" dirty="0">
                <a:latin typeface="Times New Roman"/>
                <a:cs typeface="Times New Roman"/>
              </a:rPr>
              <a:t>like </a:t>
            </a:r>
            <a:r>
              <a:rPr sz="1100" spc="20" dirty="0">
                <a:latin typeface="Times New Roman"/>
                <a:cs typeface="Times New Roman"/>
              </a:rPr>
              <a:t>URL </a:t>
            </a:r>
            <a:r>
              <a:rPr sz="1100" dirty="0">
                <a:latin typeface="Times New Roman"/>
                <a:cs typeface="Times New Roman"/>
              </a:rPr>
              <a:t>length, domain </a:t>
            </a:r>
            <a:r>
              <a:rPr sz="1100" spc="-10" dirty="0">
                <a:latin typeface="Times New Roman"/>
                <a:cs typeface="Times New Roman"/>
              </a:rPr>
              <a:t>age, </a:t>
            </a:r>
            <a:r>
              <a:rPr sz="1100" spc="-5" dirty="0">
                <a:latin typeface="Times New Roman"/>
                <a:cs typeface="Times New Roman"/>
              </a:rPr>
              <a:t> </a:t>
            </a:r>
            <a:r>
              <a:rPr sz="1100" dirty="0">
                <a:latin typeface="Times New Roman"/>
                <a:cs typeface="Times New Roman"/>
              </a:rPr>
              <a:t>presence </a:t>
            </a:r>
            <a:r>
              <a:rPr sz="1100" spc="-10" dirty="0">
                <a:latin typeface="Times New Roman"/>
                <a:cs typeface="Times New Roman"/>
              </a:rPr>
              <a:t>of </a:t>
            </a:r>
            <a:r>
              <a:rPr sz="1100" dirty="0">
                <a:latin typeface="Times New Roman"/>
                <a:cs typeface="Times New Roman"/>
              </a:rPr>
              <a:t>special </a:t>
            </a:r>
            <a:r>
              <a:rPr sz="1100" spc="-5" dirty="0">
                <a:latin typeface="Times New Roman"/>
                <a:cs typeface="Times New Roman"/>
              </a:rPr>
              <a:t>characters, </a:t>
            </a:r>
            <a:r>
              <a:rPr sz="1100" spc="5" dirty="0">
                <a:latin typeface="Times New Roman"/>
                <a:cs typeface="Times New Roman"/>
              </a:rPr>
              <a:t>and </a:t>
            </a:r>
            <a:r>
              <a:rPr sz="1100" spc="-5" dirty="0">
                <a:latin typeface="Times New Roman"/>
                <a:cs typeface="Times New Roman"/>
              </a:rPr>
              <a:t>security certificate information. </a:t>
            </a:r>
            <a:r>
              <a:rPr sz="1100" dirty="0">
                <a:latin typeface="Times New Roman"/>
                <a:cs typeface="Times New Roman"/>
              </a:rPr>
              <a:t>Their </a:t>
            </a:r>
            <a:r>
              <a:rPr sz="1100" spc="-5" dirty="0">
                <a:latin typeface="Times New Roman"/>
                <a:cs typeface="Times New Roman"/>
              </a:rPr>
              <a:t>approach </a:t>
            </a:r>
            <a:r>
              <a:rPr sz="1100" spc="-10" dirty="0">
                <a:latin typeface="Times New Roman"/>
                <a:cs typeface="Times New Roman"/>
              </a:rPr>
              <a:t>demonstrated </a:t>
            </a:r>
            <a:r>
              <a:rPr sz="1100" dirty="0">
                <a:latin typeface="Times New Roman"/>
                <a:cs typeface="Times New Roman"/>
              </a:rPr>
              <a:t>improved </a:t>
            </a:r>
            <a:r>
              <a:rPr sz="1100" spc="-5" dirty="0">
                <a:latin typeface="Times New Roman"/>
                <a:cs typeface="Times New Roman"/>
              </a:rPr>
              <a:t>detection </a:t>
            </a:r>
            <a:r>
              <a:rPr sz="1100" dirty="0">
                <a:latin typeface="Times New Roman"/>
                <a:cs typeface="Times New Roman"/>
              </a:rPr>
              <a:t>rates </a:t>
            </a:r>
            <a:r>
              <a:rPr sz="1100" spc="-10" dirty="0">
                <a:latin typeface="Times New Roman"/>
                <a:cs typeface="Times New Roman"/>
              </a:rPr>
              <a:t>compared </a:t>
            </a:r>
            <a:r>
              <a:rPr sz="1100" dirty="0">
                <a:latin typeface="Times New Roman"/>
                <a:cs typeface="Times New Roman"/>
              </a:rPr>
              <a:t>to </a:t>
            </a:r>
            <a:r>
              <a:rPr sz="1100" spc="-5" dirty="0">
                <a:latin typeface="Times New Roman"/>
                <a:cs typeface="Times New Roman"/>
              </a:rPr>
              <a:t>traditional </a:t>
            </a:r>
            <a:r>
              <a:rPr sz="1100" dirty="0">
                <a:latin typeface="Times New Roman"/>
                <a:cs typeface="Times New Roman"/>
              </a:rPr>
              <a:t>methods </a:t>
            </a:r>
            <a:r>
              <a:rPr sz="1100" spc="10" dirty="0">
                <a:latin typeface="Times New Roman"/>
                <a:cs typeface="Times New Roman"/>
              </a:rPr>
              <a:t>but </a:t>
            </a:r>
            <a:r>
              <a:rPr sz="1100" spc="-10" dirty="0">
                <a:latin typeface="Times New Roman"/>
                <a:cs typeface="Times New Roman"/>
              </a:rPr>
              <a:t>faced </a:t>
            </a:r>
            <a:r>
              <a:rPr sz="1100" spc="-5" dirty="0">
                <a:latin typeface="Times New Roman"/>
                <a:cs typeface="Times New Roman"/>
              </a:rPr>
              <a:t>challenges in </a:t>
            </a:r>
            <a:r>
              <a:rPr sz="1100" dirty="0">
                <a:latin typeface="Times New Roman"/>
                <a:cs typeface="Times New Roman"/>
              </a:rPr>
              <a:t> </a:t>
            </a:r>
            <a:r>
              <a:rPr sz="1100" spc="-5" dirty="0">
                <a:latin typeface="Times New Roman"/>
                <a:cs typeface="Times New Roman"/>
              </a:rPr>
              <a:t>identifying</a:t>
            </a:r>
            <a:r>
              <a:rPr sz="1100" spc="-40" dirty="0">
                <a:latin typeface="Times New Roman"/>
                <a:cs typeface="Times New Roman"/>
              </a:rPr>
              <a:t> </a:t>
            </a:r>
            <a:r>
              <a:rPr sz="1100" spc="-5" dirty="0">
                <a:latin typeface="Times New Roman"/>
                <a:cs typeface="Times New Roman"/>
              </a:rPr>
              <a:t>phishing</a:t>
            </a:r>
            <a:r>
              <a:rPr sz="1100" spc="-10" dirty="0">
                <a:latin typeface="Times New Roman"/>
                <a:cs typeface="Times New Roman"/>
              </a:rPr>
              <a:t> </a:t>
            </a:r>
            <a:r>
              <a:rPr sz="1100" spc="-5" dirty="0">
                <a:latin typeface="Times New Roman"/>
                <a:cs typeface="Times New Roman"/>
              </a:rPr>
              <a:t>sites.</a:t>
            </a:r>
            <a:endParaRPr sz="1100">
              <a:latin typeface="Times New Roman"/>
              <a:cs typeface="Times New Roman"/>
            </a:endParaRPr>
          </a:p>
          <a:p>
            <a:pPr marL="12700" algn="just">
              <a:lnSpc>
                <a:spcPct val="100000"/>
              </a:lnSpc>
              <a:spcBef>
                <a:spcPts val="819"/>
              </a:spcBef>
            </a:pPr>
            <a:r>
              <a:rPr sz="1200" b="1" spc="10" dirty="0">
                <a:latin typeface="Times New Roman"/>
                <a:cs typeface="Times New Roman"/>
              </a:rPr>
              <a:t>Key</a:t>
            </a:r>
            <a:r>
              <a:rPr sz="1200" b="1" spc="-25" dirty="0">
                <a:latin typeface="Times New Roman"/>
                <a:cs typeface="Times New Roman"/>
              </a:rPr>
              <a:t> </a:t>
            </a:r>
            <a:r>
              <a:rPr sz="1200" b="1" spc="-5" dirty="0">
                <a:latin typeface="Times New Roman"/>
                <a:cs typeface="Times New Roman"/>
              </a:rPr>
              <a:t>findings</a:t>
            </a:r>
            <a:r>
              <a:rPr sz="1200" b="1" spc="-45" dirty="0">
                <a:latin typeface="Times New Roman"/>
                <a:cs typeface="Times New Roman"/>
              </a:rPr>
              <a:t> </a:t>
            </a:r>
            <a:r>
              <a:rPr sz="1200" b="1" spc="-10" dirty="0">
                <a:latin typeface="Times New Roman"/>
                <a:cs typeface="Times New Roman"/>
              </a:rPr>
              <a:t>:-</a:t>
            </a:r>
            <a:endParaRPr sz="1200">
              <a:latin typeface="Times New Roman"/>
              <a:cs typeface="Times New Roman"/>
            </a:endParaRPr>
          </a:p>
          <a:p>
            <a:pPr marL="984885" lvl="1" indent="-286385">
              <a:lnSpc>
                <a:spcPct val="100000"/>
              </a:lnSpc>
              <a:spcBef>
                <a:spcPts val="509"/>
              </a:spcBef>
              <a:buFont typeface="Arial MT"/>
              <a:buChar char="•"/>
              <a:tabLst>
                <a:tab pos="984885" algn="l"/>
                <a:tab pos="985519" algn="l"/>
              </a:tabLst>
            </a:pPr>
            <a:r>
              <a:rPr sz="1200" spc="25" dirty="0">
                <a:latin typeface="Trebuchet MS"/>
                <a:cs typeface="Trebuchet MS"/>
              </a:rPr>
              <a:t>URL</a:t>
            </a:r>
            <a:r>
              <a:rPr sz="1200" spc="-140" dirty="0">
                <a:latin typeface="Trebuchet MS"/>
                <a:cs typeface="Trebuchet MS"/>
              </a:rPr>
              <a:t> </a:t>
            </a:r>
            <a:r>
              <a:rPr sz="1200" spc="-35" dirty="0">
                <a:latin typeface="Trebuchet MS"/>
                <a:cs typeface="Trebuchet MS"/>
              </a:rPr>
              <a:t>Length:</a:t>
            </a:r>
            <a:r>
              <a:rPr sz="1200" spc="-105" dirty="0">
                <a:latin typeface="Trebuchet MS"/>
                <a:cs typeface="Trebuchet MS"/>
              </a:rPr>
              <a:t> </a:t>
            </a:r>
            <a:r>
              <a:rPr sz="1200" spc="-20" dirty="0">
                <a:latin typeface="Trebuchet MS"/>
                <a:cs typeface="Trebuchet MS"/>
              </a:rPr>
              <a:t>Longer</a:t>
            </a:r>
            <a:r>
              <a:rPr sz="1200" spc="-90" dirty="0">
                <a:latin typeface="Trebuchet MS"/>
                <a:cs typeface="Trebuchet MS"/>
              </a:rPr>
              <a:t> </a:t>
            </a:r>
            <a:r>
              <a:rPr sz="1200" spc="25" dirty="0">
                <a:latin typeface="Trebuchet MS"/>
                <a:cs typeface="Trebuchet MS"/>
              </a:rPr>
              <a:t>URLs</a:t>
            </a:r>
            <a:r>
              <a:rPr sz="1200" spc="-125" dirty="0">
                <a:latin typeface="Trebuchet MS"/>
                <a:cs typeface="Trebuchet MS"/>
              </a:rPr>
              <a:t> </a:t>
            </a:r>
            <a:r>
              <a:rPr sz="1200" spc="-30" dirty="0">
                <a:latin typeface="Trebuchet MS"/>
                <a:cs typeface="Trebuchet MS"/>
              </a:rPr>
              <a:t>often</a:t>
            </a:r>
            <a:r>
              <a:rPr sz="1200" spc="-125" dirty="0">
                <a:latin typeface="Trebuchet MS"/>
                <a:cs typeface="Trebuchet MS"/>
              </a:rPr>
              <a:t> </a:t>
            </a:r>
            <a:r>
              <a:rPr sz="1200" spc="-30" dirty="0">
                <a:latin typeface="Trebuchet MS"/>
                <a:cs typeface="Trebuchet MS"/>
              </a:rPr>
              <a:t>indicate</a:t>
            </a:r>
            <a:r>
              <a:rPr sz="1200" spc="-95" dirty="0">
                <a:latin typeface="Trebuchet MS"/>
                <a:cs typeface="Trebuchet MS"/>
              </a:rPr>
              <a:t> </a:t>
            </a:r>
            <a:r>
              <a:rPr sz="1200" spc="-5" dirty="0">
                <a:latin typeface="Trebuchet MS"/>
                <a:cs typeface="Trebuchet MS"/>
              </a:rPr>
              <a:t>phishing</a:t>
            </a:r>
            <a:r>
              <a:rPr sz="1200" spc="-120" dirty="0">
                <a:latin typeface="Trebuchet MS"/>
                <a:cs typeface="Trebuchet MS"/>
              </a:rPr>
              <a:t> </a:t>
            </a:r>
            <a:r>
              <a:rPr sz="1200" spc="-30" dirty="0">
                <a:latin typeface="Trebuchet MS"/>
                <a:cs typeface="Trebuchet MS"/>
              </a:rPr>
              <a:t>attempts.</a:t>
            </a:r>
            <a:endParaRPr sz="1200">
              <a:latin typeface="Trebuchet MS"/>
              <a:cs typeface="Trebuchet MS"/>
            </a:endParaRPr>
          </a:p>
          <a:p>
            <a:pPr marL="984885" lvl="1" indent="-286385">
              <a:lnSpc>
                <a:spcPct val="100000"/>
              </a:lnSpc>
              <a:spcBef>
                <a:spcPts val="440"/>
              </a:spcBef>
              <a:buFont typeface="Arial MT"/>
              <a:buChar char="•"/>
              <a:tabLst>
                <a:tab pos="984885" algn="l"/>
                <a:tab pos="985519" algn="l"/>
              </a:tabLst>
            </a:pPr>
            <a:r>
              <a:rPr sz="1200" spc="15" dirty="0">
                <a:latin typeface="Trebuchet MS"/>
                <a:cs typeface="Trebuchet MS"/>
              </a:rPr>
              <a:t>Domain</a:t>
            </a:r>
            <a:r>
              <a:rPr sz="1200" spc="-130" dirty="0">
                <a:latin typeface="Trebuchet MS"/>
                <a:cs typeface="Trebuchet MS"/>
              </a:rPr>
              <a:t> </a:t>
            </a:r>
            <a:r>
              <a:rPr sz="1200" spc="-35" dirty="0">
                <a:latin typeface="Trebuchet MS"/>
                <a:cs typeface="Trebuchet MS"/>
              </a:rPr>
              <a:t>Age:</a:t>
            </a:r>
            <a:r>
              <a:rPr sz="1200" spc="-105" dirty="0">
                <a:latin typeface="Trebuchet MS"/>
                <a:cs typeface="Trebuchet MS"/>
              </a:rPr>
              <a:t> </a:t>
            </a:r>
            <a:r>
              <a:rPr sz="1200" spc="-25" dirty="0">
                <a:latin typeface="Trebuchet MS"/>
                <a:cs typeface="Trebuchet MS"/>
              </a:rPr>
              <a:t>Newly</a:t>
            </a:r>
            <a:r>
              <a:rPr sz="1200" spc="-80" dirty="0">
                <a:latin typeface="Trebuchet MS"/>
                <a:cs typeface="Trebuchet MS"/>
              </a:rPr>
              <a:t> </a:t>
            </a:r>
            <a:r>
              <a:rPr sz="1200" spc="-30" dirty="0">
                <a:latin typeface="Trebuchet MS"/>
                <a:cs typeface="Trebuchet MS"/>
              </a:rPr>
              <a:t>registered</a:t>
            </a:r>
            <a:r>
              <a:rPr sz="1200" spc="-140" dirty="0">
                <a:latin typeface="Trebuchet MS"/>
                <a:cs typeface="Trebuchet MS"/>
              </a:rPr>
              <a:t> </a:t>
            </a:r>
            <a:r>
              <a:rPr sz="1200" spc="15" dirty="0">
                <a:latin typeface="Trebuchet MS"/>
                <a:cs typeface="Trebuchet MS"/>
              </a:rPr>
              <a:t>domains</a:t>
            </a:r>
            <a:r>
              <a:rPr sz="1200" spc="-120" dirty="0">
                <a:latin typeface="Trebuchet MS"/>
                <a:cs typeface="Trebuchet MS"/>
              </a:rPr>
              <a:t> </a:t>
            </a:r>
            <a:r>
              <a:rPr sz="1200" spc="-25" dirty="0">
                <a:latin typeface="Trebuchet MS"/>
                <a:cs typeface="Trebuchet MS"/>
              </a:rPr>
              <a:t>are</a:t>
            </a:r>
            <a:r>
              <a:rPr sz="1200" spc="-170" dirty="0">
                <a:latin typeface="Trebuchet MS"/>
                <a:cs typeface="Trebuchet MS"/>
              </a:rPr>
              <a:t> </a:t>
            </a:r>
            <a:r>
              <a:rPr sz="1200" spc="-30" dirty="0">
                <a:latin typeface="Trebuchet MS"/>
                <a:cs typeface="Trebuchet MS"/>
              </a:rPr>
              <a:t>frequently</a:t>
            </a:r>
            <a:r>
              <a:rPr sz="1200" spc="-155" dirty="0">
                <a:latin typeface="Trebuchet MS"/>
                <a:cs typeface="Trebuchet MS"/>
              </a:rPr>
              <a:t> </a:t>
            </a:r>
            <a:r>
              <a:rPr sz="1200" spc="10" dirty="0">
                <a:latin typeface="Trebuchet MS"/>
                <a:cs typeface="Trebuchet MS"/>
              </a:rPr>
              <a:t>associated</a:t>
            </a:r>
            <a:r>
              <a:rPr sz="1200" spc="-135" dirty="0">
                <a:latin typeface="Trebuchet MS"/>
                <a:cs typeface="Trebuchet MS"/>
              </a:rPr>
              <a:t> </a:t>
            </a:r>
            <a:r>
              <a:rPr sz="1200" spc="-55" dirty="0">
                <a:latin typeface="Trebuchet MS"/>
                <a:cs typeface="Trebuchet MS"/>
              </a:rPr>
              <a:t>with</a:t>
            </a:r>
            <a:r>
              <a:rPr sz="1200" spc="-50" dirty="0">
                <a:latin typeface="Trebuchet MS"/>
                <a:cs typeface="Trebuchet MS"/>
              </a:rPr>
              <a:t> </a:t>
            </a:r>
            <a:r>
              <a:rPr sz="1200" spc="-20" dirty="0">
                <a:latin typeface="Trebuchet MS"/>
                <a:cs typeface="Trebuchet MS"/>
              </a:rPr>
              <a:t>phishing.</a:t>
            </a:r>
            <a:endParaRPr sz="1200">
              <a:latin typeface="Trebuchet MS"/>
              <a:cs typeface="Trebuchet MS"/>
            </a:endParaRPr>
          </a:p>
          <a:p>
            <a:pPr marL="984885" lvl="1" indent="-286385">
              <a:lnSpc>
                <a:spcPct val="100000"/>
              </a:lnSpc>
              <a:spcBef>
                <a:spcPts val="509"/>
              </a:spcBef>
              <a:buFont typeface="Arial MT"/>
              <a:buChar char="•"/>
              <a:tabLst>
                <a:tab pos="984885" algn="l"/>
                <a:tab pos="985519" algn="l"/>
              </a:tabLst>
            </a:pPr>
            <a:r>
              <a:rPr sz="1200" dirty="0">
                <a:latin typeface="Trebuchet MS"/>
                <a:cs typeface="Trebuchet MS"/>
              </a:rPr>
              <a:t>Special</a:t>
            </a:r>
            <a:r>
              <a:rPr sz="1200" spc="-75" dirty="0">
                <a:latin typeface="Trebuchet MS"/>
                <a:cs typeface="Trebuchet MS"/>
              </a:rPr>
              <a:t> </a:t>
            </a:r>
            <a:r>
              <a:rPr sz="1200" spc="-15" dirty="0">
                <a:latin typeface="Trebuchet MS"/>
                <a:cs typeface="Trebuchet MS"/>
              </a:rPr>
              <a:t>Characters:</a:t>
            </a:r>
            <a:r>
              <a:rPr sz="1200" spc="-105" dirty="0">
                <a:latin typeface="Trebuchet MS"/>
                <a:cs typeface="Trebuchet MS"/>
              </a:rPr>
              <a:t> </a:t>
            </a:r>
            <a:r>
              <a:rPr sz="1200" spc="-60" dirty="0">
                <a:latin typeface="Trebuchet MS"/>
                <a:cs typeface="Trebuchet MS"/>
              </a:rPr>
              <a:t>The</a:t>
            </a:r>
            <a:r>
              <a:rPr sz="1200" spc="-95" dirty="0">
                <a:latin typeface="Trebuchet MS"/>
                <a:cs typeface="Trebuchet MS"/>
              </a:rPr>
              <a:t> </a:t>
            </a:r>
            <a:r>
              <a:rPr sz="1200" spc="5" dirty="0">
                <a:latin typeface="Trebuchet MS"/>
                <a:cs typeface="Trebuchet MS"/>
              </a:rPr>
              <a:t>presence</a:t>
            </a:r>
            <a:r>
              <a:rPr sz="1200" spc="-170" dirty="0">
                <a:latin typeface="Trebuchet MS"/>
                <a:cs typeface="Trebuchet MS"/>
              </a:rPr>
              <a:t> </a:t>
            </a:r>
            <a:r>
              <a:rPr sz="1200" spc="-30" dirty="0">
                <a:latin typeface="Trebuchet MS"/>
                <a:cs typeface="Trebuchet MS"/>
              </a:rPr>
              <a:t>of</a:t>
            </a:r>
            <a:r>
              <a:rPr sz="1200" spc="-120" dirty="0">
                <a:latin typeface="Trebuchet MS"/>
                <a:cs typeface="Trebuchet MS"/>
              </a:rPr>
              <a:t> </a:t>
            </a:r>
            <a:r>
              <a:rPr sz="1200" spc="25" dirty="0">
                <a:latin typeface="Trebuchet MS"/>
                <a:cs typeface="Trebuchet MS"/>
              </a:rPr>
              <a:t>unusual</a:t>
            </a:r>
            <a:r>
              <a:rPr sz="1200" spc="-150" dirty="0">
                <a:latin typeface="Trebuchet MS"/>
                <a:cs typeface="Trebuchet MS"/>
              </a:rPr>
              <a:t> </a:t>
            </a:r>
            <a:r>
              <a:rPr sz="1200" spc="-10" dirty="0">
                <a:latin typeface="Trebuchet MS"/>
                <a:cs typeface="Trebuchet MS"/>
              </a:rPr>
              <a:t>characters</a:t>
            </a:r>
            <a:r>
              <a:rPr sz="1200" spc="-120" dirty="0">
                <a:latin typeface="Trebuchet MS"/>
                <a:cs typeface="Trebuchet MS"/>
              </a:rPr>
              <a:t> </a:t>
            </a:r>
            <a:r>
              <a:rPr sz="1200" spc="15" dirty="0">
                <a:latin typeface="Trebuchet MS"/>
                <a:cs typeface="Trebuchet MS"/>
              </a:rPr>
              <a:t>can</a:t>
            </a:r>
            <a:r>
              <a:rPr sz="1200" spc="-125" dirty="0">
                <a:latin typeface="Trebuchet MS"/>
                <a:cs typeface="Trebuchet MS"/>
              </a:rPr>
              <a:t> </a:t>
            </a:r>
            <a:r>
              <a:rPr sz="1200" spc="-5" dirty="0">
                <a:latin typeface="Trebuchet MS"/>
                <a:cs typeface="Trebuchet MS"/>
              </a:rPr>
              <a:t>signal</a:t>
            </a:r>
            <a:r>
              <a:rPr sz="1200" spc="-150" dirty="0">
                <a:latin typeface="Trebuchet MS"/>
                <a:cs typeface="Trebuchet MS"/>
              </a:rPr>
              <a:t> </a:t>
            </a:r>
            <a:r>
              <a:rPr sz="1200" spc="5" dirty="0">
                <a:latin typeface="Trebuchet MS"/>
                <a:cs typeface="Trebuchet MS"/>
              </a:rPr>
              <a:t>malicious</a:t>
            </a:r>
            <a:r>
              <a:rPr sz="1200" spc="-114" dirty="0">
                <a:latin typeface="Trebuchet MS"/>
                <a:cs typeface="Trebuchet MS"/>
              </a:rPr>
              <a:t> </a:t>
            </a:r>
            <a:r>
              <a:rPr sz="1200" spc="-55" dirty="0">
                <a:latin typeface="Trebuchet MS"/>
                <a:cs typeface="Trebuchet MS"/>
              </a:rPr>
              <a:t>intent.</a:t>
            </a:r>
            <a:endParaRPr sz="1200">
              <a:latin typeface="Trebuchet MS"/>
              <a:cs typeface="Trebuchet MS"/>
            </a:endParaRPr>
          </a:p>
          <a:p>
            <a:pPr marL="984885" lvl="1" indent="-286385">
              <a:lnSpc>
                <a:spcPct val="100000"/>
              </a:lnSpc>
              <a:spcBef>
                <a:spcPts val="515"/>
              </a:spcBef>
              <a:buFont typeface="Arial MT"/>
              <a:buChar char="•"/>
              <a:tabLst>
                <a:tab pos="984885" algn="l"/>
                <a:tab pos="985519" algn="l"/>
              </a:tabLst>
            </a:pPr>
            <a:r>
              <a:rPr sz="1200" spc="-20" dirty="0">
                <a:latin typeface="Trebuchet MS"/>
                <a:cs typeface="Trebuchet MS"/>
              </a:rPr>
              <a:t>Security</a:t>
            </a:r>
            <a:r>
              <a:rPr sz="1200" spc="-75" dirty="0">
                <a:latin typeface="Trebuchet MS"/>
                <a:cs typeface="Trebuchet MS"/>
              </a:rPr>
              <a:t> </a:t>
            </a:r>
            <a:r>
              <a:rPr sz="1200" spc="-40" dirty="0">
                <a:latin typeface="Trebuchet MS"/>
                <a:cs typeface="Trebuchet MS"/>
              </a:rPr>
              <a:t>Certificate</a:t>
            </a:r>
            <a:r>
              <a:rPr sz="1200" spc="-90" dirty="0">
                <a:latin typeface="Trebuchet MS"/>
                <a:cs typeface="Trebuchet MS"/>
              </a:rPr>
              <a:t> </a:t>
            </a:r>
            <a:r>
              <a:rPr sz="1200" spc="-30" dirty="0">
                <a:latin typeface="Trebuchet MS"/>
                <a:cs typeface="Trebuchet MS"/>
              </a:rPr>
              <a:t>Information:</a:t>
            </a:r>
            <a:r>
              <a:rPr sz="1200" spc="-105" dirty="0">
                <a:latin typeface="Trebuchet MS"/>
                <a:cs typeface="Trebuchet MS"/>
              </a:rPr>
              <a:t> </a:t>
            </a:r>
            <a:r>
              <a:rPr sz="1200" dirty="0">
                <a:latin typeface="Trebuchet MS"/>
                <a:cs typeface="Trebuchet MS"/>
              </a:rPr>
              <a:t>Lack</a:t>
            </a:r>
            <a:r>
              <a:rPr sz="1200" spc="-114" dirty="0">
                <a:latin typeface="Trebuchet MS"/>
                <a:cs typeface="Trebuchet MS"/>
              </a:rPr>
              <a:t> </a:t>
            </a:r>
            <a:r>
              <a:rPr sz="1200" spc="-30" dirty="0">
                <a:latin typeface="Trebuchet MS"/>
                <a:cs typeface="Trebuchet MS"/>
              </a:rPr>
              <a:t>of</a:t>
            </a:r>
            <a:r>
              <a:rPr sz="1200" spc="-120" dirty="0">
                <a:latin typeface="Trebuchet MS"/>
                <a:cs typeface="Trebuchet MS"/>
              </a:rPr>
              <a:t> </a:t>
            </a:r>
            <a:r>
              <a:rPr sz="1200" spc="-40" dirty="0">
                <a:latin typeface="Trebuchet MS"/>
                <a:cs typeface="Trebuchet MS"/>
              </a:rPr>
              <a:t>valid</a:t>
            </a:r>
            <a:r>
              <a:rPr sz="1200" spc="-55" dirty="0">
                <a:latin typeface="Trebuchet MS"/>
                <a:cs typeface="Trebuchet MS"/>
              </a:rPr>
              <a:t> </a:t>
            </a:r>
            <a:r>
              <a:rPr sz="1200" spc="55" dirty="0">
                <a:latin typeface="Trebuchet MS"/>
                <a:cs typeface="Trebuchet MS"/>
              </a:rPr>
              <a:t>SSL</a:t>
            </a:r>
            <a:r>
              <a:rPr sz="1200" spc="-130" dirty="0">
                <a:latin typeface="Trebuchet MS"/>
                <a:cs typeface="Trebuchet MS"/>
              </a:rPr>
              <a:t> </a:t>
            </a:r>
            <a:r>
              <a:rPr sz="1200" spc="-35" dirty="0">
                <a:latin typeface="Trebuchet MS"/>
                <a:cs typeface="Trebuchet MS"/>
              </a:rPr>
              <a:t>certificates</a:t>
            </a:r>
            <a:r>
              <a:rPr sz="1200" spc="-40" dirty="0">
                <a:latin typeface="Trebuchet MS"/>
                <a:cs typeface="Trebuchet MS"/>
              </a:rPr>
              <a:t> </a:t>
            </a:r>
            <a:r>
              <a:rPr sz="1200" spc="-15" dirty="0">
                <a:latin typeface="Trebuchet MS"/>
                <a:cs typeface="Trebuchet MS"/>
              </a:rPr>
              <a:t>is</a:t>
            </a:r>
            <a:r>
              <a:rPr sz="1200" spc="-40" dirty="0">
                <a:latin typeface="Trebuchet MS"/>
                <a:cs typeface="Trebuchet MS"/>
              </a:rPr>
              <a:t> </a:t>
            </a:r>
            <a:r>
              <a:rPr sz="1200" spc="5" dirty="0">
                <a:latin typeface="Trebuchet MS"/>
                <a:cs typeface="Trebuchet MS"/>
              </a:rPr>
              <a:t>a</a:t>
            </a:r>
            <a:r>
              <a:rPr sz="1200" spc="-170" dirty="0">
                <a:latin typeface="Trebuchet MS"/>
                <a:cs typeface="Trebuchet MS"/>
              </a:rPr>
              <a:t> </a:t>
            </a:r>
            <a:r>
              <a:rPr sz="1200" spc="25" dirty="0">
                <a:latin typeface="Trebuchet MS"/>
                <a:cs typeface="Trebuchet MS"/>
              </a:rPr>
              <a:t>common</a:t>
            </a:r>
            <a:r>
              <a:rPr sz="1200" spc="-120" dirty="0">
                <a:latin typeface="Trebuchet MS"/>
                <a:cs typeface="Trebuchet MS"/>
              </a:rPr>
              <a:t> </a:t>
            </a:r>
            <a:r>
              <a:rPr sz="1200" spc="-60" dirty="0">
                <a:latin typeface="Trebuchet MS"/>
                <a:cs typeface="Trebuchet MS"/>
              </a:rPr>
              <a:t>trait</a:t>
            </a:r>
            <a:r>
              <a:rPr sz="1200" spc="-150" dirty="0">
                <a:latin typeface="Trebuchet MS"/>
                <a:cs typeface="Trebuchet MS"/>
              </a:rPr>
              <a:t> </a:t>
            </a:r>
            <a:r>
              <a:rPr sz="1200" spc="-30" dirty="0">
                <a:latin typeface="Trebuchet MS"/>
                <a:cs typeface="Trebuchet MS"/>
              </a:rPr>
              <a:t>of</a:t>
            </a:r>
            <a:r>
              <a:rPr sz="1200" spc="-114" dirty="0">
                <a:latin typeface="Trebuchet MS"/>
                <a:cs typeface="Trebuchet MS"/>
              </a:rPr>
              <a:t> </a:t>
            </a:r>
            <a:r>
              <a:rPr sz="1200" spc="-5" dirty="0">
                <a:latin typeface="Trebuchet MS"/>
                <a:cs typeface="Trebuchet MS"/>
              </a:rPr>
              <a:t>phishing</a:t>
            </a:r>
            <a:r>
              <a:rPr sz="1200" spc="-114" dirty="0">
                <a:latin typeface="Trebuchet MS"/>
                <a:cs typeface="Trebuchet MS"/>
              </a:rPr>
              <a:t> </a:t>
            </a:r>
            <a:r>
              <a:rPr sz="1200" spc="-5" dirty="0">
                <a:latin typeface="Trebuchet MS"/>
                <a:cs typeface="Trebuchet MS"/>
              </a:rPr>
              <a:t>sites.</a:t>
            </a:r>
            <a:endParaRPr sz="1200">
              <a:latin typeface="Trebuchet MS"/>
              <a:cs typeface="Trebuchet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25190" y="628332"/>
            <a:ext cx="5343525" cy="701040"/>
          </a:xfrm>
          <a:prstGeom prst="rect">
            <a:avLst/>
          </a:prstGeom>
        </p:spPr>
        <p:txBody>
          <a:bodyPr vert="horz" wrap="square" lIns="0" tIns="16510" rIns="0" bIns="0" rtlCol="0">
            <a:spAutoFit/>
          </a:bodyPr>
          <a:lstStyle/>
          <a:p>
            <a:pPr marL="12700">
              <a:lnSpc>
                <a:spcPct val="100000"/>
              </a:lnSpc>
              <a:spcBef>
                <a:spcPts val="130"/>
              </a:spcBef>
            </a:pPr>
            <a:r>
              <a:rPr spc="-5" dirty="0"/>
              <a:t>Objective</a:t>
            </a:r>
            <a:r>
              <a:rPr spc="-15" dirty="0"/>
              <a:t> </a:t>
            </a:r>
            <a:r>
              <a:rPr spc="-10" dirty="0"/>
              <a:t>of</a:t>
            </a:r>
            <a:r>
              <a:rPr spc="-45" dirty="0"/>
              <a:t> </a:t>
            </a:r>
            <a:r>
              <a:rPr spc="10" dirty="0"/>
              <a:t>the</a:t>
            </a:r>
            <a:r>
              <a:rPr spc="-15" dirty="0"/>
              <a:t> </a:t>
            </a:r>
            <a:r>
              <a:rPr spc="-10" dirty="0"/>
              <a:t>Project</a:t>
            </a:r>
          </a:p>
        </p:txBody>
      </p:sp>
      <p:sp>
        <p:nvSpPr>
          <p:cNvPr id="3" name="object 3"/>
          <p:cNvSpPr txBox="1"/>
          <p:nvPr/>
        </p:nvSpPr>
        <p:spPr>
          <a:xfrm>
            <a:off x="917575" y="1823148"/>
            <a:ext cx="11042015" cy="3863975"/>
          </a:xfrm>
          <a:prstGeom prst="rect">
            <a:avLst/>
          </a:prstGeom>
        </p:spPr>
        <p:txBody>
          <a:bodyPr vert="horz" wrap="square" lIns="0" tIns="49530" rIns="0" bIns="0" rtlCol="0">
            <a:spAutoFit/>
          </a:bodyPr>
          <a:lstStyle/>
          <a:p>
            <a:pPr marL="12700" marR="261620">
              <a:lnSpc>
                <a:spcPct val="89100"/>
              </a:lnSpc>
              <a:spcBef>
                <a:spcPts val="390"/>
              </a:spcBef>
            </a:pPr>
            <a:r>
              <a:rPr sz="2000" dirty="0">
                <a:latin typeface="Times New Roman"/>
                <a:cs typeface="Times New Roman"/>
              </a:rPr>
              <a:t>Develop </a:t>
            </a:r>
            <a:r>
              <a:rPr sz="2000" spc="10" dirty="0">
                <a:latin typeface="Times New Roman"/>
                <a:cs typeface="Times New Roman"/>
              </a:rPr>
              <a:t>a </a:t>
            </a:r>
            <a:r>
              <a:rPr sz="2000" spc="-5" dirty="0">
                <a:latin typeface="Times New Roman"/>
                <a:cs typeface="Times New Roman"/>
              </a:rPr>
              <a:t>system </a:t>
            </a:r>
            <a:r>
              <a:rPr sz="2000" spc="-10" dirty="0">
                <a:latin typeface="Times New Roman"/>
                <a:cs typeface="Times New Roman"/>
              </a:rPr>
              <a:t>to </a:t>
            </a:r>
            <a:r>
              <a:rPr sz="2000" spc="10" dirty="0">
                <a:latin typeface="Times New Roman"/>
                <a:cs typeface="Times New Roman"/>
              </a:rPr>
              <a:t>detect </a:t>
            </a:r>
            <a:r>
              <a:rPr sz="2000" spc="-5" dirty="0">
                <a:latin typeface="Times New Roman"/>
                <a:cs typeface="Times New Roman"/>
              </a:rPr>
              <a:t>Anonymity </a:t>
            </a:r>
            <a:r>
              <a:rPr sz="2000" dirty="0">
                <a:latin typeface="Times New Roman"/>
                <a:cs typeface="Times New Roman"/>
              </a:rPr>
              <a:t>and </a:t>
            </a:r>
            <a:r>
              <a:rPr sz="2000" spc="-5" dirty="0">
                <a:latin typeface="Times New Roman"/>
                <a:cs typeface="Times New Roman"/>
              </a:rPr>
              <a:t>secure Confendentiality </a:t>
            </a:r>
            <a:r>
              <a:rPr sz="2000" spc="-10" dirty="0">
                <a:latin typeface="Times New Roman"/>
                <a:cs typeface="Times New Roman"/>
              </a:rPr>
              <a:t>in </a:t>
            </a:r>
            <a:r>
              <a:rPr sz="2000" dirty="0">
                <a:latin typeface="Times New Roman"/>
                <a:cs typeface="Times New Roman"/>
              </a:rPr>
              <a:t>website </a:t>
            </a:r>
            <a:r>
              <a:rPr sz="2000" spc="5" dirty="0">
                <a:latin typeface="Times New Roman"/>
                <a:cs typeface="Times New Roman"/>
              </a:rPr>
              <a:t>using </a:t>
            </a:r>
            <a:r>
              <a:rPr sz="2000" dirty="0">
                <a:latin typeface="Times New Roman"/>
                <a:cs typeface="Times New Roman"/>
              </a:rPr>
              <a:t>Phising </a:t>
            </a:r>
            <a:r>
              <a:rPr sz="2000" spc="-30" dirty="0">
                <a:latin typeface="Times New Roman"/>
                <a:cs typeface="Times New Roman"/>
              </a:rPr>
              <a:t>Website </a:t>
            </a:r>
            <a:r>
              <a:rPr sz="2000" spc="-25" dirty="0">
                <a:latin typeface="Times New Roman"/>
                <a:cs typeface="Times New Roman"/>
              </a:rPr>
              <a:t> </a:t>
            </a:r>
            <a:r>
              <a:rPr sz="2000" spc="-5" dirty="0">
                <a:latin typeface="Times New Roman"/>
                <a:cs typeface="Times New Roman"/>
              </a:rPr>
              <a:t>Detection</a:t>
            </a:r>
            <a:r>
              <a:rPr sz="2000" spc="-10" dirty="0">
                <a:latin typeface="Times New Roman"/>
                <a:cs typeface="Times New Roman"/>
              </a:rPr>
              <a:t> </a:t>
            </a:r>
            <a:r>
              <a:rPr sz="2000" spc="5" dirty="0">
                <a:latin typeface="Times New Roman"/>
                <a:cs typeface="Times New Roman"/>
              </a:rPr>
              <a:t>System:</a:t>
            </a:r>
            <a:r>
              <a:rPr sz="2000" spc="-10" dirty="0">
                <a:latin typeface="Times New Roman"/>
                <a:cs typeface="Times New Roman"/>
              </a:rPr>
              <a:t> </a:t>
            </a:r>
            <a:r>
              <a:rPr sz="2000" spc="-15" dirty="0">
                <a:latin typeface="Times New Roman"/>
                <a:cs typeface="Times New Roman"/>
              </a:rPr>
              <a:t>Build</a:t>
            </a:r>
            <a:r>
              <a:rPr sz="2000" spc="-5" dirty="0">
                <a:latin typeface="Times New Roman"/>
                <a:cs typeface="Times New Roman"/>
              </a:rPr>
              <a:t> </a:t>
            </a:r>
            <a:r>
              <a:rPr sz="2000" spc="10" dirty="0">
                <a:latin typeface="Times New Roman"/>
                <a:cs typeface="Times New Roman"/>
              </a:rPr>
              <a:t>an</a:t>
            </a:r>
            <a:r>
              <a:rPr sz="2000" spc="-10" dirty="0">
                <a:latin typeface="Times New Roman"/>
                <a:cs typeface="Times New Roman"/>
              </a:rPr>
              <a:t> </a:t>
            </a:r>
            <a:r>
              <a:rPr sz="2000" spc="20" dirty="0">
                <a:latin typeface="Times New Roman"/>
                <a:cs typeface="Times New Roman"/>
              </a:rPr>
              <a:t>ML</a:t>
            </a:r>
            <a:r>
              <a:rPr sz="2000" spc="-85" dirty="0">
                <a:latin typeface="Times New Roman"/>
                <a:cs typeface="Times New Roman"/>
              </a:rPr>
              <a:t> </a:t>
            </a:r>
            <a:r>
              <a:rPr sz="2000" spc="-5" dirty="0">
                <a:latin typeface="Times New Roman"/>
                <a:cs typeface="Times New Roman"/>
              </a:rPr>
              <a:t>model</a:t>
            </a:r>
            <a:r>
              <a:rPr sz="2000" spc="-10" dirty="0">
                <a:latin typeface="Times New Roman"/>
                <a:cs typeface="Times New Roman"/>
              </a:rPr>
              <a:t> </a:t>
            </a:r>
            <a:r>
              <a:rPr sz="2000" spc="5" dirty="0">
                <a:latin typeface="Times New Roman"/>
                <a:cs typeface="Times New Roman"/>
              </a:rPr>
              <a:t>capable</a:t>
            </a:r>
            <a:r>
              <a:rPr sz="2000" spc="-40" dirty="0">
                <a:latin typeface="Times New Roman"/>
                <a:cs typeface="Times New Roman"/>
              </a:rPr>
              <a:t> </a:t>
            </a:r>
            <a:r>
              <a:rPr sz="2000" spc="-10" dirty="0">
                <a:latin typeface="Times New Roman"/>
                <a:cs typeface="Times New Roman"/>
              </a:rPr>
              <a:t>of</a:t>
            </a:r>
            <a:r>
              <a:rPr sz="2000" spc="25" dirty="0">
                <a:latin typeface="Times New Roman"/>
                <a:cs typeface="Times New Roman"/>
              </a:rPr>
              <a:t> </a:t>
            </a:r>
            <a:r>
              <a:rPr sz="2000" spc="-5" dirty="0">
                <a:latin typeface="Times New Roman"/>
                <a:cs typeface="Times New Roman"/>
              </a:rPr>
              <a:t>identifying </a:t>
            </a:r>
            <a:r>
              <a:rPr sz="2000" dirty="0">
                <a:latin typeface="Times New Roman"/>
                <a:cs typeface="Times New Roman"/>
              </a:rPr>
              <a:t>phishing</a:t>
            </a:r>
            <a:r>
              <a:rPr sz="2000" spc="-10" dirty="0">
                <a:latin typeface="Times New Roman"/>
                <a:cs typeface="Times New Roman"/>
              </a:rPr>
              <a:t> </a:t>
            </a:r>
            <a:r>
              <a:rPr sz="2000" spc="-5" dirty="0">
                <a:latin typeface="Times New Roman"/>
                <a:cs typeface="Times New Roman"/>
              </a:rPr>
              <a:t>websites</a:t>
            </a:r>
            <a:r>
              <a:rPr sz="2000" spc="-10" dirty="0">
                <a:latin typeface="Times New Roman"/>
                <a:cs typeface="Times New Roman"/>
              </a:rPr>
              <a:t> </a:t>
            </a:r>
            <a:r>
              <a:rPr sz="2000" spc="-5" dirty="0">
                <a:latin typeface="Times New Roman"/>
                <a:cs typeface="Times New Roman"/>
              </a:rPr>
              <a:t>based </a:t>
            </a:r>
            <a:r>
              <a:rPr sz="2000" spc="30" dirty="0">
                <a:latin typeface="Times New Roman"/>
                <a:cs typeface="Times New Roman"/>
              </a:rPr>
              <a:t>on</a:t>
            </a:r>
            <a:r>
              <a:rPr sz="2000" spc="-10" dirty="0">
                <a:latin typeface="Times New Roman"/>
                <a:cs typeface="Times New Roman"/>
              </a:rPr>
              <a:t> website</a:t>
            </a:r>
            <a:r>
              <a:rPr sz="2000" spc="30" dirty="0">
                <a:latin typeface="Times New Roman"/>
                <a:cs typeface="Times New Roman"/>
              </a:rPr>
              <a:t> </a:t>
            </a:r>
            <a:r>
              <a:rPr sz="2000" spc="-10" dirty="0">
                <a:latin typeface="Times New Roman"/>
                <a:cs typeface="Times New Roman"/>
              </a:rPr>
              <a:t>features </a:t>
            </a:r>
            <a:r>
              <a:rPr sz="2000" spc="-484" dirty="0">
                <a:latin typeface="Times New Roman"/>
                <a:cs typeface="Times New Roman"/>
              </a:rPr>
              <a:t> </a:t>
            </a:r>
            <a:r>
              <a:rPr sz="2000" spc="-5" dirty="0">
                <a:latin typeface="Times New Roman"/>
                <a:cs typeface="Times New Roman"/>
              </a:rPr>
              <a:t>(e.g.,</a:t>
            </a:r>
            <a:r>
              <a:rPr sz="2000" spc="40" dirty="0">
                <a:latin typeface="Times New Roman"/>
                <a:cs typeface="Times New Roman"/>
              </a:rPr>
              <a:t> </a:t>
            </a:r>
            <a:r>
              <a:rPr sz="2000" spc="5" dirty="0">
                <a:latin typeface="Times New Roman"/>
                <a:cs typeface="Times New Roman"/>
              </a:rPr>
              <a:t>URL</a:t>
            </a:r>
            <a:r>
              <a:rPr sz="2000" spc="-90" dirty="0">
                <a:latin typeface="Times New Roman"/>
                <a:cs typeface="Times New Roman"/>
              </a:rPr>
              <a:t> </a:t>
            </a:r>
            <a:r>
              <a:rPr sz="2000" spc="-5" dirty="0">
                <a:latin typeface="Times New Roman"/>
                <a:cs typeface="Times New Roman"/>
              </a:rPr>
              <a:t>structure,</a:t>
            </a:r>
            <a:r>
              <a:rPr sz="2000" spc="-35" dirty="0">
                <a:latin typeface="Times New Roman"/>
                <a:cs typeface="Times New Roman"/>
              </a:rPr>
              <a:t> </a:t>
            </a:r>
            <a:r>
              <a:rPr sz="2000" dirty="0">
                <a:latin typeface="Times New Roman"/>
                <a:cs typeface="Times New Roman"/>
              </a:rPr>
              <a:t>website</a:t>
            </a:r>
            <a:r>
              <a:rPr sz="2000" spc="-50" dirty="0">
                <a:latin typeface="Times New Roman"/>
                <a:cs typeface="Times New Roman"/>
              </a:rPr>
              <a:t> </a:t>
            </a:r>
            <a:r>
              <a:rPr sz="2000" dirty="0">
                <a:latin typeface="Times New Roman"/>
                <a:cs typeface="Times New Roman"/>
              </a:rPr>
              <a:t>content,</a:t>
            </a:r>
            <a:r>
              <a:rPr sz="2000" spc="-35" dirty="0">
                <a:latin typeface="Times New Roman"/>
                <a:cs typeface="Times New Roman"/>
              </a:rPr>
              <a:t> </a:t>
            </a:r>
            <a:r>
              <a:rPr sz="2000" spc="-10" dirty="0">
                <a:latin typeface="Times New Roman"/>
                <a:cs typeface="Times New Roman"/>
              </a:rPr>
              <a:t>domain</a:t>
            </a:r>
            <a:r>
              <a:rPr sz="2000" spc="-15" dirty="0">
                <a:latin typeface="Times New Roman"/>
                <a:cs typeface="Times New Roman"/>
              </a:rPr>
              <a:t> </a:t>
            </a:r>
            <a:r>
              <a:rPr sz="2000" dirty="0">
                <a:latin typeface="Times New Roman"/>
                <a:cs typeface="Times New Roman"/>
              </a:rPr>
              <a:t>age).</a:t>
            </a:r>
            <a:endParaRPr sz="2000">
              <a:latin typeface="Times New Roman"/>
              <a:cs typeface="Times New Roman"/>
            </a:endParaRPr>
          </a:p>
          <a:p>
            <a:pPr marL="12700" marR="5080">
              <a:lnSpc>
                <a:spcPts val="2180"/>
              </a:lnSpc>
              <a:spcBef>
                <a:spcPts val="1010"/>
              </a:spcBef>
              <a:buAutoNum type="arabicPeriod"/>
              <a:tabLst>
                <a:tab pos="269875" algn="l"/>
              </a:tabLst>
            </a:pPr>
            <a:r>
              <a:rPr sz="2000" spc="-5" dirty="0">
                <a:latin typeface="Times New Roman"/>
                <a:cs typeface="Times New Roman"/>
              </a:rPr>
              <a:t>Evaluate</a:t>
            </a:r>
            <a:r>
              <a:rPr sz="2000" spc="35" dirty="0">
                <a:latin typeface="Times New Roman"/>
                <a:cs typeface="Times New Roman"/>
              </a:rPr>
              <a:t> </a:t>
            </a:r>
            <a:r>
              <a:rPr sz="2000" spc="-10" dirty="0">
                <a:latin typeface="Times New Roman"/>
                <a:cs typeface="Times New Roman"/>
              </a:rPr>
              <a:t>Different </a:t>
            </a:r>
            <a:r>
              <a:rPr sz="2000" spc="5" dirty="0">
                <a:latin typeface="Times New Roman"/>
                <a:cs typeface="Times New Roman"/>
              </a:rPr>
              <a:t>Machine</a:t>
            </a:r>
            <a:r>
              <a:rPr sz="2000" spc="-40" dirty="0">
                <a:latin typeface="Times New Roman"/>
                <a:cs typeface="Times New Roman"/>
              </a:rPr>
              <a:t> </a:t>
            </a:r>
            <a:r>
              <a:rPr sz="2000" dirty="0">
                <a:latin typeface="Times New Roman"/>
                <a:cs typeface="Times New Roman"/>
              </a:rPr>
              <a:t>Learning</a:t>
            </a:r>
            <a:r>
              <a:rPr sz="2000" spc="-160" dirty="0">
                <a:latin typeface="Times New Roman"/>
                <a:cs typeface="Times New Roman"/>
              </a:rPr>
              <a:t> </a:t>
            </a:r>
            <a:r>
              <a:rPr sz="2000" dirty="0">
                <a:latin typeface="Times New Roman"/>
                <a:cs typeface="Times New Roman"/>
              </a:rPr>
              <a:t>Algorithms:</a:t>
            </a:r>
            <a:r>
              <a:rPr sz="2000" spc="-5" dirty="0">
                <a:latin typeface="Times New Roman"/>
                <a:cs typeface="Times New Roman"/>
              </a:rPr>
              <a:t> </a:t>
            </a:r>
            <a:r>
              <a:rPr sz="2000" spc="-10" dirty="0">
                <a:latin typeface="Times New Roman"/>
                <a:cs typeface="Times New Roman"/>
              </a:rPr>
              <a:t>Compare</a:t>
            </a:r>
            <a:r>
              <a:rPr sz="2000" spc="35" dirty="0">
                <a:latin typeface="Times New Roman"/>
                <a:cs typeface="Times New Roman"/>
              </a:rPr>
              <a:t> </a:t>
            </a:r>
            <a:r>
              <a:rPr sz="2000" spc="5" dirty="0">
                <a:latin typeface="Times New Roman"/>
                <a:cs typeface="Times New Roman"/>
              </a:rPr>
              <a:t>the</a:t>
            </a:r>
            <a:r>
              <a:rPr sz="2000" spc="-40" dirty="0">
                <a:latin typeface="Times New Roman"/>
                <a:cs typeface="Times New Roman"/>
              </a:rPr>
              <a:t> </a:t>
            </a:r>
            <a:r>
              <a:rPr sz="2000" dirty="0">
                <a:latin typeface="Times New Roman"/>
                <a:cs typeface="Times New Roman"/>
              </a:rPr>
              <a:t>performance</a:t>
            </a:r>
            <a:r>
              <a:rPr sz="2000" spc="-40" dirty="0">
                <a:latin typeface="Times New Roman"/>
                <a:cs typeface="Times New Roman"/>
              </a:rPr>
              <a:t> </a:t>
            </a:r>
            <a:r>
              <a:rPr sz="2000" spc="25" dirty="0">
                <a:latin typeface="Times New Roman"/>
                <a:cs typeface="Times New Roman"/>
              </a:rPr>
              <a:t>of</a:t>
            </a:r>
            <a:r>
              <a:rPr sz="2000" spc="-45" dirty="0">
                <a:latin typeface="Times New Roman"/>
                <a:cs typeface="Times New Roman"/>
              </a:rPr>
              <a:t> </a:t>
            </a:r>
            <a:r>
              <a:rPr sz="2000" spc="-5" dirty="0">
                <a:latin typeface="Times New Roman"/>
                <a:cs typeface="Times New Roman"/>
              </a:rPr>
              <a:t>different</a:t>
            </a:r>
            <a:r>
              <a:rPr sz="2000" spc="-10" dirty="0">
                <a:latin typeface="Times New Roman"/>
                <a:cs typeface="Times New Roman"/>
              </a:rPr>
              <a:t> algorithms</a:t>
            </a:r>
            <a:r>
              <a:rPr sz="2000" spc="-5" dirty="0">
                <a:latin typeface="Times New Roman"/>
                <a:cs typeface="Times New Roman"/>
              </a:rPr>
              <a:t> (such </a:t>
            </a:r>
            <a:r>
              <a:rPr sz="2000" spc="-484" dirty="0">
                <a:latin typeface="Times New Roman"/>
                <a:cs typeface="Times New Roman"/>
              </a:rPr>
              <a:t> </a:t>
            </a:r>
            <a:r>
              <a:rPr sz="2000" spc="10" dirty="0">
                <a:latin typeface="Times New Roman"/>
                <a:cs typeface="Times New Roman"/>
              </a:rPr>
              <a:t>as </a:t>
            </a:r>
            <a:r>
              <a:rPr sz="2000" spc="-5" dirty="0">
                <a:latin typeface="Times New Roman"/>
                <a:cs typeface="Times New Roman"/>
              </a:rPr>
              <a:t>Decision </a:t>
            </a:r>
            <a:r>
              <a:rPr sz="2000" spc="-15" dirty="0">
                <a:latin typeface="Times New Roman"/>
                <a:cs typeface="Times New Roman"/>
              </a:rPr>
              <a:t>Trees, </a:t>
            </a:r>
            <a:r>
              <a:rPr sz="2000" spc="5" dirty="0">
                <a:latin typeface="Times New Roman"/>
                <a:cs typeface="Times New Roman"/>
              </a:rPr>
              <a:t>Random </a:t>
            </a:r>
            <a:r>
              <a:rPr sz="2000" dirty="0">
                <a:latin typeface="Times New Roman"/>
                <a:cs typeface="Times New Roman"/>
              </a:rPr>
              <a:t>Forest, Support </a:t>
            </a:r>
            <a:r>
              <a:rPr sz="2000" spc="-45" dirty="0">
                <a:latin typeface="Times New Roman"/>
                <a:cs typeface="Times New Roman"/>
              </a:rPr>
              <a:t>Vector </a:t>
            </a:r>
            <a:r>
              <a:rPr sz="2000" spc="-5" dirty="0">
                <a:latin typeface="Times New Roman"/>
                <a:cs typeface="Times New Roman"/>
              </a:rPr>
              <a:t>Machines, and </a:t>
            </a:r>
            <a:r>
              <a:rPr sz="2000" dirty="0">
                <a:latin typeface="Times New Roman"/>
                <a:cs typeface="Times New Roman"/>
              </a:rPr>
              <a:t>Neural Networks) </a:t>
            </a:r>
            <a:r>
              <a:rPr sz="2000" spc="-10" dirty="0">
                <a:latin typeface="Times New Roman"/>
                <a:cs typeface="Times New Roman"/>
              </a:rPr>
              <a:t>to </a:t>
            </a:r>
            <a:r>
              <a:rPr sz="2000" spc="5" dirty="0">
                <a:latin typeface="Times New Roman"/>
                <a:cs typeface="Times New Roman"/>
              </a:rPr>
              <a:t>find the </a:t>
            </a:r>
            <a:r>
              <a:rPr sz="2000" spc="-10" dirty="0">
                <a:latin typeface="Times New Roman"/>
                <a:cs typeface="Times New Roman"/>
              </a:rPr>
              <a:t>most </a:t>
            </a:r>
            <a:r>
              <a:rPr sz="2000" spc="-5" dirty="0">
                <a:latin typeface="Times New Roman"/>
                <a:cs typeface="Times New Roman"/>
              </a:rPr>
              <a:t> efficient</a:t>
            </a:r>
            <a:r>
              <a:rPr sz="2000" spc="-25" dirty="0">
                <a:latin typeface="Times New Roman"/>
                <a:cs typeface="Times New Roman"/>
              </a:rPr>
              <a:t> </a:t>
            </a:r>
            <a:r>
              <a:rPr sz="2000" spc="-10" dirty="0">
                <a:latin typeface="Times New Roman"/>
                <a:cs typeface="Times New Roman"/>
              </a:rPr>
              <a:t>model.</a:t>
            </a:r>
            <a:endParaRPr sz="2000">
              <a:latin typeface="Times New Roman"/>
              <a:cs typeface="Times New Roman"/>
            </a:endParaRPr>
          </a:p>
          <a:p>
            <a:pPr marL="12700" marR="490220">
              <a:lnSpc>
                <a:spcPts val="2180"/>
              </a:lnSpc>
              <a:spcBef>
                <a:spcPts val="969"/>
              </a:spcBef>
              <a:buAutoNum type="arabicPeriod"/>
              <a:tabLst>
                <a:tab pos="269875" algn="l"/>
              </a:tabLst>
            </a:pPr>
            <a:r>
              <a:rPr sz="2000" dirty="0">
                <a:latin typeface="Times New Roman"/>
                <a:cs typeface="Times New Roman"/>
              </a:rPr>
              <a:t>Feature</a:t>
            </a:r>
            <a:r>
              <a:rPr sz="2000" spc="-50" dirty="0">
                <a:latin typeface="Times New Roman"/>
                <a:cs typeface="Times New Roman"/>
              </a:rPr>
              <a:t> </a:t>
            </a:r>
            <a:r>
              <a:rPr sz="2000" dirty="0">
                <a:latin typeface="Times New Roman"/>
                <a:cs typeface="Times New Roman"/>
              </a:rPr>
              <a:t>Selection</a:t>
            </a:r>
            <a:r>
              <a:rPr sz="2000" spc="-10"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spc="-5" dirty="0">
                <a:latin typeface="Times New Roman"/>
                <a:cs typeface="Times New Roman"/>
              </a:rPr>
              <a:t>Engineering:</a:t>
            </a:r>
            <a:r>
              <a:rPr sz="2000" spc="-15" dirty="0">
                <a:latin typeface="Times New Roman"/>
                <a:cs typeface="Times New Roman"/>
              </a:rPr>
              <a:t> </a:t>
            </a:r>
            <a:r>
              <a:rPr sz="2000" dirty="0">
                <a:latin typeface="Times New Roman"/>
                <a:cs typeface="Times New Roman"/>
              </a:rPr>
              <a:t>Identify</a:t>
            </a:r>
            <a:r>
              <a:rPr sz="2000" spc="-15" dirty="0">
                <a:latin typeface="Times New Roman"/>
                <a:cs typeface="Times New Roman"/>
              </a:rPr>
              <a:t> </a:t>
            </a:r>
            <a:r>
              <a:rPr sz="2000" spc="-5" dirty="0">
                <a:latin typeface="Times New Roman"/>
                <a:cs typeface="Times New Roman"/>
              </a:rPr>
              <a:t>key</a:t>
            </a:r>
            <a:r>
              <a:rPr sz="2000" spc="-10" dirty="0">
                <a:latin typeface="Times New Roman"/>
                <a:cs typeface="Times New Roman"/>
              </a:rPr>
              <a:t> </a:t>
            </a:r>
            <a:r>
              <a:rPr sz="2000" dirty="0">
                <a:latin typeface="Times New Roman"/>
                <a:cs typeface="Times New Roman"/>
              </a:rPr>
              <a:t>features</a:t>
            </a:r>
            <a:r>
              <a:rPr sz="2000" spc="-10" dirty="0">
                <a:latin typeface="Times New Roman"/>
                <a:cs typeface="Times New Roman"/>
              </a:rPr>
              <a:t> of</a:t>
            </a:r>
            <a:r>
              <a:rPr sz="2000" spc="25" dirty="0">
                <a:latin typeface="Times New Roman"/>
                <a:cs typeface="Times New Roman"/>
              </a:rPr>
              <a:t> </a:t>
            </a:r>
            <a:r>
              <a:rPr sz="2000" spc="-5" dirty="0">
                <a:latin typeface="Times New Roman"/>
                <a:cs typeface="Times New Roman"/>
              </a:rPr>
              <a:t>phishing</a:t>
            </a:r>
            <a:r>
              <a:rPr sz="2000" spc="-15" dirty="0">
                <a:latin typeface="Times New Roman"/>
                <a:cs typeface="Times New Roman"/>
              </a:rPr>
              <a:t> </a:t>
            </a:r>
            <a:r>
              <a:rPr sz="2000" dirty="0">
                <a:latin typeface="Times New Roman"/>
                <a:cs typeface="Times New Roman"/>
              </a:rPr>
              <a:t>websites</a:t>
            </a:r>
            <a:r>
              <a:rPr sz="2000" spc="-10" dirty="0">
                <a:latin typeface="Times New Roman"/>
                <a:cs typeface="Times New Roman"/>
              </a:rPr>
              <a:t> to </a:t>
            </a:r>
            <a:r>
              <a:rPr sz="2000" dirty="0">
                <a:latin typeface="Times New Roman"/>
                <a:cs typeface="Times New Roman"/>
              </a:rPr>
              <a:t>improve</a:t>
            </a:r>
            <a:r>
              <a:rPr sz="2000" spc="-45" dirty="0">
                <a:latin typeface="Times New Roman"/>
                <a:cs typeface="Times New Roman"/>
              </a:rPr>
              <a:t> </a:t>
            </a:r>
            <a:r>
              <a:rPr sz="2000" spc="5" dirty="0">
                <a:latin typeface="Times New Roman"/>
                <a:cs typeface="Times New Roman"/>
              </a:rPr>
              <a:t>the</a:t>
            </a:r>
            <a:r>
              <a:rPr sz="2000" spc="-50" dirty="0">
                <a:latin typeface="Times New Roman"/>
                <a:cs typeface="Times New Roman"/>
              </a:rPr>
              <a:t> </a:t>
            </a:r>
            <a:r>
              <a:rPr sz="2000" spc="5" dirty="0">
                <a:latin typeface="Times New Roman"/>
                <a:cs typeface="Times New Roman"/>
              </a:rPr>
              <a:t>model's </a:t>
            </a:r>
            <a:r>
              <a:rPr sz="2000" spc="-484" dirty="0">
                <a:latin typeface="Times New Roman"/>
                <a:cs typeface="Times New Roman"/>
              </a:rPr>
              <a:t> </a:t>
            </a:r>
            <a:r>
              <a:rPr sz="2000" dirty="0">
                <a:latin typeface="Times New Roman"/>
                <a:cs typeface="Times New Roman"/>
              </a:rPr>
              <a:t>performance.</a:t>
            </a:r>
            <a:endParaRPr sz="2000">
              <a:latin typeface="Times New Roman"/>
              <a:cs typeface="Times New Roman"/>
            </a:endParaRPr>
          </a:p>
          <a:p>
            <a:pPr marL="12700" marR="104775">
              <a:lnSpc>
                <a:spcPts val="2180"/>
              </a:lnSpc>
              <a:spcBef>
                <a:spcPts val="969"/>
              </a:spcBef>
              <a:buAutoNum type="arabicPeriod"/>
              <a:tabLst>
                <a:tab pos="269875" algn="l"/>
              </a:tabLst>
            </a:pPr>
            <a:r>
              <a:rPr sz="2000" spc="-5" dirty="0">
                <a:latin typeface="Times New Roman"/>
                <a:cs typeface="Times New Roman"/>
              </a:rPr>
              <a:t>Implementation </a:t>
            </a:r>
            <a:r>
              <a:rPr sz="2000" spc="-10" dirty="0">
                <a:latin typeface="Times New Roman"/>
                <a:cs typeface="Times New Roman"/>
              </a:rPr>
              <a:t>of </a:t>
            </a:r>
            <a:r>
              <a:rPr sz="2000" spc="10" dirty="0">
                <a:latin typeface="Times New Roman"/>
                <a:cs typeface="Times New Roman"/>
              </a:rPr>
              <a:t>a </a:t>
            </a:r>
            <a:r>
              <a:rPr sz="2000" spc="-15" dirty="0">
                <a:latin typeface="Times New Roman"/>
                <a:cs typeface="Times New Roman"/>
              </a:rPr>
              <a:t>Real-Time </a:t>
            </a:r>
            <a:r>
              <a:rPr sz="2000" spc="-5" dirty="0">
                <a:latin typeface="Times New Roman"/>
                <a:cs typeface="Times New Roman"/>
              </a:rPr>
              <a:t>System: </a:t>
            </a:r>
            <a:r>
              <a:rPr sz="2000" dirty="0">
                <a:latin typeface="Times New Roman"/>
                <a:cs typeface="Times New Roman"/>
              </a:rPr>
              <a:t>Integrate </a:t>
            </a:r>
            <a:r>
              <a:rPr sz="2000" spc="5" dirty="0">
                <a:latin typeface="Times New Roman"/>
                <a:cs typeface="Times New Roman"/>
              </a:rPr>
              <a:t>the </a:t>
            </a:r>
            <a:r>
              <a:rPr sz="2000" spc="-20" dirty="0">
                <a:latin typeface="Times New Roman"/>
                <a:cs typeface="Times New Roman"/>
              </a:rPr>
              <a:t>ML </a:t>
            </a:r>
            <a:r>
              <a:rPr sz="2000" spc="-5" dirty="0">
                <a:latin typeface="Times New Roman"/>
                <a:cs typeface="Times New Roman"/>
              </a:rPr>
              <a:t>model into </a:t>
            </a:r>
            <a:r>
              <a:rPr sz="2000" spc="10" dirty="0">
                <a:latin typeface="Times New Roman"/>
                <a:cs typeface="Times New Roman"/>
              </a:rPr>
              <a:t>a </a:t>
            </a:r>
            <a:r>
              <a:rPr sz="2000" spc="-5" dirty="0">
                <a:latin typeface="Times New Roman"/>
                <a:cs typeface="Times New Roman"/>
              </a:rPr>
              <a:t>system </a:t>
            </a:r>
            <a:r>
              <a:rPr sz="2000" spc="5" dirty="0">
                <a:latin typeface="Times New Roman"/>
                <a:cs typeface="Times New Roman"/>
              </a:rPr>
              <a:t>that </a:t>
            </a:r>
            <a:r>
              <a:rPr sz="2000" spc="10" dirty="0">
                <a:latin typeface="Times New Roman"/>
                <a:cs typeface="Times New Roman"/>
              </a:rPr>
              <a:t>can </a:t>
            </a:r>
            <a:r>
              <a:rPr sz="2000" dirty="0">
                <a:latin typeface="Times New Roman"/>
                <a:cs typeface="Times New Roman"/>
              </a:rPr>
              <a:t>perform </a:t>
            </a:r>
            <a:r>
              <a:rPr sz="2000" spc="-15" dirty="0">
                <a:latin typeface="Times New Roman"/>
                <a:cs typeface="Times New Roman"/>
              </a:rPr>
              <a:t>real-time </a:t>
            </a:r>
            <a:r>
              <a:rPr sz="2000" spc="-484" dirty="0">
                <a:latin typeface="Times New Roman"/>
                <a:cs typeface="Times New Roman"/>
              </a:rPr>
              <a:t> </a:t>
            </a:r>
            <a:r>
              <a:rPr sz="2000" spc="-5" dirty="0">
                <a:latin typeface="Times New Roman"/>
                <a:cs typeface="Times New Roman"/>
              </a:rPr>
              <a:t>phishing</a:t>
            </a:r>
            <a:r>
              <a:rPr sz="2000" spc="-20" dirty="0">
                <a:latin typeface="Times New Roman"/>
                <a:cs typeface="Times New Roman"/>
              </a:rPr>
              <a:t> </a:t>
            </a:r>
            <a:r>
              <a:rPr sz="2000" spc="5" dirty="0">
                <a:latin typeface="Times New Roman"/>
                <a:cs typeface="Times New Roman"/>
              </a:rPr>
              <a:t>detection</a:t>
            </a:r>
            <a:r>
              <a:rPr sz="2000" spc="-15" dirty="0">
                <a:latin typeface="Times New Roman"/>
                <a:cs typeface="Times New Roman"/>
              </a:rPr>
              <a:t> </a:t>
            </a:r>
            <a:r>
              <a:rPr sz="2000" spc="-10" dirty="0">
                <a:latin typeface="Times New Roman"/>
                <a:cs typeface="Times New Roman"/>
              </a:rPr>
              <a:t>on</a:t>
            </a:r>
            <a:r>
              <a:rPr sz="2000" spc="-15" dirty="0">
                <a:latin typeface="Times New Roman"/>
                <a:cs typeface="Times New Roman"/>
              </a:rPr>
              <a:t> </a:t>
            </a:r>
            <a:r>
              <a:rPr sz="2000" dirty="0">
                <a:latin typeface="Times New Roman"/>
                <a:cs typeface="Times New Roman"/>
              </a:rPr>
              <a:t>websites.</a:t>
            </a:r>
            <a:endParaRPr sz="2000">
              <a:latin typeface="Times New Roman"/>
              <a:cs typeface="Times New Roman"/>
            </a:endParaRPr>
          </a:p>
          <a:p>
            <a:pPr marL="12700">
              <a:lnSpc>
                <a:spcPts val="2290"/>
              </a:lnSpc>
              <a:spcBef>
                <a:spcPts val="720"/>
              </a:spcBef>
            </a:pPr>
            <a:r>
              <a:rPr sz="2000" spc="-5" dirty="0">
                <a:latin typeface="Times New Roman"/>
                <a:cs typeface="Times New Roman"/>
              </a:rPr>
              <a:t>Evaluate</a:t>
            </a:r>
            <a:r>
              <a:rPr sz="2000" spc="-120" dirty="0">
                <a:latin typeface="Times New Roman"/>
                <a:cs typeface="Times New Roman"/>
              </a:rPr>
              <a:t> </a:t>
            </a:r>
            <a:r>
              <a:rPr sz="2000" dirty="0">
                <a:latin typeface="Times New Roman"/>
                <a:cs typeface="Times New Roman"/>
              </a:rPr>
              <a:t>Accuracy</a:t>
            </a:r>
            <a:r>
              <a:rPr sz="2000" spc="-5" dirty="0">
                <a:latin typeface="Times New Roman"/>
                <a:cs typeface="Times New Roman"/>
              </a:rPr>
              <a:t> </a:t>
            </a:r>
            <a:r>
              <a:rPr sz="2000" dirty="0">
                <a:latin typeface="Times New Roman"/>
                <a:cs typeface="Times New Roman"/>
              </a:rPr>
              <a:t>and</a:t>
            </a:r>
            <a:r>
              <a:rPr sz="2000" spc="-10" dirty="0">
                <a:latin typeface="Times New Roman"/>
                <a:cs typeface="Times New Roman"/>
              </a:rPr>
              <a:t> </a:t>
            </a:r>
            <a:r>
              <a:rPr sz="2000" spc="-5" dirty="0">
                <a:latin typeface="Times New Roman"/>
                <a:cs typeface="Times New Roman"/>
              </a:rPr>
              <a:t>Efficiency:</a:t>
            </a:r>
            <a:r>
              <a:rPr sz="2000" spc="-10" dirty="0">
                <a:latin typeface="Times New Roman"/>
                <a:cs typeface="Times New Roman"/>
              </a:rPr>
              <a:t> </a:t>
            </a:r>
            <a:r>
              <a:rPr sz="2000" dirty="0">
                <a:latin typeface="Times New Roman"/>
                <a:cs typeface="Times New Roman"/>
              </a:rPr>
              <a:t>Measure</a:t>
            </a:r>
            <a:r>
              <a:rPr sz="2000" spc="-40" dirty="0">
                <a:latin typeface="Times New Roman"/>
                <a:cs typeface="Times New Roman"/>
              </a:rPr>
              <a:t> </a:t>
            </a:r>
            <a:r>
              <a:rPr sz="2000" spc="5" dirty="0">
                <a:latin typeface="Times New Roman"/>
                <a:cs typeface="Times New Roman"/>
              </a:rPr>
              <a:t>the</a:t>
            </a:r>
            <a:r>
              <a:rPr sz="2000" spc="-45" dirty="0">
                <a:latin typeface="Times New Roman"/>
                <a:cs typeface="Times New Roman"/>
              </a:rPr>
              <a:t> </a:t>
            </a:r>
            <a:r>
              <a:rPr sz="2000" spc="-20" dirty="0">
                <a:latin typeface="Times New Roman"/>
                <a:cs typeface="Times New Roman"/>
              </a:rPr>
              <a:t>system’s</a:t>
            </a:r>
            <a:r>
              <a:rPr sz="2000" spc="-5" dirty="0">
                <a:latin typeface="Times New Roman"/>
                <a:cs typeface="Times New Roman"/>
              </a:rPr>
              <a:t> </a:t>
            </a:r>
            <a:r>
              <a:rPr sz="2000" spc="-15" dirty="0">
                <a:latin typeface="Times New Roman"/>
                <a:cs typeface="Times New Roman"/>
              </a:rPr>
              <a:t>accuracy,</a:t>
            </a:r>
            <a:r>
              <a:rPr sz="2000" spc="25" dirty="0">
                <a:latin typeface="Times New Roman"/>
                <a:cs typeface="Times New Roman"/>
              </a:rPr>
              <a:t> </a:t>
            </a:r>
            <a:r>
              <a:rPr sz="2000" spc="-15" dirty="0">
                <a:latin typeface="Times New Roman"/>
                <a:cs typeface="Times New Roman"/>
              </a:rPr>
              <a:t>sensitivity,</a:t>
            </a:r>
            <a:r>
              <a:rPr sz="2000" spc="-25" dirty="0">
                <a:latin typeface="Times New Roman"/>
                <a:cs typeface="Times New Roman"/>
              </a:rPr>
              <a:t> </a:t>
            </a:r>
            <a:r>
              <a:rPr sz="2000" dirty="0">
                <a:latin typeface="Times New Roman"/>
                <a:cs typeface="Times New Roman"/>
              </a:rPr>
              <a:t>and</a:t>
            </a:r>
            <a:r>
              <a:rPr sz="2000" spc="-5" dirty="0">
                <a:latin typeface="Times New Roman"/>
                <a:cs typeface="Times New Roman"/>
              </a:rPr>
              <a:t> false-positive</a:t>
            </a:r>
            <a:r>
              <a:rPr sz="2000" spc="30" dirty="0">
                <a:latin typeface="Times New Roman"/>
                <a:cs typeface="Times New Roman"/>
              </a:rPr>
              <a:t> </a:t>
            </a:r>
            <a:r>
              <a:rPr sz="2000" dirty="0">
                <a:latin typeface="Times New Roman"/>
                <a:cs typeface="Times New Roman"/>
              </a:rPr>
              <a:t>rate</a:t>
            </a:r>
            <a:r>
              <a:rPr sz="2000" spc="-40" dirty="0">
                <a:latin typeface="Times New Roman"/>
                <a:cs typeface="Times New Roman"/>
              </a:rPr>
              <a:t> </a:t>
            </a:r>
            <a:r>
              <a:rPr sz="2000" spc="25" dirty="0">
                <a:latin typeface="Times New Roman"/>
                <a:cs typeface="Times New Roman"/>
              </a:rPr>
              <a:t>to</a:t>
            </a:r>
            <a:endParaRPr sz="2000">
              <a:latin typeface="Times New Roman"/>
              <a:cs typeface="Times New Roman"/>
            </a:endParaRPr>
          </a:p>
          <a:p>
            <a:pPr marL="12700">
              <a:lnSpc>
                <a:spcPts val="2290"/>
              </a:lnSpc>
            </a:pPr>
            <a:r>
              <a:rPr sz="2000" spc="5" dirty="0">
                <a:latin typeface="Times New Roman"/>
                <a:cs typeface="Times New Roman"/>
              </a:rPr>
              <a:t>ensure</a:t>
            </a:r>
            <a:r>
              <a:rPr sz="2000" spc="-70" dirty="0">
                <a:latin typeface="Times New Roman"/>
                <a:cs typeface="Times New Roman"/>
              </a:rPr>
              <a:t> </a:t>
            </a:r>
            <a:r>
              <a:rPr sz="2000" dirty="0">
                <a:latin typeface="Times New Roman"/>
                <a:cs typeface="Times New Roman"/>
              </a:rPr>
              <a:t>high</a:t>
            </a:r>
            <a:r>
              <a:rPr sz="2000" spc="-30" dirty="0">
                <a:latin typeface="Times New Roman"/>
                <a:cs typeface="Times New Roman"/>
              </a:rPr>
              <a:t> </a:t>
            </a:r>
            <a:r>
              <a:rPr sz="2000" dirty="0">
                <a:latin typeface="Times New Roman"/>
                <a:cs typeface="Times New Roman"/>
              </a:rPr>
              <a:t>performance.</a:t>
            </a:r>
            <a:endParaRPr sz="20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76016" y="324738"/>
            <a:ext cx="5855335" cy="701040"/>
          </a:xfrm>
          <a:prstGeom prst="rect">
            <a:avLst/>
          </a:prstGeom>
        </p:spPr>
        <p:txBody>
          <a:bodyPr vert="horz" wrap="square" lIns="0" tIns="16510" rIns="0" bIns="0" rtlCol="0">
            <a:spAutoFit/>
          </a:bodyPr>
          <a:lstStyle/>
          <a:p>
            <a:pPr marL="12700">
              <a:lnSpc>
                <a:spcPct val="100000"/>
              </a:lnSpc>
              <a:spcBef>
                <a:spcPts val="130"/>
              </a:spcBef>
            </a:pPr>
            <a:r>
              <a:rPr dirty="0"/>
              <a:t>LITERATURE</a:t>
            </a:r>
            <a:r>
              <a:rPr spc="-114" dirty="0"/>
              <a:t> </a:t>
            </a:r>
            <a:r>
              <a:rPr spc="10" dirty="0"/>
              <a:t>SURVEY</a:t>
            </a:r>
          </a:p>
        </p:txBody>
      </p:sp>
      <p:sp>
        <p:nvSpPr>
          <p:cNvPr id="3" name="object 3"/>
          <p:cNvSpPr txBox="1"/>
          <p:nvPr/>
        </p:nvSpPr>
        <p:spPr>
          <a:xfrm>
            <a:off x="917575" y="1190942"/>
            <a:ext cx="10614660" cy="5309870"/>
          </a:xfrm>
          <a:prstGeom prst="rect">
            <a:avLst/>
          </a:prstGeom>
        </p:spPr>
        <p:txBody>
          <a:bodyPr vert="horz" wrap="square" lIns="0" tIns="40005" rIns="0" bIns="0" rtlCol="0">
            <a:spAutoFit/>
          </a:bodyPr>
          <a:lstStyle/>
          <a:p>
            <a:pPr marL="12700" marR="5080" algn="just">
              <a:lnSpc>
                <a:spcPct val="83500"/>
              </a:lnSpc>
              <a:spcBef>
                <a:spcPts val="315"/>
              </a:spcBef>
            </a:pPr>
            <a:r>
              <a:rPr sz="950" spc="15" dirty="0">
                <a:latin typeface="Times New Roman"/>
                <a:cs typeface="Times New Roman"/>
              </a:rPr>
              <a:t>[13] </a:t>
            </a:r>
            <a:r>
              <a:rPr sz="950" u="sng" spc="25" dirty="0">
                <a:uFill>
                  <a:solidFill>
                    <a:srgbClr val="000000"/>
                  </a:solidFill>
                </a:uFill>
                <a:latin typeface="Times New Roman"/>
                <a:cs typeface="Times New Roman"/>
              </a:rPr>
              <a:t>Ankit </a:t>
            </a:r>
            <a:r>
              <a:rPr sz="950" u="sng" spc="30" dirty="0">
                <a:uFill>
                  <a:solidFill>
                    <a:srgbClr val="000000"/>
                  </a:solidFill>
                </a:uFill>
                <a:latin typeface="Times New Roman"/>
                <a:cs typeface="Times New Roman"/>
              </a:rPr>
              <a:t>Kumar </a:t>
            </a:r>
            <a:r>
              <a:rPr sz="950" u="sng" spc="15" dirty="0">
                <a:uFill>
                  <a:solidFill>
                    <a:srgbClr val="000000"/>
                  </a:solidFill>
                </a:uFill>
                <a:latin typeface="Times New Roman"/>
                <a:cs typeface="Times New Roman"/>
              </a:rPr>
              <a:t>Jain </a:t>
            </a:r>
            <a:r>
              <a:rPr sz="950" u="sng" spc="20" dirty="0">
                <a:uFill>
                  <a:solidFill>
                    <a:srgbClr val="000000"/>
                  </a:solidFill>
                </a:uFill>
                <a:latin typeface="Times New Roman"/>
                <a:cs typeface="Times New Roman"/>
              </a:rPr>
              <a:t>&amp; </a:t>
            </a:r>
            <a:r>
              <a:rPr sz="950" u="sng" spc="15" dirty="0">
                <a:uFill>
                  <a:solidFill>
                    <a:srgbClr val="000000"/>
                  </a:solidFill>
                </a:uFill>
                <a:latin typeface="Times New Roman"/>
                <a:cs typeface="Times New Roman"/>
              </a:rPr>
              <a:t>B. B. </a:t>
            </a:r>
            <a:r>
              <a:rPr sz="950" u="sng" spc="25" dirty="0">
                <a:uFill>
                  <a:solidFill>
                    <a:srgbClr val="000000"/>
                  </a:solidFill>
                </a:uFill>
                <a:latin typeface="Times New Roman"/>
                <a:cs typeface="Times New Roman"/>
              </a:rPr>
              <a:t>Gupta</a:t>
            </a:r>
            <a:r>
              <a:rPr sz="950" spc="25" dirty="0">
                <a:latin typeface="Times New Roman"/>
                <a:cs typeface="Times New Roman"/>
              </a:rPr>
              <a:t> </a:t>
            </a:r>
            <a:r>
              <a:rPr sz="950" spc="5" dirty="0">
                <a:latin typeface="Times New Roman"/>
                <a:cs typeface="Times New Roman"/>
              </a:rPr>
              <a:t>: </a:t>
            </a:r>
            <a:r>
              <a:rPr sz="950" spc="25" dirty="0">
                <a:latin typeface="Times New Roman"/>
                <a:cs typeface="Times New Roman"/>
              </a:rPr>
              <a:t>The </a:t>
            </a:r>
            <a:r>
              <a:rPr sz="950" spc="15" dirty="0">
                <a:latin typeface="Times New Roman"/>
                <a:cs typeface="Times New Roman"/>
              </a:rPr>
              <a:t>proposed strategy </a:t>
            </a:r>
            <a:r>
              <a:rPr sz="950" spc="10" dirty="0">
                <a:latin typeface="Times New Roman"/>
                <a:cs typeface="Times New Roman"/>
              </a:rPr>
              <a:t>utilizes </a:t>
            </a:r>
            <a:r>
              <a:rPr sz="950" spc="20" dirty="0">
                <a:latin typeface="Times New Roman"/>
                <a:cs typeface="Times New Roman"/>
              </a:rPr>
              <a:t>an </a:t>
            </a:r>
            <a:r>
              <a:rPr sz="950" spc="15" dirty="0">
                <a:latin typeface="Times New Roman"/>
                <a:cs typeface="Times New Roman"/>
              </a:rPr>
              <a:t>Innovative </a:t>
            </a:r>
            <a:r>
              <a:rPr sz="950" spc="20" dirty="0">
                <a:latin typeface="Times New Roman"/>
                <a:cs typeface="Times New Roman"/>
              </a:rPr>
              <a:t>methodology </a:t>
            </a:r>
            <a:r>
              <a:rPr sz="950" spc="10" dirty="0">
                <a:latin typeface="Times New Roman"/>
                <a:cs typeface="Times New Roman"/>
              </a:rPr>
              <a:t>for </a:t>
            </a:r>
            <a:r>
              <a:rPr sz="950" spc="20" dirty="0">
                <a:latin typeface="Times New Roman"/>
                <a:cs typeface="Times New Roman"/>
              </a:rPr>
              <a:t>defending counteract </a:t>
            </a:r>
            <a:r>
              <a:rPr sz="950" spc="15" dirty="0">
                <a:latin typeface="Times New Roman"/>
                <a:cs typeface="Times New Roman"/>
              </a:rPr>
              <a:t>phishing attempts </a:t>
            </a:r>
            <a:r>
              <a:rPr sz="950" spc="30" dirty="0">
                <a:latin typeface="Times New Roman"/>
                <a:cs typeface="Times New Roman"/>
              </a:rPr>
              <a:t>by </a:t>
            </a:r>
            <a:r>
              <a:rPr sz="950" spc="15" dirty="0">
                <a:latin typeface="Times New Roman"/>
                <a:cs typeface="Times New Roman"/>
              </a:rPr>
              <a:t>incorporating </a:t>
            </a:r>
            <a:r>
              <a:rPr sz="950" spc="10" dirty="0">
                <a:latin typeface="Times New Roman"/>
                <a:cs typeface="Times New Roman"/>
              </a:rPr>
              <a:t>a </a:t>
            </a:r>
            <a:r>
              <a:rPr sz="950" spc="35" dirty="0">
                <a:latin typeface="Times New Roman"/>
                <a:cs typeface="Times New Roman"/>
              </a:rPr>
              <a:t>URL </a:t>
            </a:r>
            <a:r>
              <a:rPr sz="950" spc="25" dirty="0">
                <a:latin typeface="Times New Roman"/>
                <a:cs typeface="Times New Roman"/>
              </a:rPr>
              <a:t>and </a:t>
            </a:r>
            <a:r>
              <a:rPr sz="950" spc="20" dirty="0">
                <a:latin typeface="Times New Roman"/>
                <a:cs typeface="Times New Roman"/>
              </a:rPr>
              <a:t>DNS </a:t>
            </a:r>
            <a:r>
              <a:rPr sz="950" spc="15" dirty="0">
                <a:latin typeface="Times New Roman"/>
                <a:cs typeface="Times New Roman"/>
              </a:rPr>
              <a:t>matching </a:t>
            </a:r>
            <a:r>
              <a:rPr sz="950" spc="20" dirty="0">
                <a:latin typeface="Times New Roman"/>
                <a:cs typeface="Times New Roman"/>
              </a:rPr>
              <a:t>module </a:t>
            </a:r>
            <a:r>
              <a:rPr sz="950" spc="15" dirty="0">
                <a:latin typeface="Times New Roman"/>
                <a:cs typeface="Times New Roman"/>
              </a:rPr>
              <a:t>with </a:t>
            </a:r>
            <a:r>
              <a:rPr sz="950" spc="10" dirty="0">
                <a:latin typeface="Times New Roman"/>
                <a:cs typeface="Times New Roman"/>
              </a:rPr>
              <a:t>a </a:t>
            </a:r>
            <a:r>
              <a:rPr sz="950" spc="20" dirty="0">
                <a:latin typeface="Times New Roman"/>
                <a:cs typeface="Times New Roman"/>
              </a:rPr>
              <a:t>white </a:t>
            </a:r>
            <a:r>
              <a:rPr sz="950" spc="25" dirty="0">
                <a:latin typeface="Times New Roman"/>
                <a:cs typeface="Times New Roman"/>
              </a:rPr>
              <a:t> </a:t>
            </a:r>
            <a:r>
              <a:rPr sz="950" spc="15" dirty="0">
                <a:latin typeface="Times New Roman"/>
                <a:cs typeface="Times New Roman"/>
              </a:rPr>
              <a:t>list </a:t>
            </a:r>
            <a:r>
              <a:rPr sz="950" spc="25" dirty="0">
                <a:latin typeface="Times New Roman"/>
                <a:cs typeface="Times New Roman"/>
              </a:rPr>
              <a:t>of </a:t>
            </a:r>
            <a:r>
              <a:rPr sz="950" spc="15" dirty="0">
                <a:latin typeface="Times New Roman"/>
                <a:cs typeface="Times New Roman"/>
              </a:rPr>
              <a:t>trusted </a:t>
            </a:r>
            <a:r>
              <a:rPr sz="950" spc="20" dirty="0">
                <a:latin typeface="Times New Roman"/>
                <a:cs typeface="Times New Roman"/>
              </a:rPr>
              <a:t>websites </a:t>
            </a:r>
            <a:r>
              <a:rPr sz="950" spc="10" dirty="0">
                <a:latin typeface="Times New Roman"/>
                <a:cs typeface="Times New Roman"/>
              </a:rPr>
              <a:t>that </a:t>
            </a:r>
            <a:r>
              <a:rPr sz="950" spc="30" dirty="0">
                <a:latin typeface="Times New Roman"/>
                <a:cs typeface="Times New Roman"/>
              </a:rPr>
              <a:t>are </a:t>
            </a:r>
            <a:r>
              <a:rPr sz="950" spc="15" dirty="0">
                <a:latin typeface="Times New Roman"/>
                <a:cs typeface="Times New Roman"/>
              </a:rPr>
              <a:t>automatically up-dated </a:t>
            </a:r>
            <a:r>
              <a:rPr sz="950" spc="20" dirty="0">
                <a:latin typeface="Times New Roman"/>
                <a:cs typeface="Times New Roman"/>
              </a:rPr>
              <a:t>based </a:t>
            </a:r>
            <a:r>
              <a:rPr sz="950" spc="30" dirty="0">
                <a:latin typeface="Times New Roman"/>
                <a:cs typeface="Times New Roman"/>
              </a:rPr>
              <a:t>on </a:t>
            </a:r>
            <a:r>
              <a:rPr sz="950" spc="20" dirty="0">
                <a:latin typeface="Times New Roman"/>
                <a:cs typeface="Times New Roman"/>
              </a:rPr>
              <a:t>each user's </a:t>
            </a:r>
            <a:r>
              <a:rPr sz="950" spc="15" dirty="0">
                <a:latin typeface="Times New Roman"/>
                <a:cs typeface="Times New Roman"/>
              </a:rPr>
              <a:t>browsing history. </a:t>
            </a:r>
            <a:r>
              <a:rPr sz="950" spc="25" dirty="0">
                <a:latin typeface="Times New Roman"/>
                <a:cs typeface="Times New Roman"/>
              </a:rPr>
              <a:t>This </a:t>
            </a:r>
            <a:r>
              <a:rPr sz="950" spc="15" dirty="0">
                <a:latin typeface="Times New Roman"/>
                <a:cs typeface="Times New Roman"/>
              </a:rPr>
              <a:t>method offers quick retrieval </a:t>
            </a:r>
            <a:r>
              <a:rPr sz="950" spc="20" dirty="0">
                <a:latin typeface="Times New Roman"/>
                <a:cs typeface="Times New Roman"/>
              </a:rPr>
              <a:t>speeds, </a:t>
            </a:r>
            <a:r>
              <a:rPr sz="950" spc="15" dirty="0">
                <a:latin typeface="Times New Roman"/>
                <a:cs typeface="Times New Roman"/>
              </a:rPr>
              <a:t>high </a:t>
            </a:r>
            <a:r>
              <a:rPr sz="950" spc="10" dirty="0">
                <a:latin typeface="Times New Roman"/>
                <a:cs typeface="Times New Roman"/>
              </a:rPr>
              <a:t>rates </a:t>
            </a:r>
            <a:r>
              <a:rPr sz="950" spc="25" dirty="0">
                <a:latin typeface="Times New Roman"/>
                <a:cs typeface="Times New Roman"/>
              </a:rPr>
              <a:t>of </a:t>
            </a:r>
            <a:r>
              <a:rPr sz="950" spc="15" dirty="0">
                <a:latin typeface="Times New Roman"/>
                <a:cs typeface="Times New Roman"/>
              </a:rPr>
              <a:t>detection, </a:t>
            </a:r>
            <a:r>
              <a:rPr sz="950" spc="25" dirty="0">
                <a:latin typeface="Times New Roman"/>
                <a:cs typeface="Times New Roman"/>
              </a:rPr>
              <a:t>and </a:t>
            </a:r>
            <a:r>
              <a:rPr sz="950" spc="15" dirty="0">
                <a:latin typeface="Times New Roman"/>
                <a:cs typeface="Times New Roman"/>
              </a:rPr>
              <a:t>alerts </a:t>
            </a:r>
            <a:r>
              <a:rPr sz="950" spc="10" dirty="0">
                <a:latin typeface="Times New Roman"/>
                <a:cs typeface="Times New Roman"/>
              </a:rPr>
              <a:t>users </a:t>
            </a:r>
            <a:r>
              <a:rPr sz="950" spc="20" dirty="0">
                <a:latin typeface="Times New Roman"/>
                <a:cs typeface="Times New Roman"/>
              </a:rPr>
              <a:t>to </a:t>
            </a:r>
            <a:r>
              <a:rPr sz="950" spc="5" dirty="0">
                <a:latin typeface="Times New Roman"/>
                <a:cs typeface="Times New Roman"/>
              </a:rPr>
              <a:t>not </a:t>
            </a:r>
            <a:r>
              <a:rPr sz="950" spc="15" dirty="0">
                <a:latin typeface="Times New Roman"/>
                <a:cs typeface="Times New Roman"/>
              </a:rPr>
              <a:t>disclose </a:t>
            </a:r>
            <a:r>
              <a:rPr sz="950" spc="20" dirty="0">
                <a:latin typeface="Times New Roman"/>
                <a:cs typeface="Times New Roman"/>
              </a:rPr>
              <a:t>personal </a:t>
            </a:r>
            <a:r>
              <a:rPr sz="950" spc="25" dirty="0">
                <a:latin typeface="Times New Roman"/>
                <a:cs typeface="Times New Roman"/>
              </a:rPr>
              <a:t> </a:t>
            </a:r>
            <a:r>
              <a:rPr sz="950" spc="15" dirty="0">
                <a:latin typeface="Times New Roman"/>
                <a:cs typeface="Times New Roman"/>
              </a:rPr>
              <a:t>information when at-tempting </a:t>
            </a:r>
            <a:r>
              <a:rPr sz="950" spc="20" dirty="0">
                <a:latin typeface="Times New Roman"/>
                <a:cs typeface="Times New Roman"/>
              </a:rPr>
              <a:t>to </a:t>
            </a:r>
            <a:r>
              <a:rPr sz="950" spc="15" dirty="0">
                <a:latin typeface="Times New Roman"/>
                <a:cs typeface="Times New Roman"/>
              </a:rPr>
              <a:t>access </a:t>
            </a:r>
            <a:r>
              <a:rPr sz="950" spc="10" dirty="0">
                <a:latin typeface="Times New Roman"/>
                <a:cs typeface="Times New Roman"/>
              </a:rPr>
              <a:t>a </a:t>
            </a:r>
            <a:r>
              <a:rPr sz="950" spc="20" dirty="0">
                <a:latin typeface="Times New Roman"/>
                <a:cs typeface="Times New Roman"/>
              </a:rPr>
              <a:t>website, </a:t>
            </a:r>
            <a:r>
              <a:rPr sz="950" spc="10" dirty="0">
                <a:latin typeface="Times New Roman"/>
                <a:cs typeface="Times New Roman"/>
              </a:rPr>
              <a:t>not </a:t>
            </a:r>
            <a:r>
              <a:rPr sz="950" spc="30" dirty="0">
                <a:latin typeface="Times New Roman"/>
                <a:cs typeface="Times New Roman"/>
              </a:rPr>
              <a:t>on </a:t>
            </a:r>
            <a:r>
              <a:rPr sz="950" spc="5" dirty="0">
                <a:latin typeface="Times New Roman"/>
                <a:cs typeface="Times New Roman"/>
              </a:rPr>
              <a:t>the</a:t>
            </a:r>
            <a:r>
              <a:rPr sz="950" spc="10" dirty="0">
                <a:latin typeface="Times New Roman"/>
                <a:cs typeface="Times New Roman"/>
              </a:rPr>
              <a:t> </a:t>
            </a:r>
            <a:r>
              <a:rPr sz="950" spc="20" dirty="0">
                <a:latin typeface="Times New Roman"/>
                <a:cs typeface="Times New Roman"/>
              </a:rPr>
              <a:t>white </a:t>
            </a:r>
            <a:r>
              <a:rPr sz="950" spc="5" dirty="0">
                <a:latin typeface="Times New Roman"/>
                <a:cs typeface="Times New Roman"/>
              </a:rPr>
              <a:t>list. </a:t>
            </a:r>
            <a:r>
              <a:rPr sz="950" spc="15" dirty="0">
                <a:latin typeface="Times New Roman"/>
                <a:cs typeface="Times New Roman"/>
              </a:rPr>
              <a:t>Additionally, </a:t>
            </a:r>
            <a:r>
              <a:rPr sz="950" spc="20" dirty="0">
                <a:latin typeface="Times New Roman"/>
                <a:cs typeface="Times New Roman"/>
              </a:rPr>
              <a:t>hyperlink </a:t>
            </a:r>
            <a:r>
              <a:rPr sz="950" spc="15" dirty="0">
                <a:latin typeface="Times New Roman"/>
                <a:cs typeface="Times New Roman"/>
              </a:rPr>
              <a:t>properties </a:t>
            </a:r>
            <a:r>
              <a:rPr sz="950" spc="25" dirty="0">
                <a:latin typeface="Times New Roman"/>
                <a:cs typeface="Times New Roman"/>
              </a:rPr>
              <a:t>are </a:t>
            </a:r>
            <a:r>
              <a:rPr sz="950" spc="10" dirty="0">
                <a:latin typeface="Times New Roman"/>
                <a:cs typeface="Times New Roman"/>
              </a:rPr>
              <a:t>utilized</a:t>
            </a:r>
            <a:r>
              <a:rPr sz="950" spc="15" dirty="0">
                <a:latin typeface="Times New Roman"/>
                <a:cs typeface="Times New Roman"/>
              </a:rPr>
              <a:t> </a:t>
            </a:r>
            <a:r>
              <a:rPr sz="950" spc="20" dirty="0">
                <a:latin typeface="Times New Roman"/>
                <a:cs typeface="Times New Roman"/>
              </a:rPr>
              <a:t>to </a:t>
            </a:r>
            <a:r>
              <a:rPr sz="950" spc="10" dirty="0">
                <a:latin typeface="Times New Roman"/>
                <a:cs typeface="Times New Roman"/>
              </a:rPr>
              <a:t>verify </a:t>
            </a:r>
            <a:r>
              <a:rPr sz="950" spc="5" dirty="0">
                <a:latin typeface="Times New Roman"/>
                <a:cs typeface="Times New Roman"/>
              </a:rPr>
              <a:t>the</a:t>
            </a:r>
            <a:r>
              <a:rPr sz="950" spc="10" dirty="0">
                <a:latin typeface="Times New Roman"/>
                <a:cs typeface="Times New Roman"/>
              </a:rPr>
              <a:t> validity </a:t>
            </a:r>
            <a:r>
              <a:rPr sz="950" spc="25" dirty="0">
                <a:latin typeface="Times New Roman"/>
                <a:cs typeface="Times New Roman"/>
              </a:rPr>
              <a:t>of </a:t>
            </a:r>
            <a:r>
              <a:rPr sz="950" spc="10" dirty="0">
                <a:latin typeface="Times New Roman"/>
                <a:cs typeface="Times New Roman"/>
              </a:rPr>
              <a:t>a </a:t>
            </a:r>
            <a:r>
              <a:rPr sz="950" spc="15" dirty="0">
                <a:latin typeface="Times New Roman"/>
                <a:cs typeface="Times New Roman"/>
              </a:rPr>
              <a:t>website </a:t>
            </a:r>
            <a:r>
              <a:rPr sz="950" spc="30" dirty="0">
                <a:latin typeface="Times New Roman"/>
                <a:cs typeface="Times New Roman"/>
              </a:rPr>
              <a:t>by </a:t>
            </a:r>
            <a:r>
              <a:rPr sz="950" spc="10" dirty="0">
                <a:latin typeface="Times New Roman"/>
                <a:cs typeface="Times New Roman"/>
              </a:rPr>
              <a:t>retrieving</a:t>
            </a:r>
            <a:r>
              <a:rPr sz="950" spc="15" dirty="0">
                <a:latin typeface="Times New Roman"/>
                <a:cs typeface="Times New Roman"/>
              </a:rPr>
              <a:t> hyperlinks </a:t>
            </a:r>
            <a:r>
              <a:rPr sz="950" spc="25" dirty="0">
                <a:latin typeface="Times New Roman"/>
                <a:cs typeface="Times New Roman"/>
              </a:rPr>
              <a:t>from </a:t>
            </a:r>
            <a:r>
              <a:rPr sz="950" spc="5" dirty="0">
                <a:latin typeface="Times New Roman"/>
                <a:cs typeface="Times New Roman"/>
              </a:rPr>
              <a:t>the</a:t>
            </a:r>
            <a:r>
              <a:rPr sz="950" spc="10" dirty="0">
                <a:latin typeface="Times New Roman"/>
                <a:cs typeface="Times New Roman"/>
              </a:rPr>
              <a:t> </a:t>
            </a:r>
            <a:r>
              <a:rPr sz="950" spc="15" dirty="0">
                <a:latin typeface="Times New Roman"/>
                <a:cs typeface="Times New Roman"/>
              </a:rPr>
              <a:t>source </a:t>
            </a:r>
            <a:r>
              <a:rPr sz="950" spc="10" dirty="0">
                <a:latin typeface="Times New Roman"/>
                <a:cs typeface="Times New Roman"/>
              </a:rPr>
              <a:t>code  </a:t>
            </a:r>
            <a:r>
              <a:rPr sz="950" spc="25" dirty="0">
                <a:latin typeface="Times New Roman"/>
                <a:cs typeface="Times New Roman"/>
              </a:rPr>
              <a:t>and </a:t>
            </a:r>
            <a:r>
              <a:rPr sz="950" spc="30" dirty="0">
                <a:latin typeface="Times New Roman"/>
                <a:cs typeface="Times New Roman"/>
              </a:rPr>
              <a:t> </a:t>
            </a:r>
            <a:r>
              <a:rPr sz="950" spc="15" dirty="0">
                <a:latin typeface="Times New Roman"/>
                <a:cs typeface="Times New Roman"/>
              </a:rPr>
              <a:t>applying</a:t>
            </a:r>
            <a:r>
              <a:rPr sz="950" spc="70" dirty="0">
                <a:latin typeface="Times New Roman"/>
                <a:cs typeface="Times New Roman"/>
              </a:rPr>
              <a:t> </a:t>
            </a:r>
            <a:r>
              <a:rPr sz="950" spc="10" dirty="0">
                <a:latin typeface="Times New Roman"/>
                <a:cs typeface="Times New Roman"/>
              </a:rPr>
              <a:t>them</a:t>
            </a:r>
            <a:r>
              <a:rPr sz="950" spc="100" dirty="0">
                <a:latin typeface="Times New Roman"/>
                <a:cs typeface="Times New Roman"/>
              </a:rPr>
              <a:t> </a:t>
            </a:r>
            <a:r>
              <a:rPr sz="950" spc="20" dirty="0">
                <a:latin typeface="Times New Roman"/>
                <a:cs typeface="Times New Roman"/>
              </a:rPr>
              <a:t>to</a:t>
            </a:r>
            <a:r>
              <a:rPr sz="950" spc="45" dirty="0">
                <a:latin typeface="Times New Roman"/>
                <a:cs typeface="Times New Roman"/>
              </a:rPr>
              <a:t> </a:t>
            </a:r>
            <a:r>
              <a:rPr sz="950" spc="5" dirty="0">
                <a:latin typeface="Times New Roman"/>
                <a:cs typeface="Times New Roman"/>
              </a:rPr>
              <a:t>the</a:t>
            </a:r>
            <a:r>
              <a:rPr sz="950" spc="95" dirty="0">
                <a:latin typeface="Times New Roman"/>
                <a:cs typeface="Times New Roman"/>
              </a:rPr>
              <a:t> </a:t>
            </a:r>
            <a:r>
              <a:rPr sz="950" spc="15" dirty="0">
                <a:latin typeface="Times New Roman"/>
                <a:cs typeface="Times New Roman"/>
              </a:rPr>
              <a:t>phishing</a:t>
            </a:r>
            <a:r>
              <a:rPr sz="950" spc="90" dirty="0">
                <a:latin typeface="Times New Roman"/>
                <a:cs typeface="Times New Roman"/>
              </a:rPr>
              <a:t> </a:t>
            </a:r>
            <a:r>
              <a:rPr sz="950" spc="10" dirty="0">
                <a:latin typeface="Times New Roman"/>
                <a:cs typeface="Times New Roman"/>
              </a:rPr>
              <a:t>detection</a:t>
            </a:r>
            <a:r>
              <a:rPr sz="950" spc="105" dirty="0">
                <a:latin typeface="Times New Roman"/>
                <a:cs typeface="Times New Roman"/>
              </a:rPr>
              <a:t> </a:t>
            </a:r>
            <a:r>
              <a:rPr sz="950" spc="20" dirty="0">
                <a:latin typeface="Times New Roman"/>
                <a:cs typeface="Times New Roman"/>
              </a:rPr>
              <a:t>method.</a:t>
            </a:r>
            <a:r>
              <a:rPr sz="950" spc="65" dirty="0">
                <a:latin typeface="Times New Roman"/>
                <a:cs typeface="Times New Roman"/>
              </a:rPr>
              <a:t> </a:t>
            </a:r>
            <a:r>
              <a:rPr sz="950" spc="25" dirty="0">
                <a:latin typeface="Times New Roman"/>
                <a:cs typeface="Times New Roman"/>
              </a:rPr>
              <a:t>The</a:t>
            </a:r>
            <a:r>
              <a:rPr sz="950" spc="60" dirty="0">
                <a:latin typeface="Times New Roman"/>
                <a:cs typeface="Times New Roman"/>
              </a:rPr>
              <a:t> </a:t>
            </a:r>
            <a:r>
              <a:rPr sz="950" spc="20" dirty="0">
                <a:latin typeface="Times New Roman"/>
                <a:cs typeface="Times New Roman"/>
              </a:rPr>
              <a:t>performance</a:t>
            </a:r>
            <a:r>
              <a:rPr sz="950" spc="65" dirty="0">
                <a:latin typeface="Times New Roman"/>
                <a:cs typeface="Times New Roman"/>
              </a:rPr>
              <a:t> </a:t>
            </a:r>
            <a:r>
              <a:rPr sz="950" spc="25" dirty="0">
                <a:latin typeface="Times New Roman"/>
                <a:cs typeface="Times New Roman"/>
              </a:rPr>
              <a:t>of</a:t>
            </a:r>
            <a:r>
              <a:rPr sz="950" spc="45" dirty="0">
                <a:latin typeface="Times New Roman"/>
                <a:cs typeface="Times New Roman"/>
              </a:rPr>
              <a:t> </a:t>
            </a:r>
            <a:r>
              <a:rPr sz="950" spc="10" dirty="0">
                <a:latin typeface="Times New Roman"/>
                <a:cs typeface="Times New Roman"/>
              </a:rPr>
              <a:t>this</a:t>
            </a:r>
            <a:r>
              <a:rPr sz="950" spc="60" dirty="0">
                <a:latin typeface="Times New Roman"/>
                <a:cs typeface="Times New Roman"/>
              </a:rPr>
              <a:t> </a:t>
            </a:r>
            <a:r>
              <a:rPr sz="950" spc="15" dirty="0">
                <a:latin typeface="Times New Roman"/>
                <a:cs typeface="Times New Roman"/>
              </a:rPr>
              <a:t>strategy</a:t>
            </a:r>
            <a:r>
              <a:rPr sz="950" spc="50" dirty="0">
                <a:latin typeface="Times New Roman"/>
                <a:cs typeface="Times New Roman"/>
              </a:rPr>
              <a:t> </a:t>
            </a:r>
            <a:r>
              <a:rPr sz="950" spc="30" dirty="0">
                <a:latin typeface="Times New Roman"/>
                <a:cs typeface="Times New Roman"/>
              </a:rPr>
              <a:t>was</a:t>
            </a:r>
            <a:r>
              <a:rPr sz="950" spc="35" dirty="0">
                <a:latin typeface="Times New Roman"/>
                <a:cs typeface="Times New Roman"/>
              </a:rPr>
              <a:t> </a:t>
            </a:r>
            <a:r>
              <a:rPr sz="950" spc="20" dirty="0">
                <a:latin typeface="Times New Roman"/>
                <a:cs typeface="Times New Roman"/>
              </a:rPr>
              <a:t>evaluated</a:t>
            </a:r>
            <a:r>
              <a:rPr sz="950" spc="30" dirty="0">
                <a:latin typeface="Times New Roman"/>
                <a:cs typeface="Times New Roman"/>
              </a:rPr>
              <a:t> </a:t>
            </a:r>
            <a:r>
              <a:rPr sz="950" spc="10" dirty="0">
                <a:latin typeface="Times New Roman"/>
                <a:cs typeface="Times New Roman"/>
              </a:rPr>
              <a:t>using</a:t>
            </a:r>
            <a:r>
              <a:rPr sz="950" spc="85" dirty="0">
                <a:latin typeface="Times New Roman"/>
                <a:cs typeface="Times New Roman"/>
              </a:rPr>
              <a:t> </a:t>
            </a:r>
            <a:r>
              <a:rPr sz="950" spc="10" dirty="0">
                <a:latin typeface="Times New Roman"/>
                <a:cs typeface="Times New Roman"/>
              </a:rPr>
              <a:t>data</a:t>
            </a:r>
            <a:r>
              <a:rPr sz="950" spc="105" dirty="0">
                <a:latin typeface="Times New Roman"/>
                <a:cs typeface="Times New Roman"/>
              </a:rPr>
              <a:t> </a:t>
            </a:r>
            <a:r>
              <a:rPr sz="950" spc="25" dirty="0">
                <a:latin typeface="Times New Roman"/>
                <a:cs typeface="Times New Roman"/>
              </a:rPr>
              <a:t>from</a:t>
            </a:r>
            <a:r>
              <a:rPr sz="950" spc="50" dirty="0">
                <a:latin typeface="Times New Roman"/>
                <a:cs typeface="Times New Roman"/>
              </a:rPr>
              <a:t> </a:t>
            </a:r>
            <a:r>
              <a:rPr sz="950" spc="15" dirty="0">
                <a:latin typeface="Times New Roman"/>
                <a:cs typeface="Times New Roman"/>
              </a:rPr>
              <a:t>reputable</a:t>
            </a:r>
            <a:r>
              <a:rPr sz="950" spc="65" dirty="0">
                <a:latin typeface="Times New Roman"/>
                <a:cs typeface="Times New Roman"/>
              </a:rPr>
              <a:t> </a:t>
            </a:r>
            <a:r>
              <a:rPr sz="950" spc="15" dirty="0">
                <a:latin typeface="Times New Roman"/>
                <a:cs typeface="Times New Roman"/>
              </a:rPr>
              <a:t>sources</a:t>
            </a:r>
            <a:r>
              <a:rPr sz="950" spc="70" dirty="0">
                <a:latin typeface="Times New Roman"/>
                <a:cs typeface="Times New Roman"/>
              </a:rPr>
              <a:t> </a:t>
            </a:r>
            <a:r>
              <a:rPr sz="950" spc="20" dirty="0">
                <a:latin typeface="Times New Roman"/>
                <a:cs typeface="Times New Roman"/>
              </a:rPr>
              <a:t>such</a:t>
            </a:r>
            <a:r>
              <a:rPr sz="950" spc="50" dirty="0">
                <a:latin typeface="Times New Roman"/>
                <a:cs typeface="Times New Roman"/>
              </a:rPr>
              <a:t> </a:t>
            </a:r>
            <a:r>
              <a:rPr sz="950" spc="15" dirty="0">
                <a:latin typeface="Times New Roman"/>
                <a:cs typeface="Times New Roman"/>
              </a:rPr>
              <a:t>as</a:t>
            </a:r>
            <a:r>
              <a:rPr sz="950" spc="65" dirty="0">
                <a:latin typeface="Times New Roman"/>
                <a:cs typeface="Times New Roman"/>
              </a:rPr>
              <a:t> </a:t>
            </a:r>
            <a:r>
              <a:rPr sz="950" spc="15" dirty="0">
                <a:latin typeface="Times New Roman"/>
                <a:cs typeface="Times New Roman"/>
              </a:rPr>
              <a:t>Stuffgate,</a:t>
            </a:r>
            <a:r>
              <a:rPr sz="950" spc="65" dirty="0">
                <a:latin typeface="Times New Roman"/>
                <a:cs typeface="Times New Roman"/>
              </a:rPr>
              <a:t> </a:t>
            </a:r>
            <a:r>
              <a:rPr sz="950" spc="15" dirty="0">
                <a:latin typeface="Times New Roman"/>
                <a:cs typeface="Times New Roman"/>
              </a:rPr>
              <a:t>Alexa,</a:t>
            </a:r>
            <a:r>
              <a:rPr sz="950" spc="65" dirty="0">
                <a:latin typeface="Times New Roman"/>
                <a:cs typeface="Times New Roman"/>
              </a:rPr>
              <a:t> </a:t>
            </a:r>
            <a:r>
              <a:rPr sz="950" spc="25" dirty="0">
                <a:latin typeface="Times New Roman"/>
                <a:cs typeface="Times New Roman"/>
              </a:rPr>
              <a:t>and</a:t>
            </a:r>
            <a:r>
              <a:rPr sz="950" spc="50" dirty="0">
                <a:latin typeface="Times New Roman"/>
                <a:cs typeface="Times New Roman"/>
              </a:rPr>
              <a:t> </a:t>
            </a:r>
            <a:r>
              <a:rPr sz="950" spc="15" dirty="0">
                <a:latin typeface="Times New Roman"/>
                <a:cs typeface="Times New Roman"/>
              </a:rPr>
              <a:t>PhishTank</a:t>
            </a:r>
            <a:r>
              <a:rPr sz="950" spc="100" dirty="0">
                <a:latin typeface="Times New Roman"/>
                <a:cs typeface="Times New Roman"/>
              </a:rPr>
              <a:t> </a:t>
            </a:r>
            <a:r>
              <a:rPr sz="950" spc="25" dirty="0">
                <a:latin typeface="Times New Roman"/>
                <a:cs typeface="Times New Roman"/>
              </a:rPr>
              <a:t>and</a:t>
            </a:r>
            <a:r>
              <a:rPr sz="950" spc="40" dirty="0">
                <a:latin typeface="Times New Roman"/>
                <a:cs typeface="Times New Roman"/>
              </a:rPr>
              <a:t> </a:t>
            </a:r>
            <a:r>
              <a:rPr sz="950" spc="15" dirty="0">
                <a:latin typeface="Times New Roman"/>
                <a:cs typeface="Times New Roman"/>
              </a:rPr>
              <a:t>achieved</a:t>
            </a:r>
            <a:r>
              <a:rPr sz="950" spc="80" dirty="0">
                <a:latin typeface="Times New Roman"/>
                <a:cs typeface="Times New Roman"/>
              </a:rPr>
              <a:t> </a:t>
            </a:r>
            <a:r>
              <a:rPr sz="950" spc="20" dirty="0">
                <a:latin typeface="Times New Roman"/>
                <a:cs typeface="Times New Roman"/>
              </a:rPr>
              <a:t>an</a:t>
            </a:r>
            <a:r>
              <a:rPr sz="950" spc="65" dirty="0">
                <a:latin typeface="Times New Roman"/>
                <a:cs typeface="Times New Roman"/>
              </a:rPr>
              <a:t> </a:t>
            </a:r>
            <a:r>
              <a:rPr sz="950" spc="15" dirty="0">
                <a:latin typeface="Times New Roman"/>
                <a:cs typeface="Times New Roman"/>
              </a:rPr>
              <a:t>accuracy</a:t>
            </a:r>
            <a:r>
              <a:rPr sz="950" spc="90" dirty="0">
                <a:latin typeface="Times New Roman"/>
                <a:cs typeface="Times New Roman"/>
              </a:rPr>
              <a:t> </a:t>
            </a:r>
            <a:r>
              <a:rPr sz="950" spc="10" dirty="0">
                <a:latin typeface="Times New Roman"/>
                <a:cs typeface="Times New Roman"/>
              </a:rPr>
              <a:t>rate</a:t>
            </a:r>
            <a:r>
              <a:rPr sz="950" spc="90" dirty="0">
                <a:latin typeface="Times New Roman"/>
                <a:cs typeface="Times New Roman"/>
              </a:rPr>
              <a:t> </a:t>
            </a:r>
            <a:r>
              <a:rPr sz="950" spc="45" dirty="0">
                <a:latin typeface="Times New Roman"/>
                <a:cs typeface="Times New Roman"/>
              </a:rPr>
              <a:t>of</a:t>
            </a:r>
            <a:endParaRPr sz="950">
              <a:latin typeface="Times New Roman"/>
              <a:cs typeface="Times New Roman"/>
            </a:endParaRPr>
          </a:p>
          <a:p>
            <a:pPr marL="12700" algn="just">
              <a:lnSpc>
                <a:spcPts val="975"/>
              </a:lnSpc>
            </a:pPr>
            <a:r>
              <a:rPr sz="950" spc="20" dirty="0">
                <a:latin typeface="Times New Roman"/>
                <a:cs typeface="Times New Roman"/>
              </a:rPr>
              <a:t>89.38</a:t>
            </a:r>
            <a:r>
              <a:rPr sz="950" spc="-35" dirty="0">
                <a:latin typeface="Times New Roman"/>
                <a:cs typeface="Times New Roman"/>
              </a:rPr>
              <a:t> </a:t>
            </a:r>
            <a:r>
              <a:rPr sz="950" spc="25" dirty="0">
                <a:latin typeface="Times New Roman"/>
                <a:cs typeface="Times New Roman"/>
              </a:rPr>
              <a:t>%.</a:t>
            </a:r>
            <a:endParaRPr sz="950">
              <a:latin typeface="Times New Roman"/>
              <a:cs typeface="Times New Roman"/>
            </a:endParaRPr>
          </a:p>
          <a:p>
            <a:pPr>
              <a:lnSpc>
                <a:spcPct val="100000"/>
              </a:lnSpc>
              <a:spcBef>
                <a:spcPts val="15"/>
              </a:spcBef>
            </a:pPr>
            <a:endParaRPr sz="1150">
              <a:latin typeface="Times New Roman"/>
              <a:cs typeface="Times New Roman"/>
            </a:endParaRPr>
          </a:p>
          <a:p>
            <a:pPr marL="12700">
              <a:lnSpc>
                <a:spcPct val="100000"/>
              </a:lnSpc>
            </a:pPr>
            <a:r>
              <a:rPr sz="950" b="1" spc="15" dirty="0">
                <a:latin typeface="Times New Roman"/>
                <a:cs typeface="Times New Roman"/>
              </a:rPr>
              <a:t>Key</a:t>
            </a:r>
            <a:r>
              <a:rPr sz="950" b="1" spc="25" dirty="0">
                <a:latin typeface="Times New Roman"/>
                <a:cs typeface="Times New Roman"/>
              </a:rPr>
              <a:t> </a:t>
            </a:r>
            <a:r>
              <a:rPr sz="950" b="1" spc="15" dirty="0">
                <a:latin typeface="Times New Roman"/>
                <a:cs typeface="Times New Roman"/>
              </a:rPr>
              <a:t>findngs</a:t>
            </a:r>
            <a:r>
              <a:rPr sz="950" b="1" spc="-15" dirty="0">
                <a:latin typeface="Times New Roman"/>
                <a:cs typeface="Times New Roman"/>
              </a:rPr>
              <a:t> </a:t>
            </a:r>
            <a:r>
              <a:rPr sz="950" b="1" spc="10" dirty="0">
                <a:latin typeface="Times New Roman"/>
                <a:cs typeface="Times New Roman"/>
              </a:rPr>
              <a:t>:-</a:t>
            </a:r>
            <a:endParaRPr sz="950">
              <a:latin typeface="Times New Roman"/>
              <a:cs typeface="Times New Roman"/>
            </a:endParaRPr>
          </a:p>
          <a:p>
            <a:pPr marL="241300" indent="-229235">
              <a:lnSpc>
                <a:spcPct val="100000"/>
              </a:lnSpc>
              <a:spcBef>
                <a:spcPts val="960"/>
              </a:spcBef>
              <a:buFont typeface="Arial MT"/>
              <a:buChar char="•"/>
              <a:tabLst>
                <a:tab pos="241300" algn="l"/>
                <a:tab pos="241935" algn="l"/>
              </a:tabLst>
            </a:pPr>
            <a:r>
              <a:rPr sz="1100" spc="70" dirty="0">
                <a:latin typeface="Trebuchet MS"/>
                <a:cs typeface="Trebuchet MS"/>
              </a:rPr>
              <a:t>D</a:t>
            </a:r>
            <a:r>
              <a:rPr sz="1100" spc="-10" dirty="0">
                <a:latin typeface="Trebuchet MS"/>
                <a:cs typeface="Trebuchet MS"/>
              </a:rPr>
              <a:t>e</a:t>
            </a:r>
            <a:r>
              <a:rPr sz="1100" spc="-140" dirty="0">
                <a:latin typeface="Trebuchet MS"/>
                <a:cs typeface="Trebuchet MS"/>
              </a:rPr>
              <a:t>t</a:t>
            </a:r>
            <a:r>
              <a:rPr sz="1100" spc="-10" dirty="0">
                <a:latin typeface="Trebuchet MS"/>
                <a:cs typeface="Trebuchet MS"/>
              </a:rPr>
              <a:t>e</a:t>
            </a:r>
            <a:r>
              <a:rPr sz="1100" spc="50" dirty="0">
                <a:latin typeface="Trebuchet MS"/>
                <a:cs typeface="Trebuchet MS"/>
              </a:rPr>
              <a:t>c</a:t>
            </a:r>
            <a:r>
              <a:rPr sz="1100" spc="-140" dirty="0">
                <a:latin typeface="Trebuchet MS"/>
                <a:cs typeface="Trebuchet MS"/>
              </a:rPr>
              <a:t>t</a:t>
            </a:r>
            <a:r>
              <a:rPr sz="1100" spc="-20" dirty="0">
                <a:latin typeface="Trebuchet MS"/>
                <a:cs typeface="Trebuchet MS"/>
              </a:rPr>
              <a:t>i</a:t>
            </a:r>
            <a:r>
              <a:rPr sz="1100" spc="5" dirty="0">
                <a:latin typeface="Trebuchet MS"/>
                <a:cs typeface="Trebuchet MS"/>
              </a:rPr>
              <a:t>o</a:t>
            </a:r>
            <a:r>
              <a:rPr sz="1100" spc="20" dirty="0">
                <a:latin typeface="Trebuchet MS"/>
                <a:cs typeface="Trebuchet MS"/>
              </a:rPr>
              <a:t>n</a:t>
            </a:r>
            <a:r>
              <a:rPr sz="1100" spc="-130" dirty="0">
                <a:latin typeface="Trebuchet MS"/>
                <a:cs typeface="Trebuchet MS"/>
              </a:rPr>
              <a:t> </a:t>
            </a:r>
            <a:r>
              <a:rPr sz="1100" spc="15" dirty="0">
                <a:latin typeface="Trebuchet MS"/>
                <a:cs typeface="Trebuchet MS"/>
              </a:rPr>
              <a:t>a</a:t>
            </a:r>
            <a:r>
              <a:rPr sz="1100" spc="-5" dirty="0">
                <a:latin typeface="Trebuchet MS"/>
                <a:cs typeface="Trebuchet MS"/>
              </a:rPr>
              <a:t>n</a:t>
            </a:r>
            <a:r>
              <a:rPr sz="1100" spc="15" dirty="0">
                <a:latin typeface="Trebuchet MS"/>
                <a:cs typeface="Trebuchet MS"/>
              </a:rPr>
              <a:t>d</a:t>
            </a:r>
            <a:r>
              <a:rPr sz="1100" spc="-140" dirty="0">
                <a:latin typeface="Trebuchet MS"/>
                <a:cs typeface="Trebuchet MS"/>
              </a:rPr>
              <a:t> </a:t>
            </a:r>
            <a:r>
              <a:rPr sz="1100" spc="20" dirty="0">
                <a:latin typeface="Trebuchet MS"/>
                <a:cs typeface="Trebuchet MS"/>
              </a:rPr>
              <a:t>A</a:t>
            </a:r>
            <a:r>
              <a:rPr sz="1100" spc="-30" dirty="0">
                <a:latin typeface="Trebuchet MS"/>
                <a:cs typeface="Trebuchet MS"/>
              </a:rPr>
              <a:t>l</a:t>
            </a:r>
            <a:r>
              <a:rPr sz="1100" spc="-10" dirty="0">
                <a:latin typeface="Trebuchet MS"/>
                <a:cs typeface="Trebuchet MS"/>
              </a:rPr>
              <a:t>e</a:t>
            </a:r>
            <a:r>
              <a:rPr sz="1100" spc="-135" dirty="0">
                <a:latin typeface="Trebuchet MS"/>
                <a:cs typeface="Trebuchet MS"/>
              </a:rPr>
              <a:t>r</a:t>
            </a:r>
            <a:r>
              <a:rPr sz="1100" spc="-75" dirty="0">
                <a:latin typeface="Trebuchet MS"/>
                <a:cs typeface="Trebuchet MS"/>
              </a:rPr>
              <a:t>t</a:t>
            </a:r>
            <a:r>
              <a:rPr sz="1100" spc="-100" dirty="0">
                <a:latin typeface="Trebuchet MS"/>
                <a:cs typeface="Trebuchet MS"/>
              </a:rPr>
              <a:t> </a:t>
            </a:r>
            <a:r>
              <a:rPr sz="1100" spc="114" dirty="0">
                <a:latin typeface="Trebuchet MS"/>
                <a:cs typeface="Trebuchet MS"/>
              </a:rPr>
              <a:t>M</a:t>
            </a:r>
            <a:r>
              <a:rPr sz="1100" spc="-80" dirty="0">
                <a:latin typeface="Trebuchet MS"/>
                <a:cs typeface="Trebuchet MS"/>
              </a:rPr>
              <a:t>e</a:t>
            </a:r>
            <a:r>
              <a:rPr sz="1100" spc="50" dirty="0">
                <a:latin typeface="Trebuchet MS"/>
                <a:cs typeface="Trebuchet MS"/>
              </a:rPr>
              <a:t>c</a:t>
            </a:r>
            <a:r>
              <a:rPr sz="1100" spc="-5" dirty="0">
                <a:latin typeface="Trebuchet MS"/>
                <a:cs typeface="Trebuchet MS"/>
              </a:rPr>
              <a:t>h</a:t>
            </a:r>
            <a:r>
              <a:rPr sz="1100" spc="15" dirty="0">
                <a:latin typeface="Trebuchet MS"/>
                <a:cs typeface="Trebuchet MS"/>
              </a:rPr>
              <a:t>a</a:t>
            </a:r>
            <a:r>
              <a:rPr sz="1100" spc="-5" dirty="0">
                <a:latin typeface="Trebuchet MS"/>
                <a:cs typeface="Trebuchet MS"/>
              </a:rPr>
              <a:t>n</a:t>
            </a:r>
            <a:r>
              <a:rPr sz="1100" spc="-20" dirty="0">
                <a:latin typeface="Trebuchet MS"/>
                <a:cs typeface="Trebuchet MS"/>
              </a:rPr>
              <a:t>i</a:t>
            </a:r>
            <a:r>
              <a:rPr sz="1100" spc="75" dirty="0">
                <a:latin typeface="Trebuchet MS"/>
                <a:cs typeface="Trebuchet MS"/>
              </a:rPr>
              <a:t>s</a:t>
            </a:r>
            <a:r>
              <a:rPr sz="1100" spc="-20" dirty="0">
                <a:latin typeface="Trebuchet MS"/>
                <a:cs typeface="Trebuchet MS"/>
              </a:rPr>
              <a:t>m</a:t>
            </a:r>
            <a:r>
              <a:rPr sz="1100" spc="-85" dirty="0">
                <a:latin typeface="Trebuchet MS"/>
                <a:cs typeface="Trebuchet MS"/>
              </a:rPr>
              <a:t>:</a:t>
            </a:r>
            <a:endParaRPr sz="1100">
              <a:latin typeface="Trebuchet MS"/>
              <a:cs typeface="Trebuchet MS"/>
            </a:endParaRPr>
          </a:p>
          <a:p>
            <a:pPr marL="984885" lvl="1" indent="-286385">
              <a:lnSpc>
                <a:spcPts val="1185"/>
              </a:lnSpc>
              <a:spcBef>
                <a:spcPts val="185"/>
              </a:spcBef>
              <a:buFont typeface="Arial MT"/>
              <a:buChar char="•"/>
              <a:tabLst>
                <a:tab pos="984885" algn="l"/>
                <a:tab pos="985519" algn="l"/>
              </a:tabLst>
            </a:pPr>
            <a:r>
              <a:rPr sz="1100" spc="-45" dirty="0">
                <a:latin typeface="Trebuchet MS"/>
                <a:cs typeface="Trebuchet MS"/>
              </a:rPr>
              <a:t>The</a:t>
            </a:r>
            <a:r>
              <a:rPr sz="1100" spc="-95" dirty="0">
                <a:latin typeface="Trebuchet MS"/>
                <a:cs typeface="Trebuchet MS"/>
              </a:rPr>
              <a:t> </a:t>
            </a:r>
            <a:r>
              <a:rPr sz="1100" spc="5" dirty="0">
                <a:latin typeface="Trebuchet MS"/>
                <a:cs typeface="Trebuchet MS"/>
              </a:rPr>
              <a:t>system</a:t>
            </a:r>
            <a:r>
              <a:rPr sz="1100" spc="-80" dirty="0">
                <a:latin typeface="Trebuchet MS"/>
                <a:cs typeface="Trebuchet MS"/>
              </a:rPr>
              <a:t> </a:t>
            </a:r>
            <a:r>
              <a:rPr sz="1100" spc="-30" dirty="0">
                <a:latin typeface="Trebuchet MS"/>
                <a:cs typeface="Trebuchet MS"/>
              </a:rPr>
              <a:t>offers</a:t>
            </a:r>
            <a:r>
              <a:rPr sz="1100" spc="-75" dirty="0">
                <a:latin typeface="Trebuchet MS"/>
                <a:cs typeface="Trebuchet MS"/>
              </a:rPr>
              <a:t> </a:t>
            </a:r>
            <a:r>
              <a:rPr sz="1100" dirty="0">
                <a:latin typeface="Trebuchet MS"/>
                <a:cs typeface="Trebuchet MS"/>
              </a:rPr>
              <a:t>quick</a:t>
            </a:r>
            <a:r>
              <a:rPr sz="1100" spc="-114" dirty="0">
                <a:latin typeface="Trebuchet MS"/>
                <a:cs typeface="Trebuchet MS"/>
              </a:rPr>
              <a:t> </a:t>
            </a:r>
            <a:r>
              <a:rPr sz="1100" spc="-55" dirty="0">
                <a:latin typeface="Trebuchet MS"/>
                <a:cs typeface="Trebuchet MS"/>
              </a:rPr>
              <a:t>retrieval</a:t>
            </a:r>
            <a:r>
              <a:rPr sz="1100" spc="-95" dirty="0">
                <a:latin typeface="Trebuchet MS"/>
                <a:cs typeface="Trebuchet MS"/>
              </a:rPr>
              <a:t> </a:t>
            </a:r>
            <a:r>
              <a:rPr sz="1100" spc="20" dirty="0">
                <a:latin typeface="Trebuchet MS"/>
                <a:cs typeface="Trebuchet MS"/>
              </a:rPr>
              <a:t>speeds</a:t>
            </a:r>
            <a:r>
              <a:rPr sz="1100" spc="-85" dirty="0">
                <a:latin typeface="Trebuchet MS"/>
                <a:cs typeface="Trebuchet MS"/>
              </a:rPr>
              <a:t> </a:t>
            </a:r>
            <a:r>
              <a:rPr sz="1100" spc="10" dirty="0">
                <a:latin typeface="Trebuchet MS"/>
                <a:cs typeface="Trebuchet MS"/>
              </a:rPr>
              <a:t>and</a:t>
            </a:r>
            <a:r>
              <a:rPr sz="1100" spc="-130" dirty="0">
                <a:latin typeface="Trebuchet MS"/>
                <a:cs typeface="Trebuchet MS"/>
              </a:rPr>
              <a:t> </a:t>
            </a:r>
            <a:r>
              <a:rPr sz="1100" spc="-10" dirty="0">
                <a:latin typeface="Trebuchet MS"/>
                <a:cs typeface="Trebuchet MS"/>
              </a:rPr>
              <a:t>high</a:t>
            </a:r>
            <a:r>
              <a:rPr sz="1100" spc="-120" dirty="0">
                <a:latin typeface="Trebuchet MS"/>
                <a:cs typeface="Trebuchet MS"/>
              </a:rPr>
              <a:t> </a:t>
            </a:r>
            <a:r>
              <a:rPr sz="1100" spc="-30" dirty="0">
                <a:latin typeface="Trebuchet MS"/>
                <a:cs typeface="Trebuchet MS"/>
              </a:rPr>
              <a:t>detection</a:t>
            </a:r>
            <a:r>
              <a:rPr sz="1100" spc="-40" dirty="0">
                <a:latin typeface="Trebuchet MS"/>
                <a:cs typeface="Trebuchet MS"/>
              </a:rPr>
              <a:t> </a:t>
            </a:r>
            <a:r>
              <a:rPr sz="1100" spc="-20" dirty="0">
                <a:latin typeface="Trebuchet MS"/>
                <a:cs typeface="Trebuchet MS"/>
              </a:rPr>
              <a:t>rates</a:t>
            </a:r>
            <a:r>
              <a:rPr sz="1100" spc="-114" dirty="0">
                <a:latin typeface="Trebuchet MS"/>
                <a:cs typeface="Trebuchet MS"/>
              </a:rPr>
              <a:t> </a:t>
            </a:r>
            <a:r>
              <a:rPr sz="1100" spc="-30" dirty="0">
                <a:latin typeface="Trebuchet MS"/>
                <a:cs typeface="Trebuchet MS"/>
              </a:rPr>
              <a:t>of</a:t>
            </a:r>
            <a:r>
              <a:rPr sz="1100" spc="-140" dirty="0">
                <a:latin typeface="Trebuchet MS"/>
                <a:cs typeface="Trebuchet MS"/>
              </a:rPr>
              <a:t> </a:t>
            </a:r>
            <a:r>
              <a:rPr sz="1100" dirty="0">
                <a:latin typeface="Trebuchet MS"/>
                <a:cs typeface="Trebuchet MS"/>
              </a:rPr>
              <a:t>phishing</a:t>
            </a:r>
            <a:r>
              <a:rPr sz="1100" spc="-120" dirty="0">
                <a:latin typeface="Trebuchet MS"/>
                <a:cs typeface="Trebuchet MS"/>
              </a:rPr>
              <a:t> </a:t>
            </a:r>
            <a:r>
              <a:rPr sz="1100" spc="-25" dirty="0">
                <a:latin typeface="Trebuchet MS"/>
                <a:cs typeface="Trebuchet MS"/>
              </a:rPr>
              <a:t>attempts.</a:t>
            </a:r>
            <a:r>
              <a:rPr sz="1100" spc="-120" dirty="0">
                <a:latin typeface="Trebuchet MS"/>
                <a:cs typeface="Trebuchet MS"/>
              </a:rPr>
              <a:t> </a:t>
            </a:r>
            <a:r>
              <a:rPr sz="1100" spc="30" dirty="0">
                <a:latin typeface="Trebuchet MS"/>
                <a:cs typeface="Trebuchet MS"/>
              </a:rPr>
              <a:t>Users</a:t>
            </a:r>
            <a:r>
              <a:rPr sz="1100" spc="-125" dirty="0">
                <a:latin typeface="Trebuchet MS"/>
                <a:cs typeface="Trebuchet MS"/>
              </a:rPr>
              <a:t> </a:t>
            </a:r>
            <a:r>
              <a:rPr sz="1100" spc="-45" dirty="0">
                <a:latin typeface="Trebuchet MS"/>
                <a:cs typeface="Trebuchet MS"/>
              </a:rPr>
              <a:t>are</a:t>
            </a:r>
            <a:r>
              <a:rPr sz="1100" spc="-90" dirty="0">
                <a:latin typeface="Trebuchet MS"/>
                <a:cs typeface="Trebuchet MS"/>
              </a:rPr>
              <a:t> </a:t>
            </a:r>
            <a:r>
              <a:rPr sz="1100" spc="-30" dirty="0">
                <a:latin typeface="Trebuchet MS"/>
                <a:cs typeface="Trebuchet MS"/>
              </a:rPr>
              <a:t>alerted</a:t>
            </a:r>
            <a:r>
              <a:rPr sz="1100" spc="-130" dirty="0">
                <a:latin typeface="Trebuchet MS"/>
                <a:cs typeface="Trebuchet MS"/>
              </a:rPr>
              <a:t> </a:t>
            </a:r>
            <a:r>
              <a:rPr sz="1100" spc="-25" dirty="0">
                <a:latin typeface="Trebuchet MS"/>
                <a:cs typeface="Trebuchet MS"/>
              </a:rPr>
              <a:t>not</a:t>
            </a:r>
            <a:r>
              <a:rPr sz="1100" spc="-85" dirty="0">
                <a:latin typeface="Trebuchet MS"/>
                <a:cs typeface="Trebuchet MS"/>
              </a:rPr>
              <a:t> </a:t>
            </a:r>
            <a:r>
              <a:rPr sz="1100" spc="-55" dirty="0">
                <a:latin typeface="Trebuchet MS"/>
                <a:cs typeface="Trebuchet MS"/>
              </a:rPr>
              <a:t>to</a:t>
            </a:r>
            <a:r>
              <a:rPr sz="1100" spc="-40" dirty="0">
                <a:latin typeface="Trebuchet MS"/>
                <a:cs typeface="Trebuchet MS"/>
              </a:rPr>
              <a:t> </a:t>
            </a:r>
            <a:r>
              <a:rPr sz="1100" spc="5" dirty="0">
                <a:latin typeface="Trebuchet MS"/>
                <a:cs typeface="Trebuchet MS"/>
              </a:rPr>
              <a:t>disclose</a:t>
            </a:r>
            <a:r>
              <a:rPr sz="1100" spc="-95" dirty="0">
                <a:latin typeface="Trebuchet MS"/>
                <a:cs typeface="Trebuchet MS"/>
              </a:rPr>
              <a:t> </a:t>
            </a:r>
            <a:r>
              <a:rPr sz="1100" dirty="0">
                <a:latin typeface="Trebuchet MS"/>
                <a:cs typeface="Trebuchet MS"/>
              </a:rPr>
              <a:t>personal</a:t>
            </a:r>
            <a:r>
              <a:rPr sz="1100" spc="-85" dirty="0">
                <a:latin typeface="Trebuchet MS"/>
                <a:cs typeface="Trebuchet MS"/>
              </a:rPr>
              <a:t> </a:t>
            </a:r>
            <a:r>
              <a:rPr sz="1100" spc="-25" dirty="0">
                <a:latin typeface="Trebuchet MS"/>
                <a:cs typeface="Trebuchet MS"/>
              </a:rPr>
              <a:t>information</a:t>
            </a:r>
            <a:r>
              <a:rPr sz="1100" spc="-120" dirty="0">
                <a:latin typeface="Trebuchet MS"/>
                <a:cs typeface="Trebuchet MS"/>
              </a:rPr>
              <a:t> </a:t>
            </a:r>
            <a:r>
              <a:rPr sz="1100" spc="-20" dirty="0">
                <a:latin typeface="Trebuchet MS"/>
                <a:cs typeface="Trebuchet MS"/>
              </a:rPr>
              <a:t>when</a:t>
            </a:r>
            <a:r>
              <a:rPr sz="1100" spc="-120" dirty="0">
                <a:latin typeface="Trebuchet MS"/>
                <a:cs typeface="Trebuchet MS"/>
              </a:rPr>
              <a:t> </a:t>
            </a:r>
            <a:r>
              <a:rPr sz="1100" spc="-35" dirty="0">
                <a:latin typeface="Trebuchet MS"/>
                <a:cs typeface="Trebuchet MS"/>
              </a:rPr>
              <a:t>attempting</a:t>
            </a:r>
            <a:endParaRPr sz="1100">
              <a:latin typeface="Trebuchet MS"/>
              <a:cs typeface="Trebuchet MS"/>
            </a:endParaRPr>
          </a:p>
          <a:p>
            <a:pPr marL="984885">
              <a:lnSpc>
                <a:spcPts val="1185"/>
              </a:lnSpc>
            </a:pPr>
            <a:r>
              <a:rPr sz="1100" spc="-20" dirty="0">
                <a:latin typeface="Trebuchet MS"/>
                <a:cs typeface="Trebuchet MS"/>
              </a:rPr>
              <a:t>to</a:t>
            </a:r>
            <a:r>
              <a:rPr sz="1100" spc="-120" dirty="0">
                <a:latin typeface="Trebuchet MS"/>
                <a:cs typeface="Trebuchet MS"/>
              </a:rPr>
              <a:t> </a:t>
            </a:r>
            <a:r>
              <a:rPr sz="1100" spc="35" dirty="0">
                <a:latin typeface="Trebuchet MS"/>
                <a:cs typeface="Trebuchet MS"/>
              </a:rPr>
              <a:t>access</a:t>
            </a:r>
            <a:r>
              <a:rPr sz="1100" spc="-120" dirty="0">
                <a:latin typeface="Trebuchet MS"/>
                <a:cs typeface="Trebuchet MS"/>
              </a:rPr>
              <a:t> </a:t>
            </a:r>
            <a:r>
              <a:rPr sz="1100" spc="-10" dirty="0">
                <a:latin typeface="Trebuchet MS"/>
                <a:cs typeface="Trebuchet MS"/>
              </a:rPr>
              <a:t>websites</a:t>
            </a:r>
            <a:r>
              <a:rPr sz="1100" spc="-45" dirty="0">
                <a:latin typeface="Trebuchet MS"/>
                <a:cs typeface="Trebuchet MS"/>
              </a:rPr>
              <a:t> </a:t>
            </a:r>
            <a:r>
              <a:rPr sz="1100" spc="-55" dirty="0">
                <a:latin typeface="Trebuchet MS"/>
                <a:cs typeface="Trebuchet MS"/>
              </a:rPr>
              <a:t>that</a:t>
            </a:r>
            <a:r>
              <a:rPr sz="1100" spc="-85" dirty="0">
                <a:latin typeface="Trebuchet MS"/>
                <a:cs typeface="Trebuchet MS"/>
              </a:rPr>
              <a:t> </a:t>
            </a:r>
            <a:r>
              <a:rPr sz="1100" spc="-20" dirty="0">
                <a:latin typeface="Trebuchet MS"/>
                <a:cs typeface="Trebuchet MS"/>
              </a:rPr>
              <a:t>are</a:t>
            </a:r>
            <a:r>
              <a:rPr sz="1100" spc="-165" dirty="0">
                <a:latin typeface="Trebuchet MS"/>
                <a:cs typeface="Trebuchet MS"/>
              </a:rPr>
              <a:t> </a:t>
            </a:r>
            <a:r>
              <a:rPr sz="1100" dirty="0">
                <a:latin typeface="Trebuchet MS"/>
                <a:cs typeface="Trebuchet MS"/>
              </a:rPr>
              <a:t>not</a:t>
            </a:r>
            <a:r>
              <a:rPr sz="1100" spc="-165" dirty="0">
                <a:latin typeface="Trebuchet MS"/>
                <a:cs typeface="Trebuchet MS"/>
              </a:rPr>
              <a:t> </a:t>
            </a:r>
            <a:r>
              <a:rPr sz="1100" spc="10" dirty="0">
                <a:latin typeface="Trebuchet MS"/>
                <a:cs typeface="Trebuchet MS"/>
              </a:rPr>
              <a:t>on</a:t>
            </a:r>
            <a:r>
              <a:rPr sz="1100" spc="-45" dirty="0">
                <a:latin typeface="Trebuchet MS"/>
                <a:cs typeface="Trebuchet MS"/>
              </a:rPr>
              <a:t> </a:t>
            </a:r>
            <a:r>
              <a:rPr sz="1100" spc="-55" dirty="0">
                <a:latin typeface="Trebuchet MS"/>
                <a:cs typeface="Trebuchet MS"/>
              </a:rPr>
              <a:t>the</a:t>
            </a:r>
            <a:r>
              <a:rPr sz="1100" spc="-90" dirty="0">
                <a:latin typeface="Trebuchet MS"/>
                <a:cs typeface="Trebuchet MS"/>
              </a:rPr>
              <a:t> </a:t>
            </a:r>
            <a:r>
              <a:rPr sz="1100" spc="-40" dirty="0">
                <a:latin typeface="Trebuchet MS"/>
                <a:cs typeface="Trebuchet MS"/>
              </a:rPr>
              <a:t>whitelist,</a:t>
            </a:r>
            <a:r>
              <a:rPr sz="1100" spc="-120" dirty="0">
                <a:latin typeface="Trebuchet MS"/>
                <a:cs typeface="Trebuchet MS"/>
              </a:rPr>
              <a:t> </a:t>
            </a:r>
            <a:r>
              <a:rPr sz="1100" spc="-25" dirty="0">
                <a:latin typeface="Trebuchet MS"/>
                <a:cs typeface="Trebuchet MS"/>
              </a:rPr>
              <a:t>providing</a:t>
            </a:r>
            <a:r>
              <a:rPr sz="1100" spc="-120" dirty="0">
                <a:latin typeface="Trebuchet MS"/>
                <a:cs typeface="Trebuchet MS"/>
              </a:rPr>
              <a:t> </a:t>
            </a:r>
            <a:r>
              <a:rPr sz="1100" spc="15" dirty="0">
                <a:latin typeface="Trebuchet MS"/>
                <a:cs typeface="Trebuchet MS"/>
              </a:rPr>
              <a:t>an</a:t>
            </a:r>
            <a:r>
              <a:rPr sz="1100" spc="-114" dirty="0">
                <a:latin typeface="Trebuchet MS"/>
                <a:cs typeface="Trebuchet MS"/>
              </a:rPr>
              <a:t> </a:t>
            </a:r>
            <a:r>
              <a:rPr sz="1100" spc="-25" dirty="0">
                <a:latin typeface="Trebuchet MS"/>
                <a:cs typeface="Trebuchet MS"/>
              </a:rPr>
              <a:t>additional</a:t>
            </a:r>
            <a:r>
              <a:rPr sz="1100" spc="-90" dirty="0">
                <a:latin typeface="Trebuchet MS"/>
                <a:cs typeface="Trebuchet MS"/>
              </a:rPr>
              <a:t> </a:t>
            </a:r>
            <a:r>
              <a:rPr sz="1100" spc="-35" dirty="0">
                <a:latin typeface="Trebuchet MS"/>
                <a:cs typeface="Trebuchet MS"/>
              </a:rPr>
              <a:t>layer</a:t>
            </a:r>
            <a:r>
              <a:rPr sz="1100" spc="-100" dirty="0">
                <a:latin typeface="Trebuchet MS"/>
                <a:cs typeface="Trebuchet MS"/>
              </a:rPr>
              <a:t> </a:t>
            </a:r>
            <a:r>
              <a:rPr sz="1100" spc="-35" dirty="0">
                <a:latin typeface="Trebuchet MS"/>
                <a:cs typeface="Trebuchet MS"/>
              </a:rPr>
              <a:t>of</a:t>
            </a:r>
            <a:r>
              <a:rPr sz="1100" spc="-65" dirty="0">
                <a:latin typeface="Trebuchet MS"/>
                <a:cs typeface="Trebuchet MS"/>
              </a:rPr>
              <a:t> </a:t>
            </a:r>
            <a:r>
              <a:rPr sz="1100" spc="-40" dirty="0">
                <a:latin typeface="Trebuchet MS"/>
                <a:cs typeface="Trebuchet MS"/>
              </a:rPr>
              <a:t>protection.</a:t>
            </a:r>
            <a:endParaRPr sz="1100">
              <a:latin typeface="Trebuchet MS"/>
              <a:cs typeface="Trebuchet MS"/>
            </a:endParaRPr>
          </a:p>
          <a:p>
            <a:pPr marL="241300" indent="-229235">
              <a:lnSpc>
                <a:spcPct val="100000"/>
              </a:lnSpc>
              <a:spcBef>
                <a:spcPts val="780"/>
              </a:spcBef>
              <a:buFont typeface="Arial MT"/>
              <a:buChar char="•"/>
              <a:tabLst>
                <a:tab pos="241300" algn="l"/>
                <a:tab pos="241935" algn="l"/>
              </a:tabLst>
            </a:pPr>
            <a:r>
              <a:rPr sz="1100" spc="-35" dirty="0">
                <a:latin typeface="Trebuchet MS"/>
                <a:cs typeface="Trebuchet MS"/>
              </a:rPr>
              <a:t>Utilization</a:t>
            </a:r>
            <a:r>
              <a:rPr sz="1100" spc="-125" dirty="0">
                <a:latin typeface="Trebuchet MS"/>
                <a:cs typeface="Trebuchet MS"/>
              </a:rPr>
              <a:t> </a:t>
            </a:r>
            <a:r>
              <a:rPr sz="1100" dirty="0">
                <a:latin typeface="Trebuchet MS"/>
                <a:cs typeface="Trebuchet MS"/>
              </a:rPr>
              <a:t>of</a:t>
            </a:r>
            <a:r>
              <a:rPr sz="1100" spc="-145" dirty="0">
                <a:latin typeface="Trebuchet MS"/>
                <a:cs typeface="Trebuchet MS"/>
              </a:rPr>
              <a:t> </a:t>
            </a:r>
            <a:r>
              <a:rPr sz="1100" spc="-25" dirty="0">
                <a:latin typeface="Trebuchet MS"/>
                <a:cs typeface="Trebuchet MS"/>
              </a:rPr>
              <a:t>Hyperlink</a:t>
            </a:r>
            <a:r>
              <a:rPr sz="1100" spc="-125" dirty="0">
                <a:latin typeface="Trebuchet MS"/>
                <a:cs typeface="Trebuchet MS"/>
              </a:rPr>
              <a:t> </a:t>
            </a:r>
            <a:r>
              <a:rPr sz="1100" spc="-25" dirty="0">
                <a:latin typeface="Trebuchet MS"/>
                <a:cs typeface="Trebuchet MS"/>
              </a:rPr>
              <a:t>Properties:</a:t>
            </a:r>
            <a:endParaRPr sz="1100">
              <a:latin typeface="Trebuchet MS"/>
              <a:cs typeface="Trebuchet MS"/>
            </a:endParaRPr>
          </a:p>
          <a:p>
            <a:pPr marL="984885" lvl="1" indent="-286385">
              <a:lnSpc>
                <a:spcPts val="1185"/>
              </a:lnSpc>
              <a:spcBef>
                <a:spcPts val="260"/>
              </a:spcBef>
              <a:buFont typeface="Arial MT"/>
              <a:buChar char="•"/>
              <a:tabLst>
                <a:tab pos="984885" algn="l"/>
                <a:tab pos="985519" algn="l"/>
              </a:tabLst>
            </a:pPr>
            <a:r>
              <a:rPr sz="1100" spc="-45" dirty="0">
                <a:latin typeface="Trebuchet MS"/>
                <a:cs typeface="Trebuchet MS"/>
              </a:rPr>
              <a:t>The</a:t>
            </a:r>
            <a:r>
              <a:rPr sz="1100" spc="-90" dirty="0">
                <a:latin typeface="Trebuchet MS"/>
                <a:cs typeface="Trebuchet MS"/>
              </a:rPr>
              <a:t> </a:t>
            </a:r>
            <a:r>
              <a:rPr sz="1100" spc="-15" dirty="0">
                <a:latin typeface="Trebuchet MS"/>
                <a:cs typeface="Trebuchet MS"/>
              </a:rPr>
              <a:t>method</a:t>
            </a:r>
            <a:r>
              <a:rPr sz="1100" spc="-120" dirty="0">
                <a:latin typeface="Trebuchet MS"/>
                <a:cs typeface="Trebuchet MS"/>
              </a:rPr>
              <a:t> </a:t>
            </a:r>
            <a:r>
              <a:rPr sz="1100" spc="-15" dirty="0">
                <a:latin typeface="Trebuchet MS"/>
                <a:cs typeface="Trebuchet MS"/>
              </a:rPr>
              <a:t>leverages</a:t>
            </a:r>
            <a:r>
              <a:rPr sz="1100" spc="-125" dirty="0">
                <a:latin typeface="Trebuchet MS"/>
                <a:cs typeface="Trebuchet MS"/>
              </a:rPr>
              <a:t> </a:t>
            </a:r>
            <a:r>
              <a:rPr sz="1100" spc="-30" dirty="0">
                <a:latin typeface="Trebuchet MS"/>
                <a:cs typeface="Trebuchet MS"/>
              </a:rPr>
              <a:t>hyperlink</a:t>
            </a:r>
            <a:r>
              <a:rPr sz="1100" spc="-114" dirty="0">
                <a:latin typeface="Trebuchet MS"/>
                <a:cs typeface="Trebuchet MS"/>
              </a:rPr>
              <a:t> </a:t>
            </a:r>
            <a:r>
              <a:rPr sz="1100" spc="-25" dirty="0">
                <a:latin typeface="Trebuchet MS"/>
                <a:cs typeface="Trebuchet MS"/>
              </a:rPr>
              <a:t>properties</a:t>
            </a:r>
            <a:r>
              <a:rPr sz="1100" spc="-100" dirty="0">
                <a:latin typeface="Trebuchet MS"/>
                <a:cs typeface="Trebuchet MS"/>
              </a:rPr>
              <a:t> </a:t>
            </a:r>
            <a:r>
              <a:rPr sz="1100" spc="-30" dirty="0">
                <a:latin typeface="Trebuchet MS"/>
                <a:cs typeface="Trebuchet MS"/>
              </a:rPr>
              <a:t>by</a:t>
            </a:r>
            <a:r>
              <a:rPr sz="1100" spc="-75" dirty="0">
                <a:latin typeface="Trebuchet MS"/>
                <a:cs typeface="Trebuchet MS"/>
              </a:rPr>
              <a:t> </a:t>
            </a:r>
            <a:r>
              <a:rPr sz="1100" spc="-50" dirty="0">
                <a:latin typeface="Trebuchet MS"/>
                <a:cs typeface="Trebuchet MS"/>
              </a:rPr>
              <a:t>retrieving</a:t>
            </a:r>
            <a:r>
              <a:rPr sz="1100" spc="-35" dirty="0">
                <a:latin typeface="Trebuchet MS"/>
                <a:cs typeface="Trebuchet MS"/>
              </a:rPr>
              <a:t> </a:t>
            </a:r>
            <a:r>
              <a:rPr sz="1100" spc="-20" dirty="0">
                <a:latin typeface="Trebuchet MS"/>
                <a:cs typeface="Trebuchet MS"/>
              </a:rPr>
              <a:t>hyperlinks</a:t>
            </a:r>
            <a:r>
              <a:rPr sz="1100" spc="-110" dirty="0">
                <a:latin typeface="Trebuchet MS"/>
                <a:cs typeface="Trebuchet MS"/>
              </a:rPr>
              <a:t> </a:t>
            </a:r>
            <a:r>
              <a:rPr sz="1100" spc="-30" dirty="0">
                <a:latin typeface="Trebuchet MS"/>
                <a:cs typeface="Trebuchet MS"/>
              </a:rPr>
              <a:t>from</a:t>
            </a:r>
            <a:r>
              <a:rPr sz="1100" spc="-75" dirty="0">
                <a:latin typeface="Trebuchet MS"/>
                <a:cs typeface="Trebuchet MS"/>
              </a:rPr>
              <a:t> </a:t>
            </a:r>
            <a:r>
              <a:rPr sz="1100" spc="-30" dirty="0">
                <a:latin typeface="Trebuchet MS"/>
                <a:cs typeface="Trebuchet MS"/>
              </a:rPr>
              <a:t>the</a:t>
            </a:r>
            <a:r>
              <a:rPr sz="1100" spc="-165" dirty="0">
                <a:latin typeface="Trebuchet MS"/>
                <a:cs typeface="Trebuchet MS"/>
              </a:rPr>
              <a:t> </a:t>
            </a:r>
            <a:r>
              <a:rPr sz="1100" spc="10" dirty="0">
                <a:latin typeface="Trebuchet MS"/>
                <a:cs typeface="Trebuchet MS"/>
              </a:rPr>
              <a:t>source</a:t>
            </a:r>
            <a:r>
              <a:rPr sz="1100" spc="-90" dirty="0">
                <a:latin typeface="Trebuchet MS"/>
                <a:cs typeface="Trebuchet MS"/>
              </a:rPr>
              <a:t> </a:t>
            </a:r>
            <a:r>
              <a:rPr sz="1100" spc="5" dirty="0">
                <a:latin typeface="Trebuchet MS"/>
                <a:cs typeface="Trebuchet MS"/>
              </a:rPr>
              <a:t>code</a:t>
            </a:r>
            <a:r>
              <a:rPr sz="1100" spc="-85" dirty="0">
                <a:latin typeface="Trebuchet MS"/>
                <a:cs typeface="Trebuchet MS"/>
              </a:rPr>
              <a:t> </a:t>
            </a:r>
            <a:r>
              <a:rPr sz="1100" spc="-35" dirty="0">
                <a:latin typeface="Trebuchet MS"/>
                <a:cs typeface="Trebuchet MS"/>
              </a:rPr>
              <a:t>of</a:t>
            </a:r>
            <a:r>
              <a:rPr sz="1100" spc="-130" dirty="0">
                <a:latin typeface="Trebuchet MS"/>
                <a:cs typeface="Trebuchet MS"/>
              </a:rPr>
              <a:t> </a:t>
            </a:r>
            <a:r>
              <a:rPr sz="1100" spc="-15" dirty="0">
                <a:latin typeface="Trebuchet MS"/>
                <a:cs typeface="Trebuchet MS"/>
              </a:rPr>
              <a:t>websites.</a:t>
            </a:r>
            <a:r>
              <a:rPr sz="1100" spc="-114" dirty="0">
                <a:latin typeface="Trebuchet MS"/>
                <a:cs typeface="Trebuchet MS"/>
              </a:rPr>
              <a:t> </a:t>
            </a:r>
            <a:r>
              <a:rPr sz="1100" spc="-10" dirty="0">
                <a:latin typeface="Trebuchet MS"/>
                <a:cs typeface="Trebuchet MS"/>
              </a:rPr>
              <a:t>This</a:t>
            </a:r>
            <a:r>
              <a:rPr sz="1100" spc="-110" dirty="0">
                <a:latin typeface="Trebuchet MS"/>
                <a:cs typeface="Trebuchet MS"/>
              </a:rPr>
              <a:t> </a:t>
            </a:r>
            <a:r>
              <a:rPr sz="1100" spc="-25" dirty="0">
                <a:latin typeface="Trebuchet MS"/>
                <a:cs typeface="Trebuchet MS"/>
              </a:rPr>
              <a:t>information</a:t>
            </a:r>
            <a:r>
              <a:rPr sz="1100" spc="-114" dirty="0">
                <a:latin typeface="Trebuchet MS"/>
                <a:cs typeface="Trebuchet MS"/>
              </a:rPr>
              <a:t> </a:t>
            </a:r>
            <a:r>
              <a:rPr sz="1100" dirty="0">
                <a:latin typeface="Trebuchet MS"/>
                <a:cs typeface="Trebuchet MS"/>
              </a:rPr>
              <a:t>is</a:t>
            </a:r>
            <a:r>
              <a:rPr sz="1100" spc="-35" dirty="0">
                <a:latin typeface="Trebuchet MS"/>
                <a:cs typeface="Trebuchet MS"/>
              </a:rPr>
              <a:t> then</a:t>
            </a:r>
            <a:r>
              <a:rPr sz="1100" spc="-114" dirty="0">
                <a:latin typeface="Trebuchet MS"/>
                <a:cs typeface="Trebuchet MS"/>
              </a:rPr>
              <a:t> </a:t>
            </a:r>
            <a:r>
              <a:rPr sz="1100" spc="-10" dirty="0">
                <a:latin typeface="Trebuchet MS"/>
                <a:cs typeface="Trebuchet MS"/>
              </a:rPr>
              <a:t>applied</a:t>
            </a:r>
            <a:r>
              <a:rPr sz="1100" spc="-120" dirty="0">
                <a:latin typeface="Trebuchet MS"/>
                <a:cs typeface="Trebuchet MS"/>
              </a:rPr>
              <a:t> </a:t>
            </a:r>
            <a:r>
              <a:rPr sz="1100" spc="-20" dirty="0">
                <a:latin typeface="Trebuchet MS"/>
                <a:cs typeface="Trebuchet MS"/>
              </a:rPr>
              <a:t>to</a:t>
            </a:r>
            <a:r>
              <a:rPr sz="1100" spc="-110" dirty="0">
                <a:latin typeface="Trebuchet MS"/>
                <a:cs typeface="Trebuchet MS"/>
              </a:rPr>
              <a:t> </a:t>
            </a:r>
            <a:r>
              <a:rPr sz="1100" spc="-30" dirty="0">
                <a:latin typeface="Trebuchet MS"/>
                <a:cs typeface="Trebuchet MS"/>
              </a:rPr>
              <a:t>the</a:t>
            </a:r>
            <a:r>
              <a:rPr sz="1100" spc="-90" dirty="0">
                <a:latin typeface="Trebuchet MS"/>
                <a:cs typeface="Trebuchet MS"/>
              </a:rPr>
              <a:t> </a:t>
            </a:r>
            <a:r>
              <a:rPr sz="1100" dirty="0">
                <a:latin typeface="Trebuchet MS"/>
                <a:cs typeface="Trebuchet MS"/>
              </a:rPr>
              <a:t>phishing</a:t>
            </a:r>
            <a:r>
              <a:rPr sz="1100" spc="-110" dirty="0">
                <a:latin typeface="Trebuchet MS"/>
                <a:cs typeface="Trebuchet MS"/>
              </a:rPr>
              <a:t> </a:t>
            </a:r>
            <a:r>
              <a:rPr sz="1100" spc="-30" dirty="0">
                <a:latin typeface="Trebuchet MS"/>
                <a:cs typeface="Trebuchet MS"/>
              </a:rPr>
              <a:t>detection</a:t>
            </a:r>
            <a:endParaRPr sz="1100">
              <a:latin typeface="Trebuchet MS"/>
              <a:cs typeface="Trebuchet MS"/>
            </a:endParaRPr>
          </a:p>
          <a:p>
            <a:pPr marL="984885">
              <a:lnSpc>
                <a:spcPts val="1185"/>
              </a:lnSpc>
            </a:pPr>
            <a:r>
              <a:rPr sz="1100" spc="-20" dirty="0">
                <a:latin typeface="Trebuchet MS"/>
                <a:cs typeface="Trebuchet MS"/>
              </a:rPr>
              <a:t>p</a:t>
            </a:r>
            <a:r>
              <a:rPr sz="1100" spc="-15" dirty="0">
                <a:latin typeface="Trebuchet MS"/>
                <a:cs typeface="Trebuchet MS"/>
              </a:rPr>
              <a:t>r</a:t>
            </a:r>
            <a:r>
              <a:rPr sz="1100" spc="-40" dirty="0">
                <a:latin typeface="Trebuchet MS"/>
                <a:cs typeface="Trebuchet MS"/>
              </a:rPr>
              <a:t>o</a:t>
            </a:r>
            <a:r>
              <a:rPr sz="1100" spc="50" dirty="0">
                <a:latin typeface="Trebuchet MS"/>
                <a:cs typeface="Trebuchet MS"/>
              </a:rPr>
              <a:t>c</a:t>
            </a:r>
            <a:r>
              <a:rPr sz="1100" spc="-10" dirty="0">
                <a:latin typeface="Trebuchet MS"/>
                <a:cs typeface="Trebuchet MS"/>
              </a:rPr>
              <a:t>e</a:t>
            </a:r>
            <a:r>
              <a:rPr sz="1100" spc="75" dirty="0">
                <a:latin typeface="Trebuchet MS"/>
                <a:cs typeface="Trebuchet MS"/>
              </a:rPr>
              <a:t>ss</a:t>
            </a:r>
            <a:r>
              <a:rPr sz="1100" spc="-85" dirty="0">
                <a:latin typeface="Trebuchet MS"/>
                <a:cs typeface="Trebuchet MS"/>
              </a:rPr>
              <a:t>,</a:t>
            </a:r>
            <a:r>
              <a:rPr sz="1100" spc="-130" dirty="0">
                <a:latin typeface="Trebuchet MS"/>
                <a:cs typeface="Trebuchet MS"/>
              </a:rPr>
              <a:t> </a:t>
            </a:r>
            <a:r>
              <a:rPr sz="1100" spc="-40" dirty="0">
                <a:latin typeface="Trebuchet MS"/>
                <a:cs typeface="Trebuchet MS"/>
              </a:rPr>
              <a:t>f</a:t>
            </a:r>
            <a:r>
              <a:rPr sz="1100" spc="-5" dirty="0">
                <a:latin typeface="Trebuchet MS"/>
                <a:cs typeface="Trebuchet MS"/>
              </a:rPr>
              <a:t>u</a:t>
            </a:r>
            <a:r>
              <a:rPr sz="1100" spc="-70" dirty="0">
                <a:latin typeface="Trebuchet MS"/>
                <a:cs typeface="Trebuchet MS"/>
              </a:rPr>
              <a:t>r</a:t>
            </a:r>
            <a:r>
              <a:rPr sz="1100" spc="-135" dirty="0">
                <a:latin typeface="Trebuchet MS"/>
                <a:cs typeface="Trebuchet MS"/>
              </a:rPr>
              <a:t>t</a:t>
            </a:r>
            <a:r>
              <a:rPr sz="1100" spc="-5" dirty="0">
                <a:latin typeface="Trebuchet MS"/>
                <a:cs typeface="Trebuchet MS"/>
              </a:rPr>
              <a:t>h</a:t>
            </a:r>
            <a:r>
              <a:rPr sz="1100" spc="-10" dirty="0">
                <a:latin typeface="Trebuchet MS"/>
                <a:cs typeface="Trebuchet MS"/>
              </a:rPr>
              <a:t>e</a:t>
            </a:r>
            <a:r>
              <a:rPr sz="1100" spc="-55" dirty="0">
                <a:latin typeface="Trebuchet MS"/>
                <a:cs typeface="Trebuchet MS"/>
              </a:rPr>
              <a:t>r</a:t>
            </a:r>
            <a:r>
              <a:rPr sz="1100" spc="-110" dirty="0">
                <a:latin typeface="Trebuchet MS"/>
                <a:cs typeface="Trebuchet MS"/>
              </a:rPr>
              <a:t> </a:t>
            </a:r>
            <a:r>
              <a:rPr sz="1100" spc="-20" dirty="0">
                <a:latin typeface="Trebuchet MS"/>
                <a:cs typeface="Trebuchet MS"/>
              </a:rPr>
              <a:t>v</a:t>
            </a:r>
            <a:r>
              <a:rPr sz="1100" spc="-55" dirty="0">
                <a:latin typeface="Trebuchet MS"/>
                <a:cs typeface="Trebuchet MS"/>
              </a:rPr>
              <a:t>a</a:t>
            </a:r>
            <a:r>
              <a:rPr sz="1100" spc="-30" dirty="0">
                <a:latin typeface="Trebuchet MS"/>
                <a:cs typeface="Trebuchet MS"/>
              </a:rPr>
              <a:t>l</a:t>
            </a:r>
            <a:r>
              <a:rPr sz="1100" spc="-20" dirty="0">
                <a:latin typeface="Trebuchet MS"/>
                <a:cs typeface="Trebuchet MS"/>
              </a:rPr>
              <a:t>id</a:t>
            </a:r>
            <a:r>
              <a:rPr sz="1100" spc="-35" dirty="0">
                <a:latin typeface="Trebuchet MS"/>
                <a:cs typeface="Trebuchet MS"/>
              </a:rPr>
              <a:t>a</a:t>
            </a:r>
            <a:r>
              <a:rPr sz="1100" spc="-90" dirty="0">
                <a:latin typeface="Trebuchet MS"/>
                <a:cs typeface="Trebuchet MS"/>
              </a:rPr>
              <a:t>t</a:t>
            </a:r>
            <a:r>
              <a:rPr sz="1100" spc="-20" dirty="0">
                <a:latin typeface="Trebuchet MS"/>
                <a:cs typeface="Trebuchet MS"/>
              </a:rPr>
              <a:t>i</a:t>
            </a:r>
            <a:r>
              <a:rPr sz="1100" spc="-5" dirty="0">
                <a:latin typeface="Trebuchet MS"/>
                <a:cs typeface="Trebuchet MS"/>
              </a:rPr>
              <a:t>n</a:t>
            </a:r>
            <a:r>
              <a:rPr sz="1100" spc="-10" dirty="0">
                <a:latin typeface="Trebuchet MS"/>
                <a:cs typeface="Trebuchet MS"/>
              </a:rPr>
              <a:t>g</a:t>
            </a:r>
            <a:r>
              <a:rPr sz="1100" spc="-130" dirty="0">
                <a:latin typeface="Trebuchet MS"/>
                <a:cs typeface="Trebuchet MS"/>
              </a:rPr>
              <a:t> </a:t>
            </a:r>
            <a:r>
              <a:rPr sz="1100" spc="-70" dirty="0">
                <a:latin typeface="Trebuchet MS"/>
                <a:cs typeface="Trebuchet MS"/>
              </a:rPr>
              <a:t>t</a:t>
            </a:r>
            <a:r>
              <a:rPr sz="1100" spc="-5" dirty="0">
                <a:latin typeface="Trebuchet MS"/>
                <a:cs typeface="Trebuchet MS"/>
              </a:rPr>
              <a:t>h</a:t>
            </a:r>
            <a:r>
              <a:rPr sz="1100" spc="-10" dirty="0">
                <a:latin typeface="Trebuchet MS"/>
                <a:cs typeface="Trebuchet MS"/>
              </a:rPr>
              <a:t>e</a:t>
            </a:r>
            <a:r>
              <a:rPr sz="1100" spc="-105" dirty="0">
                <a:latin typeface="Trebuchet MS"/>
                <a:cs typeface="Trebuchet MS"/>
              </a:rPr>
              <a:t> </a:t>
            </a:r>
            <a:r>
              <a:rPr sz="1100" spc="-30" dirty="0">
                <a:latin typeface="Trebuchet MS"/>
                <a:cs typeface="Trebuchet MS"/>
              </a:rPr>
              <a:t>l</a:t>
            </a:r>
            <a:r>
              <a:rPr sz="1100" spc="-80" dirty="0">
                <a:latin typeface="Trebuchet MS"/>
                <a:cs typeface="Trebuchet MS"/>
              </a:rPr>
              <a:t>e</a:t>
            </a:r>
            <a:r>
              <a:rPr sz="1100" spc="-35" dirty="0">
                <a:latin typeface="Trebuchet MS"/>
                <a:cs typeface="Trebuchet MS"/>
              </a:rPr>
              <a:t>g</a:t>
            </a:r>
            <a:r>
              <a:rPr sz="1100" spc="-20" dirty="0">
                <a:latin typeface="Trebuchet MS"/>
                <a:cs typeface="Trebuchet MS"/>
              </a:rPr>
              <a:t>i</a:t>
            </a:r>
            <a:r>
              <a:rPr sz="1100" spc="-70" dirty="0">
                <a:latin typeface="Trebuchet MS"/>
                <a:cs typeface="Trebuchet MS"/>
              </a:rPr>
              <a:t>t</a:t>
            </a:r>
            <a:r>
              <a:rPr sz="1100" spc="-90" dirty="0">
                <a:latin typeface="Trebuchet MS"/>
                <a:cs typeface="Trebuchet MS"/>
              </a:rPr>
              <a:t>i</a:t>
            </a:r>
            <a:r>
              <a:rPr sz="1100" spc="55" dirty="0">
                <a:latin typeface="Trebuchet MS"/>
                <a:cs typeface="Trebuchet MS"/>
              </a:rPr>
              <a:t>m</a:t>
            </a:r>
            <a:r>
              <a:rPr sz="1100" spc="-55" dirty="0">
                <a:latin typeface="Trebuchet MS"/>
                <a:cs typeface="Trebuchet MS"/>
              </a:rPr>
              <a:t>a</a:t>
            </a:r>
            <a:r>
              <a:rPr sz="1100" spc="50" dirty="0">
                <a:latin typeface="Trebuchet MS"/>
                <a:cs typeface="Trebuchet MS"/>
              </a:rPr>
              <a:t>c</a:t>
            </a:r>
            <a:r>
              <a:rPr sz="1100" spc="-35" dirty="0">
                <a:latin typeface="Trebuchet MS"/>
                <a:cs typeface="Trebuchet MS"/>
              </a:rPr>
              <a:t>y</a:t>
            </a:r>
            <a:r>
              <a:rPr sz="1100" spc="-95" dirty="0">
                <a:latin typeface="Trebuchet MS"/>
                <a:cs typeface="Trebuchet MS"/>
              </a:rPr>
              <a:t> </a:t>
            </a:r>
            <a:r>
              <a:rPr sz="1100" spc="5" dirty="0">
                <a:latin typeface="Trebuchet MS"/>
                <a:cs typeface="Trebuchet MS"/>
              </a:rPr>
              <a:t>o</a:t>
            </a:r>
            <a:r>
              <a:rPr sz="1100" spc="-70" dirty="0">
                <a:latin typeface="Trebuchet MS"/>
                <a:cs typeface="Trebuchet MS"/>
              </a:rPr>
              <a:t>f</a:t>
            </a:r>
            <a:r>
              <a:rPr sz="1100" spc="-150" dirty="0">
                <a:latin typeface="Trebuchet MS"/>
                <a:cs typeface="Trebuchet MS"/>
              </a:rPr>
              <a:t> </a:t>
            </a:r>
            <a:r>
              <a:rPr sz="1100" spc="20" dirty="0">
                <a:latin typeface="Trebuchet MS"/>
                <a:cs typeface="Trebuchet MS"/>
              </a:rPr>
              <a:t>a</a:t>
            </a:r>
            <a:r>
              <a:rPr sz="1100" spc="-105" dirty="0">
                <a:latin typeface="Trebuchet MS"/>
                <a:cs typeface="Trebuchet MS"/>
              </a:rPr>
              <a:t> </a:t>
            </a:r>
            <a:r>
              <a:rPr sz="1100" spc="70" dirty="0">
                <a:latin typeface="Trebuchet MS"/>
                <a:cs typeface="Trebuchet MS"/>
              </a:rPr>
              <a:t>s</a:t>
            </a:r>
            <a:r>
              <a:rPr sz="1100" spc="-20" dirty="0">
                <a:latin typeface="Trebuchet MS"/>
                <a:cs typeface="Trebuchet MS"/>
              </a:rPr>
              <a:t>i</a:t>
            </a:r>
            <a:r>
              <a:rPr sz="1100" spc="-70" dirty="0">
                <a:latin typeface="Trebuchet MS"/>
                <a:cs typeface="Trebuchet MS"/>
              </a:rPr>
              <a:t>t</a:t>
            </a:r>
            <a:r>
              <a:rPr sz="1100" spc="-80" dirty="0">
                <a:latin typeface="Trebuchet MS"/>
                <a:cs typeface="Trebuchet MS"/>
              </a:rPr>
              <a:t>e</a:t>
            </a:r>
            <a:r>
              <a:rPr sz="1100" spc="-85" dirty="0">
                <a:latin typeface="Trebuchet MS"/>
                <a:cs typeface="Trebuchet MS"/>
              </a:rPr>
              <a:t>.</a:t>
            </a:r>
            <a:endParaRPr sz="1100">
              <a:latin typeface="Trebuchet MS"/>
              <a:cs typeface="Trebuchet MS"/>
            </a:endParaRPr>
          </a:p>
          <a:p>
            <a:pPr marL="241300" indent="-229235">
              <a:lnSpc>
                <a:spcPct val="100000"/>
              </a:lnSpc>
              <a:spcBef>
                <a:spcPts val="705"/>
              </a:spcBef>
              <a:buFont typeface="Arial MT"/>
              <a:buChar char="•"/>
              <a:tabLst>
                <a:tab pos="241300" algn="l"/>
                <a:tab pos="241935" algn="l"/>
              </a:tabLst>
            </a:pPr>
            <a:r>
              <a:rPr sz="1100" spc="55" dirty="0">
                <a:latin typeface="Trebuchet MS"/>
                <a:cs typeface="Trebuchet MS"/>
              </a:rPr>
              <a:t>P</a:t>
            </a:r>
            <a:r>
              <a:rPr sz="1100" spc="-80" dirty="0">
                <a:latin typeface="Trebuchet MS"/>
                <a:cs typeface="Trebuchet MS"/>
              </a:rPr>
              <a:t>e</a:t>
            </a:r>
            <a:r>
              <a:rPr sz="1100" spc="-70" dirty="0">
                <a:latin typeface="Trebuchet MS"/>
                <a:cs typeface="Trebuchet MS"/>
              </a:rPr>
              <a:t>r</a:t>
            </a:r>
            <a:r>
              <a:rPr sz="1100" spc="-30" dirty="0">
                <a:latin typeface="Trebuchet MS"/>
                <a:cs typeface="Trebuchet MS"/>
              </a:rPr>
              <a:t>f</a:t>
            </a:r>
            <a:r>
              <a:rPr sz="1100" spc="5" dirty="0">
                <a:latin typeface="Trebuchet MS"/>
                <a:cs typeface="Trebuchet MS"/>
              </a:rPr>
              <a:t>o</a:t>
            </a:r>
            <a:r>
              <a:rPr sz="1100" spc="-10" dirty="0">
                <a:latin typeface="Trebuchet MS"/>
                <a:cs typeface="Trebuchet MS"/>
              </a:rPr>
              <a:t>r</a:t>
            </a:r>
            <a:r>
              <a:rPr sz="1100" spc="-70" dirty="0">
                <a:latin typeface="Trebuchet MS"/>
                <a:cs typeface="Trebuchet MS"/>
              </a:rPr>
              <a:t>m</a:t>
            </a:r>
            <a:r>
              <a:rPr sz="1100" spc="15" dirty="0">
                <a:latin typeface="Trebuchet MS"/>
                <a:cs typeface="Trebuchet MS"/>
              </a:rPr>
              <a:t>a</a:t>
            </a:r>
            <a:r>
              <a:rPr sz="1100" spc="-5" dirty="0">
                <a:latin typeface="Trebuchet MS"/>
                <a:cs typeface="Trebuchet MS"/>
              </a:rPr>
              <a:t>n</a:t>
            </a:r>
            <a:r>
              <a:rPr sz="1100" spc="50" dirty="0">
                <a:latin typeface="Trebuchet MS"/>
                <a:cs typeface="Trebuchet MS"/>
              </a:rPr>
              <a:t>c</a:t>
            </a:r>
            <a:r>
              <a:rPr sz="1100" spc="-10" dirty="0">
                <a:latin typeface="Trebuchet MS"/>
                <a:cs typeface="Trebuchet MS"/>
              </a:rPr>
              <a:t>e</a:t>
            </a:r>
            <a:r>
              <a:rPr sz="1100" spc="-175" dirty="0">
                <a:latin typeface="Trebuchet MS"/>
                <a:cs typeface="Trebuchet MS"/>
              </a:rPr>
              <a:t> </a:t>
            </a:r>
            <a:r>
              <a:rPr sz="1100" spc="80" dirty="0">
                <a:latin typeface="Trebuchet MS"/>
                <a:cs typeface="Trebuchet MS"/>
              </a:rPr>
              <a:t>E</a:t>
            </a:r>
            <a:r>
              <a:rPr sz="1100" spc="-90" dirty="0">
                <a:latin typeface="Trebuchet MS"/>
                <a:cs typeface="Trebuchet MS"/>
              </a:rPr>
              <a:t>v</a:t>
            </a:r>
            <a:r>
              <a:rPr sz="1100" spc="-15" dirty="0">
                <a:latin typeface="Trebuchet MS"/>
                <a:cs typeface="Trebuchet MS"/>
              </a:rPr>
              <a:t>a</a:t>
            </a:r>
            <a:r>
              <a:rPr sz="1100" dirty="0">
                <a:latin typeface="Trebuchet MS"/>
                <a:cs typeface="Trebuchet MS"/>
              </a:rPr>
              <a:t>l</a:t>
            </a:r>
            <a:r>
              <a:rPr sz="1100" spc="-5" dirty="0">
                <a:latin typeface="Trebuchet MS"/>
                <a:cs typeface="Trebuchet MS"/>
              </a:rPr>
              <a:t>u</a:t>
            </a:r>
            <a:r>
              <a:rPr sz="1100" spc="-35" dirty="0">
                <a:latin typeface="Trebuchet MS"/>
                <a:cs typeface="Trebuchet MS"/>
              </a:rPr>
              <a:t>a</a:t>
            </a:r>
            <a:r>
              <a:rPr sz="1100" spc="-15" dirty="0">
                <a:latin typeface="Trebuchet MS"/>
                <a:cs typeface="Trebuchet MS"/>
              </a:rPr>
              <a:t>t</a:t>
            </a:r>
            <a:r>
              <a:rPr sz="1100" spc="-90" dirty="0">
                <a:latin typeface="Trebuchet MS"/>
                <a:cs typeface="Trebuchet MS"/>
              </a:rPr>
              <a:t>i</a:t>
            </a:r>
            <a:r>
              <a:rPr sz="1100" spc="5" dirty="0">
                <a:latin typeface="Trebuchet MS"/>
                <a:cs typeface="Trebuchet MS"/>
              </a:rPr>
              <a:t>o</a:t>
            </a:r>
            <a:r>
              <a:rPr sz="1100" spc="-5" dirty="0">
                <a:latin typeface="Trebuchet MS"/>
                <a:cs typeface="Trebuchet MS"/>
              </a:rPr>
              <a:t>n</a:t>
            </a:r>
            <a:r>
              <a:rPr sz="1100" spc="-85" dirty="0">
                <a:latin typeface="Trebuchet MS"/>
                <a:cs typeface="Trebuchet MS"/>
              </a:rPr>
              <a:t>:</a:t>
            </a:r>
            <a:endParaRPr sz="1100">
              <a:latin typeface="Trebuchet MS"/>
              <a:cs typeface="Trebuchet MS"/>
            </a:endParaRPr>
          </a:p>
          <a:p>
            <a:pPr marL="984885" lvl="1" indent="-286385">
              <a:lnSpc>
                <a:spcPts val="1185"/>
              </a:lnSpc>
              <a:spcBef>
                <a:spcPts val="260"/>
              </a:spcBef>
              <a:buFont typeface="Arial MT"/>
              <a:buChar char="•"/>
              <a:tabLst>
                <a:tab pos="984885" algn="l"/>
                <a:tab pos="985519" algn="l"/>
              </a:tabLst>
            </a:pPr>
            <a:r>
              <a:rPr sz="1100" spc="-45" dirty="0">
                <a:latin typeface="Trebuchet MS"/>
                <a:cs typeface="Trebuchet MS"/>
              </a:rPr>
              <a:t>The</a:t>
            </a:r>
            <a:r>
              <a:rPr sz="1100" spc="-100" dirty="0">
                <a:latin typeface="Trebuchet MS"/>
                <a:cs typeface="Trebuchet MS"/>
              </a:rPr>
              <a:t> </a:t>
            </a:r>
            <a:r>
              <a:rPr sz="1100" spc="-20" dirty="0">
                <a:latin typeface="Trebuchet MS"/>
                <a:cs typeface="Trebuchet MS"/>
              </a:rPr>
              <a:t>performance</a:t>
            </a:r>
            <a:r>
              <a:rPr sz="1100" spc="-100" dirty="0">
                <a:latin typeface="Trebuchet MS"/>
                <a:cs typeface="Trebuchet MS"/>
              </a:rPr>
              <a:t> </a:t>
            </a:r>
            <a:r>
              <a:rPr sz="1100" spc="-30" dirty="0">
                <a:latin typeface="Trebuchet MS"/>
                <a:cs typeface="Trebuchet MS"/>
              </a:rPr>
              <a:t>of</a:t>
            </a:r>
            <a:r>
              <a:rPr sz="1100" spc="-65" dirty="0">
                <a:latin typeface="Trebuchet MS"/>
                <a:cs typeface="Trebuchet MS"/>
              </a:rPr>
              <a:t> </a:t>
            </a:r>
            <a:r>
              <a:rPr sz="1100" spc="-15" dirty="0">
                <a:latin typeface="Trebuchet MS"/>
                <a:cs typeface="Trebuchet MS"/>
              </a:rPr>
              <a:t>this</a:t>
            </a:r>
            <a:r>
              <a:rPr sz="1100" spc="-125" dirty="0">
                <a:latin typeface="Trebuchet MS"/>
                <a:cs typeface="Trebuchet MS"/>
              </a:rPr>
              <a:t> </a:t>
            </a:r>
            <a:r>
              <a:rPr sz="1100" spc="-30" dirty="0">
                <a:latin typeface="Trebuchet MS"/>
                <a:cs typeface="Trebuchet MS"/>
              </a:rPr>
              <a:t>strategy</a:t>
            </a:r>
            <a:r>
              <a:rPr sz="1100" spc="-90" dirty="0">
                <a:latin typeface="Trebuchet MS"/>
                <a:cs typeface="Trebuchet MS"/>
              </a:rPr>
              <a:t> </a:t>
            </a:r>
            <a:r>
              <a:rPr sz="1100" spc="15" dirty="0">
                <a:latin typeface="Trebuchet MS"/>
                <a:cs typeface="Trebuchet MS"/>
              </a:rPr>
              <a:t>was</a:t>
            </a:r>
            <a:r>
              <a:rPr sz="1100" spc="-125" dirty="0">
                <a:latin typeface="Trebuchet MS"/>
                <a:cs typeface="Trebuchet MS"/>
              </a:rPr>
              <a:t> </a:t>
            </a:r>
            <a:r>
              <a:rPr sz="1100" spc="-15" dirty="0">
                <a:latin typeface="Trebuchet MS"/>
                <a:cs typeface="Trebuchet MS"/>
              </a:rPr>
              <a:t>rigorously</a:t>
            </a:r>
            <a:r>
              <a:rPr sz="1100" spc="-85" dirty="0">
                <a:latin typeface="Trebuchet MS"/>
                <a:cs typeface="Trebuchet MS"/>
              </a:rPr>
              <a:t> </a:t>
            </a:r>
            <a:r>
              <a:rPr sz="1100" spc="-25" dirty="0">
                <a:latin typeface="Trebuchet MS"/>
                <a:cs typeface="Trebuchet MS"/>
              </a:rPr>
              <a:t>evaluated</a:t>
            </a:r>
            <a:r>
              <a:rPr sz="1100" spc="-135" dirty="0">
                <a:latin typeface="Trebuchet MS"/>
                <a:cs typeface="Trebuchet MS"/>
              </a:rPr>
              <a:t> </a:t>
            </a:r>
            <a:r>
              <a:rPr sz="1100" spc="10" dirty="0">
                <a:latin typeface="Trebuchet MS"/>
                <a:cs typeface="Trebuchet MS"/>
              </a:rPr>
              <a:t>using</a:t>
            </a:r>
            <a:r>
              <a:rPr sz="1100" spc="-125" dirty="0">
                <a:latin typeface="Trebuchet MS"/>
                <a:cs typeface="Trebuchet MS"/>
              </a:rPr>
              <a:t> </a:t>
            </a:r>
            <a:r>
              <a:rPr sz="1100" spc="-15" dirty="0">
                <a:latin typeface="Trebuchet MS"/>
                <a:cs typeface="Trebuchet MS"/>
              </a:rPr>
              <a:t>data</a:t>
            </a:r>
            <a:r>
              <a:rPr sz="1100" spc="-100" dirty="0">
                <a:latin typeface="Trebuchet MS"/>
                <a:cs typeface="Trebuchet MS"/>
              </a:rPr>
              <a:t> </a:t>
            </a:r>
            <a:r>
              <a:rPr sz="1100" spc="-30" dirty="0">
                <a:latin typeface="Trebuchet MS"/>
                <a:cs typeface="Trebuchet MS"/>
              </a:rPr>
              <a:t>from</a:t>
            </a:r>
            <a:r>
              <a:rPr sz="1100" spc="-85" dirty="0">
                <a:latin typeface="Trebuchet MS"/>
                <a:cs typeface="Trebuchet MS"/>
              </a:rPr>
              <a:t> </a:t>
            </a:r>
            <a:r>
              <a:rPr sz="1100" spc="-30" dirty="0">
                <a:latin typeface="Trebuchet MS"/>
                <a:cs typeface="Trebuchet MS"/>
              </a:rPr>
              <a:t>reputable</a:t>
            </a:r>
            <a:r>
              <a:rPr sz="1100" spc="-100" dirty="0">
                <a:latin typeface="Trebuchet MS"/>
                <a:cs typeface="Trebuchet MS"/>
              </a:rPr>
              <a:t> </a:t>
            </a:r>
            <a:r>
              <a:rPr sz="1100" spc="25" dirty="0">
                <a:latin typeface="Trebuchet MS"/>
                <a:cs typeface="Trebuchet MS"/>
              </a:rPr>
              <a:t>sources</a:t>
            </a:r>
            <a:r>
              <a:rPr sz="1100" spc="-125" dirty="0">
                <a:latin typeface="Trebuchet MS"/>
                <a:cs typeface="Trebuchet MS"/>
              </a:rPr>
              <a:t> </a:t>
            </a:r>
            <a:r>
              <a:rPr sz="1100" spc="35" dirty="0">
                <a:latin typeface="Trebuchet MS"/>
                <a:cs typeface="Trebuchet MS"/>
              </a:rPr>
              <a:t>such</a:t>
            </a:r>
            <a:r>
              <a:rPr sz="1100" spc="-125" dirty="0">
                <a:latin typeface="Trebuchet MS"/>
                <a:cs typeface="Trebuchet MS"/>
              </a:rPr>
              <a:t> </a:t>
            </a:r>
            <a:r>
              <a:rPr sz="1100" spc="55" dirty="0">
                <a:latin typeface="Trebuchet MS"/>
                <a:cs typeface="Trebuchet MS"/>
              </a:rPr>
              <a:t>as</a:t>
            </a:r>
            <a:r>
              <a:rPr sz="1100" spc="-75" dirty="0">
                <a:latin typeface="Trebuchet MS"/>
                <a:cs typeface="Trebuchet MS"/>
              </a:rPr>
              <a:t> </a:t>
            </a:r>
            <a:r>
              <a:rPr sz="1100" spc="-35" dirty="0">
                <a:latin typeface="Trebuchet MS"/>
                <a:cs typeface="Trebuchet MS"/>
              </a:rPr>
              <a:t>Stuffgate,</a:t>
            </a:r>
            <a:r>
              <a:rPr sz="1100" spc="-114" dirty="0">
                <a:latin typeface="Trebuchet MS"/>
                <a:cs typeface="Trebuchet MS"/>
              </a:rPr>
              <a:t> </a:t>
            </a:r>
            <a:r>
              <a:rPr sz="1100" spc="-30" dirty="0">
                <a:latin typeface="Trebuchet MS"/>
                <a:cs typeface="Trebuchet MS"/>
              </a:rPr>
              <a:t>Alexa,</a:t>
            </a:r>
            <a:r>
              <a:rPr sz="1100" spc="-125" dirty="0">
                <a:latin typeface="Trebuchet MS"/>
                <a:cs typeface="Trebuchet MS"/>
              </a:rPr>
              <a:t> </a:t>
            </a:r>
            <a:r>
              <a:rPr sz="1100" spc="10" dirty="0">
                <a:latin typeface="Trebuchet MS"/>
                <a:cs typeface="Trebuchet MS"/>
              </a:rPr>
              <a:t>and</a:t>
            </a:r>
            <a:r>
              <a:rPr sz="1100" spc="-145" dirty="0">
                <a:latin typeface="Trebuchet MS"/>
                <a:cs typeface="Trebuchet MS"/>
              </a:rPr>
              <a:t> </a:t>
            </a:r>
            <a:r>
              <a:rPr sz="1100" spc="-15" dirty="0">
                <a:latin typeface="Trebuchet MS"/>
                <a:cs typeface="Trebuchet MS"/>
              </a:rPr>
              <a:t>PhishTank.</a:t>
            </a:r>
            <a:r>
              <a:rPr sz="1100" spc="-120" dirty="0">
                <a:latin typeface="Trebuchet MS"/>
                <a:cs typeface="Trebuchet MS"/>
              </a:rPr>
              <a:t> </a:t>
            </a:r>
            <a:r>
              <a:rPr sz="1100" spc="-45" dirty="0">
                <a:latin typeface="Trebuchet MS"/>
                <a:cs typeface="Trebuchet MS"/>
              </a:rPr>
              <a:t>The</a:t>
            </a:r>
            <a:r>
              <a:rPr sz="1100" spc="-100" dirty="0">
                <a:latin typeface="Trebuchet MS"/>
                <a:cs typeface="Trebuchet MS"/>
              </a:rPr>
              <a:t> </a:t>
            </a:r>
            <a:r>
              <a:rPr sz="1100" dirty="0">
                <a:latin typeface="Trebuchet MS"/>
                <a:cs typeface="Trebuchet MS"/>
              </a:rPr>
              <a:t>approach</a:t>
            </a:r>
            <a:r>
              <a:rPr sz="1100" spc="-125" dirty="0">
                <a:latin typeface="Trebuchet MS"/>
                <a:cs typeface="Trebuchet MS"/>
              </a:rPr>
              <a:t> </a:t>
            </a:r>
            <a:r>
              <a:rPr sz="1100" spc="-15" dirty="0">
                <a:latin typeface="Trebuchet MS"/>
                <a:cs typeface="Trebuchet MS"/>
              </a:rPr>
              <a:t>achieved</a:t>
            </a:r>
            <a:endParaRPr sz="1100">
              <a:latin typeface="Trebuchet MS"/>
              <a:cs typeface="Trebuchet MS"/>
            </a:endParaRPr>
          </a:p>
          <a:p>
            <a:pPr marL="984885">
              <a:lnSpc>
                <a:spcPts val="1185"/>
              </a:lnSpc>
            </a:pPr>
            <a:r>
              <a:rPr sz="1100" spc="15" dirty="0">
                <a:latin typeface="Trebuchet MS"/>
                <a:cs typeface="Trebuchet MS"/>
              </a:rPr>
              <a:t>an</a:t>
            </a:r>
            <a:r>
              <a:rPr sz="1100" spc="-120" dirty="0">
                <a:latin typeface="Trebuchet MS"/>
                <a:cs typeface="Trebuchet MS"/>
              </a:rPr>
              <a:t> </a:t>
            </a:r>
            <a:r>
              <a:rPr sz="1100" dirty="0">
                <a:latin typeface="Trebuchet MS"/>
                <a:cs typeface="Trebuchet MS"/>
              </a:rPr>
              <a:t>accuracy</a:t>
            </a:r>
            <a:r>
              <a:rPr sz="1100" spc="-160" dirty="0">
                <a:latin typeface="Trebuchet MS"/>
                <a:cs typeface="Trebuchet MS"/>
              </a:rPr>
              <a:t> </a:t>
            </a:r>
            <a:r>
              <a:rPr sz="1100" spc="-30" dirty="0">
                <a:latin typeface="Trebuchet MS"/>
                <a:cs typeface="Trebuchet MS"/>
              </a:rPr>
              <a:t>rate</a:t>
            </a:r>
            <a:r>
              <a:rPr sz="1100" spc="-170" dirty="0">
                <a:latin typeface="Trebuchet MS"/>
                <a:cs typeface="Trebuchet MS"/>
              </a:rPr>
              <a:t> </a:t>
            </a:r>
            <a:r>
              <a:rPr sz="1100" dirty="0">
                <a:latin typeface="Trebuchet MS"/>
                <a:cs typeface="Trebuchet MS"/>
              </a:rPr>
              <a:t>of</a:t>
            </a:r>
            <a:r>
              <a:rPr sz="1100" spc="-130" dirty="0">
                <a:latin typeface="Trebuchet MS"/>
                <a:cs typeface="Trebuchet MS"/>
              </a:rPr>
              <a:t> </a:t>
            </a:r>
            <a:r>
              <a:rPr sz="1100" spc="20" dirty="0">
                <a:latin typeface="Trebuchet MS"/>
                <a:cs typeface="Trebuchet MS"/>
              </a:rPr>
              <a:t>89.38%,</a:t>
            </a:r>
            <a:r>
              <a:rPr sz="1100" spc="-120" dirty="0">
                <a:latin typeface="Trebuchet MS"/>
                <a:cs typeface="Trebuchet MS"/>
              </a:rPr>
              <a:t> </a:t>
            </a:r>
            <a:r>
              <a:rPr sz="1100" spc="-25" dirty="0">
                <a:latin typeface="Trebuchet MS"/>
                <a:cs typeface="Trebuchet MS"/>
              </a:rPr>
              <a:t>indicating</a:t>
            </a:r>
            <a:r>
              <a:rPr sz="1100" spc="-114" dirty="0">
                <a:latin typeface="Trebuchet MS"/>
                <a:cs typeface="Trebuchet MS"/>
              </a:rPr>
              <a:t> </a:t>
            </a:r>
            <a:r>
              <a:rPr sz="1100" spc="-20" dirty="0">
                <a:latin typeface="Trebuchet MS"/>
                <a:cs typeface="Trebuchet MS"/>
              </a:rPr>
              <a:t>its</a:t>
            </a:r>
            <a:r>
              <a:rPr sz="1100" spc="-40" dirty="0">
                <a:latin typeface="Trebuchet MS"/>
                <a:cs typeface="Trebuchet MS"/>
              </a:rPr>
              <a:t> </a:t>
            </a:r>
            <a:r>
              <a:rPr sz="1100" spc="-20" dirty="0">
                <a:latin typeface="Trebuchet MS"/>
                <a:cs typeface="Trebuchet MS"/>
              </a:rPr>
              <a:t>effectiveness</a:t>
            </a:r>
            <a:r>
              <a:rPr sz="1100" spc="-114" dirty="0">
                <a:latin typeface="Trebuchet MS"/>
                <a:cs typeface="Trebuchet MS"/>
              </a:rPr>
              <a:t> </a:t>
            </a:r>
            <a:r>
              <a:rPr sz="1100" dirty="0">
                <a:latin typeface="Trebuchet MS"/>
                <a:cs typeface="Trebuchet MS"/>
              </a:rPr>
              <a:t>in</a:t>
            </a:r>
            <a:r>
              <a:rPr sz="1100" spc="-120" dirty="0">
                <a:latin typeface="Trebuchet MS"/>
                <a:cs typeface="Trebuchet MS"/>
              </a:rPr>
              <a:t> </a:t>
            </a:r>
            <a:r>
              <a:rPr sz="1100" spc="-40" dirty="0">
                <a:latin typeface="Trebuchet MS"/>
                <a:cs typeface="Trebuchet MS"/>
              </a:rPr>
              <a:t>identifying </a:t>
            </a:r>
            <a:r>
              <a:rPr sz="1100" spc="-10" dirty="0">
                <a:latin typeface="Trebuchet MS"/>
                <a:cs typeface="Trebuchet MS"/>
              </a:rPr>
              <a:t>phishing</a:t>
            </a:r>
            <a:r>
              <a:rPr sz="1100" spc="-40" dirty="0">
                <a:latin typeface="Trebuchet MS"/>
                <a:cs typeface="Trebuchet MS"/>
              </a:rPr>
              <a:t> </a:t>
            </a:r>
            <a:r>
              <a:rPr sz="1100" spc="-15" dirty="0">
                <a:latin typeface="Trebuchet MS"/>
                <a:cs typeface="Trebuchet MS"/>
              </a:rPr>
              <a:t>sites.</a:t>
            </a:r>
            <a:endParaRPr sz="1100">
              <a:latin typeface="Trebuchet MS"/>
              <a:cs typeface="Trebuchet MS"/>
            </a:endParaRPr>
          </a:p>
          <a:p>
            <a:pPr>
              <a:lnSpc>
                <a:spcPct val="100000"/>
              </a:lnSpc>
            </a:pPr>
            <a:endParaRPr sz="1300">
              <a:latin typeface="Trebuchet MS"/>
              <a:cs typeface="Trebuchet MS"/>
            </a:endParaRPr>
          </a:p>
          <a:p>
            <a:pPr marL="12700" marR="15875">
              <a:lnSpc>
                <a:spcPct val="93900"/>
              </a:lnSpc>
              <a:spcBef>
                <a:spcPts val="1070"/>
              </a:spcBef>
            </a:pPr>
            <a:r>
              <a:rPr sz="950" spc="20" dirty="0">
                <a:latin typeface="Times New Roman"/>
                <a:cs typeface="Times New Roman"/>
              </a:rPr>
              <a:t>[14] </a:t>
            </a:r>
            <a:r>
              <a:rPr sz="950" u="sng" spc="25" dirty="0">
                <a:uFill>
                  <a:solidFill>
                    <a:srgbClr val="000000"/>
                  </a:solidFill>
                </a:uFill>
                <a:latin typeface="Times New Roman"/>
                <a:cs typeface="Times New Roman"/>
              </a:rPr>
              <a:t>M.</a:t>
            </a:r>
            <a:r>
              <a:rPr sz="950" u="sng" spc="50" dirty="0">
                <a:uFill>
                  <a:solidFill>
                    <a:srgbClr val="000000"/>
                  </a:solidFill>
                </a:uFill>
                <a:latin typeface="Times New Roman"/>
                <a:cs typeface="Times New Roman"/>
              </a:rPr>
              <a:t> </a:t>
            </a:r>
            <a:r>
              <a:rPr sz="950" u="sng" spc="10" dirty="0">
                <a:uFill>
                  <a:solidFill>
                    <a:srgbClr val="000000"/>
                  </a:solidFill>
                </a:uFill>
                <a:latin typeface="Times New Roman"/>
                <a:cs typeface="Times New Roman"/>
              </a:rPr>
              <a:t>Aydin</a:t>
            </a:r>
            <a:r>
              <a:rPr sz="950" u="sng" spc="30" dirty="0">
                <a:uFill>
                  <a:solidFill>
                    <a:srgbClr val="000000"/>
                  </a:solidFill>
                </a:uFill>
                <a:latin typeface="Times New Roman"/>
                <a:cs typeface="Times New Roman"/>
              </a:rPr>
              <a:t> </a:t>
            </a:r>
            <a:r>
              <a:rPr sz="950" u="sng" spc="25" dirty="0">
                <a:uFill>
                  <a:solidFill>
                    <a:srgbClr val="000000"/>
                  </a:solidFill>
                </a:uFill>
                <a:latin typeface="Times New Roman"/>
                <a:cs typeface="Times New Roman"/>
              </a:rPr>
              <a:t>and</a:t>
            </a:r>
            <a:r>
              <a:rPr sz="950" u="sng" spc="30" dirty="0">
                <a:uFill>
                  <a:solidFill>
                    <a:srgbClr val="000000"/>
                  </a:solidFill>
                </a:uFill>
                <a:latin typeface="Times New Roman"/>
                <a:cs typeface="Times New Roman"/>
              </a:rPr>
              <a:t> N.</a:t>
            </a:r>
            <a:r>
              <a:rPr sz="950" u="sng" spc="-30" dirty="0">
                <a:uFill>
                  <a:solidFill>
                    <a:srgbClr val="000000"/>
                  </a:solidFill>
                </a:uFill>
                <a:latin typeface="Times New Roman"/>
                <a:cs typeface="Times New Roman"/>
              </a:rPr>
              <a:t> </a:t>
            </a:r>
            <a:r>
              <a:rPr sz="950" u="sng" spc="15" dirty="0">
                <a:uFill>
                  <a:solidFill>
                    <a:srgbClr val="000000"/>
                  </a:solidFill>
                </a:uFill>
                <a:latin typeface="Times New Roman"/>
                <a:cs typeface="Times New Roman"/>
              </a:rPr>
              <a:t>Baykal</a:t>
            </a:r>
            <a:r>
              <a:rPr sz="950" spc="70" dirty="0">
                <a:latin typeface="Times New Roman"/>
                <a:cs typeface="Times New Roman"/>
              </a:rPr>
              <a:t> </a:t>
            </a:r>
            <a:r>
              <a:rPr sz="950" spc="5" dirty="0">
                <a:latin typeface="Times New Roman"/>
                <a:cs typeface="Times New Roman"/>
              </a:rPr>
              <a:t>:</a:t>
            </a:r>
            <a:r>
              <a:rPr sz="950" spc="25" dirty="0">
                <a:latin typeface="Times New Roman"/>
                <a:cs typeface="Times New Roman"/>
              </a:rPr>
              <a:t> </a:t>
            </a:r>
            <a:r>
              <a:rPr sz="950" spc="15" dirty="0">
                <a:latin typeface="Times New Roman"/>
                <a:cs typeface="Times New Roman"/>
              </a:rPr>
              <a:t>Throughout</a:t>
            </a:r>
            <a:r>
              <a:rPr sz="950" spc="25" dirty="0">
                <a:latin typeface="Times New Roman"/>
                <a:cs typeface="Times New Roman"/>
              </a:rPr>
              <a:t> </a:t>
            </a:r>
            <a:r>
              <a:rPr sz="950" spc="10" dirty="0">
                <a:latin typeface="Times New Roman"/>
                <a:cs typeface="Times New Roman"/>
              </a:rPr>
              <a:t>this</a:t>
            </a:r>
            <a:r>
              <a:rPr sz="950" spc="60" dirty="0">
                <a:latin typeface="Times New Roman"/>
                <a:cs typeface="Times New Roman"/>
              </a:rPr>
              <a:t> </a:t>
            </a:r>
            <a:r>
              <a:rPr sz="950" spc="15" dirty="0">
                <a:latin typeface="Times New Roman"/>
                <a:cs typeface="Times New Roman"/>
              </a:rPr>
              <a:t>experiment,</a:t>
            </a:r>
            <a:r>
              <a:rPr sz="950" spc="50" dirty="0">
                <a:latin typeface="Times New Roman"/>
                <a:cs typeface="Times New Roman"/>
              </a:rPr>
              <a:t> </a:t>
            </a:r>
            <a:r>
              <a:rPr sz="950" spc="15" dirty="0">
                <a:latin typeface="Times New Roman"/>
                <a:cs typeface="Times New Roman"/>
              </a:rPr>
              <a:t>phishing</a:t>
            </a:r>
            <a:r>
              <a:rPr sz="950" spc="30" dirty="0">
                <a:latin typeface="Times New Roman"/>
                <a:cs typeface="Times New Roman"/>
              </a:rPr>
              <a:t> </a:t>
            </a:r>
            <a:r>
              <a:rPr sz="950" spc="20" dirty="0">
                <a:latin typeface="Times New Roman"/>
                <a:cs typeface="Times New Roman"/>
              </a:rPr>
              <a:t>websites</a:t>
            </a:r>
            <a:r>
              <a:rPr sz="950" spc="-10" dirty="0">
                <a:latin typeface="Times New Roman"/>
                <a:cs typeface="Times New Roman"/>
              </a:rPr>
              <a:t> </a:t>
            </a:r>
            <a:r>
              <a:rPr sz="950" spc="15" dirty="0">
                <a:latin typeface="Times New Roman"/>
                <a:cs typeface="Times New Roman"/>
              </a:rPr>
              <a:t>were</a:t>
            </a:r>
            <a:r>
              <a:rPr sz="950" spc="85" dirty="0">
                <a:latin typeface="Times New Roman"/>
                <a:cs typeface="Times New Roman"/>
              </a:rPr>
              <a:t> </a:t>
            </a:r>
            <a:r>
              <a:rPr sz="950" spc="15" dirty="0">
                <a:latin typeface="Times New Roman"/>
                <a:cs typeface="Times New Roman"/>
              </a:rPr>
              <a:t>detected</a:t>
            </a:r>
            <a:r>
              <a:rPr sz="950" spc="30" dirty="0">
                <a:latin typeface="Times New Roman"/>
                <a:cs typeface="Times New Roman"/>
              </a:rPr>
              <a:t> </a:t>
            </a:r>
            <a:r>
              <a:rPr sz="950" spc="10" dirty="0">
                <a:latin typeface="Times New Roman"/>
                <a:cs typeface="Times New Roman"/>
              </a:rPr>
              <a:t>using</a:t>
            </a:r>
            <a:r>
              <a:rPr sz="950" spc="25" dirty="0">
                <a:latin typeface="Times New Roman"/>
                <a:cs typeface="Times New Roman"/>
              </a:rPr>
              <a:t> </a:t>
            </a:r>
            <a:r>
              <a:rPr sz="950" spc="20" dirty="0">
                <a:latin typeface="Times New Roman"/>
                <a:cs typeface="Times New Roman"/>
              </a:rPr>
              <a:t>subset-based</a:t>
            </a:r>
            <a:r>
              <a:rPr sz="950" spc="35" dirty="0">
                <a:latin typeface="Times New Roman"/>
                <a:cs typeface="Times New Roman"/>
              </a:rPr>
              <a:t> </a:t>
            </a:r>
            <a:r>
              <a:rPr sz="950" spc="15" dirty="0">
                <a:latin typeface="Times New Roman"/>
                <a:cs typeface="Times New Roman"/>
              </a:rPr>
              <a:t>feature</a:t>
            </a:r>
            <a:r>
              <a:rPr sz="950" spc="90" dirty="0">
                <a:latin typeface="Times New Roman"/>
                <a:cs typeface="Times New Roman"/>
              </a:rPr>
              <a:t> </a:t>
            </a:r>
            <a:r>
              <a:rPr sz="950" spc="10" dirty="0">
                <a:latin typeface="Times New Roman"/>
                <a:cs typeface="Times New Roman"/>
              </a:rPr>
              <a:t>selection</a:t>
            </a:r>
            <a:r>
              <a:rPr sz="950" spc="35" dirty="0">
                <a:latin typeface="Times New Roman"/>
                <a:cs typeface="Times New Roman"/>
              </a:rPr>
              <a:t> </a:t>
            </a:r>
            <a:r>
              <a:rPr sz="950" spc="20" dirty="0">
                <a:latin typeface="Times New Roman"/>
                <a:cs typeface="Times New Roman"/>
              </a:rPr>
              <a:t>methods</a:t>
            </a:r>
            <a:r>
              <a:rPr sz="950" spc="65" dirty="0">
                <a:latin typeface="Times New Roman"/>
                <a:cs typeface="Times New Roman"/>
              </a:rPr>
              <a:t> </a:t>
            </a:r>
            <a:r>
              <a:rPr sz="950" spc="20" dirty="0">
                <a:latin typeface="Times New Roman"/>
                <a:cs typeface="Times New Roman"/>
              </a:rPr>
              <a:t>based</a:t>
            </a:r>
            <a:r>
              <a:rPr sz="950" spc="35" dirty="0">
                <a:latin typeface="Times New Roman"/>
                <a:cs typeface="Times New Roman"/>
              </a:rPr>
              <a:t> </a:t>
            </a:r>
            <a:r>
              <a:rPr sz="950" spc="-10" dirty="0">
                <a:latin typeface="Times New Roman"/>
                <a:cs typeface="Times New Roman"/>
              </a:rPr>
              <a:t>on</a:t>
            </a:r>
            <a:r>
              <a:rPr sz="950" spc="35" dirty="0">
                <a:latin typeface="Times New Roman"/>
                <a:cs typeface="Times New Roman"/>
              </a:rPr>
              <a:t> URL</a:t>
            </a:r>
            <a:r>
              <a:rPr sz="950" spc="-5" dirty="0">
                <a:latin typeface="Times New Roman"/>
                <a:cs typeface="Times New Roman"/>
              </a:rPr>
              <a:t> </a:t>
            </a:r>
            <a:r>
              <a:rPr sz="950" spc="15" dirty="0">
                <a:latin typeface="Times New Roman"/>
                <a:cs typeface="Times New Roman"/>
              </a:rPr>
              <a:t>attributes.</a:t>
            </a:r>
            <a:r>
              <a:rPr sz="950" spc="50" dirty="0">
                <a:latin typeface="Times New Roman"/>
                <a:cs typeface="Times New Roman"/>
              </a:rPr>
              <a:t> </a:t>
            </a:r>
            <a:r>
              <a:rPr sz="950" spc="15" dirty="0">
                <a:latin typeface="Times New Roman"/>
                <a:cs typeface="Times New Roman"/>
              </a:rPr>
              <a:t>A</a:t>
            </a:r>
            <a:r>
              <a:rPr sz="950" spc="40" dirty="0">
                <a:latin typeface="Times New Roman"/>
                <a:cs typeface="Times New Roman"/>
              </a:rPr>
              <a:t> </a:t>
            </a:r>
            <a:r>
              <a:rPr sz="950" spc="15" dirty="0">
                <a:latin typeface="Times New Roman"/>
                <a:cs typeface="Times New Roman"/>
              </a:rPr>
              <a:t>da-taset comprising</a:t>
            </a:r>
            <a:r>
              <a:rPr sz="950" spc="25" dirty="0">
                <a:latin typeface="Times New Roman"/>
                <a:cs typeface="Times New Roman"/>
              </a:rPr>
              <a:t> </a:t>
            </a:r>
            <a:r>
              <a:rPr sz="950" spc="15" dirty="0">
                <a:latin typeface="Times New Roman"/>
                <a:cs typeface="Times New Roman"/>
              </a:rPr>
              <a:t>both</a:t>
            </a:r>
            <a:r>
              <a:rPr sz="950" spc="30" dirty="0">
                <a:latin typeface="Times New Roman"/>
                <a:cs typeface="Times New Roman"/>
              </a:rPr>
              <a:t> </a:t>
            </a:r>
            <a:r>
              <a:rPr sz="950" spc="20" dirty="0">
                <a:latin typeface="Times New Roman"/>
                <a:cs typeface="Times New Roman"/>
              </a:rPr>
              <a:t>legitimate</a:t>
            </a:r>
            <a:r>
              <a:rPr sz="950" spc="10" dirty="0">
                <a:latin typeface="Times New Roman"/>
                <a:cs typeface="Times New Roman"/>
              </a:rPr>
              <a:t> </a:t>
            </a:r>
            <a:r>
              <a:rPr sz="950" spc="25" dirty="0">
                <a:latin typeface="Times New Roman"/>
                <a:cs typeface="Times New Roman"/>
              </a:rPr>
              <a:t>and </a:t>
            </a:r>
            <a:r>
              <a:rPr sz="950" spc="30" dirty="0">
                <a:latin typeface="Times New Roman"/>
                <a:cs typeface="Times New Roman"/>
              </a:rPr>
              <a:t> </a:t>
            </a:r>
            <a:r>
              <a:rPr sz="950" spc="15" dirty="0">
                <a:latin typeface="Times New Roman"/>
                <a:cs typeface="Times New Roman"/>
              </a:rPr>
              <a:t>phishing</a:t>
            </a:r>
            <a:r>
              <a:rPr sz="950" spc="30" dirty="0">
                <a:latin typeface="Times New Roman"/>
                <a:cs typeface="Times New Roman"/>
              </a:rPr>
              <a:t> URLs</a:t>
            </a:r>
            <a:r>
              <a:rPr sz="950" dirty="0">
                <a:latin typeface="Times New Roman"/>
                <a:cs typeface="Times New Roman"/>
              </a:rPr>
              <a:t> </a:t>
            </a:r>
            <a:r>
              <a:rPr sz="950" spc="30" dirty="0">
                <a:latin typeface="Times New Roman"/>
                <a:cs typeface="Times New Roman"/>
              </a:rPr>
              <a:t>was</a:t>
            </a:r>
            <a:r>
              <a:rPr sz="950" spc="70" dirty="0">
                <a:latin typeface="Times New Roman"/>
                <a:cs typeface="Times New Roman"/>
              </a:rPr>
              <a:t> </a:t>
            </a:r>
            <a:r>
              <a:rPr sz="950" spc="15" dirty="0">
                <a:latin typeface="Times New Roman"/>
                <a:cs typeface="Times New Roman"/>
              </a:rPr>
              <a:t>obtained</a:t>
            </a:r>
            <a:r>
              <a:rPr sz="950" spc="35" dirty="0">
                <a:latin typeface="Times New Roman"/>
                <a:cs typeface="Times New Roman"/>
              </a:rPr>
              <a:t> </a:t>
            </a:r>
            <a:r>
              <a:rPr sz="950" spc="25" dirty="0">
                <a:latin typeface="Times New Roman"/>
                <a:cs typeface="Times New Roman"/>
              </a:rPr>
              <a:t>from</a:t>
            </a:r>
            <a:r>
              <a:rPr sz="950" spc="-10" dirty="0">
                <a:latin typeface="Times New Roman"/>
                <a:cs typeface="Times New Roman"/>
              </a:rPr>
              <a:t> </a:t>
            </a:r>
            <a:r>
              <a:rPr sz="950" spc="30" dirty="0">
                <a:latin typeface="Times New Roman"/>
                <a:cs typeface="Times New Roman"/>
              </a:rPr>
              <a:t>Google</a:t>
            </a:r>
            <a:r>
              <a:rPr sz="950" spc="15" dirty="0">
                <a:latin typeface="Times New Roman"/>
                <a:cs typeface="Times New Roman"/>
              </a:rPr>
              <a:t> </a:t>
            </a:r>
            <a:r>
              <a:rPr sz="950" spc="25" dirty="0">
                <a:latin typeface="Times New Roman"/>
                <a:cs typeface="Times New Roman"/>
              </a:rPr>
              <a:t>and</a:t>
            </a:r>
            <a:r>
              <a:rPr sz="950" spc="30" dirty="0">
                <a:latin typeface="Times New Roman"/>
                <a:cs typeface="Times New Roman"/>
              </a:rPr>
              <a:t> </a:t>
            </a:r>
            <a:r>
              <a:rPr sz="950" spc="20" dirty="0">
                <a:latin typeface="Times New Roman"/>
                <a:cs typeface="Times New Roman"/>
              </a:rPr>
              <a:t>PhishTank,</a:t>
            </a:r>
            <a:r>
              <a:rPr sz="950" spc="55" dirty="0">
                <a:latin typeface="Times New Roman"/>
                <a:cs typeface="Times New Roman"/>
              </a:rPr>
              <a:t> </a:t>
            </a:r>
            <a:r>
              <a:rPr sz="950" dirty="0">
                <a:latin typeface="Times New Roman"/>
                <a:cs typeface="Times New Roman"/>
              </a:rPr>
              <a:t>and</a:t>
            </a:r>
            <a:r>
              <a:rPr sz="950" spc="40" dirty="0">
                <a:latin typeface="Times New Roman"/>
                <a:cs typeface="Times New Roman"/>
              </a:rPr>
              <a:t> </a:t>
            </a:r>
            <a:r>
              <a:rPr sz="950" spc="20" dirty="0">
                <a:latin typeface="Times New Roman"/>
                <a:cs typeface="Times New Roman"/>
              </a:rPr>
              <a:t>multiple </a:t>
            </a:r>
            <a:r>
              <a:rPr sz="950" spc="15" dirty="0">
                <a:latin typeface="Times New Roman"/>
                <a:cs typeface="Times New Roman"/>
              </a:rPr>
              <a:t>features</a:t>
            </a:r>
            <a:r>
              <a:rPr sz="950" spc="70" dirty="0">
                <a:latin typeface="Times New Roman"/>
                <a:cs typeface="Times New Roman"/>
              </a:rPr>
              <a:t> </a:t>
            </a:r>
            <a:r>
              <a:rPr sz="950" spc="20" dirty="0">
                <a:latin typeface="Times New Roman"/>
                <a:cs typeface="Times New Roman"/>
              </a:rPr>
              <a:t>were </a:t>
            </a:r>
            <a:r>
              <a:rPr sz="950" spc="15" dirty="0">
                <a:latin typeface="Times New Roman"/>
                <a:cs typeface="Times New Roman"/>
              </a:rPr>
              <a:t>retrieved</a:t>
            </a:r>
            <a:r>
              <a:rPr sz="950" spc="40" dirty="0">
                <a:latin typeface="Times New Roman"/>
                <a:cs typeface="Times New Roman"/>
              </a:rPr>
              <a:t> </a:t>
            </a:r>
            <a:r>
              <a:rPr sz="950" spc="25" dirty="0">
                <a:latin typeface="Times New Roman"/>
                <a:cs typeface="Times New Roman"/>
              </a:rPr>
              <a:t>from</a:t>
            </a:r>
            <a:r>
              <a:rPr sz="950" spc="65" dirty="0">
                <a:latin typeface="Times New Roman"/>
                <a:cs typeface="Times New Roman"/>
              </a:rPr>
              <a:t> </a:t>
            </a:r>
            <a:r>
              <a:rPr sz="950" spc="25" dirty="0">
                <a:latin typeface="Times New Roman"/>
                <a:cs typeface="Times New Roman"/>
              </a:rPr>
              <a:t>URLs.</a:t>
            </a:r>
            <a:r>
              <a:rPr sz="950" spc="-25" dirty="0">
                <a:latin typeface="Times New Roman"/>
                <a:cs typeface="Times New Roman"/>
              </a:rPr>
              <a:t> </a:t>
            </a:r>
            <a:r>
              <a:rPr sz="950" spc="25" dirty="0">
                <a:latin typeface="Times New Roman"/>
                <a:cs typeface="Times New Roman"/>
              </a:rPr>
              <a:t>The</a:t>
            </a:r>
            <a:r>
              <a:rPr sz="950" spc="20" dirty="0">
                <a:latin typeface="Times New Roman"/>
                <a:cs typeface="Times New Roman"/>
              </a:rPr>
              <a:t> usefulness</a:t>
            </a:r>
            <a:r>
              <a:rPr sz="950" spc="-5" dirty="0">
                <a:latin typeface="Times New Roman"/>
                <a:cs typeface="Times New Roman"/>
              </a:rPr>
              <a:t> </a:t>
            </a:r>
            <a:r>
              <a:rPr sz="950" spc="25" dirty="0">
                <a:latin typeface="Times New Roman"/>
                <a:cs typeface="Times New Roman"/>
              </a:rPr>
              <a:t>of</a:t>
            </a:r>
            <a:r>
              <a:rPr sz="950" spc="50" dirty="0">
                <a:latin typeface="Times New Roman"/>
                <a:cs typeface="Times New Roman"/>
              </a:rPr>
              <a:t> </a:t>
            </a:r>
            <a:r>
              <a:rPr sz="950" spc="10" dirty="0">
                <a:latin typeface="Times New Roman"/>
                <a:cs typeface="Times New Roman"/>
              </a:rPr>
              <a:t>two</a:t>
            </a:r>
            <a:r>
              <a:rPr sz="950" spc="40" dirty="0">
                <a:latin typeface="Times New Roman"/>
                <a:cs typeface="Times New Roman"/>
              </a:rPr>
              <a:t> </a:t>
            </a:r>
            <a:r>
              <a:rPr sz="950" spc="15" dirty="0">
                <a:latin typeface="Times New Roman"/>
                <a:cs typeface="Times New Roman"/>
              </a:rPr>
              <a:t>classification</a:t>
            </a:r>
            <a:r>
              <a:rPr sz="950" spc="40" dirty="0">
                <a:latin typeface="Times New Roman"/>
                <a:cs typeface="Times New Roman"/>
              </a:rPr>
              <a:t> </a:t>
            </a:r>
            <a:r>
              <a:rPr sz="950" spc="15" dirty="0">
                <a:latin typeface="Times New Roman"/>
                <a:cs typeface="Times New Roman"/>
              </a:rPr>
              <a:t>algorithms—Naive </a:t>
            </a:r>
            <a:r>
              <a:rPr sz="950" spc="25" dirty="0">
                <a:latin typeface="Times New Roman"/>
                <a:cs typeface="Times New Roman"/>
              </a:rPr>
              <a:t>Bayes</a:t>
            </a:r>
            <a:r>
              <a:rPr sz="950" spc="-5" dirty="0">
                <a:latin typeface="Times New Roman"/>
                <a:cs typeface="Times New Roman"/>
              </a:rPr>
              <a:t> </a:t>
            </a:r>
            <a:r>
              <a:rPr sz="950" spc="25" dirty="0">
                <a:latin typeface="Times New Roman"/>
                <a:cs typeface="Times New Roman"/>
              </a:rPr>
              <a:t>and</a:t>
            </a:r>
            <a:r>
              <a:rPr sz="950" spc="35" dirty="0">
                <a:latin typeface="Times New Roman"/>
                <a:cs typeface="Times New Roman"/>
              </a:rPr>
              <a:t> </a:t>
            </a:r>
            <a:r>
              <a:rPr sz="950" spc="20" dirty="0">
                <a:latin typeface="Times New Roman"/>
                <a:cs typeface="Times New Roman"/>
              </a:rPr>
              <a:t>Sequential Minimal </a:t>
            </a:r>
            <a:r>
              <a:rPr sz="950" spc="25" dirty="0">
                <a:latin typeface="Times New Roman"/>
                <a:cs typeface="Times New Roman"/>
              </a:rPr>
              <a:t> </a:t>
            </a:r>
            <a:r>
              <a:rPr sz="950" spc="20" dirty="0">
                <a:latin typeface="Times New Roman"/>
                <a:cs typeface="Times New Roman"/>
              </a:rPr>
              <a:t>Optimization</a:t>
            </a:r>
            <a:r>
              <a:rPr sz="950" spc="30" dirty="0">
                <a:latin typeface="Times New Roman"/>
                <a:cs typeface="Times New Roman"/>
              </a:rPr>
              <a:t> </a:t>
            </a:r>
            <a:r>
              <a:rPr sz="950" spc="20" dirty="0">
                <a:latin typeface="Times New Roman"/>
                <a:cs typeface="Times New Roman"/>
              </a:rPr>
              <a:t>(SMO)—for</a:t>
            </a:r>
            <a:r>
              <a:rPr sz="950" spc="45" dirty="0">
                <a:latin typeface="Times New Roman"/>
                <a:cs typeface="Times New Roman"/>
              </a:rPr>
              <a:t> </a:t>
            </a:r>
            <a:r>
              <a:rPr sz="950" spc="15" dirty="0">
                <a:latin typeface="Times New Roman"/>
                <a:cs typeface="Times New Roman"/>
              </a:rPr>
              <a:t>identifying</a:t>
            </a:r>
            <a:r>
              <a:rPr sz="950" spc="35" dirty="0">
                <a:latin typeface="Times New Roman"/>
                <a:cs typeface="Times New Roman"/>
              </a:rPr>
              <a:t> </a:t>
            </a:r>
            <a:r>
              <a:rPr sz="950" spc="15" dirty="0">
                <a:latin typeface="Times New Roman"/>
                <a:cs typeface="Times New Roman"/>
              </a:rPr>
              <a:t>phishing</a:t>
            </a:r>
            <a:r>
              <a:rPr sz="950" spc="30" dirty="0">
                <a:latin typeface="Times New Roman"/>
                <a:cs typeface="Times New Roman"/>
              </a:rPr>
              <a:t> </a:t>
            </a:r>
            <a:r>
              <a:rPr sz="950" spc="15" dirty="0">
                <a:latin typeface="Times New Roman"/>
                <a:cs typeface="Times New Roman"/>
              </a:rPr>
              <a:t>websites</a:t>
            </a:r>
            <a:r>
              <a:rPr sz="950" spc="-10" dirty="0">
                <a:latin typeface="Times New Roman"/>
                <a:cs typeface="Times New Roman"/>
              </a:rPr>
              <a:t> </a:t>
            </a:r>
            <a:r>
              <a:rPr sz="950" spc="30" dirty="0">
                <a:latin typeface="Times New Roman"/>
                <a:cs typeface="Times New Roman"/>
              </a:rPr>
              <a:t>was</a:t>
            </a:r>
            <a:r>
              <a:rPr sz="950" spc="65" dirty="0">
                <a:latin typeface="Times New Roman"/>
                <a:cs typeface="Times New Roman"/>
              </a:rPr>
              <a:t> </a:t>
            </a:r>
            <a:r>
              <a:rPr sz="950" spc="10" dirty="0">
                <a:latin typeface="Times New Roman"/>
                <a:cs typeface="Times New Roman"/>
              </a:rPr>
              <a:t>investigated</a:t>
            </a:r>
            <a:r>
              <a:rPr sz="950" spc="35" dirty="0">
                <a:latin typeface="Times New Roman"/>
                <a:cs typeface="Times New Roman"/>
              </a:rPr>
              <a:t> </a:t>
            </a:r>
            <a:r>
              <a:rPr sz="950" spc="20" dirty="0">
                <a:latin typeface="Times New Roman"/>
                <a:cs typeface="Times New Roman"/>
              </a:rPr>
              <a:t>in</a:t>
            </a:r>
            <a:r>
              <a:rPr sz="950" spc="30" dirty="0">
                <a:latin typeface="Times New Roman"/>
                <a:cs typeface="Times New Roman"/>
              </a:rPr>
              <a:t> </a:t>
            </a:r>
            <a:r>
              <a:rPr sz="950" spc="10" dirty="0">
                <a:latin typeface="Times New Roman"/>
                <a:cs typeface="Times New Roman"/>
              </a:rPr>
              <a:t>this</a:t>
            </a:r>
            <a:r>
              <a:rPr sz="950" spc="70" dirty="0">
                <a:latin typeface="Times New Roman"/>
                <a:cs typeface="Times New Roman"/>
              </a:rPr>
              <a:t> </a:t>
            </a:r>
            <a:r>
              <a:rPr sz="950" spc="5" dirty="0">
                <a:latin typeface="Times New Roman"/>
                <a:cs typeface="Times New Roman"/>
              </a:rPr>
              <a:t>study.</a:t>
            </a:r>
            <a:r>
              <a:rPr sz="950" spc="50" dirty="0">
                <a:latin typeface="Times New Roman"/>
                <a:cs typeface="Times New Roman"/>
              </a:rPr>
              <a:t> </a:t>
            </a:r>
            <a:r>
              <a:rPr sz="950" spc="25" dirty="0">
                <a:latin typeface="Times New Roman"/>
                <a:cs typeface="Times New Roman"/>
              </a:rPr>
              <a:t>The</a:t>
            </a:r>
            <a:r>
              <a:rPr sz="950" spc="10" dirty="0">
                <a:latin typeface="Times New Roman"/>
                <a:cs typeface="Times New Roman"/>
              </a:rPr>
              <a:t> </a:t>
            </a:r>
            <a:r>
              <a:rPr sz="950" spc="15" dirty="0">
                <a:latin typeface="Times New Roman"/>
                <a:cs typeface="Times New Roman"/>
              </a:rPr>
              <a:t>results</a:t>
            </a:r>
            <a:r>
              <a:rPr sz="950" spc="-10" dirty="0">
                <a:latin typeface="Times New Roman"/>
                <a:cs typeface="Times New Roman"/>
              </a:rPr>
              <a:t> </a:t>
            </a:r>
            <a:r>
              <a:rPr sz="950" spc="30" dirty="0">
                <a:latin typeface="Times New Roman"/>
                <a:cs typeface="Times New Roman"/>
              </a:rPr>
              <a:t>showed</a:t>
            </a:r>
            <a:r>
              <a:rPr sz="950" spc="35" dirty="0">
                <a:latin typeface="Times New Roman"/>
                <a:cs typeface="Times New Roman"/>
              </a:rPr>
              <a:t> </a:t>
            </a:r>
            <a:r>
              <a:rPr sz="950" spc="5" dirty="0">
                <a:latin typeface="Times New Roman"/>
                <a:cs typeface="Times New Roman"/>
              </a:rPr>
              <a:t>that</a:t>
            </a:r>
            <a:r>
              <a:rPr sz="950" spc="20" dirty="0">
                <a:latin typeface="Times New Roman"/>
                <a:cs typeface="Times New Roman"/>
              </a:rPr>
              <a:t> SMO</a:t>
            </a:r>
            <a:r>
              <a:rPr sz="950" spc="40" dirty="0">
                <a:latin typeface="Times New Roman"/>
                <a:cs typeface="Times New Roman"/>
              </a:rPr>
              <a:t> </a:t>
            </a:r>
            <a:r>
              <a:rPr sz="950" spc="15" dirty="0">
                <a:latin typeface="Times New Roman"/>
                <a:cs typeface="Times New Roman"/>
              </a:rPr>
              <a:t>performed</a:t>
            </a:r>
            <a:r>
              <a:rPr sz="950" spc="35" dirty="0">
                <a:latin typeface="Times New Roman"/>
                <a:cs typeface="Times New Roman"/>
              </a:rPr>
              <a:t> </a:t>
            </a:r>
            <a:r>
              <a:rPr sz="950" spc="10" dirty="0">
                <a:latin typeface="Times New Roman"/>
                <a:cs typeface="Times New Roman"/>
              </a:rPr>
              <a:t>bette</a:t>
            </a:r>
            <a:r>
              <a:rPr sz="950" spc="-95" dirty="0">
                <a:latin typeface="Times New Roman"/>
                <a:cs typeface="Times New Roman"/>
              </a:rPr>
              <a:t> </a:t>
            </a:r>
            <a:r>
              <a:rPr sz="950" spc="5" dirty="0">
                <a:latin typeface="Times New Roman"/>
                <a:cs typeface="Times New Roman"/>
              </a:rPr>
              <a:t>r</a:t>
            </a:r>
            <a:r>
              <a:rPr sz="950" spc="50" dirty="0">
                <a:latin typeface="Times New Roman"/>
                <a:cs typeface="Times New Roman"/>
              </a:rPr>
              <a:t> </a:t>
            </a:r>
            <a:r>
              <a:rPr sz="950" spc="10" dirty="0">
                <a:latin typeface="Times New Roman"/>
                <a:cs typeface="Times New Roman"/>
              </a:rPr>
              <a:t>than</a:t>
            </a:r>
            <a:r>
              <a:rPr sz="950" spc="30" dirty="0">
                <a:latin typeface="Times New Roman"/>
                <a:cs typeface="Times New Roman"/>
              </a:rPr>
              <a:t> </a:t>
            </a:r>
            <a:r>
              <a:rPr sz="950" spc="20" dirty="0">
                <a:latin typeface="Times New Roman"/>
                <a:cs typeface="Times New Roman"/>
              </a:rPr>
              <a:t>Naive</a:t>
            </a:r>
            <a:r>
              <a:rPr sz="950" spc="85" dirty="0">
                <a:latin typeface="Times New Roman"/>
                <a:cs typeface="Times New Roman"/>
              </a:rPr>
              <a:t> </a:t>
            </a:r>
            <a:r>
              <a:rPr sz="950" spc="10" dirty="0">
                <a:latin typeface="Times New Roman"/>
                <a:cs typeface="Times New Roman"/>
              </a:rPr>
              <a:t>Bayes</a:t>
            </a:r>
            <a:r>
              <a:rPr sz="950" spc="70" dirty="0">
                <a:latin typeface="Times New Roman"/>
                <a:cs typeface="Times New Roman"/>
              </a:rPr>
              <a:t> </a:t>
            </a:r>
            <a:r>
              <a:rPr sz="950" spc="10" dirty="0">
                <a:latin typeface="Times New Roman"/>
                <a:cs typeface="Times New Roman"/>
              </a:rPr>
              <a:t>for</a:t>
            </a:r>
            <a:r>
              <a:rPr sz="950" spc="45" dirty="0">
                <a:latin typeface="Times New Roman"/>
                <a:cs typeface="Times New Roman"/>
              </a:rPr>
              <a:t> </a:t>
            </a:r>
            <a:r>
              <a:rPr sz="950" spc="15" dirty="0">
                <a:latin typeface="Times New Roman"/>
                <a:cs typeface="Times New Roman"/>
              </a:rPr>
              <a:t>phishing</a:t>
            </a:r>
            <a:r>
              <a:rPr sz="950" spc="35" dirty="0">
                <a:latin typeface="Times New Roman"/>
                <a:cs typeface="Times New Roman"/>
              </a:rPr>
              <a:t> </a:t>
            </a:r>
            <a:r>
              <a:rPr sz="950" spc="15" dirty="0">
                <a:latin typeface="Times New Roman"/>
                <a:cs typeface="Times New Roman"/>
              </a:rPr>
              <a:t>detection,</a:t>
            </a:r>
            <a:r>
              <a:rPr sz="950" spc="-25" dirty="0">
                <a:latin typeface="Times New Roman"/>
                <a:cs typeface="Times New Roman"/>
              </a:rPr>
              <a:t> </a:t>
            </a:r>
            <a:r>
              <a:rPr sz="950" spc="15" dirty="0">
                <a:latin typeface="Times New Roman"/>
                <a:cs typeface="Times New Roman"/>
              </a:rPr>
              <a:t>with</a:t>
            </a:r>
            <a:r>
              <a:rPr sz="950" spc="30" dirty="0">
                <a:latin typeface="Times New Roman"/>
                <a:cs typeface="Times New Roman"/>
              </a:rPr>
              <a:t> </a:t>
            </a:r>
            <a:r>
              <a:rPr sz="950" spc="15" dirty="0">
                <a:latin typeface="Times New Roman"/>
                <a:cs typeface="Times New Roman"/>
              </a:rPr>
              <a:t>an</a:t>
            </a:r>
            <a:r>
              <a:rPr sz="950" spc="30" dirty="0">
                <a:latin typeface="Times New Roman"/>
                <a:cs typeface="Times New Roman"/>
              </a:rPr>
              <a:t> </a:t>
            </a:r>
            <a:r>
              <a:rPr sz="950" spc="25" dirty="0">
                <a:latin typeface="Times New Roman"/>
                <a:cs typeface="Times New Roman"/>
              </a:rPr>
              <a:t>accuracy</a:t>
            </a:r>
            <a:r>
              <a:rPr sz="950" spc="35" dirty="0">
                <a:latin typeface="Times New Roman"/>
                <a:cs typeface="Times New Roman"/>
              </a:rPr>
              <a:t> </a:t>
            </a:r>
            <a:r>
              <a:rPr sz="950" spc="10" dirty="0">
                <a:latin typeface="Times New Roman"/>
                <a:cs typeface="Times New Roman"/>
              </a:rPr>
              <a:t>rate </a:t>
            </a:r>
            <a:r>
              <a:rPr sz="950" spc="25" dirty="0">
                <a:latin typeface="Times New Roman"/>
                <a:cs typeface="Times New Roman"/>
              </a:rPr>
              <a:t>of </a:t>
            </a:r>
            <a:r>
              <a:rPr sz="950" spc="30" dirty="0">
                <a:latin typeface="Times New Roman"/>
                <a:cs typeface="Times New Roman"/>
              </a:rPr>
              <a:t> </a:t>
            </a:r>
            <a:r>
              <a:rPr sz="950" spc="15" dirty="0">
                <a:latin typeface="Times New Roman"/>
                <a:cs typeface="Times New Roman"/>
              </a:rPr>
              <a:t>95.39%. </a:t>
            </a:r>
            <a:r>
              <a:rPr sz="950" spc="20" dirty="0">
                <a:latin typeface="Times New Roman"/>
                <a:cs typeface="Times New Roman"/>
              </a:rPr>
              <a:t>The SMO algorithm </a:t>
            </a:r>
            <a:r>
              <a:rPr sz="950" spc="15" dirty="0">
                <a:latin typeface="Times New Roman"/>
                <a:cs typeface="Times New Roman"/>
              </a:rPr>
              <a:t>also </a:t>
            </a:r>
            <a:r>
              <a:rPr sz="950" spc="25" dirty="0">
                <a:latin typeface="Times New Roman"/>
                <a:cs typeface="Times New Roman"/>
              </a:rPr>
              <a:t>had </a:t>
            </a:r>
            <a:r>
              <a:rPr sz="950" spc="20" dirty="0">
                <a:latin typeface="Times New Roman"/>
                <a:cs typeface="Times New Roman"/>
              </a:rPr>
              <a:t>another benefit in </a:t>
            </a:r>
            <a:r>
              <a:rPr sz="950" spc="5" dirty="0">
                <a:latin typeface="Times New Roman"/>
                <a:cs typeface="Times New Roman"/>
              </a:rPr>
              <a:t>that </a:t>
            </a:r>
            <a:r>
              <a:rPr sz="950" spc="15" dirty="0">
                <a:latin typeface="Times New Roman"/>
                <a:cs typeface="Times New Roman"/>
              </a:rPr>
              <a:t>it </a:t>
            </a:r>
            <a:r>
              <a:rPr sz="950" spc="20" dirty="0">
                <a:latin typeface="Times New Roman"/>
                <a:cs typeface="Times New Roman"/>
              </a:rPr>
              <a:t>made use </a:t>
            </a:r>
            <a:r>
              <a:rPr sz="950" spc="25" dirty="0">
                <a:latin typeface="Times New Roman"/>
                <a:cs typeface="Times New Roman"/>
              </a:rPr>
              <a:t>of </a:t>
            </a:r>
            <a:r>
              <a:rPr sz="950" spc="10" dirty="0">
                <a:latin typeface="Times New Roman"/>
                <a:cs typeface="Times New Roman"/>
              </a:rPr>
              <a:t>more </a:t>
            </a:r>
            <a:r>
              <a:rPr sz="950" spc="25" dirty="0">
                <a:latin typeface="Times New Roman"/>
                <a:cs typeface="Times New Roman"/>
              </a:rPr>
              <a:t>chosen </a:t>
            </a:r>
            <a:r>
              <a:rPr sz="950" spc="15" dirty="0">
                <a:latin typeface="Times New Roman"/>
                <a:cs typeface="Times New Roman"/>
              </a:rPr>
              <a:t>features overall. </a:t>
            </a:r>
            <a:r>
              <a:rPr sz="950" spc="-5" dirty="0">
                <a:latin typeface="Times New Roman"/>
                <a:cs typeface="Times New Roman"/>
              </a:rPr>
              <a:t>The</a:t>
            </a:r>
            <a:r>
              <a:rPr sz="950" dirty="0">
                <a:latin typeface="Times New Roman"/>
                <a:cs typeface="Times New Roman"/>
              </a:rPr>
              <a:t> </a:t>
            </a:r>
            <a:r>
              <a:rPr sz="950" spc="20" dirty="0">
                <a:latin typeface="Times New Roman"/>
                <a:cs typeface="Times New Roman"/>
              </a:rPr>
              <a:t>accuracy </a:t>
            </a:r>
            <a:r>
              <a:rPr sz="950" spc="10" dirty="0">
                <a:latin typeface="Times New Roman"/>
                <a:cs typeface="Times New Roman"/>
              </a:rPr>
              <a:t>rate </a:t>
            </a:r>
            <a:r>
              <a:rPr sz="950" spc="25" dirty="0">
                <a:latin typeface="Times New Roman"/>
                <a:cs typeface="Times New Roman"/>
              </a:rPr>
              <a:t>of  </a:t>
            </a:r>
            <a:r>
              <a:rPr sz="950" spc="5" dirty="0">
                <a:latin typeface="Times New Roman"/>
                <a:cs typeface="Times New Roman"/>
              </a:rPr>
              <a:t>the </a:t>
            </a:r>
            <a:r>
              <a:rPr sz="950" spc="20" dirty="0">
                <a:latin typeface="Times New Roman"/>
                <a:cs typeface="Times New Roman"/>
              </a:rPr>
              <a:t>Naive </a:t>
            </a:r>
            <a:r>
              <a:rPr sz="950" spc="30" dirty="0">
                <a:latin typeface="Times New Roman"/>
                <a:cs typeface="Times New Roman"/>
              </a:rPr>
              <a:t>Bayes </a:t>
            </a:r>
            <a:r>
              <a:rPr sz="950" spc="20" dirty="0">
                <a:latin typeface="Times New Roman"/>
                <a:cs typeface="Times New Roman"/>
              </a:rPr>
              <a:t>method, in </a:t>
            </a:r>
            <a:r>
              <a:rPr sz="950" spc="15" dirty="0">
                <a:latin typeface="Times New Roman"/>
                <a:cs typeface="Times New Roman"/>
              </a:rPr>
              <a:t>contrast, </a:t>
            </a:r>
            <a:r>
              <a:rPr sz="950" spc="5" dirty="0">
                <a:latin typeface="Times New Roman"/>
                <a:cs typeface="Times New Roman"/>
              </a:rPr>
              <a:t>was </a:t>
            </a:r>
            <a:r>
              <a:rPr sz="950" spc="20" dirty="0">
                <a:latin typeface="Times New Roman"/>
                <a:cs typeface="Times New Roman"/>
              </a:rPr>
              <a:t>88.17% while </a:t>
            </a:r>
            <a:r>
              <a:rPr sz="950" spc="25" dirty="0">
                <a:latin typeface="Times New Roman"/>
                <a:cs typeface="Times New Roman"/>
              </a:rPr>
              <a:t>using </a:t>
            </a:r>
            <a:r>
              <a:rPr sz="950" spc="5" dirty="0">
                <a:latin typeface="Times New Roman"/>
                <a:cs typeface="Times New Roman"/>
              </a:rPr>
              <a:t>the </a:t>
            </a:r>
            <a:r>
              <a:rPr sz="950" spc="30" dirty="0">
                <a:latin typeface="Times New Roman"/>
                <a:cs typeface="Times New Roman"/>
              </a:rPr>
              <a:t>same </a:t>
            </a:r>
            <a:r>
              <a:rPr sz="950" spc="15" dirty="0">
                <a:latin typeface="Times New Roman"/>
                <a:cs typeface="Times New Roman"/>
              </a:rPr>
              <a:t>quantity </a:t>
            </a:r>
            <a:r>
              <a:rPr sz="950" spc="20" dirty="0">
                <a:latin typeface="Times New Roman"/>
                <a:cs typeface="Times New Roman"/>
              </a:rPr>
              <a:t> </a:t>
            </a:r>
            <a:r>
              <a:rPr sz="950" spc="25" dirty="0">
                <a:latin typeface="Times New Roman"/>
                <a:cs typeface="Times New Roman"/>
              </a:rPr>
              <a:t>of</a:t>
            </a:r>
            <a:r>
              <a:rPr sz="950" spc="30" dirty="0">
                <a:latin typeface="Times New Roman"/>
                <a:cs typeface="Times New Roman"/>
              </a:rPr>
              <a:t> </a:t>
            </a:r>
            <a:r>
              <a:rPr sz="950" spc="10" dirty="0">
                <a:latin typeface="Times New Roman"/>
                <a:cs typeface="Times New Roman"/>
              </a:rPr>
              <a:t>chosen</a:t>
            </a:r>
            <a:r>
              <a:rPr sz="950" spc="20" dirty="0">
                <a:latin typeface="Times New Roman"/>
                <a:cs typeface="Times New Roman"/>
              </a:rPr>
              <a:t> features.</a:t>
            </a:r>
            <a:endParaRPr sz="950">
              <a:latin typeface="Times New Roman"/>
              <a:cs typeface="Times New Roman"/>
            </a:endParaRPr>
          </a:p>
          <a:p>
            <a:pPr marL="12700">
              <a:lnSpc>
                <a:spcPct val="100000"/>
              </a:lnSpc>
              <a:spcBef>
                <a:spcPts val="965"/>
              </a:spcBef>
            </a:pPr>
            <a:r>
              <a:rPr sz="950" b="1" spc="15" dirty="0">
                <a:latin typeface="Times New Roman"/>
                <a:cs typeface="Times New Roman"/>
              </a:rPr>
              <a:t>Key</a:t>
            </a:r>
            <a:r>
              <a:rPr sz="950" b="1" spc="-10" dirty="0">
                <a:latin typeface="Times New Roman"/>
                <a:cs typeface="Times New Roman"/>
              </a:rPr>
              <a:t> </a:t>
            </a:r>
            <a:r>
              <a:rPr sz="950" b="1" spc="20" dirty="0">
                <a:latin typeface="Times New Roman"/>
                <a:cs typeface="Times New Roman"/>
              </a:rPr>
              <a:t>findings</a:t>
            </a:r>
            <a:r>
              <a:rPr sz="950" b="1" spc="-45" dirty="0">
                <a:latin typeface="Times New Roman"/>
                <a:cs typeface="Times New Roman"/>
              </a:rPr>
              <a:t> </a:t>
            </a:r>
            <a:r>
              <a:rPr sz="950" b="1" spc="30" dirty="0">
                <a:latin typeface="Times New Roman"/>
                <a:cs typeface="Times New Roman"/>
              </a:rPr>
              <a:t>:-</a:t>
            </a:r>
            <a:endParaRPr sz="950">
              <a:latin typeface="Times New Roman"/>
              <a:cs typeface="Times New Roman"/>
            </a:endParaRPr>
          </a:p>
          <a:p>
            <a:pPr marL="241300" indent="-229235">
              <a:lnSpc>
                <a:spcPct val="100000"/>
              </a:lnSpc>
              <a:spcBef>
                <a:spcPts val="735"/>
              </a:spcBef>
              <a:buFont typeface="Arial MT"/>
              <a:buChar char="•"/>
              <a:tabLst>
                <a:tab pos="241300" algn="l"/>
                <a:tab pos="241935" algn="l"/>
              </a:tabLst>
            </a:pPr>
            <a:r>
              <a:rPr sz="1100" spc="55" dirty="0">
                <a:latin typeface="Trebuchet MS"/>
                <a:cs typeface="Trebuchet MS"/>
              </a:rPr>
              <a:t>P</a:t>
            </a:r>
            <a:r>
              <a:rPr sz="1100" spc="-80" dirty="0">
                <a:latin typeface="Trebuchet MS"/>
                <a:cs typeface="Trebuchet MS"/>
              </a:rPr>
              <a:t>e</a:t>
            </a:r>
            <a:r>
              <a:rPr sz="1100" spc="-70" dirty="0">
                <a:latin typeface="Trebuchet MS"/>
                <a:cs typeface="Trebuchet MS"/>
              </a:rPr>
              <a:t>r</a:t>
            </a:r>
            <a:r>
              <a:rPr sz="1100" spc="-30" dirty="0">
                <a:latin typeface="Trebuchet MS"/>
                <a:cs typeface="Trebuchet MS"/>
              </a:rPr>
              <a:t>f</a:t>
            </a:r>
            <a:r>
              <a:rPr sz="1100" spc="5" dirty="0">
                <a:latin typeface="Trebuchet MS"/>
                <a:cs typeface="Trebuchet MS"/>
              </a:rPr>
              <a:t>o</a:t>
            </a:r>
            <a:r>
              <a:rPr sz="1100" spc="-10" dirty="0">
                <a:latin typeface="Trebuchet MS"/>
                <a:cs typeface="Trebuchet MS"/>
              </a:rPr>
              <a:t>r</a:t>
            </a:r>
            <a:r>
              <a:rPr sz="1100" spc="-70" dirty="0">
                <a:latin typeface="Trebuchet MS"/>
                <a:cs typeface="Trebuchet MS"/>
              </a:rPr>
              <a:t>m</a:t>
            </a:r>
            <a:r>
              <a:rPr sz="1100" spc="15" dirty="0">
                <a:latin typeface="Trebuchet MS"/>
                <a:cs typeface="Trebuchet MS"/>
              </a:rPr>
              <a:t>a</a:t>
            </a:r>
            <a:r>
              <a:rPr sz="1100" spc="-5" dirty="0">
                <a:latin typeface="Trebuchet MS"/>
                <a:cs typeface="Trebuchet MS"/>
              </a:rPr>
              <a:t>n</a:t>
            </a:r>
            <a:r>
              <a:rPr sz="1100" spc="50" dirty="0">
                <a:latin typeface="Trebuchet MS"/>
                <a:cs typeface="Trebuchet MS"/>
              </a:rPr>
              <a:t>c</a:t>
            </a:r>
            <a:r>
              <a:rPr sz="1100" spc="-10" dirty="0">
                <a:latin typeface="Trebuchet MS"/>
                <a:cs typeface="Trebuchet MS"/>
              </a:rPr>
              <a:t>e</a:t>
            </a:r>
            <a:r>
              <a:rPr sz="1100" spc="-175" dirty="0">
                <a:latin typeface="Trebuchet MS"/>
                <a:cs typeface="Trebuchet MS"/>
              </a:rPr>
              <a:t> </a:t>
            </a:r>
            <a:r>
              <a:rPr sz="1100" spc="30" dirty="0">
                <a:latin typeface="Trebuchet MS"/>
                <a:cs typeface="Trebuchet MS"/>
              </a:rPr>
              <a:t>R</a:t>
            </a:r>
            <a:r>
              <a:rPr sz="1100" spc="-10" dirty="0">
                <a:latin typeface="Trebuchet MS"/>
                <a:cs typeface="Trebuchet MS"/>
              </a:rPr>
              <a:t>e</a:t>
            </a:r>
            <a:r>
              <a:rPr sz="1100" spc="75" dirty="0">
                <a:latin typeface="Trebuchet MS"/>
                <a:cs typeface="Trebuchet MS"/>
              </a:rPr>
              <a:t>s</a:t>
            </a:r>
            <a:r>
              <a:rPr sz="1100" spc="-5" dirty="0">
                <a:latin typeface="Trebuchet MS"/>
                <a:cs typeface="Trebuchet MS"/>
              </a:rPr>
              <a:t>u</a:t>
            </a:r>
            <a:r>
              <a:rPr sz="1100" spc="-30" dirty="0">
                <a:latin typeface="Trebuchet MS"/>
                <a:cs typeface="Trebuchet MS"/>
              </a:rPr>
              <a:t>l</a:t>
            </a:r>
            <a:r>
              <a:rPr sz="1100" spc="-70" dirty="0">
                <a:latin typeface="Trebuchet MS"/>
                <a:cs typeface="Trebuchet MS"/>
              </a:rPr>
              <a:t>t</a:t>
            </a:r>
            <a:r>
              <a:rPr sz="1100" spc="75" dirty="0">
                <a:latin typeface="Trebuchet MS"/>
                <a:cs typeface="Trebuchet MS"/>
              </a:rPr>
              <a:t>s</a:t>
            </a:r>
            <a:r>
              <a:rPr sz="1100" spc="-85" dirty="0">
                <a:latin typeface="Trebuchet MS"/>
                <a:cs typeface="Trebuchet MS"/>
              </a:rPr>
              <a:t>:</a:t>
            </a:r>
            <a:endParaRPr sz="1100">
              <a:latin typeface="Trebuchet MS"/>
              <a:cs typeface="Trebuchet MS"/>
            </a:endParaRPr>
          </a:p>
          <a:p>
            <a:pPr marL="984885" lvl="1" indent="-286385">
              <a:lnSpc>
                <a:spcPct val="100000"/>
              </a:lnSpc>
              <a:spcBef>
                <a:spcPts val="254"/>
              </a:spcBef>
              <a:buFont typeface="Arial MT"/>
              <a:buChar char="•"/>
              <a:tabLst>
                <a:tab pos="984885" algn="l"/>
                <a:tab pos="985519" algn="l"/>
              </a:tabLst>
            </a:pPr>
            <a:r>
              <a:rPr sz="1100" spc="-45" dirty="0">
                <a:latin typeface="Trebuchet MS"/>
                <a:cs typeface="Trebuchet MS"/>
              </a:rPr>
              <a:t>The</a:t>
            </a:r>
            <a:r>
              <a:rPr sz="1100" spc="-95" dirty="0">
                <a:latin typeface="Trebuchet MS"/>
                <a:cs typeface="Trebuchet MS"/>
              </a:rPr>
              <a:t> </a:t>
            </a:r>
            <a:r>
              <a:rPr sz="1100" spc="-10" dirty="0">
                <a:latin typeface="Trebuchet MS"/>
                <a:cs typeface="Trebuchet MS"/>
              </a:rPr>
              <a:t>results</a:t>
            </a:r>
            <a:r>
              <a:rPr sz="1100" spc="-120" dirty="0">
                <a:latin typeface="Trebuchet MS"/>
                <a:cs typeface="Trebuchet MS"/>
              </a:rPr>
              <a:t> </a:t>
            </a:r>
            <a:r>
              <a:rPr sz="1100" spc="-15" dirty="0">
                <a:latin typeface="Trebuchet MS"/>
                <a:cs typeface="Trebuchet MS"/>
              </a:rPr>
              <a:t>indicated</a:t>
            </a:r>
            <a:r>
              <a:rPr sz="1100" spc="-130" dirty="0">
                <a:latin typeface="Trebuchet MS"/>
                <a:cs typeface="Trebuchet MS"/>
              </a:rPr>
              <a:t> </a:t>
            </a:r>
            <a:r>
              <a:rPr sz="1100" spc="-50" dirty="0">
                <a:latin typeface="Trebuchet MS"/>
                <a:cs typeface="Trebuchet MS"/>
              </a:rPr>
              <a:t>that</a:t>
            </a:r>
            <a:r>
              <a:rPr sz="1100" spc="-90" dirty="0">
                <a:latin typeface="Trebuchet MS"/>
                <a:cs typeface="Trebuchet MS"/>
              </a:rPr>
              <a:t> </a:t>
            </a:r>
            <a:r>
              <a:rPr sz="1100" spc="-30" dirty="0">
                <a:latin typeface="Trebuchet MS"/>
                <a:cs typeface="Trebuchet MS"/>
              </a:rPr>
              <a:t>the</a:t>
            </a:r>
            <a:r>
              <a:rPr sz="1100" spc="-110" dirty="0">
                <a:latin typeface="Trebuchet MS"/>
                <a:cs typeface="Trebuchet MS"/>
              </a:rPr>
              <a:t> </a:t>
            </a:r>
            <a:r>
              <a:rPr sz="1100" spc="85" dirty="0">
                <a:latin typeface="Trebuchet MS"/>
                <a:cs typeface="Trebuchet MS"/>
              </a:rPr>
              <a:t>SMO</a:t>
            </a:r>
            <a:r>
              <a:rPr sz="1100" spc="-100" dirty="0">
                <a:latin typeface="Trebuchet MS"/>
                <a:cs typeface="Trebuchet MS"/>
              </a:rPr>
              <a:t> </a:t>
            </a:r>
            <a:r>
              <a:rPr sz="1100" spc="-25" dirty="0">
                <a:latin typeface="Trebuchet MS"/>
                <a:cs typeface="Trebuchet MS"/>
              </a:rPr>
              <a:t>algorithm</a:t>
            </a:r>
            <a:r>
              <a:rPr sz="1100" spc="-160" dirty="0">
                <a:latin typeface="Trebuchet MS"/>
                <a:cs typeface="Trebuchet MS"/>
              </a:rPr>
              <a:t> </a:t>
            </a:r>
            <a:r>
              <a:rPr sz="1100" spc="-20" dirty="0">
                <a:latin typeface="Trebuchet MS"/>
                <a:cs typeface="Trebuchet MS"/>
              </a:rPr>
              <a:t>outperformed</a:t>
            </a:r>
            <a:r>
              <a:rPr sz="1100" spc="-130" dirty="0">
                <a:latin typeface="Trebuchet MS"/>
                <a:cs typeface="Trebuchet MS"/>
              </a:rPr>
              <a:t> </a:t>
            </a:r>
            <a:r>
              <a:rPr sz="1100" spc="-10" dirty="0">
                <a:latin typeface="Trebuchet MS"/>
                <a:cs typeface="Trebuchet MS"/>
              </a:rPr>
              <a:t>Naive</a:t>
            </a:r>
            <a:r>
              <a:rPr sz="1100" spc="-95" dirty="0">
                <a:latin typeface="Trebuchet MS"/>
                <a:cs typeface="Trebuchet MS"/>
              </a:rPr>
              <a:t> </a:t>
            </a:r>
            <a:r>
              <a:rPr sz="1100" spc="-10" dirty="0">
                <a:latin typeface="Trebuchet MS"/>
                <a:cs typeface="Trebuchet MS"/>
              </a:rPr>
              <a:t>Bayes,</a:t>
            </a:r>
            <a:r>
              <a:rPr sz="1100" spc="-120" dirty="0">
                <a:latin typeface="Trebuchet MS"/>
                <a:cs typeface="Trebuchet MS"/>
              </a:rPr>
              <a:t> </a:t>
            </a:r>
            <a:r>
              <a:rPr sz="1100" spc="-20" dirty="0">
                <a:latin typeface="Trebuchet MS"/>
                <a:cs typeface="Trebuchet MS"/>
              </a:rPr>
              <a:t>achieving</a:t>
            </a:r>
            <a:r>
              <a:rPr sz="1100" spc="-40" dirty="0">
                <a:latin typeface="Trebuchet MS"/>
                <a:cs typeface="Trebuchet MS"/>
              </a:rPr>
              <a:t> </a:t>
            </a:r>
            <a:r>
              <a:rPr sz="1100" spc="-20" dirty="0">
                <a:latin typeface="Trebuchet MS"/>
                <a:cs typeface="Trebuchet MS"/>
              </a:rPr>
              <a:t>an</a:t>
            </a:r>
            <a:r>
              <a:rPr sz="1100" spc="-40" dirty="0">
                <a:latin typeface="Trebuchet MS"/>
                <a:cs typeface="Trebuchet MS"/>
              </a:rPr>
              <a:t> </a:t>
            </a:r>
            <a:r>
              <a:rPr sz="1100" spc="-10" dirty="0">
                <a:latin typeface="Trebuchet MS"/>
                <a:cs typeface="Trebuchet MS"/>
              </a:rPr>
              <a:t>impressive</a:t>
            </a:r>
            <a:r>
              <a:rPr sz="1100" spc="-165" dirty="0">
                <a:latin typeface="Trebuchet MS"/>
                <a:cs typeface="Trebuchet MS"/>
              </a:rPr>
              <a:t> </a:t>
            </a:r>
            <a:r>
              <a:rPr sz="1100" dirty="0">
                <a:latin typeface="Trebuchet MS"/>
                <a:cs typeface="Trebuchet MS"/>
              </a:rPr>
              <a:t>accuracy</a:t>
            </a:r>
            <a:r>
              <a:rPr sz="1100" spc="-85" dirty="0">
                <a:latin typeface="Trebuchet MS"/>
                <a:cs typeface="Trebuchet MS"/>
              </a:rPr>
              <a:t> </a:t>
            </a:r>
            <a:r>
              <a:rPr sz="1100" spc="-50" dirty="0">
                <a:latin typeface="Trebuchet MS"/>
                <a:cs typeface="Trebuchet MS"/>
              </a:rPr>
              <a:t>rate</a:t>
            </a:r>
            <a:r>
              <a:rPr sz="1100" spc="-95" dirty="0">
                <a:latin typeface="Trebuchet MS"/>
                <a:cs typeface="Trebuchet MS"/>
              </a:rPr>
              <a:t> </a:t>
            </a:r>
            <a:r>
              <a:rPr sz="1100" spc="-30" dirty="0">
                <a:latin typeface="Trebuchet MS"/>
                <a:cs typeface="Trebuchet MS"/>
              </a:rPr>
              <a:t>of</a:t>
            </a:r>
            <a:r>
              <a:rPr sz="1100" spc="-55" dirty="0">
                <a:latin typeface="Trebuchet MS"/>
                <a:cs typeface="Trebuchet MS"/>
              </a:rPr>
              <a:t> </a:t>
            </a:r>
            <a:r>
              <a:rPr sz="1100" spc="40" dirty="0">
                <a:latin typeface="Trebuchet MS"/>
                <a:cs typeface="Trebuchet MS"/>
              </a:rPr>
              <a:t>95.39%</a:t>
            </a:r>
            <a:r>
              <a:rPr sz="1100" spc="-150" dirty="0">
                <a:latin typeface="Trebuchet MS"/>
                <a:cs typeface="Trebuchet MS"/>
              </a:rPr>
              <a:t> </a:t>
            </a:r>
            <a:r>
              <a:rPr sz="1100" dirty="0">
                <a:latin typeface="Trebuchet MS"/>
                <a:cs typeface="Trebuchet MS"/>
              </a:rPr>
              <a:t>in</a:t>
            </a:r>
            <a:r>
              <a:rPr sz="1100" spc="-120" dirty="0">
                <a:latin typeface="Trebuchet MS"/>
                <a:cs typeface="Trebuchet MS"/>
              </a:rPr>
              <a:t> </a:t>
            </a:r>
            <a:r>
              <a:rPr sz="1100" spc="-30" dirty="0">
                <a:latin typeface="Trebuchet MS"/>
                <a:cs typeface="Trebuchet MS"/>
              </a:rPr>
              <a:t>detecting</a:t>
            </a:r>
            <a:r>
              <a:rPr sz="1100" spc="-120" dirty="0">
                <a:latin typeface="Trebuchet MS"/>
                <a:cs typeface="Trebuchet MS"/>
              </a:rPr>
              <a:t> </a:t>
            </a:r>
            <a:r>
              <a:rPr sz="1100" dirty="0">
                <a:latin typeface="Trebuchet MS"/>
                <a:cs typeface="Trebuchet MS"/>
              </a:rPr>
              <a:t>phishing</a:t>
            </a:r>
            <a:r>
              <a:rPr sz="1100" spc="-120" dirty="0">
                <a:latin typeface="Trebuchet MS"/>
                <a:cs typeface="Trebuchet MS"/>
              </a:rPr>
              <a:t> </a:t>
            </a:r>
            <a:r>
              <a:rPr sz="1100" spc="-25" dirty="0">
                <a:latin typeface="Trebuchet MS"/>
                <a:cs typeface="Trebuchet MS"/>
              </a:rPr>
              <a:t>websites.</a:t>
            </a:r>
            <a:endParaRPr sz="1100">
              <a:latin typeface="Trebuchet MS"/>
              <a:cs typeface="Trebuchet MS"/>
            </a:endParaRPr>
          </a:p>
          <a:p>
            <a:pPr marL="984885" lvl="1" indent="-286385">
              <a:lnSpc>
                <a:spcPct val="100000"/>
              </a:lnSpc>
              <a:spcBef>
                <a:spcPts val="260"/>
              </a:spcBef>
              <a:buFont typeface="Arial MT"/>
              <a:buChar char="•"/>
              <a:tabLst>
                <a:tab pos="984885" algn="l"/>
                <a:tab pos="985519" algn="l"/>
              </a:tabLst>
            </a:pPr>
            <a:r>
              <a:rPr sz="1100" spc="5" dirty="0">
                <a:latin typeface="Trebuchet MS"/>
                <a:cs typeface="Trebuchet MS"/>
              </a:rPr>
              <a:t>In</a:t>
            </a:r>
            <a:r>
              <a:rPr sz="1100" spc="-125" dirty="0">
                <a:latin typeface="Trebuchet MS"/>
                <a:cs typeface="Trebuchet MS"/>
              </a:rPr>
              <a:t> </a:t>
            </a:r>
            <a:r>
              <a:rPr sz="1100" spc="-25" dirty="0">
                <a:latin typeface="Trebuchet MS"/>
                <a:cs typeface="Trebuchet MS"/>
              </a:rPr>
              <a:t>contrast,</a:t>
            </a:r>
            <a:r>
              <a:rPr sz="1100" spc="-120" dirty="0">
                <a:latin typeface="Trebuchet MS"/>
                <a:cs typeface="Trebuchet MS"/>
              </a:rPr>
              <a:t> </a:t>
            </a:r>
            <a:r>
              <a:rPr sz="1100" spc="-30" dirty="0">
                <a:latin typeface="Trebuchet MS"/>
                <a:cs typeface="Trebuchet MS"/>
              </a:rPr>
              <a:t>the</a:t>
            </a:r>
            <a:r>
              <a:rPr sz="1100" spc="-100" dirty="0">
                <a:latin typeface="Trebuchet MS"/>
                <a:cs typeface="Trebuchet MS"/>
              </a:rPr>
              <a:t> </a:t>
            </a:r>
            <a:r>
              <a:rPr sz="1100" spc="-10" dirty="0">
                <a:latin typeface="Trebuchet MS"/>
                <a:cs typeface="Trebuchet MS"/>
              </a:rPr>
              <a:t>Naive</a:t>
            </a:r>
            <a:r>
              <a:rPr sz="1100" spc="-95" dirty="0">
                <a:latin typeface="Trebuchet MS"/>
                <a:cs typeface="Trebuchet MS"/>
              </a:rPr>
              <a:t> </a:t>
            </a:r>
            <a:r>
              <a:rPr sz="1100" spc="10" dirty="0">
                <a:latin typeface="Trebuchet MS"/>
                <a:cs typeface="Trebuchet MS"/>
              </a:rPr>
              <a:t>Bayes</a:t>
            </a:r>
            <a:r>
              <a:rPr sz="1100" spc="-125" dirty="0">
                <a:latin typeface="Trebuchet MS"/>
                <a:cs typeface="Trebuchet MS"/>
              </a:rPr>
              <a:t> </a:t>
            </a:r>
            <a:r>
              <a:rPr sz="1100" spc="-15" dirty="0">
                <a:latin typeface="Trebuchet MS"/>
                <a:cs typeface="Trebuchet MS"/>
              </a:rPr>
              <a:t>method</a:t>
            </a:r>
            <a:r>
              <a:rPr sz="1100" spc="-130" dirty="0">
                <a:latin typeface="Trebuchet MS"/>
                <a:cs typeface="Trebuchet MS"/>
              </a:rPr>
              <a:t> </a:t>
            </a:r>
            <a:r>
              <a:rPr sz="1100" spc="-25" dirty="0">
                <a:latin typeface="Trebuchet MS"/>
                <a:cs typeface="Trebuchet MS"/>
              </a:rPr>
              <a:t>yielded</a:t>
            </a:r>
            <a:r>
              <a:rPr sz="1100" spc="-135" dirty="0">
                <a:latin typeface="Trebuchet MS"/>
                <a:cs typeface="Trebuchet MS"/>
              </a:rPr>
              <a:t> </a:t>
            </a:r>
            <a:r>
              <a:rPr sz="1100" spc="15" dirty="0">
                <a:latin typeface="Trebuchet MS"/>
                <a:cs typeface="Trebuchet MS"/>
              </a:rPr>
              <a:t>an</a:t>
            </a:r>
            <a:r>
              <a:rPr sz="1100" spc="-120" dirty="0">
                <a:latin typeface="Trebuchet MS"/>
                <a:cs typeface="Trebuchet MS"/>
              </a:rPr>
              <a:t> </a:t>
            </a:r>
            <a:r>
              <a:rPr sz="1100" dirty="0">
                <a:latin typeface="Trebuchet MS"/>
                <a:cs typeface="Trebuchet MS"/>
              </a:rPr>
              <a:t>accuracy</a:t>
            </a:r>
            <a:r>
              <a:rPr sz="1100" spc="-165" dirty="0">
                <a:latin typeface="Trebuchet MS"/>
                <a:cs typeface="Trebuchet MS"/>
              </a:rPr>
              <a:t> </a:t>
            </a:r>
            <a:r>
              <a:rPr sz="1100" spc="-30" dirty="0">
                <a:latin typeface="Trebuchet MS"/>
                <a:cs typeface="Trebuchet MS"/>
              </a:rPr>
              <a:t>rate</a:t>
            </a:r>
            <a:r>
              <a:rPr sz="1100" spc="-170" dirty="0">
                <a:latin typeface="Trebuchet MS"/>
                <a:cs typeface="Trebuchet MS"/>
              </a:rPr>
              <a:t> </a:t>
            </a:r>
            <a:r>
              <a:rPr sz="1100" spc="5" dirty="0">
                <a:latin typeface="Trebuchet MS"/>
                <a:cs typeface="Trebuchet MS"/>
              </a:rPr>
              <a:t>of</a:t>
            </a:r>
            <a:r>
              <a:rPr sz="1100" spc="-95" dirty="0">
                <a:latin typeface="Trebuchet MS"/>
                <a:cs typeface="Trebuchet MS"/>
              </a:rPr>
              <a:t> </a:t>
            </a:r>
            <a:r>
              <a:rPr sz="1100" spc="15" dirty="0">
                <a:latin typeface="Trebuchet MS"/>
                <a:cs typeface="Trebuchet MS"/>
              </a:rPr>
              <a:t>88.17%,</a:t>
            </a:r>
            <a:r>
              <a:rPr sz="1100" spc="-125" dirty="0">
                <a:latin typeface="Trebuchet MS"/>
                <a:cs typeface="Trebuchet MS"/>
              </a:rPr>
              <a:t> </a:t>
            </a:r>
            <a:r>
              <a:rPr sz="1100" spc="-20" dirty="0">
                <a:latin typeface="Trebuchet MS"/>
                <a:cs typeface="Trebuchet MS"/>
              </a:rPr>
              <a:t>despite</a:t>
            </a:r>
            <a:r>
              <a:rPr sz="1100" spc="-95" dirty="0">
                <a:latin typeface="Trebuchet MS"/>
                <a:cs typeface="Trebuchet MS"/>
              </a:rPr>
              <a:t> </a:t>
            </a:r>
            <a:r>
              <a:rPr sz="1100" spc="-35" dirty="0">
                <a:latin typeface="Trebuchet MS"/>
                <a:cs typeface="Trebuchet MS"/>
              </a:rPr>
              <a:t>utilizing</a:t>
            </a:r>
            <a:r>
              <a:rPr sz="1100" spc="-120" dirty="0">
                <a:latin typeface="Trebuchet MS"/>
                <a:cs typeface="Trebuchet MS"/>
              </a:rPr>
              <a:t> </a:t>
            </a:r>
            <a:r>
              <a:rPr sz="1100" spc="-30" dirty="0">
                <a:latin typeface="Trebuchet MS"/>
                <a:cs typeface="Trebuchet MS"/>
              </a:rPr>
              <a:t>the</a:t>
            </a:r>
            <a:r>
              <a:rPr sz="1100" spc="-170" dirty="0">
                <a:latin typeface="Trebuchet MS"/>
                <a:cs typeface="Trebuchet MS"/>
              </a:rPr>
              <a:t> </a:t>
            </a:r>
            <a:r>
              <a:rPr sz="1100" spc="35" dirty="0">
                <a:latin typeface="Trebuchet MS"/>
                <a:cs typeface="Trebuchet MS"/>
              </a:rPr>
              <a:t>same</a:t>
            </a:r>
            <a:r>
              <a:rPr sz="1100" spc="-100" dirty="0">
                <a:latin typeface="Trebuchet MS"/>
                <a:cs typeface="Trebuchet MS"/>
              </a:rPr>
              <a:t> </a:t>
            </a:r>
            <a:r>
              <a:rPr sz="1100" spc="-15" dirty="0">
                <a:latin typeface="Trebuchet MS"/>
                <a:cs typeface="Trebuchet MS"/>
              </a:rPr>
              <a:t>number</a:t>
            </a:r>
            <a:r>
              <a:rPr sz="1100" spc="-100" dirty="0">
                <a:latin typeface="Trebuchet MS"/>
                <a:cs typeface="Trebuchet MS"/>
              </a:rPr>
              <a:t> </a:t>
            </a:r>
            <a:r>
              <a:rPr sz="1100" spc="-30" dirty="0">
                <a:latin typeface="Trebuchet MS"/>
                <a:cs typeface="Trebuchet MS"/>
              </a:rPr>
              <a:t>of</a:t>
            </a:r>
            <a:r>
              <a:rPr sz="1100" spc="-65" dirty="0">
                <a:latin typeface="Trebuchet MS"/>
                <a:cs typeface="Trebuchet MS"/>
              </a:rPr>
              <a:t> </a:t>
            </a:r>
            <a:r>
              <a:rPr sz="1100" spc="-15" dirty="0">
                <a:latin typeface="Trebuchet MS"/>
                <a:cs typeface="Trebuchet MS"/>
              </a:rPr>
              <a:t>selected</a:t>
            </a:r>
            <a:r>
              <a:rPr sz="1100" spc="-135" dirty="0">
                <a:latin typeface="Trebuchet MS"/>
                <a:cs typeface="Trebuchet MS"/>
              </a:rPr>
              <a:t> </a:t>
            </a:r>
            <a:r>
              <a:rPr sz="1100" spc="-25" dirty="0">
                <a:latin typeface="Trebuchet MS"/>
                <a:cs typeface="Trebuchet MS"/>
              </a:rPr>
              <a:t>features.</a:t>
            </a:r>
            <a:endParaRPr sz="1100">
              <a:latin typeface="Trebuchet MS"/>
              <a:cs typeface="Trebuchet MS"/>
            </a:endParaRPr>
          </a:p>
          <a:p>
            <a:pPr marL="241300" indent="-229235">
              <a:lnSpc>
                <a:spcPct val="100000"/>
              </a:lnSpc>
              <a:spcBef>
                <a:spcPts val="705"/>
              </a:spcBef>
              <a:buFont typeface="Arial MT"/>
              <a:buChar char="•"/>
              <a:tabLst>
                <a:tab pos="241300" algn="l"/>
                <a:tab pos="241935" algn="l"/>
              </a:tabLst>
            </a:pPr>
            <a:r>
              <a:rPr sz="1100" spc="15" dirty="0">
                <a:latin typeface="Trebuchet MS"/>
                <a:cs typeface="Trebuchet MS"/>
              </a:rPr>
              <a:t>F</a:t>
            </a:r>
            <a:r>
              <a:rPr sz="1100" spc="-80" dirty="0">
                <a:latin typeface="Trebuchet MS"/>
                <a:cs typeface="Trebuchet MS"/>
              </a:rPr>
              <a:t>e</a:t>
            </a:r>
            <a:r>
              <a:rPr sz="1100" spc="-35" dirty="0">
                <a:latin typeface="Trebuchet MS"/>
                <a:cs typeface="Trebuchet MS"/>
              </a:rPr>
              <a:t>a</a:t>
            </a:r>
            <a:r>
              <a:rPr sz="1100" spc="-15" dirty="0">
                <a:latin typeface="Trebuchet MS"/>
                <a:cs typeface="Trebuchet MS"/>
              </a:rPr>
              <a:t>t</a:t>
            </a:r>
            <a:r>
              <a:rPr sz="1100" spc="-5" dirty="0">
                <a:latin typeface="Trebuchet MS"/>
                <a:cs typeface="Trebuchet MS"/>
              </a:rPr>
              <a:t>u</a:t>
            </a:r>
            <a:r>
              <a:rPr sz="1100" spc="-30" dirty="0">
                <a:latin typeface="Trebuchet MS"/>
                <a:cs typeface="Trebuchet MS"/>
              </a:rPr>
              <a:t>r</a:t>
            </a:r>
            <a:r>
              <a:rPr sz="1100" spc="-35" dirty="0">
                <a:latin typeface="Trebuchet MS"/>
                <a:cs typeface="Trebuchet MS"/>
              </a:rPr>
              <a:t>e</a:t>
            </a:r>
            <a:r>
              <a:rPr sz="1100" spc="-105" dirty="0">
                <a:latin typeface="Trebuchet MS"/>
                <a:cs typeface="Trebuchet MS"/>
              </a:rPr>
              <a:t> </a:t>
            </a:r>
            <a:r>
              <a:rPr sz="1100" spc="65" dirty="0">
                <a:latin typeface="Trebuchet MS"/>
                <a:cs typeface="Trebuchet MS"/>
              </a:rPr>
              <a:t>S</a:t>
            </a:r>
            <a:r>
              <a:rPr sz="1100" spc="-10" dirty="0">
                <a:latin typeface="Trebuchet MS"/>
                <a:cs typeface="Trebuchet MS"/>
              </a:rPr>
              <a:t>e</a:t>
            </a:r>
            <a:r>
              <a:rPr sz="1100" spc="-105" dirty="0">
                <a:latin typeface="Trebuchet MS"/>
                <a:cs typeface="Trebuchet MS"/>
              </a:rPr>
              <a:t>l</a:t>
            </a:r>
            <a:r>
              <a:rPr sz="1100" spc="-10" dirty="0">
                <a:latin typeface="Trebuchet MS"/>
                <a:cs typeface="Trebuchet MS"/>
              </a:rPr>
              <a:t>e</a:t>
            </a:r>
            <a:r>
              <a:rPr sz="1100" spc="50" dirty="0">
                <a:latin typeface="Trebuchet MS"/>
                <a:cs typeface="Trebuchet MS"/>
              </a:rPr>
              <a:t>c</a:t>
            </a:r>
            <a:r>
              <a:rPr sz="1100" spc="-140" dirty="0">
                <a:latin typeface="Trebuchet MS"/>
                <a:cs typeface="Trebuchet MS"/>
              </a:rPr>
              <a:t>t</a:t>
            </a:r>
            <a:r>
              <a:rPr sz="1100" spc="-20" dirty="0">
                <a:latin typeface="Trebuchet MS"/>
                <a:cs typeface="Trebuchet MS"/>
              </a:rPr>
              <a:t>i</a:t>
            </a:r>
            <a:r>
              <a:rPr sz="1100" spc="5" dirty="0">
                <a:latin typeface="Trebuchet MS"/>
                <a:cs typeface="Trebuchet MS"/>
              </a:rPr>
              <a:t>o</a:t>
            </a:r>
            <a:r>
              <a:rPr sz="1100" spc="20" dirty="0">
                <a:latin typeface="Trebuchet MS"/>
                <a:cs typeface="Trebuchet MS"/>
              </a:rPr>
              <a:t>n</a:t>
            </a:r>
            <a:r>
              <a:rPr sz="1100" spc="-130" dirty="0">
                <a:latin typeface="Trebuchet MS"/>
                <a:cs typeface="Trebuchet MS"/>
              </a:rPr>
              <a:t> </a:t>
            </a:r>
            <a:r>
              <a:rPr sz="1100" spc="45" dirty="0">
                <a:latin typeface="Trebuchet MS"/>
                <a:cs typeface="Trebuchet MS"/>
              </a:rPr>
              <a:t>B</a:t>
            </a:r>
            <a:r>
              <a:rPr sz="1100" spc="-10" dirty="0">
                <a:latin typeface="Trebuchet MS"/>
                <a:cs typeface="Trebuchet MS"/>
              </a:rPr>
              <a:t>e</a:t>
            </a:r>
            <a:r>
              <a:rPr sz="1100" spc="-5" dirty="0">
                <a:latin typeface="Trebuchet MS"/>
                <a:cs typeface="Trebuchet MS"/>
              </a:rPr>
              <a:t>n</a:t>
            </a:r>
            <a:r>
              <a:rPr sz="1100" spc="-10" dirty="0">
                <a:latin typeface="Trebuchet MS"/>
                <a:cs typeface="Trebuchet MS"/>
              </a:rPr>
              <a:t>e</a:t>
            </a:r>
            <a:r>
              <a:rPr sz="1100" spc="-110" dirty="0">
                <a:latin typeface="Trebuchet MS"/>
                <a:cs typeface="Trebuchet MS"/>
              </a:rPr>
              <a:t>f</a:t>
            </a:r>
            <a:r>
              <a:rPr sz="1100" spc="-20" dirty="0">
                <a:latin typeface="Trebuchet MS"/>
                <a:cs typeface="Trebuchet MS"/>
              </a:rPr>
              <a:t>i</a:t>
            </a:r>
            <a:r>
              <a:rPr sz="1100" spc="-140" dirty="0">
                <a:latin typeface="Trebuchet MS"/>
                <a:cs typeface="Trebuchet MS"/>
              </a:rPr>
              <a:t>t</a:t>
            </a:r>
            <a:r>
              <a:rPr sz="1100" spc="75" dirty="0">
                <a:latin typeface="Trebuchet MS"/>
                <a:cs typeface="Trebuchet MS"/>
              </a:rPr>
              <a:t>s</a:t>
            </a:r>
            <a:r>
              <a:rPr sz="1100" spc="-85" dirty="0">
                <a:latin typeface="Trebuchet MS"/>
                <a:cs typeface="Trebuchet MS"/>
              </a:rPr>
              <a:t>:</a:t>
            </a:r>
            <a:endParaRPr sz="1100">
              <a:latin typeface="Trebuchet MS"/>
              <a:cs typeface="Trebuchet MS"/>
            </a:endParaRPr>
          </a:p>
          <a:p>
            <a:pPr marL="984885" lvl="1" indent="-286385">
              <a:lnSpc>
                <a:spcPts val="1185"/>
              </a:lnSpc>
              <a:spcBef>
                <a:spcPts val="260"/>
              </a:spcBef>
              <a:buFont typeface="Arial MT"/>
              <a:buChar char="•"/>
              <a:tabLst>
                <a:tab pos="984885" algn="l"/>
                <a:tab pos="985519" algn="l"/>
              </a:tabLst>
            </a:pPr>
            <a:r>
              <a:rPr sz="1100" spc="-45" dirty="0">
                <a:latin typeface="Trebuchet MS"/>
                <a:cs typeface="Trebuchet MS"/>
              </a:rPr>
              <a:t>The</a:t>
            </a:r>
            <a:r>
              <a:rPr sz="1100" spc="-100" dirty="0">
                <a:latin typeface="Trebuchet MS"/>
                <a:cs typeface="Trebuchet MS"/>
              </a:rPr>
              <a:t> </a:t>
            </a:r>
            <a:r>
              <a:rPr sz="1100" spc="85" dirty="0">
                <a:latin typeface="Trebuchet MS"/>
                <a:cs typeface="Trebuchet MS"/>
              </a:rPr>
              <a:t>SMO</a:t>
            </a:r>
            <a:r>
              <a:rPr sz="1100" spc="-100" dirty="0">
                <a:latin typeface="Trebuchet MS"/>
                <a:cs typeface="Trebuchet MS"/>
              </a:rPr>
              <a:t> </a:t>
            </a:r>
            <a:r>
              <a:rPr sz="1100" spc="-25" dirty="0">
                <a:latin typeface="Trebuchet MS"/>
                <a:cs typeface="Trebuchet MS"/>
              </a:rPr>
              <a:t>algorithm</a:t>
            </a:r>
            <a:r>
              <a:rPr sz="1100" spc="-165" dirty="0">
                <a:latin typeface="Trebuchet MS"/>
                <a:cs typeface="Trebuchet MS"/>
              </a:rPr>
              <a:t> </a:t>
            </a:r>
            <a:r>
              <a:rPr sz="1100" spc="-10" dirty="0">
                <a:latin typeface="Trebuchet MS"/>
                <a:cs typeface="Trebuchet MS"/>
              </a:rPr>
              <a:t>demonstrated</a:t>
            </a:r>
            <a:r>
              <a:rPr sz="1100" spc="-135" dirty="0">
                <a:latin typeface="Trebuchet MS"/>
                <a:cs typeface="Trebuchet MS"/>
              </a:rPr>
              <a:t> </a:t>
            </a:r>
            <a:r>
              <a:rPr sz="1100" spc="20" dirty="0">
                <a:latin typeface="Trebuchet MS"/>
                <a:cs typeface="Trebuchet MS"/>
              </a:rPr>
              <a:t>a</a:t>
            </a:r>
            <a:r>
              <a:rPr sz="1100" spc="-95" dirty="0">
                <a:latin typeface="Trebuchet MS"/>
                <a:cs typeface="Trebuchet MS"/>
              </a:rPr>
              <a:t> </a:t>
            </a:r>
            <a:r>
              <a:rPr sz="1100" spc="-20" dirty="0">
                <a:latin typeface="Trebuchet MS"/>
                <a:cs typeface="Trebuchet MS"/>
              </a:rPr>
              <a:t>significant</a:t>
            </a:r>
            <a:r>
              <a:rPr sz="1100" spc="-90" dirty="0">
                <a:latin typeface="Trebuchet MS"/>
                <a:cs typeface="Trebuchet MS"/>
              </a:rPr>
              <a:t> </a:t>
            </a:r>
            <a:r>
              <a:rPr sz="1100" spc="-20" dirty="0">
                <a:latin typeface="Trebuchet MS"/>
                <a:cs typeface="Trebuchet MS"/>
              </a:rPr>
              <a:t>advantage</a:t>
            </a:r>
            <a:r>
              <a:rPr sz="1100" spc="-100" dirty="0">
                <a:latin typeface="Trebuchet MS"/>
                <a:cs typeface="Trebuchet MS"/>
              </a:rPr>
              <a:t> </a:t>
            </a:r>
            <a:r>
              <a:rPr sz="1100" spc="-25" dirty="0">
                <a:latin typeface="Trebuchet MS"/>
                <a:cs typeface="Trebuchet MS"/>
              </a:rPr>
              <a:t>by</a:t>
            </a:r>
            <a:r>
              <a:rPr sz="1100" spc="-160" dirty="0">
                <a:latin typeface="Trebuchet MS"/>
                <a:cs typeface="Trebuchet MS"/>
              </a:rPr>
              <a:t> </a:t>
            </a:r>
            <a:r>
              <a:rPr sz="1100" spc="-15" dirty="0">
                <a:latin typeface="Trebuchet MS"/>
                <a:cs typeface="Trebuchet MS"/>
              </a:rPr>
              <a:t>employing</a:t>
            </a:r>
            <a:r>
              <a:rPr sz="1100" spc="-125" dirty="0">
                <a:latin typeface="Trebuchet MS"/>
                <a:cs typeface="Trebuchet MS"/>
              </a:rPr>
              <a:t> </a:t>
            </a:r>
            <a:r>
              <a:rPr sz="1100" spc="20" dirty="0">
                <a:latin typeface="Trebuchet MS"/>
                <a:cs typeface="Trebuchet MS"/>
              </a:rPr>
              <a:t>a</a:t>
            </a:r>
            <a:r>
              <a:rPr sz="1100" spc="-95" dirty="0">
                <a:latin typeface="Trebuchet MS"/>
                <a:cs typeface="Trebuchet MS"/>
              </a:rPr>
              <a:t> </a:t>
            </a:r>
            <a:r>
              <a:rPr sz="1100" spc="-40" dirty="0">
                <a:latin typeface="Trebuchet MS"/>
                <a:cs typeface="Trebuchet MS"/>
              </a:rPr>
              <a:t>larger</a:t>
            </a:r>
            <a:r>
              <a:rPr sz="1100" spc="-105" dirty="0">
                <a:latin typeface="Trebuchet MS"/>
                <a:cs typeface="Trebuchet MS"/>
              </a:rPr>
              <a:t> </a:t>
            </a:r>
            <a:r>
              <a:rPr sz="1100" spc="-5" dirty="0">
                <a:latin typeface="Trebuchet MS"/>
                <a:cs typeface="Trebuchet MS"/>
              </a:rPr>
              <a:t>number</a:t>
            </a:r>
            <a:r>
              <a:rPr sz="1100" spc="-100" dirty="0">
                <a:latin typeface="Trebuchet MS"/>
                <a:cs typeface="Trebuchet MS"/>
              </a:rPr>
              <a:t> </a:t>
            </a:r>
            <a:r>
              <a:rPr sz="1100" spc="-30" dirty="0">
                <a:latin typeface="Trebuchet MS"/>
                <a:cs typeface="Trebuchet MS"/>
              </a:rPr>
              <a:t>of</a:t>
            </a:r>
            <a:r>
              <a:rPr sz="1100" spc="-145" dirty="0">
                <a:latin typeface="Trebuchet MS"/>
                <a:cs typeface="Trebuchet MS"/>
              </a:rPr>
              <a:t> </a:t>
            </a:r>
            <a:r>
              <a:rPr sz="1100" spc="-5" dirty="0">
                <a:latin typeface="Trebuchet MS"/>
                <a:cs typeface="Trebuchet MS"/>
              </a:rPr>
              <a:t>selected</a:t>
            </a:r>
            <a:r>
              <a:rPr sz="1100" spc="-130" dirty="0">
                <a:latin typeface="Trebuchet MS"/>
                <a:cs typeface="Trebuchet MS"/>
              </a:rPr>
              <a:t> </a:t>
            </a:r>
            <a:r>
              <a:rPr sz="1100" spc="-25" dirty="0">
                <a:latin typeface="Trebuchet MS"/>
                <a:cs typeface="Trebuchet MS"/>
              </a:rPr>
              <a:t>features</a:t>
            </a:r>
            <a:r>
              <a:rPr sz="1100" spc="-125" dirty="0">
                <a:latin typeface="Trebuchet MS"/>
                <a:cs typeface="Trebuchet MS"/>
              </a:rPr>
              <a:t> </a:t>
            </a:r>
            <a:r>
              <a:rPr sz="1100" spc="-35" dirty="0">
                <a:latin typeface="Trebuchet MS"/>
                <a:cs typeface="Trebuchet MS"/>
              </a:rPr>
              <a:t>overall,</a:t>
            </a:r>
            <a:r>
              <a:rPr sz="1100" spc="-120" dirty="0">
                <a:latin typeface="Trebuchet MS"/>
                <a:cs typeface="Trebuchet MS"/>
              </a:rPr>
              <a:t> </a:t>
            </a:r>
            <a:r>
              <a:rPr sz="1100" spc="-5" dirty="0">
                <a:latin typeface="Trebuchet MS"/>
                <a:cs typeface="Trebuchet MS"/>
              </a:rPr>
              <a:t>which</a:t>
            </a:r>
            <a:r>
              <a:rPr sz="1100" spc="-125" dirty="0">
                <a:latin typeface="Trebuchet MS"/>
                <a:cs typeface="Trebuchet MS"/>
              </a:rPr>
              <a:t> </a:t>
            </a:r>
            <a:r>
              <a:rPr sz="1100" spc="-20" dirty="0">
                <a:latin typeface="Trebuchet MS"/>
                <a:cs typeface="Trebuchet MS"/>
              </a:rPr>
              <a:t>contributed</a:t>
            </a:r>
            <a:r>
              <a:rPr sz="1100" spc="-55" dirty="0">
                <a:latin typeface="Trebuchet MS"/>
                <a:cs typeface="Trebuchet MS"/>
              </a:rPr>
              <a:t> to</a:t>
            </a:r>
            <a:r>
              <a:rPr sz="1100" spc="-120" dirty="0">
                <a:latin typeface="Trebuchet MS"/>
                <a:cs typeface="Trebuchet MS"/>
              </a:rPr>
              <a:t> </a:t>
            </a:r>
            <a:r>
              <a:rPr sz="1100" spc="5" dirty="0">
                <a:latin typeface="Trebuchet MS"/>
                <a:cs typeface="Trebuchet MS"/>
              </a:rPr>
              <a:t>its</a:t>
            </a:r>
            <a:r>
              <a:rPr sz="1100" spc="-125" dirty="0">
                <a:latin typeface="Trebuchet MS"/>
                <a:cs typeface="Trebuchet MS"/>
              </a:rPr>
              <a:t> </a:t>
            </a:r>
            <a:r>
              <a:rPr sz="1100" spc="-20" dirty="0">
                <a:latin typeface="Trebuchet MS"/>
                <a:cs typeface="Trebuchet MS"/>
              </a:rPr>
              <a:t>superior</a:t>
            </a:r>
            <a:endParaRPr sz="1100">
              <a:latin typeface="Trebuchet MS"/>
              <a:cs typeface="Trebuchet MS"/>
            </a:endParaRPr>
          </a:p>
          <a:p>
            <a:pPr marL="984885">
              <a:lnSpc>
                <a:spcPts val="1185"/>
              </a:lnSpc>
            </a:pPr>
            <a:r>
              <a:rPr sz="1100" spc="-20" dirty="0">
                <a:latin typeface="Trebuchet MS"/>
                <a:cs typeface="Trebuchet MS"/>
              </a:rPr>
              <a:t>performance</a:t>
            </a:r>
            <a:r>
              <a:rPr sz="1100" spc="-100" dirty="0">
                <a:latin typeface="Trebuchet MS"/>
                <a:cs typeface="Trebuchet MS"/>
              </a:rPr>
              <a:t> </a:t>
            </a:r>
            <a:r>
              <a:rPr sz="1100" spc="-5" dirty="0">
                <a:latin typeface="Trebuchet MS"/>
                <a:cs typeface="Trebuchet MS"/>
              </a:rPr>
              <a:t>in</a:t>
            </a:r>
            <a:r>
              <a:rPr sz="1100" spc="-120" dirty="0">
                <a:latin typeface="Trebuchet MS"/>
                <a:cs typeface="Trebuchet MS"/>
              </a:rPr>
              <a:t> </a:t>
            </a:r>
            <a:r>
              <a:rPr sz="1100" spc="-10" dirty="0">
                <a:latin typeface="Trebuchet MS"/>
                <a:cs typeface="Trebuchet MS"/>
              </a:rPr>
              <a:t>distinguishing</a:t>
            </a:r>
            <a:r>
              <a:rPr sz="1100" spc="-120" dirty="0">
                <a:latin typeface="Trebuchet MS"/>
                <a:cs typeface="Trebuchet MS"/>
              </a:rPr>
              <a:t> </a:t>
            </a:r>
            <a:r>
              <a:rPr sz="1100" spc="-35" dirty="0">
                <a:latin typeface="Trebuchet MS"/>
                <a:cs typeface="Trebuchet MS"/>
              </a:rPr>
              <a:t>between</a:t>
            </a:r>
            <a:r>
              <a:rPr sz="1100" spc="-125" dirty="0">
                <a:latin typeface="Trebuchet MS"/>
                <a:cs typeface="Trebuchet MS"/>
              </a:rPr>
              <a:t> </a:t>
            </a:r>
            <a:r>
              <a:rPr sz="1100" dirty="0">
                <a:latin typeface="Trebuchet MS"/>
                <a:cs typeface="Trebuchet MS"/>
              </a:rPr>
              <a:t>phishing</a:t>
            </a:r>
            <a:r>
              <a:rPr sz="1100" spc="-120" dirty="0">
                <a:latin typeface="Trebuchet MS"/>
                <a:cs typeface="Trebuchet MS"/>
              </a:rPr>
              <a:t> </a:t>
            </a:r>
            <a:r>
              <a:rPr sz="1100" spc="5" dirty="0">
                <a:latin typeface="Trebuchet MS"/>
                <a:cs typeface="Trebuchet MS"/>
              </a:rPr>
              <a:t>and</a:t>
            </a:r>
            <a:r>
              <a:rPr sz="1100" spc="-55" dirty="0">
                <a:latin typeface="Trebuchet MS"/>
                <a:cs typeface="Trebuchet MS"/>
              </a:rPr>
              <a:t> </a:t>
            </a:r>
            <a:r>
              <a:rPr sz="1100" spc="-40" dirty="0">
                <a:latin typeface="Trebuchet MS"/>
                <a:cs typeface="Trebuchet MS"/>
              </a:rPr>
              <a:t>legitimate</a:t>
            </a:r>
            <a:r>
              <a:rPr sz="1100" spc="-95" dirty="0">
                <a:latin typeface="Trebuchet MS"/>
                <a:cs typeface="Trebuchet MS"/>
              </a:rPr>
              <a:t> </a:t>
            </a:r>
            <a:r>
              <a:rPr sz="1100" spc="-20" dirty="0">
                <a:latin typeface="Trebuchet MS"/>
                <a:cs typeface="Trebuchet MS"/>
              </a:rPr>
              <a:t>websites.</a:t>
            </a:r>
            <a:endParaRPr sz="1100">
              <a:latin typeface="Trebuchet MS"/>
              <a:cs typeface="Trebuchet M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REFERENCES</a:t>
            </a:r>
          </a:p>
        </p:txBody>
      </p:sp>
      <p:sp>
        <p:nvSpPr>
          <p:cNvPr id="3" name="object 3"/>
          <p:cNvSpPr txBox="1"/>
          <p:nvPr/>
        </p:nvSpPr>
        <p:spPr>
          <a:xfrm>
            <a:off x="501967" y="1583753"/>
            <a:ext cx="11227435" cy="4707255"/>
          </a:xfrm>
          <a:prstGeom prst="rect">
            <a:avLst/>
          </a:prstGeom>
        </p:spPr>
        <p:txBody>
          <a:bodyPr vert="horz" wrap="square" lIns="0" tIns="43180" rIns="0" bIns="0" rtlCol="0">
            <a:spAutoFit/>
          </a:bodyPr>
          <a:lstStyle/>
          <a:p>
            <a:pPr marL="12700" marR="5715">
              <a:lnSpc>
                <a:spcPts val="1950"/>
              </a:lnSpc>
              <a:spcBef>
                <a:spcPts val="340"/>
              </a:spcBef>
              <a:buAutoNum type="arabicPlain"/>
              <a:tabLst>
                <a:tab pos="361950" algn="l"/>
              </a:tabLst>
            </a:pPr>
            <a:r>
              <a:rPr sz="1800" u="sng" spc="-10" dirty="0">
                <a:uFill>
                  <a:solidFill>
                    <a:srgbClr val="000000"/>
                  </a:solidFill>
                </a:uFill>
                <a:latin typeface="Times New Roman"/>
                <a:cs typeface="Times New Roman"/>
                <a:hlinkClick r:id="rId2"/>
              </a:rPr>
              <a:t>Marwa</a:t>
            </a:r>
            <a:r>
              <a:rPr sz="1800" u="sng" spc="235" dirty="0">
                <a:uFill>
                  <a:solidFill>
                    <a:srgbClr val="000000"/>
                  </a:solidFill>
                </a:uFill>
                <a:latin typeface="Times New Roman"/>
                <a:cs typeface="Times New Roman"/>
                <a:hlinkClick r:id="rId2"/>
              </a:rPr>
              <a:t> </a:t>
            </a:r>
            <a:r>
              <a:rPr sz="1800" u="sng" spc="-10" dirty="0">
                <a:uFill>
                  <a:solidFill>
                    <a:srgbClr val="000000"/>
                  </a:solidFill>
                </a:uFill>
                <a:latin typeface="Times New Roman"/>
                <a:cs typeface="Times New Roman"/>
                <a:hlinkClick r:id="rId2"/>
              </a:rPr>
              <a:t>Abd</a:t>
            </a:r>
            <a:r>
              <a:rPr sz="1800" u="sng" spc="229" dirty="0">
                <a:uFill>
                  <a:solidFill>
                    <a:srgbClr val="000000"/>
                  </a:solidFill>
                </a:uFill>
                <a:latin typeface="Times New Roman"/>
                <a:cs typeface="Times New Roman"/>
                <a:hlinkClick r:id="rId2"/>
              </a:rPr>
              <a:t> </a:t>
            </a:r>
            <a:r>
              <a:rPr sz="1800" u="sng" spc="-15" dirty="0">
                <a:uFill>
                  <a:solidFill>
                    <a:srgbClr val="000000"/>
                  </a:solidFill>
                </a:uFill>
                <a:latin typeface="Times New Roman"/>
                <a:cs typeface="Times New Roman"/>
                <a:hlinkClick r:id="rId2"/>
              </a:rPr>
              <a:t>Al</a:t>
            </a:r>
            <a:r>
              <a:rPr sz="1800" u="sng" spc="229" dirty="0">
                <a:uFill>
                  <a:solidFill>
                    <a:srgbClr val="000000"/>
                  </a:solidFill>
                </a:uFill>
                <a:latin typeface="Times New Roman"/>
                <a:cs typeface="Times New Roman"/>
                <a:hlinkClick r:id="rId2"/>
              </a:rPr>
              <a:t> </a:t>
            </a:r>
            <a:r>
              <a:rPr sz="1800" u="sng" spc="-10" dirty="0">
                <a:uFill>
                  <a:solidFill>
                    <a:srgbClr val="000000"/>
                  </a:solidFill>
                </a:uFill>
                <a:latin typeface="Times New Roman"/>
                <a:cs typeface="Times New Roman"/>
                <a:hlinkClick r:id="rId2"/>
              </a:rPr>
              <a:t>Hussein</a:t>
            </a:r>
            <a:r>
              <a:rPr sz="1800" u="sng" spc="240" dirty="0">
                <a:uFill>
                  <a:solidFill>
                    <a:srgbClr val="000000"/>
                  </a:solidFill>
                </a:uFill>
                <a:latin typeface="Times New Roman"/>
                <a:cs typeface="Times New Roman"/>
                <a:hlinkClick r:id="rId2"/>
              </a:rPr>
              <a:t> </a:t>
            </a:r>
            <a:r>
              <a:rPr sz="1800" u="sng" dirty="0">
                <a:uFill>
                  <a:solidFill>
                    <a:srgbClr val="000000"/>
                  </a:solidFill>
                </a:uFill>
                <a:latin typeface="Times New Roman"/>
                <a:cs typeface="Times New Roman"/>
                <a:hlinkClick r:id="rId2"/>
              </a:rPr>
              <a:t>Qasim,</a:t>
            </a:r>
            <a:r>
              <a:rPr sz="1800" u="sng" spc="190" dirty="0">
                <a:uFill>
                  <a:solidFill>
                    <a:srgbClr val="000000"/>
                  </a:solidFill>
                </a:uFill>
                <a:latin typeface="Times New Roman"/>
                <a:cs typeface="Times New Roman"/>
                <a:hlinkClick r:id="rId2"/>
              </a:rPr>
              <a:t> </a:t>
            </a:r>
            <a:r>
              <a:rPr sz="1800" u="sng" spc="-5" dirty="0">
                <a:uFill>
                  <a:solidFill>
                    <a:srgbClr val="000000"/>
                  </a:solidFill>
                </a:uFill>
                <a:latin typeface="Times New Roman"/>
                <a:cs typeface="Times New Roman"/>
                <a:hlinkClick r:id="rId2"/>
              </a:rPr>
              <a:t>Dr.</a:t>
            </a:r>
            <a:r>
              <a:rPr sz="1800" u="sng" spc="210" dirty="0">
                <a:uFill>
                  <a:solidFill>
                    <a:srgbClr val="000000"/>
                  </a:solidFill>
                </a:uFill>
                <a:latin typeface="Times New Roman"/>
                <a:cs typeface="Times New Roman"/>
                <a:hlinkClick r:id="rId2"/>
              </a:rPr>
              <a:t> </a:t>
            </a:r>
            <a:r>
              <a:rPr sz="1800" u="sng" spc="5" dirty="0">
                <a:uFill>
                  <a:solidFill>
                    <a:srgbClr val="000000"/>
                  </a:solidFill>
                </a:uFill>
                <a:latin typeface="Times New Roman"/>
                <a:cs typeface="Times New Roman"/>
                <a:hlinkClick r:id="rId2"/>
              </a:rPr>
              <a:t>Nahla</a:t>
            </a:r>
            <a:r>
              <a:rPr sz="1800" u="sng" spc="180" dirty="0">
                <a:uFill>
                  <a:solidFill>
                    <a:srgbClr val="000000"/>
                  </a:solidFill>
                </a:uFill>
                <a:latin typeface="Times New Roman"/>
                <a:cs typeface="Times New Roman"/>
                <a:hlinkClick r:id="rId2"/>
              </a:rPr>
              <a:t> </a:t>
            </a:r>
            <a:r>
              <a:rPr sz="1800" u="sng" dirty="0">
                <a:uFill>
                  <a:solidFill>
                    <a:srgbClr val="000000"/>
                  </a:solidFill>
                </a:uFill>
                <a:latin typeface="Times New Roman"/>
                <a:cs typeface="Times New Roman"/>
                <a:hlinkClick r:id="rId2"/>
              </a:rPr>
              <a:t>Abbas</a:t>
            </a:r>
            <a:r>
              <a:rPr sz="1800" u="sng" spc="200" dirty="0">
                <a:uFill>
                  <a:solidFill>
                    <a:srgbClr val="000000"/>
                  </a:solidFill>
                </a:uFill>
                <a:latin typeface="Times New Roman"/>
                <a:cs typeface="Times New Roman"/>
                <a:hlinkClick r:id="rId2"/>
              </a:rPr>
              <a:t> </a:t>
            </a:r>
            <a:r>
              <a:rPr sz="1800" u="sng" spc="-5" dirty="0">
                <a:uFill>
                  <a:solidFill>
                    <a:srgbClr val="000000"/>
                  </a:solidFill>
                </a:uFill>
                <a:latin typeface="Times New Roman"/>
                <a:cs typeface="Times New Roman"/>
                <a:hlinkClick r:id="rId2"/>
              </a:rPr>
              <a:t>Flayh</a:t>
            </a:r>
            <a:r>
              <a:rPr sz="1800" spc="-5" dirty="0">
                <a:latin typeface="Times New Roman"/>
                <a:cs typeface="Times New Roman"/>
              </a:rPr>
              <a:t>,</a:t>
            </a:r>
            <a:r>
              <a:rPr sz="1800" spc="204" dirty="0">
                <a:latin typeface="Times New Roman"/>
                <a:cs typeface="Times New Roman"/>
              </a:rPr>
              <a:t> </a:t>
            </a:r>
            <a:r>
              <a:rPr sz="1800" dirty="0">
                <a:latin typeface="Times New Roman"/>
                <a:cs typeface="Times New Roman"/>
              </a:rPr>
              <a:t>“Phishing</a:t>
            </a:r>
            <a:r>
              <a:rPr sz="1800" spc="175" dirty="0">
                <a:latin typeface="Times New Roman"/>
                <a:cs typeface="Times New Roman"/>
              </a:rPr>
              <a:t> </a:t>
            </a:r>
            <a:r>
              <a:rPr sz="1800" spc="-5" dirty="0">
                <a:latin typeface="Times New Roman"/>
                <a:cs typeface="Times New Roman"/>
              </a:rPr>
              <a:t>Website</a:t>
            </a:r>
            <a:r>
              <a:rPr sz="1800" spc="215" dirty="0">
                <a:latin typeface="Times New Roman"/>
                <a:cs typeface="Times New Roman"/>
              </a:rPr>
              <a:t> </a:t>
            </a:r>
            <a:r>
              <a:rPr sz="1800" spc="-10" dirty="0">
                <a:latin typeface="Times New Roman"/>
                <a:cs typeface="Times New Roman"/>
              </a:rPr>
              <a:t>Detection</a:t>
            </a:r>
            <a:r>
              <a:rPr sz="1800" spc="240" dirty="0">
                <a:latin typeface="Times New Roman"/>
                <a:cs typeface="Times New Roman"/>
              </a:rPr>
              <a:t> </a:t>
            </a:r>
            <a:r>
              <a:rPr sz="1800" spc="-10" dirty="0">
                <a:latin typeface="Times New Roman"/>
                <a:cs typeface="Times New Roman"/>
              </a:rPr>
              <a:t>Using</a:t>
            </a:r>
            <a:r>
              <a:rPr sz="1800" spc="229" dirty="0">
                <a:latin typeface="Times New Roman"/>
                <a:cs typeface="Times New Roman"/>
              </a:rPr>
              <a:t> </a:t>
            </a:r>
            <a:r>
              <a:rPr sz="1800" spc="-5" dirty="0">
                <a:latin typeface="Times New Roman"/>
                <a:cs typeface="Times New Roman"/>
              </a:rPr>
              <a:t>Machine</a:t>
            </a:r>
            <a:r>
              <a:rPr sz="1800" spc="235" dirty="0">
                <a:latin typeface="Times New Roman"/>
                <a:cs typeface="Times New Roman"/>
              </a:rPr>
              <a:t> </a:t>
            </a:r>
            <a:r>
              <a:rPr sz="1800" spc="-5" dirty="0">
                <a:latin typeface="Times New Roman"/>
                <a:cs typeface="Times New Roman"/>
              </a:rPr>
              <a:t>Learning:</a:t>
            </a:r>
            <a:r>
              <a:rPr sz="1800" spc="204" dirty="0">
                <a:latin typeface="Times New Roman"/>
                <a:cs typeface="Times New Roman"/>
              </a:rPr>
              <a:t> </a:t>
            </a:r>
            <a:r>
              <a:rPr sz="1800" dirty="0">
                <a:latin typeface="Times New Roman"/>
                <a:cs typeface="Times New Roman"/>
              </a:rPr>
              <a:t>A </a:t>
            </a:r>
            <a:r>
              <a:rPr sz="1800" spc="-434" dirty="0">
                <a:latin typeface="Times New Roman"/>
                <a:cs typeface="Times New Roman"/>
              </a:rPr>
              <a:t> </a:t>
            </a:r>
            <a:r>
              <a:rPr sz="1800" spc="-10" dirty="0">
                <a:latin typeface="Times New Roman"/>
                <a:cs typeface="Times New Roman"/>
              </a:rPr>
              <a:t>Review”</a:t>
            </a:r>
            <a:r>
              <a:rPr sz="1800" spc="30" dirty="0">
                <a:latin typeface="Times New Roman"/>
                <a:cs typeface="Times New Roman"/>
              </a:rPr>
              <a:t> </a:t>
            </a:r>
            <a:r>
              <a:rPr sz="1800" spc="-10" dirty="0">
                <a:latin typeface="Times New Roman"/>
                <a:cs typeface="Times New Roman"/>
              </a:rPr>
              <a:t>June</a:t>
            </a:r>
            <a:r>
              <a:rPr sz="1800" spc="25" dirty="0">
                <a:latin typeface="Times New Roman"/>
                <a:cs typeface="Times New Roman"/>
              </a:rPr>
              <a:t> </a:t>
            </a:r>
            <a:r>
              <a:rPr sz="1800" spc="-10" dirty="0">
                <a:latin typeface="Times New Roman"/>
                <a:cs typeface="Times New Roman"/>
              </a:rPr>
              <a:t>2023Wasit</a:t>
            </a:r>
            <a:r>
              <a:rPr sz="1800" spc="30" dirty="0">
                <a:latin typeface="Times New Roman"/>
                <a:cs typeface="Times New Roman"/>
              </a:rPr>
              <a:t> </a:t>
            </a:r>
            <a:r>
              <a:rPr sz="1800" spc="-5" dirty="0">
                <a:latin typeface="Times New Roman"/>
                <a:cs typeface="Times New Roman"/>
              </a:rPr>
              <a:t>Journal</a:t>
            </a:r>
            <a:r>
              <a:rPr sz="1800" spc="5" dirty="0">
                <a:latin typeface="Times New Roman"/>
                <a:cs typeface="Times New Roman"/>
              </a:rPr>
              <a:t> </a:t>
            </a:r>
            <a:r>
              <a:rPr sz="1800" dirty="0">
                <a:latin typeface="Times New Roman"/>
                <a:cs typeface="Times New Roman"/>
              </a:rPr>
              <a:t>of </a:t>
            </a:r>
            <a:r>
              <a:rPr sz="1800" spc="-10" dirty="0">
                <a:latin typeface="Times New Roman"/>
                <a:cs typeface="Times New Roman"/>
              </a:rPr>
              <a:t>Pure</a:t>
            </a:r>
            <a:r>
              <a:rPr sz="1800" spc="25" dirty="0">
                <a:latin typeface="Times New Roman"/>
                <a:cs typeface="Times New Roman"/>
              </a:rPr>
              <a:t> </a:t>
            </a:r>
            <a:r>
              <a:rPr sz="1800" dirty="0">
                <a:latin typeface="Times New Roman"/>
                <a:cs typeface="Times New Roman"/>
              </a:rPr>
              <a:t>sciences</a:t>
            </a:r>
            <a:r>
              <a:rPr sz="1800" spc="-15" dirty="0">
                <a:latin typeface="Times New Roman"/>
                <a:cs typeface="Times New Roman"/>
              </a:rPr>
              <a:t> </a:t>
            </a:r>
            <a:r>
              <a:rPr sz="1800" spc="-5" dirty="0">
                <a:latin typeface="Times New Roman"/>
                <a:cs typeface="Times New Roman"/>
              </a:rPr>
              <a:t>2(2):270-2812(2):270-281</a:t>
            </a:r>
            <a:endParaRPr sz="1800">
              <a:latin typeface="Times New Roman"/>
              <a:cs typeface="Times New Roman"/>
            </a:endParaRPr>
          </a:p>
          <a:p>
            <a:pPr marL="413384" indent="-401320">
              <a:lnSpc>
                <a:spcPts val="2055"/>
              </a:lnSpc>
              <a:spcBef>
                <a:spcPts val="1195"/>
              </a:spcBef>
              <a:buAutoNum type="arabicPlain"/>
              <a:tabLst>
                <a:tab pos="413384" algn="l"/>
                <a:tab pos="414020" algn="l"/>
                <a:tab pos="1449705" algn="l"/>
                <a:tab pos="2442210" algn="l"/>
                <a:tab pos="3021330" algn="l"/>
                <a:tab pos="4235450" algn="l"/>
                <a:tab pos="5328920" algn="l"/>
                <a:tab pos="6195060" algn="l"/>
                <a:tab pos="7218680" algn="l"/>
                <a:tab pos="7848600" algn="l"/>
                <a:tab pos="8783320" algn="l"/>
                <a:tab pos="9743440" algn="l"/>
                <a:tab pos="11155680" algn="l"/>
              </a:tabLst>
            </a:pPr>
            <a:r>
              <a:rPr sz="1800" dirty="0">
                <a:latin typeface="Times New Roman"/>
                <a:cs typeface="Times New Roman"/>
              </a:rPr>
              <a:t>R</a:t>
            </a:r>
            <a:r>
              <a:rPr sz="1800" spc="15" dirty="0">
                <a:latin typeface="Times New Roman"/>
                <a:cs typeface="Times New Roman"/>
              </a:rPr>
              <a:t>i</a:t>
            </a:r>
            <a:r>
              <a:rPr sz="1800" spc="-30" dirty="0">
                <a:latin typeface="Times New Roman"/>
                <a:cs typeface="Times New Roman"/>
              </a:rPr>
              <a:t>s</a:t>
            </a:r>
            <a:r>
              <a:rPr sz="1800" dirty="0">
                <a:latin typeface="Times New Roman"/>
                <a:cs typeface="Times New Roman"/>
              </a:rPr>
              <a:t>h</a:t>
            </a:r>
            <a:r>
              <a:rPr sz="1800" spc="20" dirty="0">
                <a:latin typeface="Times New Roman"/>
                <a:cs typeface="Times New Roman"/>
              </a:rPr>
              <a:t>i</a:t>
            </a:r>
            <a:r>
              <a:rPr sz="1800" dirty="0">
                <a:latin typeface="Times New Roman"/>
                <a:cs typeface="Times New Roman"/>
              </a:rPr>
              <a:t>k</a:t>
            </a:r>
            <a:r>
              <a:rPr sz="1800" spc="-55" dirty="0">
                <a:latin typeface="Times New Roman"/>
                <a:cs typeface="Times New Roman"/>
              </a:rPr>
              <a:t>e</a:t>
            </a:r>
            <a:r>
              <a:rPr sz="1800" spc="45" dirty="0">
                <a:latin typeface="Times New Roman"/>
                <a:cs typeface="Times New Roman"/>
              </a:rPr>
              <a:t>s</a:t>
            </a:r>
            <a:r>
              <a:rPr sz="1800" dirty="0">
                <a:latin typeface="Times New Roman"/>
                <a:cs typeface="Times New Roman"/>
              </a:rPr>
              <a:t>h	</a:t>
            </a:r>
            <a:r>
              <a:rPr sz="1800" spc="-30" dirty="0">
                <a:latin typeface="Times New Roman"/>
                <a:cs typeface="Times New Roman"/>
              </a:rPr>
              <a:t>M</a:t>
            </a:r>
            <a:r>
              <a:rPr sz="1800" spc="20" dirty="0">
                <a:latin typeface="Times New Roman"/>
                <a:cs typeface="Times New Roman"/>
              </a:rPr>
              <a:t>a</a:t>
            </a:r>
            <a:r>
              <a:rPr sz="1800" dirty="0">
                <a:latin typeface="Times New Roman"/>
                <a:cs typeface="Times New Roman"/>
              </a:rPr>
              <a:t>h</a:t>
            </a:r>
            <a:r>
              <a:rPr sz="1800" spc="20" dirty="0">
                <a:latin typeface="Times New Roman"/>
                <a:cs typeface="Times New Roman"/>
              </a:rPr>
              <a:t>a</a:t>
            </a:r>
            <a:r>
              <a:rPr sz="1800" spc="-55" dirty="0">
                <a:latin typeface="Times New Roman"/>
                <a:cs typeface="Times New Roman"/>
              </a:rPr>
              <a:t>j</a:t>
            </a:r>
            <a:r>
              <a:rPr sz="1800" spc="20" dirty="0">
                <a:latin typeface="Times New Roman"/>
                <a:cs typeface="Times New Roman"/>
              </a:rPr>
              <a:t>a</a:t>
            </a:r>
            <a:r>
              <a:rPr sz="1800" dirty="0">
                <a:latin typeface="Times New Roman"/>
                <a:cs typeface="Times New Roman"/>
              </a:rPr>
              <a:t>n,	Ir</a:t>
            </a:r>
            <a:r>
              <a:rPr sz="1800" spc="5" dirty="0">
                <a:latin typeface="Times New Roman"/>
                <a:cs typeface="Times New Roman"/>
              </a:rPr>
              <a:t>f</a:t>
            </a:r>
            <a:r>
              <a:rPr sz="1800" spc="25" dirty="0">
                <a:latin typeface="Times New Roman"/>
                <a:cs typeface="Times New Roman"/>
              </a:rPr>
              <a:t>a</a:t>
            </a:r>
            <a:r>
              <a:rPr sz="1800" dirty="0">
                <a:latin typeface="Times New Roman"/>
                <a:cs typeface="Times New Roman"/>
              </a:rPr>
              <a:t>n	</a:t>
            </a:r>
            <a:r>
              <a:rPr sz="1800" spc="-30" dirty="0">
                <a:latin typeface="Times New Roman"/>
                <a:cs typeface="Times New Roman"/>
              </a:rPr>
              <a:t>S</a:t>
            </a:r>
            <a:r>
              <a:rPr sz="1800" spc="20" dirty="0">
                <a:latin typeface="Times New Roman"/>
                <a:cs typeface="Times New Roman"/>
              </a:rPr>
              <a:t>i</a:t>
            </a:r>
            <a:r>
              <a:rPr sz="1800" dirty="0">
                <a:latin typeface="Times New Roman"/>
                <a:cs typeface="Times New Roman"/>
              </a:rPr>
              <a:t>dd</a:t>
            </a:r>
            <a:r>
              <a:rPr sz="1800" spc="15" dirty="0">
                <a:latin typeface="Times New Roman"/>
                <a:cs typeface="Times New Roman"/>
              </a:rPr>
              <a:t>a</a:t>
            </a:r>
            <a:r>
              <a:rPr sz="1800" dirty="0">
                <a:latin typeface="Times New Roman"/>
                <a:cs typeface="Times New Roman"/>
              </a:rPr>
              <a:t>v</a:t>
            </a:r>
            <a:r>
              <a:rPr sz="1800" spc="-55" dirty="0">
                <a:latin typeface="Times New Roman"/>
                <a:cs typeface="Times New Roman"/>
              </a:rPr>
              <a:t>a</a:t>
            </a:r>
            <a:r>
              <a:rPr sz="1800" spc="20" dirty="0">
                <a:latin typeface="Times New Roman"/>
                <a:cs typeface="Times New Roman"/>
              </a:rPr>
              <a:t>ta</a:t>
            </a:r>
            <a:r>
              <a:rPr sz="1800" dirty="0">
                <a:latin typeface="Times New Roman"/>
                <a:cs typeface="Times New Roman"/>
              </a:rPr>
              <a:t>m	,</a:t>
            </a:r>
            <a:r>
              <a:rPr sz="1800" spc="20" dirty="0">
                <a:latin typeface="Times New Roman"/>
                <a:cs typeface="Times New Roman"/>
              </a:rPr>
              <a:t>”</a:t>
            </a:r>
            <a:r>
              <a:rPr sz="1800" spc="-30" dirty="0">
                <a:latin typeface="Times New Roman"/>
                <a:cs typeface="Times New Roman"/>
              </a:rPr>
              <a:t>P</a:t>
            </a:r>
            <a:r>
              <a:rPr sz="1800" dirty="0">
                <a:latin typeface="Times New Roman"/>
                <a:cs typeface="Times New Roman"/>
              </a:rPr>
              <a:t>h</a:t>
            </a:r>
            <a:r>
              <a:rPr sz="1800" spc="20" dirty="0">
                <a:latin typeface="Times New Roman"/>
                <a:cs typeface="Times New Roman"/>
              </a:rPr>
              <a:t>i</a:t>
            </a:r>
            <a:r>
              <a:rPr sz="1800" spc="-30" dirty="0">
                <a:latin typeface="Times New Roman"/>
                <a:cs typeface="Times New Roman"/>
              </a:rPr>
              <a:t>s</a:t>
            </a:r>
            <a:r>
              <a:rPr sz="1800" dirty="0">
                <a:latin typeface="Times New Roman"/>
                <a:cs typeface="Times New Roman"/>
              </a:rPr>
              <a:t>h</a:t>
            </a:r>
            <a:r>
              <a:rPr sz="1800" spc="20" dirty="0">
                <a:latin typeface="Times New Roman"/>
                <a:cs typeface="Times New Roman"/>
              </a:rPr>
              <a:t>i</a:t>
            </a:r>
            <a:r>
              <a:rPr sz="1800" dirty="0">
                <a:latin typeface="Times New Roman"/>
                <a:cs typeface="Times New Roman"/>
              </a:rPr>
              <a:t>ng	</a:t>
            </a:r>
            <a:r>
              <a:rPr sz="1800" spc="-130" dirty="0">
                <a:latin typeface="Times New Roman"/>
                <a:cs typeface="Times New Roman"/>
              </a:rPr>
              <a:t>W</a:t>
            </a:r>
            <a:r>
              <a:rPr sz="1800" spc="-55" dirty="0">
                <a:latin typeface="Times New Roman"/>
                <a:cs typeface="Times New Roman"/>
              </a:rPr>
              <a:t>e</a:t>
            </a:r>
            <a:r>
              <a:rPr sz="1800" dirty="0">
                <a:latin typeface="Times New Roman"/>
                <a:cs typeface="Times New Roman"/>
              </a:rPr>
              <a:t>b</a:t>
            </a:r>
            <a:r>
              <a:rPr sz="1800" spc="45" dirty="0">
                <a:latin typeface="Times New Roman"/>
                <a:cs typeface="Times New Roman"/>
              </a:rPr>
              <a:t>s</a:t>
            </a:r>
            <a:r>
              <a:rPr sz="1800" spc="-55" dirty="0">
                <a:latin typeface="Times New Roman"/>
                <a:cs typeface="Times New Roman"/>
              </a:rPr>
              <a:t>i</a:t>
            </a:r>
            <a:r>
              <a:rPr sz="1800" spc="20" dirty="0">
                <a:latin typeface="Times New Roman"/>
                <a:cs typeface="Times New Roman"/>
              </a:rPr>
              <a:t>t</a:t>
            </a:r>
            <a:r>
              <a:rPr sz="1800" dirty="0">
                <a:latin typeface="Times New Roman"/>
                <a:cs typeface="Times New Roman"/>
              </a:rPr>
              <a:t>e	</a:t>
            </a:r>
            <a:r>
              <a:rPr sz="1800" spc="-30" dirty="0">
                <a:latin typeface="Times New Roman"/>
                <a:cs typeface="Times New Roman"/>
              </a:rPr>
              <a:t>D</a:t>
            </a:r>
            <a:r>
              <a:rPr sz="1800" spc="20" dirty="0">
                <a:latin typeface="Times New Roman"/>
                <a:cs typeface="Times New Roman"/>
              </a:rPr>
              <a:t>et</a:t>
            </a:r>
            <a:r>
              <a:rPr sz="1800" spc="-55" dirty="0">
                <a:latin typeface="Times New Roman"/>
                <a:cs typeface="Times New Roman"/>
              </a:rPr>
              <a:t>e</a:t>
            </a:r>
            <a:r>
              <a:rPr sz="1800" spc="20" dirty="0">
                <a:latin typeface="Times New Roman"/>
                <a:cs typeface="Times New Roman"/>
              </a:rPr>
              <a:t>ct</a:t>
            </a:r>
            <a:r>
              <a:rPr sz="1800" spc="-55" dirty="0">
                <a:latin typeface="Times New Roman"/>
                <a:cs typeface="Times New Roman"/>
              </a:rPr>
              <a:t>i</a:t>
            </a:r>
            <a:r>
              <a:rPr sz="1800" dirty="0">
                <a:latin typeface="Times New Roman"/>
                <a:cs typeface="Times New Roman"/>
              </a:rPr>
              <a:t>on	u</a:t>
            </a:r>
            <a:r>
              <a:rPr sz="1800" spc="-30" dirty="0">
                <a:latin typeface="Times New Roman"/>
                <a:cs typeface="Times New Roman"/>
              </a:rPr>
              <a:t>s</a:t>
            </a:r>
            <a:r>
              <a:rPr sz="1800" spc="20" dirty="0">
                <a:latin typeface="Times New Roman"/>
                <a:cs typeface="Times New Roman"/>
              </a:rPr>
              <a:t>i</a:t>
            </a:r>
            <a:r>
              <a:rPr sz="1800" dirty="0">
                <a:latin typeface="Times New Roman"/>
                <a:cs typeface="Times New Roman"/>
              </a:rPr>
              <a:t>ng	</a:t>
            </a:r>
            <a:r>
              <a:rPr sz="1800" spc="-30" dirty="0">
                <a:latin typeface="Times New Roman"/>
                <a:cs typeface="Times New Roman"/>
              </a:rPr>
              <a:t>M</a:t>
            </a:r>
            <a:r>
              <a:rPr sz="1800" spc="20" dirty="0">
                <a:latin typeface="Times New Roman"/>
                <a:cs typeface="Times New Roman"/>
              </a:rPr>
              <a:t>ac</a:t>
            </a:r>
            <a:r>
              <a:rPr sz="1800" dirty="0">
                <a:latin typeface="Times New Roman"/>
                <a:cs typeface="Times New Roman"/>
              </a:rPr>
              <a:t>h</a:t>
            </a:r>
            <a:r>
              <a:rPr sz="1800" spc="-55" dirty="0">
                <a:latin typeface="Times New Roman"/>
                <a:cs typeface="Times New Roman"/>
              </a:rPr>
              <a:t>i</a:t>
            </a:r>
            <a:r>
              <a:rPr sz="1800" dirty="0">
                <a:latin typeface="Times New Roman"/>
                <a:cs typeface="Times New Roman"/>
              </a:rPr>
              <a:t>ne	</a:t>
            </a:r>
            <a:r>
              <a:rPr sz="1800" spc="20" dirty="0">
                <a:latin typeface="Times New Roman"/>
                <a:cs typeface="Times New Roman"/>
              </a:rPr>
              <a:t>L</a:t>
            </a:r>
            <a:r>
              <a:rPr sz="1800" spc="-55" dirty="0">
                <a:latin typeface="Times New Roman"/>
                <a:cs typeface="Times New Roman"/>
              </a:rPr>
              <a:t>e</a:t>
            </a:r>
            <a:r>
              <a:rPr sz="1800" spc="20" dirty="0">
                <a:latin typeface="Times New Roman"/>
                <a:cs typeface="Times New Roman"/>
              </a:rPr>
              <a:t>a</a:t>
            </a:r>
            <a:r>
              <a:rPr sz="1800" dirty="0">
                <a:latin typeface="Times New Roman"/>
                <a:cs typeface="Times New Roman"/>
              </a:rPr>
              <a:t>rn</a:t>
            </a:r>
            <a:r>
              <a:rPr sz="1800" spc="15" dirty="0">
                <a:latin typeface="Times New Roman"/>
                <a:cs typeface="Times New Roman"/>
              </a:rPr>
              <a:t>i</a:t>
            </a:r>
            <a:r>
              <a:rPr sz="1800" dirty="0">
                <a:latin typeface="Times New Roman"/>
                <a:cs typeface="Times New Roman"/>
              </a:rPr>
              <a:t>ng	</a:t>
            </a:r>
            <a:r>
              <a:rPr sz="1800" spc="-25" dirty="0">
                <a:latin typeface="Times New Roman"/>
                <a:cs typeface="Times New Roman"/>
              </a:rPr>
              <a:t>A</a:t>
            </a:r>
            <a:r>
              <a:rPr sz="1800" spc="25" dirty="0">
                <a:latin typeface="Times New Roman"/>
                <a:cs typeface="Times New Roman"/>
              </a:rPr>
              <a:t>l</a:t>
            </a:r>
            <a:r>
              <a:rPr sz="1800" dirty="0">
                <a:latin typeface="Times New Roman"/>
                <a:cs typeface="Times New Roman"/>
              </a:rPr>
              <a:t>gor</a:t>
            </a:r>
            <a:r>
              <a:rPr sz="1800" spc="25" dirty="0">
                <a:latin typeface="Times New Roman"/>
                <a:cs typeface="Times New Roman"/>
              </a:rPr>
              <a:t>i</a:t>
            </a:r>
            <a:r>
              <a:rPr sz="1800" spc="-50" dirty="0">
                <a:latin typeface="Times New Roman"/>
                <a:cs typeface="Times New Roman"/>
              </a:rPr>
              <a:t>t</a:t>
            </a:r>
            <a:r>
              <a:rPr sz="1800" dirty="0">
                <a:latin typeface="Times New Roman"/>
                <a:cs typeface="Times New Roman"/>
              </a:rPr>
              <a:t>h</a:t>
            </a:r>
            <a:r>
              <a:rPr sz="1800" spc="25" dirty="0">
                <a:latin typeface="Times New Roman"/>
                <a:cs typeface="Times New Roman"/>
              </a:rPr>
              <a:t>m</a:t>
            </a:r>
            <a:r>
              <a:rPr sz="1800" spc="-25" dirty="0">
                <a:latin typeface="Times New Roman"/>
                <a:cs typeface="Times New Roman"/>
              </a:rPr>
              <a:t>s</a:t>
            </a:r>
            <a:r>
              <a:rPr sz="1800" dirty="0">
                <a:latin typeface="Times New Roman"/>
                <a:cs typeface="Times New Roman"/>
              </a:rPr>
              <a:t>”	,</a:t>
            </a:r>
            <a:endParaRPr sz="1800">
              <a:latin typeface="Times New Roman"/>
              <a:cs typeface="Times New Roman"/>
            </a:endParaRPr>
          </a:p>
          <a:p>
            <a:pPr marL="12700">
              <a:lnSpc>
                <a:spcPts val="2055"/>
              </a:lnSpc>
            </a:pPr>
            <a:r>
              <a:rPr sz="1800" spc="-5" dirty="0">
                <a:latin typeface="Times New Roman"/>
                <a:cs typeface="Times New Roman"/>
              </a:rPr>
              <a:t>International</a:t>
            </a:r>
            <a:r>
              <a:rPr sz="1800" spc="25" dirty="0">
                <a:latin typeface="Times New Roman"/>
                <a:cs typeface="Times New Roman"/>
              </a:rPr>
              <a:t> </a:t>
            </a:r>
            <a:r>
              <a:rPr sz="1800" spc="-5" dirty="0">
                <a:latin typeface="Times New Roman"/>
                <a:cs typeface="Times New Roman"/>
              </a:rPr>
              <a:t>Journal</a:t>
            </a:r>
            <a:r>
              <a:rPr sz="1800" spc="20" dirty="0">
                <a:latin typeface="Times New Roman"/>
                <a:cs typeface="Times New Roman"/>
              </a:rPr>
              <a:t> </a:t>
            </a:r>
            <a:r>
              <a:rPr sz="1800" spc="-5" dirty="0">
                <a:latin typeface="Times New Roman"/>
                <a:cs typeface="Times New Roman"/>
              </a:rPr>
              <a:t>of</a:t>
            </a:r>
            <a:r>
              <a:rPr sz="1800" spc="10" dirty="0">
                <a:latin typeface="Times New Roman"/>
                <a:cs typeface="Times New Roman"/>
              </a:rPr>
              <a:t> </a:t>
            </a:r>
            <a:r>
              <a:rPr sz="1800" spc="-5" dirty="0">
                <a:latin typeface="Times New Roman"/>
                <a:cs typeface="Times New Roman"/>
              </a:rPr>
              <a:t>Computer</a:t>
            </a:r>
            <a:r>
              <a:rPr sz="1800" spc="-85" dirty="0">
                <a:latin typeface="Times New Roman"/>
                <a:cs typeface="Times New Roman"/>
              </a:rPr>
              <a:t> </a:t>
            </a:r>
            <a:r>
              <a:rPr sz="1800" spc="-5" dirty="0">
                <a:latin typeface="Times New Roman"/>
                <a:cs typeface="Times New Roman"/>
              </a:rPr>
              <a:t>Applications,</a:t>
            </a:r>
            <a:r>
              <a:rPr sz="1800" spc="-25" dirty="0">
                <a:latin typeface="Times New Roman"/>
                <a:cs typeface="Times New Roman"/>
              </a:rPr>
              <a:t> </a:t>
            </a:r>
            <a:r>
              <a:rPr sz="1800" spc="-40" dirty="0">
                <a:latin typeface="Times New Roman"/>
                <a:cs typeface="Times New Roman"/>
              </a:rPr>
              <a:t>Volume</a:t>
            </a:r>
            <a:r>
              <a:rPr sz="1800" spc="-20" dirty="0">
                <a:latin typeface="Times New Roman"/>
                <a:cs typeface="Times New Roman"/>
              </a:rPr>
              <a:t> </a:t>
            </a:r>
            <a:r>
              <a:rPr sz="1800" spc="-5" dirty="0">
                <a:latin typeface="Times New Roman"/>
                <a:cs typeface="Times New Roman"/>
              </a:rPr>
              <a:t>181</a:t>
            </a:r>
            <a:r>
              <a:rPr sz="1800" spc="15" dirty="0">
                <a:latin typeface="Times New Roman"/>
                <a:cs typeface="Times New Roman"/>
              </a:rPr>
              <a:t> </a:t>
            </a:r>
            <a:r>
              <a:rPr sz="1800" dirty="0">
                <a:latin typeface="Times New Roman"/>
                <a:cs typeface="Times New Roman"/>
              </a:rPr>
              <a:t>-</a:t>
            </a:r>
            <a:r>
              <a:rPr sz="1800" spc="10" dirty="0">
                <a:latin typeface="Times New Roman"/>
                <a:cs typeface="Times New Roman"/>
              </a:rPr>
              <a:t> </a:t>
            </a:r>
            <a:r>
              <a:rPr sz="1800" dirty="0">
                <a:latin typeface="Times New Roman"/>
                <a:cs typeface="Times New Roman"/>
              </a:rPr>
              <a:t>Number</a:t>
            </a:r>
            <a:r>
              <a:rPr sz="1800" spc="-15" dirty="0">
                <a:latin typeface="Times New Roman"/>
                <a:cs typeface="Times New Roman"/>
              </a:rPr>
              <a:t> </a:t>
            </a:r>
            <a:r>
              <a:rPr sz="1800" spc="-5" dirty="0">
                <a:latin typeface="Times New Roman"/>
                <a:cs typeface="Times New Roman"/>
              </a:rPr>
              <a:t>23</a:t>
            </a:r>
            <a:r>
              <a:rPr sz="1800" spc="-55" dirty="0">
                <a:latin typeface="Times New Roman"/>
                <a:cs typeface="Times New Roman"/>
              </a:rPr>
              <a:t> Year</a:t>
            </a:r>
            <a:r>
              <a:rPr sz="1800" spc="30" dirty="0">
                <a:latin typeface="Times New Roman"/>
                <a:cs typeface="Times New Roman"/>
              </a:rPr>
              <a:t> </a:t>
            </a:r>
            <a:r>
              <a:rPr sz="1800" spc="-5" dirty="0">
                <a:latin typeface="Times New Roman"/>
                <a:cs typeface="Times New Roman"/>
              </a:rPr>
              <a:t>of</a:t>
            </a:r>
            <a:r>
              <a:rPr sz="1800" spc="15" dirty="0">
                <a:latin typeface="Times New Roman"/>
                <a:cs typeface="Times New Roman"/>
              </a:rPr>
              <a:t> </a:t>
            </a:r>
            <a:r>
              <a:rPr sz="1800" spc="-5" dirty="0">
                <a:latin typeface="Times New Roman"/>
                <a:cs typeface="Times New Roman"/>
              </a:rPr>
              <a:t>Publication:</a:t>
            </a:r>
            <a:r>
              <a:rPr sz="1800" spc="15" dirty="0">
                <a:latin typeface="Times New Roman"/>
                <a:cs typeface="Times New Roman"/>
              </a:rPr>
              <a:t> </a:t>
            </a:r>
            <a:r>
              <a:rPr sz="1800" spc="-5" dirty="0">
                <a:latin typeface="Times New Roman"/>
                <a:cs typeface="Times New Roman"/>
              </a:rPr>
              <a:t>2018</a:t>
            </a:r>
            <a:endParaRPr sz="1800">
              <a:latin typeface="Times New Roman"/>
              <a:cs typeface="Times New Roman"/>
            </a:endParaRPr>
          </a:p>
          <a:p>
            <a:pPr marL="12700" marR="8890">
              <a:lnSpc>
                <a:spcPts val="1950"/>
              </a:lnSpc>
              <a:spcBef>
                <a:spcPts val="1005"/>
              </a:spcBef>
              <a:buAutoNum type="arabicPlain" startAt="3"/>
              <a:tabLst>
                <a:tab pos="441325" algn="l"/>
                <a:tab pos="441959" algn="l"/>
                <a:tab pos="788035" algn="l"/>
                <a:tab pos="1172845" algn="l"/>
                <a:tab pos="2174240" algn="l"/>
                <a:tab pos="2667000" algn="l"/>
                <a:tab pos="3021965" algn="l"/>
                <a:tab pos="4029075" algn="l"/>
                <a:tab pos="5352415" algn="l"/>
                <a:tab pos="6506845" algn="l"/>
                <a:tab pos="7952105" algn="l"/>
                <a:tab pos="8813800" algn="l"/>
                <a:tab pos="10043795" algn="l"/>
              </a:tabLst>
            </a:pPr>
            <a:r>
              <a:rPr sz="1800" spc="-5" dirty="0">
                <a:latin typeface="Times New Roman"/>
                <a:cs typeface="Times New Roman"/>
              </a:rPr>
              <a:t>S</a:t>
            </a:r>
            <a:r>
              <a:rPr sz="1800" dirty="0">
                <a:latin typeface="Times New Roman"/>
                <a:cs typeface="Times New Roman"/>
              </a:rPr>
              <a:t>.	A.	</a:t>
            </a:r>
            <a:r>
              <a:rPr sz="1800" spc="-30" dirty="0">
                <a:latin typeface="Times New Roman"/>
                <a:cs typeface="Times New Roman"/>
              </a:rPr>
              <a:t>A</a:t>
            </a:r>
            <a:r>
              <a:rPr sz="1800" dirty="0">
                <a:latin typeface="Times New Roman"/>
                <a:cs typeface="Times New Roman"/>
              </a:rPr>
              <a:t>n</a:t>
            </a:r>
            <a:r>
              <a:rPr sz="1800" spc="45" dirty="0">
                <a:latin typeface="Times New Roman"/>
                <a:cs typeface="Times New Roman"/>
              </a:rPr>
              <a:t>w</a:t>
            </a:r>
            <a:r>
              <a:rPr sz="1800" spc="-55" dirty="0">
                <a:latin typeface="Times New Roman"/>
                <a:cs typeface="Times New Roman"/>
              </a:rPr>
              <a:t>e</a:t>
            </a:r>
            <a:r>
              <a:rPr sz="1800" dirty="0">
                <a:latin typeface="Times New Roman"/>
                <a:cs typeface="Times New Roman"/>
              </a:rPr>
              <a:t>k</a:t>
            </a:r>
            <a:r>
              <a:rPr sz="1800" spc="20" dirty="0">
                <a:latin typeface="Times New Roman"/>
                <a:cs typeface="Times New Roman"/>
              </a:rPr>
              <a:t>a</a:t>
            </a:r>
            <a:r>
              <a:rPr sz="1800" dirty="0">
                <a:latin typeface="Times New Roman"/>
                <a:cs typeface="Times New Roman"/>
              </a:rPr>
              <a:t>r	</a:t>
            </a:r>
            <a:r>
              <a:rPr sz="1800" spc="20" dirty="0">
                <a:latin typeface="Times New Roman"/>
                <a:cs typeface="Times New Roman"/>
              </a:rPr>
              <a:t>a</a:t>
            </a:r>
            <a:r>
              <a:rPr sz="1800" dirty="0">
                <a:latin typeface="Times New Roman"/>
                <a:cs typeface="Times New Roman"/>
              </a:rPr>
              <a:t>nd	</a:t>
            </a:r>
            <a:r>
              <a:rPr sz="1800" spc="-235" dirty="0">
                <a:latin typeface="Times New Roman"/>
                <a:cs typeface="Times New Roman"/>
              </a:rPr>
              <a:t>V</a:t>
            </a:r>
            <a:r>
              <a:rPr sz="1800" dirty="0">
                <a:latin typeface="Times New Roman"/>
                <a:cs typeface="Times New Roman"/>
              </a:rPr>
              <a:t>.	</a:t>
            </a:r>
            <a:r>
              <a:rPr sz="1800" spc="-30" dirty="0">
                <a:latin typeface="Times New Roman"/>
                <a:cs typeface="Times New Roman"/>
              </a:rPr>
              <a:t>A</a:t>
            </a:r>
            <a:r>
              <a:rPr sz="1800" dirty="0">
                <a:latin typeface="Times New Roman"/>
                <a:cs typeface="Times New Roman"/>
              </a:rPr>
              <a:t>gr</a:t>
            </a:r>
            <a:r>
              <a:rPr sz="1800" spc="20" dirty="0">
                <a:latin typeface="Times New Roman"/>
                <a:cs typeface="Times New Roman"/>
              </a:rPr>
              <a:t>a</a:t>
            </a:r>
            <a:r>
              <a:rPr sz="1800" spc="-30" dirty="0">
                <a:latin typeface="Times New Roman"/>
                <a:cs typeface="Times New Roman"/>
              </a:rPr>
              <a:t>w</a:t>
            </a:r>
            <a:r>
              <a:rPr sz="1800" spc="20" dirty="0">
                <a:latin typeface="Times New Roman"/>
                <a:cs typeface="Times New Roman"/>
              </a:rPr>
              <a:t>al</a:t>
            </a:r>
            <a:r>
              <a:rPr sz="1800" dirty="0">
                <a:latin typeface="Times New Roman"/>
                <a:cs typeface="Times New Roman"/>
              </a:rPr>
              <a:t>,	</a:t>
            </a:r>
            <a:r>
              <a:rPr sz="1800" spc="10" dirty="0">
                <a:latin typeface="Times New Roman"/>
                <a:cs typeface="Times New Roman"/>
              </a:rPr>
              <a:t>"</a:t>
            </a:r>
            <a:r>
              <a:rPr sz="1800" spc="-30" dirty="0">
                <a:latin typeface="Times New Roman"/>
                <a:cs typeface="Times New Roman"/>
              </a:rPr>
              <a:t>P</a:t>
            </a:r>
            <a:r>
              <a:rPr sz="1800" spc="45" dirty="0">
                <a:latin typeface="Times New Roman"/>
                <a:cs typeface="Times New Roman"/>
              </a:rPr>
              <a:t>H</a:t>
            </a:r>
            <a:r>
              <a:rPr sz="1800" dirty="0">
                <a:latin typeface="Times New Roman"/>
                <a:cs typeface="Times New Roman"/>
              </a:rPr>
              <a:t>I</a:t>
            </a:r>
            <a:r>
              <a:rPr sz="1800" spc="-30" dirty="0">
                <a:latin typeface="Times New Roman"/>
                <a:cs typeface="Times New Roman"/>
              </a:rPr>
              <a:t>SH</a:t>
            </a:r>
            <a:r>
              <a:rPr sz="1800" dirty="0">
                <a:latin typeface="Times New Roman"/>
                <a:cs typeface="Times New Roman"/>
              </a:rPr>
              <a:t>I</a:t>
            </a:r>
            <a:r>
              <a:rPr sz="1800" spc="45" dirty="0">
                <a:latin typeface="Times New Roman"/>
                <a:cs typeface="Times New Roman"/>
              </a:rPr>
              <a:t>N</a:t>
            </a:r>
            <a:r>
              <a:rPr sz="1800" dirty="0">
                <a:latin typeface="Times New Roman"/>
                <a:cs typeface="Times New Roman"/>
              </a:rPr>
              <a:t>G	</a:t>
            </a:r>
            <a:r>
              <a:rPr sz="1800" spc="20" dirty="0">
                <a:latin typeface="Times New Roman"/>
                <a:cs typeface="Times New Roman"/>
              </a:rPr>
              <a:t>W</a:t>
            </a:r>
            <a:r>
              <a:rPr sz="1800" spc="-50" dirty="0">
                <a:latin typeface="Times New Roman"/>
                <a:cs typeface="Times New Roman"/>
              </a:rPr>
              <a:t>E</a:t>
            </a:r>
            <a:r>
              <a:rPr sz="1800" dirty="0">
                <a:latin typeface="Times New Roman"/>
                <a:cs typeface="Times New Roman"/>
              </a:rPr>
              <a:t>B</a:t>
            </a:r>
            <a:r>
              <a:rPr sz="1800" spc="45" dirty="0">
                <a:latin typeface="Times New Roman"/>
                <a:cs typeface="Times New Roman"/>
              </a:rPr>
              <a:t>S</a:t>
            </a:r>
            <a:r>
              <a:rPr sz="1800" dirty="0">
                <a:latin typeface="Times New Roman"/>
                <a:cs typeface="Times New Roman"/>
              </a:rPr>
              <a:t>I</a:t>
            </a:r>
            <a:r>
              <a:rPr sz="1800" spc="-50" dirty="0">
                <a:latin typeface="Times New Roman"/>
                <a:cs typeface="Times New Roman"/>
              </a:rPr>
              <a:t>T</a:t>
            </a:r>
            <a:r>
              <a:rPr sz="1800" dirty="0">
                <a:latin typeface="Times New Roman"/>
                <a:cs typeface="Times New Roman"/>
              </a:rPr>
              <a:t>E	</a:t>
            </a:r>
            <a:r>
              <a:rPr sz="1800" spc="-30" dirty="0">
                <a:latin typeface="Times New Roman"/>
                <a:cs typeface="Times New Roman"/>
              </a:rPr>
              <a:t>D</a:t>
            </a:r>
            <a:r>
              <a:rPr sz="1800" spc="20" dirty="0">
                <a:latin typeface="Times New Roman"/>
                <a:cs typeface="Times New Roman"/>
              </a:rPr>
              <a:t>ET</a:t>
            </a:r>
            <a:r>
              <a:rPr sz="1800" spc="-55" dirty="0">
                <a:latin typeface="Times New Roman"/>
                <a:cs typeface="Times New Roman"/>
              </a:rPr>
              <a:t>E</a:t>
            </a:r>
            <a:r>
              <a:rPr sz="1800" dirty="0">
                <a:latin typeface="Times New Roman"/>
                <a:cs typeface="Times New Roman"/>
              </a:rPr>
              <a:t>C</a:t>
            </a:r>
            <a:r>
              <a:rPr sz="1800" spc="15" dirty="0">
                <a:latin typeface="Times New Roman"/>
                <a:cs typeface="Times New Roman"/>
              </a:rPr>
              <a:t>T</a:t>
            </a:r>
            <a:r>
              <a:rPr sz="1800" dirty="0">
                <a:latin typeface="Times New Roman"/>
                <a:cs typeface="Times New Roman"/>
              </a:rPr>
              <a:t>I</a:t>
            </a:r>
            <a:r>
              <a:rPr sz="1800" spc="-30" dirty="0">
                <a:latin typeface="Times New Roman"/>
                <a:cs typeface="Times New Roman"/>
              </a:rPr>
              <a:t>O</a:t>
            </a:r>
            <a:r>
              <a:rPr sz="1800" dirty="0">
                <a:latin typeface="Times New Roman"/>
                <a:cs typeface="Times New Roman"/>
              </a:rPr>
              <a:t>N	</a:t>
            </a:r>
            <a:r>
              <a:rPr sz="1800" spc="-30" dirty="0">
                <a:latin typeface="Times New Roman"/>
                <a:cs typeface="Times New Roman"/>
              </a:rPr>
              <a:t>U</a:t>
            </a:r>
            <a:r>
              <a:rPr sz="1800" spc="45" dirty="0">
                <a:latin typeface="Times New Roman"/>
                <a:cs typeface="Times New Roman"/>
              </a:rPr>
              <a:t>S</a:t>
            </a:r>
            <a:r>
              <a:rPr sz="1800" dirty="0">
                <a:latin typeface="Times New Roman"/>
                <a:cs typeface="Times New Roman"/>
              </a:rPr>
              <a:t>I</a:t>
            </a:r>
            <a:r>
              <a:rPr sz="1800" spc="-30" dirty="0">
                <a:latin typeface="Times New Roman"/>
                <a:cs typeface="Times New Roman"/>
              </a:rPr>
              <a:t>N</a:t>
            </a:r>
            <a:r>
              <a:rPr sz="1800" dirty="0">
                <a:latin typeface="Times New Roman"/>
                <a:cs typeface="Times New Roman"/>
              </a:rPr>
              <a:t>G	</a:t>
            </a:r>
            <a:r>
              <a:rPr sz="1800" spc="-30" dirty="0">
                <a:latin typeface="Times New Roman"/>
                <a:cs typeface="Times New Roman"/>
              </a:rPr>
              <a:t>M</a:t>
            </a:r>
            <a:r>
              <a:rPr sz="1800" spc="45" dirty="0">
                <a:latin typeface="Times New Roman"/>
                <a:cs typeface="Times New Roman"/>
              </a:rPr>
              <a:t>A</a:t>
            </a:r>
            <a:r>
              <a:rPr sz="1800" dirty="0">
                <a:latin typeface="Times New Roman"/>
                <a:cs typeface="Times New Roman"/>
              </a:rPr>
              <a:t>C</a:t>
            </a:r>
            <a:r>
              <a:rPr sz="1800" spc="-30" dirty="0">
                <a:latin typeface="Times New Roman"/>
                <a:cs typeface="Times New Roman"/>
              </a:rPr>
              <a:t>H</a:t>
            </a:r>
            <a:r>
              <a:rPr sz="1800" dirty="0">
                <a:latin typeface="Times New Roman"/>
                <a:cs typeface="Times New Roman"/>
              </a:rPr>
              <a:t>I</a:t>
            </a:r>
            <a:r>
              <a:rPr sz="1800" spc="-30" dirty="0">
                <a:latin typeface="Times New Roman"/>
                <a:cs typeface="Times New Roman"/>
              </a:rPr>
              <a:t>N</a:t>
            </a:r>
            <a:r>
              <a:rPr sz="1800" dirty="0">
                <a:latin typeface="Times New Roman"/>
                <a:cs typeface="Times New Roman"/>
              </a:rPr>
              <a:t>E	</a:t>
            </a:r>
            <a:r>
              <a:rPr sz="1800" spc="25" dirty="0">
                <a:latin typeface="Times New Roman"/>
                <a:cs typeface="Times New Roman"/>
              </a:rPr>
              <a:t>L</a:t>
            </a:r>
            <a:r>
              <a:rPr sz="1800" spc="-55" dirty="0">
                <a:latin typeface="Times New Roman"/>
                <a:cs typeface="Times New Roman"/>
              </a:rPr>
              <a:t>E</a:t>
            </a:r>
            <a:r>
              <a:rPr sz="1800" spc="45" dirty="0">
                <a:latin typeface="Times New Roman"/>
                <a:cs typeface="Times New Roman"/>
              </a:rPr>
              <a:t>A</a:t>
            </a:r>
            <a:r>
              <a:rPr sz="1800" dirty="0">
                <a:latin typeface="Times New Roman"/>
                <a:cs typeface="Times New Roman"/>
              </a:rPr>
              <a:t>R</a:t>
            </a:r>
            <a:r>
              <a:rPr sz="1800" spc="-25" dirty="0">
                <a:latin typeface="Times New Roman"/>
                <a:cs typeface="Times New Roman"/>
              </a:rPr>
              <a:t>N</a:t>
            </a:r>
            <a:r>
              <a:rPr sz="1800" dirty="0">
                <a:latin typeface="Times New Roman"/>
                <a:cs typeface="Times New Roman"/>
              </a:rPr>
              <a:t>I</a:t>
            </a:r>
            <a:r>
              <a:rPr sz="1800" spc="-25" dirty="0">
                <a:latin typeface="Times New Roman"/>
                <a:cs typeface="Times New Roman"/>
              </a:rPr>
              <a:t>N</a:t>
            </a:r>
            <a:r>
              <a:rPr sz="1800" dirty="0">
                <a:latin typeface="Times New Roman"/>
                <a:cs typeface="Times New Roman"/>
              </a:rPr>
              <a:t>G  </a:t>
            </a:r>
            <a:r>
              <a:rPr sz="1800" spc="-5" dirty="0">
                <a:latin typeface="Times New Roman"/>
                <a:cs typeface="Times New Roman"/>
              </a:rPr>
              <a:t>ALGORITHMS."</a:t>
            </a:r>
            <a:endParaRPr sz="1800">
              <a:latin typeface="Times New Roman"/>
              <a:cs typeface="Times New Roman"/>
            </a:endParaRPr>
          </a:p>
          <a:p>
            <a:pPr marL="336550" indent="-324485" algn="just">
              <a:lnSpc>
                <a:spcPct val="100000"/>
              </a:lnSpc>
              <a:spcBef>
                <a:spcPts val="745"/>
              </a:spcBef>
              <a:buAutoNum type="arabicPlain" startAt="3"/>
              <a:tabLst>
                <a:tab pos="337185" algn="l"/>
              </a:tabLst>
            </a:pPr>
            <a:r>
              <a:rPr sz="1800" spc="-5" dirty="0">
                <a:latin typeface="Times New Roman"/>
                <a:cs typeface="Times New Roman"/>
              </a:rPr>
              <a:t>S.</a:t>
            </a:r>
            <a:r>
              <a:rPr sz="1800" dirty="0">
                <a:latin typeface="Times New Roman"/>
                <a:cs typeface="Times New Roman"/>
              </a:rPr>
              <a:t> Jain,</a:t>
            </a:r>
            <a:r>
              <a:rPr sz="1800" spc="-15" dirty="0">
                <a:latin typeface="Times New Roman"/>
                <a:cs typeface="Times New Roman"/>
              </a:rPr>
              <a:t> </a:t>
            </a:r>
            <a:r>
              <a:rPr sz="1800" dirty="0">
                <a:latin typeface="Times New Roman"/>
                <a:cs typeface="Times New Roman"/>
              </a:rPr>
              <a:t>"Phishing</a:t>
            </a:r>
            <a:r>
              <a:rPr sz="1800" spc="-40" dirty="0">
                <a:latin typeface="Times New Roman"/>
                <a:cs typeface="Times New Roman"/>
              </a:rPr>
              <a:t> </a:t>
            </a:r>
            <a:r>
              <a:rPr sz="1800" spc="-20" dirty="0">
                <a:latin typeface="Times New Roman"/>
                <a:cs typeface="Times New Roman"/>
              </a:rPr>
              <a:t>Websites</a:t>
            </a:r>
            <a:r>
              <a:rPr sz="1800" spc="-10" dirty="0">
                <a:latin typeface="Times New Roman"/>
                <a:cs typeface="Times New Roman"/>
              </a:rPr>
              <a:t> Detection</a:t>
            </a:r>
            <a:r>
              <a:rPr sz="1800" spc="45" dirty="0">
                <a:latin typeface="Times New Roman"/>
                <a:cs typeface="Times New Roman"/>
              </a:rPr>
              <a:t> </a:t>
            </a:r>
            <a:r>
              <a:rPr sz="1800" spc="-10" dirty="0">
                <a:latin typeface="Times New Roman"/>
                <a:cs typeface="Times New Roman"/>
              </a:rPr>
              <a:t>Using</a:t>
            </a:r>
            <a:r>
              <a:rPr sz="1800" spc="35" dirty="0">
                <a:latin typeface="Times New Roman"/>
                <a:cs typeface="Times New Roman"/>
              </a:rPr>
              <a:t> </a:t>
            </a:r>
            <a:r>
              <a:rPr sz="1800" spc="-10" dirty="0">
                <a:latin typeface="Times New Roman"/>
                <a:cs typeface="Times New Roman"/>
              </a:rPr>
              <a:t>Machine</a:t>
            </a:r>
            <a:r>
              <a:rPr sz="1800" spc="40" dirty="0">
                <a:latin typeface="Times New Roman"/>
                <a:cs typeface="Times New Roman"/>
              </a:rPr>
              <a:t> </a:t>
            </a:r>
            <a:r>
              <a:rPr sz="1800" dirty="0">
                <a:latin typeface="Times New Roman"/>
                <a:cs typeface="Times New Roman"/>
              </a:rPr>
              <a:t>Learning,"</a:t>
            </a:r>
            <a:r>
              <a:rPr sz="1800" spc="-105" dirty="0">
                <a:latin typeface="Times New Roman"/>
                <a:cs typeface="Times New Roman"/>
              </a:rPr>
              <a:t> </a:t>
            </a:r>
            <a:r>
              <a:rPr sz="1800" spc="-20" dirty="0">
                <a:latin typeface="Times New Roman"/>
                <a:cs typeface="Times New Roman"/>
              </a:rPr>
              <a:t>Available</a:t>
            </a:r>
            <a:r>
              <a:rPr sz="1800" spc="10" dirty="0">
                <a:latin typeface="Times New Roman"/>
                <a:cs typeface="Times New Roman"/>
              </a:rPr>
              <a:t> at</a:t>
            </a:r>
            <a:r>
              <a:rPr sz="1800" spc="-20" dirty="0">
                <a:latin typeface="Times New Roman"/>
                <a:cs typeface="Times New Roman"/>
              </a:rPr>
              <a:t> </a:t>
            </a:r>
            <a:r>
              <a:rPr sz="1800" spc="5" dirty="0">
                <a:latin typeface="Times New Roman"/>
                <a:cs typeface="Times New Roman"/>
              </a:rPr>
              <a:t>SSRN</a:t>
            </a:r>
            <a:r>
              <a:rPr sz="1800" spc="-15" dirty="0">
                <a:latin typeface="Times New Roman"/>
                <a:cs typeface="Times New Roman"/>
              </a:rPr>
              <a:t> </a:t>
            </a:r>
            <a:r>
              <a:rPr sz="1800" spc="-10" dirty="0">
                <a:latin typeface="Times New Roman"/>
                <a:cs typeface="Times New Roman"/>
              </a:rPr>
              <a:t>4121102.</a:t>
            </a:r>
            <a:endParaRPr sz="1800">
              <a:latin typeface="Times New Roman"/>
              <a:cs typeface="Times New Roman"/>
            </a:endParaRPr>
          </a:p>
          <a:p>
            <a:pPr marL="12700" marR="6350" algn="just">
              <a:lnSpc>
                <a:spcPct val="90400"/>
              </a:lnSpc>
              <a:spcBef>
                <a:spcPts val="975"/>
              </a:spcBef>
              <a:buAutoNum type="arabicPlain" startAt="3"/>
              <a:tabLst>
                <a:tab pos="349885" algn="l"/>
              </a:tabLst>
            </a:pPr>
            <a:r>
              <a:rPr sz="1800" spc="-5" dirty="0">
                <a:latin typeface="Times New Roman"/>
                <a:cs typeface="Times New Roman"/>
              </a:rPr>
              <a:t>A. Lakshmanarao, </a:t>
            </a:r>
            <a:r>
              <a:rPr sz="1800" spc="-100" dirty="0">
                <a:latin typeface="Times New Roman"/>
                <a:cs typeface="Times New Roman"/>
              </a:rPr>
              <a:t>P. </a:t>
            </a:r>
            <a:r>
              <a:rPr sz="1800" spc="-5" dirty="0">
                <a:latin typeface="Times New Roman"/>
                <a:cs typeface="Times New Roman"/>
              </a:rPr>
              <a:t>S. </a:t>
            </a:r>
            <a:r>
              <a:rPr sz="1800" spc="-100" dirty="0">
                <a:latin typeface="Times New Roman"/>
                <a:cs typeface="Times New Roman"/>
              </a:rPr>
              <a:t>P. </a:t>
            </a:r>
            <a:r>
              <a:rPr sz="1800" dirty="0">
                <a:latin typeface="Times New Roman"/>
                <a:cs typeface="Times New Roman"/>
              </a:rPr>
              <a:t>Rao, </a:t>
            </a:r>
            <a:r>
              <a:rPr sz="1800" spc="5" dirty="0">
                <a:latin typeface="Times New Roman"/>
                <a:cs typeface="Times New Roman"/>
              </a:rPr>
              <a:t>and </a:t>
            </a:r>
            <a:r>
              <a:rPr sz="1800" spc="-5" dirty="0">
                <a:latin typeface="Times New Roman"/>
                <a:cs typeface="Times New Roman"/>
              </a:rPr>
              <a:t>M. </a:t>
            </a:r>
            <a:r>
              <a:rPr sz="1800" dirty="0">
                <a:latin typeface="Times New Roman"/>
                <a:cs typeface="Times New Roman"/>
              </a:rPr>
              <a:t>B. </a:t>
            </a:r>
            <a:r>
              <a:rPr sz="1800" spc="-5" dirty="0">
                <a:latin typeface="Times New Roman"/>
                <a:cs typeface="Times New Roman"/>
              </a:rPr>
              <a:t>Krishna, "Phishing </a:t>
            </a:r>
            <a:r>
              <a:rPr sz="1800" dirty="0">
                <a:latin typeface="Times New Roman"/>
                <a:cs typeface="Times New Roman"/>
              </a:rPr>
              <a:t>website detection using novel machine learning </a:t>
            </a:r>
            <a:r>
              <a:rPr sz="1800" spc="-5" dirty="0">
                <a:latin typeface="Times New Roman"/>
                <a:cs typeface="Times New Roman"/>
              </a:rPr>
              <a:t>fusion </a:t>
            </a:r>
            <a:r>
              <a:rPr sz="1800" dirty="0">
                <a:latin typeface="Times New Roman"/>
                <a:cs typeface="Times New Roman"/>
              </a:rPr>
              <a:t> </a:t>
            </a:r>
            <a:r>
              <a:rPr sz="1800" spc="-5" dirty="0">
                <a:latin typeface="Times New Roman"/>
                <a:cs typeface="Times New Roman"/>
              </a:rPr>
              <a:t>approach," </a:t>
            </a:r>
            <a:r>
              <a:rPr sz="1800" spc="10" dirty="0">
                <a:latin typeface="Times New Roman"/>
                <a:cs typeface="Times New Roman"/>
              </a:rPr>
              <a:t>in </a:t>
            </a:r>
            <a:r>
              <a:rPr sz="1800" dirty="0">
                <a:latin typeface="Times New Roman"/>
                <a:cs typeface="Times New Roman"/>
              </a:rPr>
              <a:t>2021 International </a:t>
            </a:r>
            <a:r>
              <a:rPr sz="1800" spc="-5" dirty="0">
                <a:latin typeface="Times New Roman"/>
                <a:cs typeface="Times New Roman"/>
              </a:rPr>
              <a:t>Conference on Artificial Intelligence </a:t>
            </a:r>
            <a:r>
              <a:rPr sz="1800" spc="5" dirty="0">
                <a:latin typeface="Times New Roman"/>
                <a:cs typeface="Times New Roman"/>
              </a:rPr>
              <a:t>and </a:t>
            </a:r>
            <a:r>
              <a:rPr sz="1800" dirty="0">
                <a:latin typeface="Times New Roman"/>
                <a:cs typeface="Times New Roman"/>
              </a:rPr>
              <a:t>Smart Systems (ICAIS), </a:t>
            </a:r>
            <a:r>
              <a:rPr sz="1800" spc="-5" dirty="0">
                <a:latin typeface="Times New Roman"/>
                <a:cs typeface="Times New Roman"/>
              </a:rPr>
              <a:t>2021: IEEE, pp. </a:t>
            </a:r>
            <a:r>
              <a:rPr sz="1800" spc="-15" dirty="0">
                <a:latin typeface="Times New Roman"/>
                <a:cs typeface="Times New Roman"/>
              </a:rPr>
              <a:t>1164- </a:t>
            </a:r>
            <a:r>
              <a:rPr sz="1800" spc="-434" dirty="0">
                <a:latin typeface="Times New Roman"/>
                <a:cs typeface="Times New Roman"/>
              </a:rPr>
              <a:t> </a:t>
            </a:r>
            <a:r>
              <a:rPr sz="1800" spc="-15" dirty="0">
                <a:latin typeface="Times New Roman"/>
                <a:cs typeface="Times New Roman"/>
              </a:rPr>
              <a:t>1169.</a:t>
            </a:r>
            <a:endParaRPr sz="1800">
              <a:latin typeface="Times New Roman"/>
              <a:cs typeface="Times New Roman"/>
            </a:endParaRPr>
          </a:p>
          <a:p>
            <a:pPr marL="12700" marR="6350">
              <a:lnSpc>
                <a:spcPts val="1950"/>
              </a:lnSpc>
              <a:spcBef>
                <a:spcPts val="1010"/>
              </a:spcBef>
              <a:buAutoNum type="arabicPlain" startAt="3"/>
              <a:tabLst>
                <a:tab pos="351155" algn="l"/>
              </a:tabLst>
            </a:pPr>
            <a:r>
              <a:rPr sz="1800" spc="-5" dirty="0">
                <a:latin typeface="Times New Roman"/>
                <a:cs typeface="Times New Roman"/>
              </a:rPr>
              <a:t>L. </a:t>
            </a:r>
            <a:r>
              <a:rPr sz="1800" spc="-30" dirty="0">
                <a:latin typeface="Times New Roman"/>
                <a:cs typeface="Times New Roman"/>
              </a:rPr>
              <a:t>Tang</a:t>
            </a:r>
            <a:r>
              <a:rPr sz="1800" spc="-25" dirty="0">
                <a:latin typeface="Times New Roman"/>
                <a:cs typeface="Times New Roman"/>
              </a:rPr>
              <a:t> </a:t>
            </a:r>
            <a:r>
              <a:rPr sz="1800" spc="5" dirty="0">
                <a:latin typeface="Times New Roman"/>
                <a:cs typeface="Times New Roman"/>
              </a:rPr>
              <a:t>and </a:t>
            </a:r>
            <a:r>
              <a:rPr sz="1800" spc="-5" dirty="0">
                <a:latin typeface="Times New Roman"/>
                <a:cs typeface="Times New Roman"/>
              </a:rPr>
              <a:t>Q. </a:t>
            </a:r>
            <a:r>
              <a:rPr sz="1800" dirty="0">
                <a:latin typeface="Times New Roman"/>
                <a:cs typeface="Times New Roman"/>
              </a:rPr>
              <a:t>H. Mahmoud, </a:t>
            </a:r>
            <a:r>
              <a:rPr sz="1800" spc="5" dirty="0">
                <a:latin typeface="Times New Roman"/>
                <a:cs typeface="Times New Roman"/>
              </a:rPr>
              <a:t>"A </a:t>
            </a:r>
            <a:r>
              <a:rPr sz="1800" dirty="0">
                <a:latin typeface="Times New Roman"/>
                <a:cs typeface="Times New Roman"/>
              </a:rPr>
              <a:t>Deep Learning-Based Framework for </a:t>
            </a:r>
            <a:r>
              <a:rPr sz="1800" spc="-5" dirty="0">
                <a:latin typeface="Times New Roman"/>
                <a:cs typeface="Times New Roman"/>
              </a:rPr>
              <a:t>Phishing</a:t>
            </a:r>
            <a:r>
              <a:rPr sz="1800" dirty="0">
                <a:latin typeface="Times New Roman"/>
                <a:cs typeface="Times New Roman"/>
              </a:rPr>
              <a:t> </a:t>
            </a:r>
            <a:r>
              <a:rPr sz="1800" spc="-20" dirty="0">
                <a:latin typeface="Times New Roman"/>
                <a:cs typeface="Times New Roman"/>
              </a:rPr>
              <a:t>Web-site </a:t>
            </a:r>
            <a:r>
              <a:rPr sz="1800" spc="-5" dirty="0">
                <a:latin typeface="Times New Roman"/>
                <a:cs typeface="Times New Roman"/>
              </a:rPr>
              <a:t>Detection,"</a:t>
            </a:r>
            <a:r>
              <a:rPr sz="1800" dirty="0">
                <a:latin typeface="Times New Roman"/>
                <a:cs typeface="Times New Roman"/>
              </a:rPr>
              <a:t> </a:t>
            </a:r>
            <a:r>
              <a:rPr sz="1800" spc="-10" dirty="0">
                <a:latin typeface="Times New Roman"/>
                <a:cs typeface="Times New Roman"/>
              </a:rPr>
              <a:t>IEEE</a:t>
            </a:r>
            <a:r>
              <a:rPr sz="1800" spc="-5" dirty="0">
                <a:latin typeface="Times New Roman"/>
                <a:cs typeface="Times New Roman"/>
              </a:rPr>
              <a:t> Access, </a:t>
            </a:r>
            <a:r>
              <a:rPr sz="1800" spc="-434" dirty="0">
                <a:latin typeface="Times New Roman"/>
                <a:cs typeface="Times New Roman"/>
              </a:rPr>
              <a:t> </a:t>
            </a:r>
            <a:r>
              <a:rPr sz="1800" spc="-5" dirty="0">
                <a:latin typeface="Times New Roman"/>
                <a:cs typeface="Times New Roman"/>
              </a:rPr>
              <a:t>vol.</a:t>
            </a:r>
            <a:r>
              <a:rPr sz="1800" spc="-10" dirty="0">
                <a:latin typeface="Times New Roman"/>
                <a:cs typeface="Times New Roman"/>
              </a:rPr>
              <a:t> </a:t>
            </a:r>
            <a:r>
              <a:rPr sz="1800" spc="-5" dirty="0">
                <a:latin typeface="Times New Roman"/>
                <a:cs typeface="Times New Roman"/>
              </a:rPr>
              <a:t>10,</a:t>
            </a:r>
            <a:r>
              <a:rPr sz="1800" dirty="0">
                <a:latin typeface="Times New Roman"/>
                <a:cs typeface="Times New Roman"/>
              </a:rPr>
              <a:t> </a:t>
            </a:r>
            <a:r>
              <a:rPr sz="1800" spc="-5" dirty="0">
                <a:latin typeface="Times New Roman"/>
                <a:cs typeface="Times New Roman"/>
              </a:rPr>
              <a:t>pp.</a:t>
            </a:r>
            <a:r>
              <a:rPr sz="1800" dirty="0">
                <a:latin typeface="Times New Roman"/>
                <a:cs typeface="Times New Roman"/>
              </a:rPr>
              <a:t> </a:t>
            </a:r>
            <a:r>
              <a:rPr sz="1800" spc="-5" dirty="0">
                <a:latin typeface="Times New Roman"/>
                <a:cs typeface="Times New Roman"/>
              </a:rPr>
              <a:t>1509-1521, 2021.</a:t>
            </a:r>
            <a:endParaRPr sz="1800">
              <a:latin typeface="Times New Roman"/>
              <a:cs typeface="Times New Roman"/>
            </a:endParaRPr>
          </a:p>
          <a:p>
            <a:pPr marL="323850" indent="-311785">
              <a:lnSpc>
                <a:spcPct val="100000"/>
              </a:lnSpc>
              <a:spcBef>
                <a:spcPts val="815"/>
              </a:spcBef>
              <a:buAutoNum type="arabicPlain" startAt="3"/>
              <a:tabLst>
                <a:tab pos="324485" algn="l"/>
              </a:tabLst>
            </a:pPr>
            <a:r>
              <a:rPr sz="1800" spc="-5" dirty="0">
                <a:latin typeface="Times New Roman"/>
                <a:cs typeface="Times New Roman"/>
              </a:rPr>
              <a:t>A.</a:t>
            </a:r>
            <a:r>
              <a:rPr sz="1800" spc="10" dirty="0">
                <a:latin typeface="Times New Roman"/>
                <a:cs typeface="Times New Roman"/>
              </a:rPr>
              <a:t> </a:t>
            </a:r>
            <a:r>
              <a:rPr sz="1800" spc="-5" dirty="0">
                <a:latin typeface="Times New Roman"/>
                <a:cs typeface="Times New Roman"/>
              </a:rPr>
              <a:t>D.</a:t>
            </a:r>
            <a:r>
              <a:rPr sz="1800" spc="5" dirty="0">
                <a:latin typeface="Times New Roman"/>
                <a:cs typeface="Times New Roman"/>
              </a:rPr>
              <a:t> </a:t>
            </a:r>
            <a:r>
              <a:rPr sz="1800" dirty="0">
                <a:latin typeface="Times New Roman"/>
                <a:cs typeface="Times New Roman"/>
              </a:rPr>
              <a:t>Kulkarni</a:t>
            </a:r>
            <a:r>
              <a:rPr sz="1800" spc="-15" dirty="0">
                <a:latin typeface="Times New Roman"/>
                <a:cs typeface="Times New Roman"/>
              </a:rPr>
              <a:t> </a:t>
            </a:r>
            <a:r>
              <a:rPr sz="1800" spc="5" dirty="0">
                <a:latin typeface="Times New Roman"/>
                <a:cs typeface="Times New Roman"/>
              </a:rPr>
              <a:t>and</a:t>
            </a:r>
            <a:r>
              <a:rPr sz="1800" spc="-20" dirty="0">
                <a:latin typeface="Times New Roman"/>
                <a:cs typeface="Times New Roman"/>
              </a:rPr>
              <a:t> </a:t>
            </a:r>
            <a:r>
              <a:rPr sz="1800" dirty="0">
                <a:latin typeface="Times New Roman"/>
                <a:cs typeface="Times New Roman"/>
              </a:rPr>
              <a:t>L.</a:t>
            </a:r>
            <a:r>
              <a:rPr sz="1800" spc="10" dirty="0">
                <a:latin typeface="Times New Roman"/>
                <a:cs typeface="Times New Roman"/>
              </a:rPr>
              <a:t> </a:t>
            </a:r>
            <a:r>
              <a:rPr sz="1800" spc="-5" dirty="0">
                <a:latin typeface="Times New Roman"/>
                <a:cs typeface="Times New Roman"/>
              </a:rPr>
              <a:t>L.</a:t>
            </a:r>
            <a:r>
              <a:rPr sz="1800" spc="5" dirty="0">
                <a:latin typeface="Times New Roman"/>
                <a:cs typeface="Times New Roman"/>
              </a:rPr>
              <a:t> </a:t>
            </a:r>
            <a:r>
              <a:rPr sz="1800" spc="-5" dirty="0">
                <a:latin typeface="Times New Roman"/>
                <a:cs typeface="Times New Roman"/>
              </a:rPr>
              <a:t>Brown</a:t>
            </a:r>
            <a:r>
              <a:rPr sz="1800" spc="25" dirty="0">
                <a:latin typeface="Times New Roman"/>
                <a:cs typeface="Times New Roman"/>
              </a:rPr>
              <a:t> </a:t>
            </a:r>
            <a:r>
              <a:rPr sz="1800" spc="-5" dirty="0">
                <a:latin typeface="Times New Roman"/>
                <a:cs typeface="Times New Roman"/>
              </a:rPr>
              <a:t>III,</a:t>
            </a:r>
            <a:r>
              <a:rPr sz="1800" spc="15" dirty="0">
                <a:latin typeface="Times New Roman"/>
                <a:cs typeface="Times New Roman"/>
              </a:rPr>
              <a:t> </a:t>
            </a:r>
            <a:r>
              <a:rPr sz="1800" spc="-5" dirty="0">
                <a:latin typeface="Times New Roman"/>
                <a:cs typeface="Times New Roman"/>
              </a:rPr>
              <a:t>"Phishing</a:t>
            </a:r>
            <a:r>
              <a:rPr sz="1800" spc="5" dirty="0">
                <a:latin typeface="Times New Roman"/>
                <a:cs typeface="Times New Roman"/>
              </a:rPr>
              <a:t> </a:t>
            </a:r>
            <a:r>
              <a:rPr sz="1800" spc="-10" dirty="0">
                <a:latin typeface="Times New Roman"/>
                <a:cs typeface="Times New Roman"/>
              </a:rPr>
              <a:t>websites</a:t>
            </a:r>
            <a:r>
              <a:rPr sz="1800" spc="40" dirty="0">
                <a:latin typeface="Times New Roman"/>
                <a:cs typeface="Times New Roman"/>
              </a:rPr>
              <a:t> </a:t>
            </a:r>
            <a:r>
              <a:rPr sz="1800" spc="-5" dirty="0">
                <a:latin typeface="Times New Roman"/>
                <a:cs typeface="Times New Roman"/>
              </a:rPr>
              <a:t>detection</a:t>
            </a:r>
            <a:r>
              <a:rPr sz="1800" spc="10" dirty="0">
                <a:latin typeface="Times New Roman"/>
                <a:cs typeface="Times New Roman"/>
              </a:rPr>
              <a:t> </a:t>
            </a:r>
            <a:r>
              <a:rPr sz="1800" dirty="0">
                <a:latin typeface="Times New Roman"/>
                <a:cs typeface="Times New Roman"/>
              </a:rPr>
              <a:t>using</a:t>
            </a:r>
            <a:r>
              <a:rPr sz="1800" spc="5" dirty="0">
                <a:latin typeface="Times New Roman"/>
                <a:cs typeface="Times New Roman"/>
              </a:rPr>
              <a:t> </a:t>
            </a:r>
            <a:r>
              <a:rPr sz="1800" dirty="0">
                <a:latin typeface="Times New Roman"/>
                <a:cs typeface="Times New Roman"/>
              </a:rPr>
              <a:t>machine</a:t>
            </a:r>
            <a:r>
              <a:rPr sz="1800" spc="-10" dirty="0">
                <a:latin typeface="Times New Roman"/>
                <a:cs typeface="Times New Roman"/>
              </a:rPr>
              <a:t> </a:t>
            </a:r>
            <a:r>
              <a:rPr sz="1800" spc="-5" dirty="0">
                <a:latin typeface="Times New Roman"/>
                <a:cs typeface="Times New Roman"/>
              </a:rPr>
              <a:t>learn-ing,"</a:t>
            </a:r>
            <a:r>
              <a:rPr sz="1800" spc="15" dirty="0">
                <a:latin typeface="Times New Roman"/>
                <a:cs typeface="Times New Roman"/>
              </a:rPr>
              <a:t> </a:t>
            </a:r>
            <a:r>
              <a:rPr sz="1800" spc="-5" dirty="0">
                <a:latin typeface="Times New Roman"/>
                <a:cs typeface="Times New Roman"/>
              </a:rPr>
              <a:t>2019.</a:t>
            </a:r>
            <a:endParaRPr sz="1800">
              <a:latin typeface="Times New Roman"/>
              <a:cs typeface="Times New Roman"/>
            </a:endParaRPr>
          </a:p>
          <a:p>
            <a:pPr marL="12700" marR="5080">
              <a:lnSpc>
                <a:spcPts val="1950"/>
              </a:lnSpc>
              <a:spcBef>
                <a:spcPts val="1010"/>
              </a:spcBef>
              <a:buAutoNum type="arabicPlain" startAt="3"/>
              <a:tabLst>
                <a:tab pos="340995" algn="l"/>
              </a:tabLst>
            </a:pPr>
            <a:r>
              <a:rPr sz="1800" spc="-5" dirty="0">
                <a:latin typeface="Times New Roman"/>
                <a:cs typeface="Times New Roman"/>
              </a:rPr>
              <a:t>I.</a:t>
            </a:r>
            <a:r>
              <a:rPr sz="1800" spc="40" dirty="0">
                <a:latin typeface="Times New Roman"/>
                <a:cs typeface="Times New Roman"/>
              </a:rPr>
              <a:t> </a:t>
            </a:r>
            <a:r>
              <a:rPr sz="1800" spc="-30" dirty="0">
                <a:latin typeface="Times New Roman"/>
                <a:cs typeface="Times New Roman"/>
              </a:rPr>
              <a:t>Tyagi,</a:t>
            </a:r>
            <a:r>
              <a:rPr sz="1800" spc="70" dirty="0">
                <a:latin typeface="Times New Roman"/>
                <a:cs typeface="Times New Roman"/>
              </a:rPr>
              <a:t> </a:t>
            </a:r>
            <a:r>
              <a:rPr sz="1800" dirty="0">
                <a:latin typeface="Times New Roman"/>
                <a:cs typeface="Times New Roman"/>
              </a:rPr>
              <a:t>J.</a:t>
            </a:r>
            <a:r>
              <a:rPr sz="1800" spc="40" dirty="0">
                <a:latin typeface="Times New Roman"/>
                <a:cs typeface="Times New Roman"/>
              </a:rPr>
              <a:t> </a:t>
            </a:r>
            <a:r>
              <a:rPr sz="1800" spc="-5" dirty="0">
                <a:latin typeface="Times New Roman"/>
                <a:cs typeface="Times New Roman"/>
              </a:rPr>
              <a:t>Shad,</a:t>
            </a:r>
            <a:r>
              <a:rPr sz="1800" spc="45" dirty="0">
                <a:latin typeface="Times New Roman"/>
                <a:cs typeface="Times New Roman"/>
              </a:rPr>
              <a:t> </a:t>
            </a:r>
            <a:r>
              <a:rPr sz="1800" spc="-5" dirty="0">
                <a:latin typeface="Times New Roman"/>
                <a:cs typeface="Times New Roman"/>
              </a:rPr>
              <a:t>S.</a:t>
            </a:r>
            <a:r>
              <a:rPr sz="1800" spc="40" dirty="0">
                <a:latin typeface="Times New Roman"/>
                <a:cs typeface="Times New Roman"/>
              </a:rPr>
              <a:t> </a:t>
            </a:r>
            <a:r>
              <a:rPr sz="1800" spc="-10" dirty="0">
                <a:latin typeface="Times New Roman"/>
                <a:cs typeface="Times New Roman"/>
              </a:rPr>
              <a:t>Sharma,</a:t>
            </a:r>
            <a:r>
              <a:rPr sz="1800" spc="80" dirty="0">
                <a:latin typeface="Times New Roman"/>
                <a:cs typeface="Times New Roman"/>
              </a:rPr>
              <a:t> </a:t>
            </a:r>
            <a:r>
              <a:rPr sz="1800" dirty="0">
                <a:latin typeface="Times New Roman"/>
                <a:cs typeface="Times New Roman"/>
              </a:rPr>
              <a:t>S.</a:t>
            </a:r>
            <a:r>
              <a:rPr sz="1800" spc="40" dirty="0">
                <a:latin typeface="Times New Roman"/>
                <a:cs typeface="Times New Roman"/>
              </a:rPr>
              <a:t> </a:t>
            </a:r>
            <a:r>
              <a:rPr sz="1800" spc="-15" dirty="0">
                <a:latin typeface="Times New Roman"/>
                <a:cs typeface="Times New Roman"/>
              </a:rPr>
              <a:t>Gaur,</a:t>
            </a:r>
            <a:r>
              <a:rPr sz="1800" spc="40" dirty="0">
                <a:latin typeface="Times New Roman"/>
                <a:cs typeface="Times New Roman"/>
              </a:rPr>
              <a:t> </a:t>
            </a:r>
            <a:r>
              <a:rPr sz="1800" spc="5" dirty="0">
                <a:latin typeface="Times New Roman"/>
                <a:cs typeface="Times New Roman"/>
              </a:rPr>
              <a:t>and</a:t>
            </a:r>
            <a:r>
              <a:rPr sz="1800" spc="20" dirty="0">
                <a:latin typeface="Times New Roman"/>
                <a:cs typeface="Times New Roman"/>
              </a:rPr>
              <a:t> </a:t>
            </a:r>
            <a:r>
              <a:rPr sz="1800" spc="-5" dirty="0">
                <a:latin typeface="Times New Roman"/>
                <a:cs typeface="Times New Roman"/>
              </a:rPr>
              <a:t>G.</a:t>
            </a:r>
            <a:r>
              <a:rPr sz="1800" spc="40" dirty="0">
                <a:latin typeface="Times New Roman"/>
                <a:cs typeface="Times New Roman"/>
              </a:rPr>
              <a:t> </a:t>
            </a:r>
            <a:r>
              <a:rPr sz="1800" spc="-20" dirty="0">
                <a:latin typeface="Times New Roman"/>
                <a:cs typeface="Times New Roman"/>
              </a:rPr>
              <a:t>Kaur,</a:t>
            </a:r>
            <a:r>
              <a:rPr sz="1800" spc="50" dirty="0">
                <a:latin typeface="Times New Roman"/>
                <a:cs typeface="Times New Roman"/>
              </a:rPr>
              <a:t> </a:t>
            </a:r>
            <a:r>
              <a:rPr sz="1800" spc="5" dirty="0">
                <a:latin typeface="Times New Roman"/>
                <a:cs typeface="Times New Roman"/>
              </a:rPr>
              <a:t>"A</a:t>
            </a:r>
            <a:r>
              <a:rPr sz="1800" spc="-70" dirty="0">
                <a:latin typeface="Times New Roman"/>
                <a:cs typeface="Times New Roman"/>
              </a:rPr>
              <a:t> </a:t>
            </a:r>
            <a:r>
              <a:rPr sz="1800" dirty="0">
                <a:latin typeface="Times New Roman"/>
                <a:cs typeface="Times New Roman"/>
              </a:rPr>
              <a:t>novel</a:t>
            </a:r>
            <a:r>
              <a:rPr sz="1800" spc="20" dirty="0">
                <a:latin typeface="Times New Roman"/>
                <a:cs typeface="Times New Roman"/>
              </a:rPr>
              <a:t> </a:t>
            </a:r>
            <a:r>
              <a:rPr sz="1800" dirty="0">
                <a:latin typeface="Times New Roman"/>
                <a:cs typeface="Times New Roman"/>
              </a:rPr>
              <a:t>machine</a:t>
            </a:r>
            <a:r>
              <a:rPr sz="1800" spc="25" dirty="0">
                <a:latin typeface="Times New Roman"/>
                <a:cs typeface="Times New Roman"/>
              </a:rPr>
              <a:t> </a:t>
            </a:r>
            <a:r>
              <a:rPr sz="1800" dirty="0">
                <a:latin typeface="Times New Roman"/>
                <a:cs typeface="Times New Roman"/>
              </a:rPr>
              <a:t>learning</a:t>
            </a:r>
            <a:r>
              <a:rPr sz="1800" spc="20" dirty="0">
                <a:latin typeface="Times New Roman"/>
                <a:cs typeface="Times New Roman"/>
              </a:rPr>
              <a:t> </a:t>
            </a:r>
            <a:r>
              <a:rPr sz="1800" spc="-5" dirty="0">
                <a:latin typeface="Times New Roman"/>
                <a:cs typeface="Times New Roman"/>
              </a:rPr>
              <a:t>ap-proach</a:t>
            </a:r>
            <a:r>
              <a:rPr sz="1800" spc="60" dirty="0">
                <a:latin typeface="Times New Roman"/>
                <a:cs typeface="Times New Roman"/>
              </a:rPr>
              <a:t> </a:t>
            </a:r>
            <a:r>
              <a:rPr sz="1800" spc="10" dirty="0">
                <a:latin typeface="Times New Roman"/>
                <a:cs typeface="Times New Roman"/>
              </a:rPr>
              <a:t>to</a:t>
            </a:r>
            <a:r>
              <a:rPr sz="1800" spc="15" dirty="0">
                <a:latin typeface="Times New Roman"/>
                <a:cs typeface="Times New Roman"/>
              </a:rPr>
              <a:t> </a:t>
            </a:r>
            <a:r>
              <a:rPr sz="1800" dirty="0">
                <a:latin typeface="Times New Roman"/>
                <a:cs typeface="Times New Roman"/>
              </a:rPr>
              <a:t>detect</a:t>
            </a:r>
            <a:r>
              <a:rPr sz="1800" spc="15" dirty="0">
                <a:latin typeface="Times New Roman"/>
                <a:cs typeface="Times New Roman"/>
              </a:rPr>
              <a:t> </a:t>
            </a:r>
            <a:r>
              <a:rPr sz="1800" dirty="0">
                <a:latin typeface="Times New Roman"/>
                <a:cs typeface="Times New Roman"/>
              </a:rPr>
              <a:t>phishing</a:t>
            </a:r>
            <a:r>
              <a:rPr sz="1800" spc="25" dirty="0">
                <a:latin typeface="Times New Roman"/>
                <a:cs typeface="Times New Roman"/>
              </a:rPr>
              <a:t> </a:t>
            </a:r>
            <a:r>
              <a:rPr sz="1800" spc="-5" dirty="0">
                <a:latin typeface="Times New Roman"/>
                <a:cs typeface="Times New Roman"/>
              </a:rPr>
              <a:t>websites," </a:t>
            </a:r>
            <a:r>
              <a:rPr sz="1800" spc="-434" dirty="0">
                <a:latin typeface="Times New Roman"/>
                <a:cs typeface="Times New Roman"/>
              </a:rPr>
              <a:t> </a:t>
            </a:r>
            <a:r>
              <a:rPr sz="1800" spc="10" dirty="0">
                <a:latin typeface="Times New Roman"/>
                <a:cs typeface="Times New Roman"/>
              </a:rPr>
              <a:t>in</a:t>
            </a:r>
            <a:r>
              <a:rPr sz="1800" spc="-30" dirty="0">
                <a:latin typeface="Times New Roman"/>
                <a:cs typeface="Times New Roman"/>
              </a:rPr>
              <a:t> </a:t>
            </a:r>
            <a:r>
              <a:rPr sz="1800" dirty="0">
                <a:latin typeface="Times New Roman"/>
                <a:cs typeface="Times New Roman"/>
              </a:rPr>
              <a:t>2018 </a:t>
            </a:r>
            <a:r>
              <a:rPr sz="1800" spc="5" dirty="0">
                <a:latin typeface="Times New Roman"/>
                <a:cs typeface="Times New Roman"/>
              </a:rPr>
              <a:t>5th</a:t>
            </a:r>
            <a:r>
              <a:rPr sz="1800" spc="-20" dirty="0">
                <a:latin typeface="Times New Roman"/>
                <a:cs typeface="Times New Roman"/>
              </a:rPr>
              <a:t> </a:t>
            </a:r>
            <a:r>
              <a:rPr sz="1800" spc="-5" dirty="0">
                <a:latin typeface="Times New Roman"/>
                <a:cs typeface="Times New Roman"/>
              </a:rPr>
              <a:t>International</a:t>
            </a:r>
            <a:r>
              <a:rPr sz="1800" spc="20" dirty="0">
                <a:latin typeface="Times New Roman"/>
                <a:cs typeface="Times New Roman"/>
              </a:rPr>
              <a:t> </a:t>
            </a:r>
            <a:r>
              <a:rPr sz="1800" dirty="0">
                <a:latin typeface="Times New Roman"/>
                <a:cs typeface="Times New Roman"/>
              </a:rPr>
              <a:t>conference</a:t>
            </a:r>
            <a:r>
              <a:rPr sz="1800" spc="-15" dirty="0">
                <a:latin typeface="Times New Roman"/>
                <a:cs typeface="Times New Roman"/>
              </a:rPr>
              <a:t> </a:t>
            </a:r>
            <a:r>
              <a:rPr sz="1800" spc="-5" dirty="0">
                <a:latin typeface="Times New Roman"/>
                <a:cs typeface="Times New Roman"/>
              </a:rPr>
              <a:t>on</a:t>
            </a:r>
            <a:r>
              <a:rPr sz="1800" spc="5" dirty="0">
                <a:latin typeface="Times New Roman"/>
                <a:cs typeface="Times New Roman"/>
              </a:rPr>
              <a:t> </a:t>
            </a:r>
            <a:r>
              <a:rPr sz="1800" dirty="0">
                <a:latin typeface="Times New Roman"/>
                <a:cs typeface="Times New Roman"/>
              </a:rPr>
              <a:t>signal</a:t>
            </a:r>
            <a:r>
              <a:rPr sz="1800" spc="-15" dirty="0">
                <a:latin typeface="Times New Roman"/>
                <a:cs typeface="Times New Roman"/>
              </a:rPr>
              <a:t> </a:t>
            </a:r>
            <a:r>
              <a:rPr sz="1800" dirty="0">
                <a:latin typeface="Times New Roman"/>
                <a:cs typeface="Times New Roman"/>
              </a:rPr>
              <a:t>pro-cessing</a:t>
            </a:r>
            <a:r>
              <a:rPr sz="1800" spc="-15" dirty="0">
                <a:latin typeface="Times New Roman"/>
                <a:cs typeface="Times New Roman"/>
              </a:rPr>
              <a:t> </a:t>
            </a:r>
            <a:r>
              <a:rPr sz="1800" spc="5" dirty="0">
                <a:latin typeface="Times New Roman"/>
                <a:cs typeface="Times New Roman"/>
              </a:rPr>
              <a:t>and</a:t>
            </a:r>
            <a:r>
              <a:rPr sz="1800" spc="-20" dirty="0">
                <a:latin typeface="Times New Roman"/>
                <a:cs typeface="Times New Roman"/>
              </a:rPr>
              <a:t> </a:t>
            </a:r>
            <a:r>
              <a:rPr sz="1800" spc="-5" dirty="0">
                <a:latin typeface="Times New Roman"/>
                <a:cs typeface="Times New Roman"/>
              </a:rPr>
              <a:t>integrated</a:t>
            </a:r>
            <a:r>
              <a:rPr sz="1800" spc="10" dirty="0">
                <a:latin typeface="Times New Roman"/>
                <a:cs typeface="Times New Roman"/>
              </a:rPr>
              <a:t> </a:t>
            </a:r>
            <a:r>
              <a:rPr sz="1800" dirty="0">
                <a:latin typeface="Times New Roman"/>
                <a:cs typeface="Times New Roman"/>
              </a:rPr>
              <a:t>networks</a:t>
            </a:r>
            <a:r>
              <a:rPr sz="1800" spc="-20" dirty="0">
                <a:latin typeface="Times New Roman"/>
                <a:cs typeface="Times New Roman"/>
              </a:rPr>
              <a:t> </a:t>
            </a:r>
            <a:r>
              <a:rPr sz="1800" dirty="0">
                <a:latin typeface="Times New Roman"/>
                <a:cs typeface="Times New Roman"/>
              </a:rPr>
              <a:t>(SPIN),</a:t>
            </a:r>
            <a:r>
              <a:rPr sz="1800" spc="-5" dirty="0">
                <a:latin typeface="Times New Roman"/>
                <a:cs typeface="Times New Roman"/>
              </a:rPr>
              <a:t> 2018:</a:t>
            </a:r>
            <a:r>
              <a:rPr sz="1800" spc="5" dirty="0">
                <a:latin typeface="Times New Roman"/>
                <a:cs typeface="Times New Roman"/>
              </a:rPr>
              <a:t> </a:t>
            </a:r>
            <a:r>
              <a:rPr sz="1800" spc="-5" dirty="0">
                <a:latin typeface="Times New Roman"/>
                <a:cs typeface="Times New Roman"/>
              </a:rPr>
              <a:t>IEEE,</a:t>
            </a:r>
            <a:r>
              <a:rPr sz="1800" spc="5" dirty="0">
                <a:latin typeface="Times New Roman"/>
                <a:cs typeface="Times New Roman"/>
              </a:rPr>
              <a:t> </a:t>
            </a:r>
            <a:r>
              <a:rPr sz="1800" spc="-5" dirty="0">
                <a:latin typeface="Times New Roman"/>
                <a:cs typeface="Times New Roman"/>
              </a:rPr>
              <a:t>pp.</a:t>
            </a:r>
            <a:r>
              <a:rPr sz="1800" dirty="0">
                <a:latin typeface="Times New Roman"/>
                <a:cs typeface="Times New Roman"/>
              </a:rPr>
              <a:t> </a:t>
            </a:r>
            <a:r>
              <a:rPr sz="1800" spc="-5" dirty="0">
                <a:latin typeface="Times New Roman"/>
                <a:cs typeface="Times New Roman"/>
              </a:rPr>
              <a:t>425-430.</a:t>
            </a:r>
            <a:endParaRPr sz="180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dirty="0"/>
              <a:t>REFERENCES</a:t>
            </a:r>
          </a:p>
        </p:txBody>
      </p:sp>
      <p:sp>
        <p:nvSpPr>
          <p:cNvPr id="3" name="object 3"/>
          <p:cNvSpPr txBox="1">
            <a:spLocks noGrp="1"/>
          </p:cNvSpPr>
          <p:nvPr>
            <p:ph type="body" idx="1"/>
          </p:nvPr>
        </p:nvSpPr>
        <p:spPr>
          <a:prstGeom prst="rect">
            <a:avLst/>
          </a:prstGeom>
        </p:spPr>
        <p:txBody>
          <a:bodyPr vert="horz" wrap="square" lIns="0" tIns="43180" rIns="0" bIns="0" rtlCol="0">
            <a:spAutoFit/>
          </a:bodyPr>
          <a:lstStyle/>
          <a:p>
            <a:pPr marL="12700" marR="5080">
              <a:lnSpc>
                <a:spcPts val="1950"/>
              </a:lnSpc>
              <a:spcBef>
                <a:spcPts val="340"/>
              </a:spcBef>
              <a:buAutoNum type="arabicPlain" startAt="9"/>
              <a:tabLst>
                <a:tab pos="364490" algn="l"/>
              </a:tabLst>
            </a:pPr>
            <a:r>
              <a:rPr spc="-5" dirty="0"/>
              <a:t>M.</a:t>
            </a:r>
            <a:r>
              <a:rPr spc="220" dirty="0"/>
              <a:t> </a:t>
            </a:r>
            <a:r>
              <a:rPr dirty="0"/>
              <a:t>Karabatak</a:t>
            </a:r>
            <a:r>
              <a:rPr spc="210" dirty="0"/>
              <a:t> </a:t>
            </a:r>
            <a:r>
              <a:rPr spc="5" dirty="0"/>
              <a:t>and</a:t>
            </a:r>
            <a:r>
              <a:rPr spc="195" dirty="0"/>
              <a:t> </a:t>
            </a:r>
            <a:r>
              <a:rPr spc="-70" dirty="0"/>
              <a:t>T.</a:t>
            </a:r>
            <a:r>
              <a:rPr spc="220" dirty="0"/>
              <a:t> </a:t>
            </a:r>
            <a:r>
              <a:rPr dirty="0"/>
              <a:t>Mustafa,</a:t>
            </a:r>
            <a:r>
              <a:rPr spc="200" dirty="0"/>
              <a:t> </a:t>
            </a:r>
            <a:r>
              <a:rPr dirty="0"/>
              <a:t>"Performance</a:t>
            </a:r>
            <a:r>
              <a:rPr spc="204" dirty="0"/>
              <a:t> </a:t>
            </a:r>
            <a:r>
              <a:rPr spc="-5" dirty="0"/>
              <a:t>comparison</a:t>
            </a:r>
            <a:r>
              <a:rPr spc="229" dirty="0"/>
              <a:t> </a:t>
            </a:r>
            <a:r>
              <a:rPr spc="-5" dirty="0"/>
              <a:t>of</a:t>
            </a:r>
            <a:r>
              <a:rPr spc="225" dirty="0"/>
              <a:t> </a:t>
            </a:r>
            <a:r>
              <a:rPr spc="-5" dirty="0"/>
              <a:t>classifiers</a:t>
            </a:r>
            <a:r>
              <a:rPr spc="204" dirty="0"/>
              <a:t> </a:t>
            </a:r>
            <a:r>
              <a:rPr dirty="0"/>
              <a:t>on</a:t>
            </a:r>
            <a:r>
              <a:rPr spc="220" dirty="0"/>
              <a:t> </a:t>
            </a:r>
            <a:r>
              <a:rPr dirty="0"/>
              <a:t>reduced</a:t>
            </a:r>
            <a:r>
              <a:rPr spc="210" dirty="0"/>
              <a:t> </a:t>
            </a:r>
            <a:r>
              <a:rPr dirty="0"/>
              <a:t>phishing</a:t>
            </a:r>
            <a:r>
              <a:rPr spc="190" dirty="0"/>
              <a:t> </a:t>
            </a:r>
            <a:r>
              <a:rPr dirty="0"/>
              <a:t>website</a:t>
            </a:r>
            <a:r>
              <a:rPr spc="204" dirty="0"/>
              <a:t> </a:t>
            </a:r>
            <a:r>
              <a:rPr dirty="0"/>
              <a:t>dataset,"</a:t>
            </a:r>
            <a:r>
              <a:rPr spc="215" dirty="0"/>
              <a:t> </a:t>
            </a:r>
            <a:r>
              <a:rPr spc="20" dirty="0"/>
              <a:t>in </a:t>
            </a:r>
            <a:r>
              <a:rPr spc="-434" dirty="0"/>
              <a:t> </a:t>
            </a:r>
            <a:r>
              <a:rPr spc="-5" dirty="0"/>
              <a:t>2018</a:t>
            </a:r>
            <a:r>
              <a:rPr dirty="0"/>
              <a:t> </a:t>
            </a:r>
            <a:r>
              <a:rPr spc="5" dirty="0"/>
              <a:t>6th</a:t>
            </a:r>
            <a:r>
              <a:rPr spc="-25" dirty="0"/>
              <a:t> </a:t>
            </a:r>
            <a:r>
              <a:rPr spc="-5" dirty="0"/>
              <a:t>International</a:t>
            </a:r>
            <a:r>
              <a:rPr spc="20" dirty="0"/>
              <a:t> </a:t>
            </a:r>
            <a:r>
              <a:rPr spc="-5" dirty="0"/>
              <a:t>Symposium</a:t>
            </a:r>
            <a:r>
              <a:rPr spc="5" dirty="0"/>
              <a:t> </a:t>
            </a:r>
            <a:r>
              <a:rPr spc="-5" dirty="0"/>
              <a:t>on</a:t>
            </a:r>
            <a:r>
              <a:rPr dirty="0"/>
              <a:t> </a:t>
            </a:r>
            <a:r>
              <a:rPr spc="-5" dirty="0"/>
              <a:t>Digital</a:t>
            </a:r>
            <a:r>
              <a:rPr spc="5" dirty="0"/>
              <a:t> </a:t>
            </a:r>
            <a:r>
              <a:rPr spc="-5" dirty="0"/>
              <a:t>Forensic</a:t>
            </a:r>
            <a:r>
              <a:rPr spc="10" dirty="0"/>
              <a:t> </a:t>
            </a:r>
            <a:r>
              <a:rPr spc="5" dirty="0"/>
              <a:t>and</a:t>
            </a:r>
            <a:r>
              <a:rPr spc="-25" dirty="0"/>
              <a:t> </a:t>
            </a:r>
            <a:r>
              <a:rPr spc="-5" dirty="0"/>
              <a:t>Security</a:t>
            </a:r>
            <a:r>
              <a:rPr spc="10" dirty="0"/>
              <a:t> </a:t>
            </a:r>
            <a:r>
              <a:rPr spc="-5" dirty="0"/>
              <a:t>(ISDFS),</a:t>
            </a:r>
            <a:r>
              <a:rPr spc="25" dirty="0"/>
              <a:t> </a:t>
            </a:r>
            <a:r>
              <a:rPr spc="-5" dirty="0"/>
              <a:t>2018:</a:t>
            </a:r>
            <a:r>
              <a:rPr dirty="0"/>
              <a:t> IEEE,</a:t>
            </a:r>
            <a:r>
              <a:rPr spc="-5" dirty="0"/>
              <a:t> pp.</a:t>
            </a:r>
            <a:r>
              <a:rPr spc="5" dirty="0"/>
              <a:t> </a:t>
            </a:r>
            <a:r>
              <a:rPr spc="-5" dirty="0"/>
              <a:t>1-5.</a:t>
            </a:r>
          </a:p>
          <a:p>
            <a:pPr marL="12700" marR="10795">
              <a:lnSpc>
                <a:spcPts val="1950"/>
              </a:lnSpc>
              <a:spcBef>
                <a:spcPts val="985"/>
              </a:spcBef>
              <a:buAutoNum type="arabicPlain" startAt="9"/>
              <a:tabLst>
                <a:tab pos="484505" algn="l"/>
              </a:tabLst>
            </a:pPr>
            <a:r>
              <a:rPr spc="-5" dirty="0"/>
              <a:t>X.</a:t>
            </a:r>
            <a:r>
              <a:rPr spc="265" dirty="0"/>
              <a:t> </a:t>
            </a:r>
            <a:r>
              <a:rPr spc="-5" dirty="0"/>
              <a:t>Zhang,</a:t>
            </a:r>
            <a:r>
              <a:rPr spc="300" dirty="0"/>
              <a:t> </a:t>
            </a:r>
            <a:r>
              <a:rPr spc="-120" dirty="0"/>
              <a:t>Y.</a:t>
            </a:r>
            <a:r>
              <a:rPr spc="-60" dirty="0"/>
              <a:t> </a:t>
            </a:r>
            <a:r>
              <a:rPr spc="-5" dirty="0"/>
              <a:t>Zeng,</a:t>
            </a:r>
            <a:r>
              <a:rPr spc="290" dirty="0"/>
              <a:t> </a:t>
            </a:r>
            <a:r>
              <a:rPr spc="-5" dirty="0"/>
              <a:t>X.-B.</a:t>
            </a:r>
            <a:r>
              <a:rPr spc="270" dirty="0"/>
              <a:t> </a:t>
            </a:r>
            <a:r>
              <a:rPr spc="-5" dirty="0"/>
              <a:t>Jin,</a:t>
            </a:r>
            <a:r>
              <a:rPr spc="270" dirty="0"/>
              <a:t> </a:t>
            </a:r>
            <a:r>
              <a:rPr spc="-35" dirty="0"/>
              <a:t>Z.-W.</a:t>
            </a:r>
            <a:r>
              <a:rPr spc="275" dirty="0"/>
              <a:t> </a:t>
            </a:r>
            <a:r>
              <a:rPr spc="-40" dirty="0"/>
              <a:t>Yan,</a:t>
            </a:r>
            <a:r>
              <a:rPr spc="235" dirty="0"/>
              <a:t> </a:t>
            </a:r>
            <a:r>
              <a:rPr spc="5" dirty="0"/>
              <a:t>and</a:t>
            </a:r>
            <a:r>
              <a:rPr spc="240" dirty="0"/>
              <a:t> </a:t>
            </a:r>
            <a:r>
              <a:rPr spc="-5" dirty="0"/>
              <a:t>G.-G.</a:t>
            </a:r>
            <a:r>
              <a:rPr spc="270" dirty="0"/>
              <a:t> </a:t>
            </a:r>
            <a:r>
              <a:rPr dirty="0"/>
              <a:t>Geng,</a:t>
            </a:r>
            <a:r>
              <a:rPr spc="265" dirty="0"/>
              <a:t> </a:t>
            </a:r>
            <a:r>
              <a:rPr dirty="0"/>
              <a:t>"Boosting</a:t>
            </a:r>
            <a:r>
              <a:rPr spc="240" dirty="0"/>
              <a:t> </a:t>
            </a:r>
            <a:r>
              <a:rPr spc="5" dirty="0"/>
              <a:t>the</a:t>
            </a:r>
            <a:r>
              <a:rPr spc="240" dirty="0"/>
              <a:t> </a:t>
            </a:r>
            <a:r>
              <a:rPr dirty="0"/>
              <a:t>phishing</a:t>
            </a:r>
            <a:r>
              <a:rPr spc="240" dirty="0"/>
              <a:t> </a:t>
            </a:r>
            <a:r>
              <a:rPr spc="-5" dirty="0"/>
              <a:t>detection</a:t>
            </a:r>
            <a:r>
              <a:rPr spc="275" dirty="0"/>
              <a:t> </a:t>
            </a:r>
            <a:r>
              <a:rPr dirty="0"/>
              <a:t>performance</a:t>
            </a:r>
            <a:r>
              <a:rPr spc="240" dirty="0"/>
              <a:t> </a:t>
            </a:r>
            <a:r>
              <a:rPr dirty="0"/>
              <a:t>by </a:t>
            </a:r>
            <a:r>
              <a:rPr spc="-434" dirty="0"/>
              <a:t> </a:t>
            </a:r>
            <a:r>
              <a:rPr dirty="0"/>
              <a:t>semantic</a:t>
            </a:r>
            <a:r>
              <a:rPr spc="-15" dirty="0"/>
              <a:t> </a:t>
            </a:r>
            <a:r>
              <a:rPr spc="-5" dirty="0"/>
              <a:t>analysis,"</a:t>
            </a:r>
            <a:r>
              <a:rPr spc="40" dirty="0"/>
              <a:t> </a:t>
            </a:r>
            <a:r>
              <a:rPr spc="10" dirty="0"/>
              <a:t>in</a:t>
            </a:r>
            <a:r>
              <a:rPr spc="-20" dirty="0"/>
              <a:t> </a:t>
            </a:r>
            <a:r>
              <a:rPr spc="-5" dirty="0"/>
              <a:t>2017</a:t>
            </a:r>
            <a:r>
              <a:rPr spc="5" dirty="0"/>
              <a:t> </a:t>
            </a:r>
            <a:r>
              <a:rPr spc="-10" dirty="0"/>
              <a:t>IEEE</a:t>
            </a:r>
            <a:r>
              <a:rPr spc="30" dirty="0"/>
              <a:t> </a:t>
            </a:r>
            <a:r>
              <a:rPr spc="-5" dirty="0"/>
              <a:t>international </a:t>
            </a:r>
            <a:r>
              <a:rPr dirty="0"/>
              <a:t>conference</a:t>
            </a:r>
            <a:r>
              <a:rPr spc="-10" dirty="0"/>
              <a:t> </a:t>
            </a:r>
            <a:r>
              <a:rPr spc="-5" dirty="0"/>
              <a:t>on</a:t>
            </a:r>
            <a:r>
              <a:rPr dirty="0"/>
              <a:t> </a:t>
            </a:r>
            <a:r>
              <a:rPr spc="5" dirty="0"/>
              <a:t>big</a:t>
            </a:r>
            <a:r>
              <a:rPr spc="-30" dirty="0"/>
              <a:t> </a:t>
            </a:r>
            <a:r>
              <a:rPr spc="-10" dirty="0"/>
              <a:t>data</a:t>
            </a:r>
            <a:r>
              <a:rPr spc="25" dirty="0"/>
              <a:t> </a:t>
            </a:r>
            <a:r>
              <a:rPr spc="5" dirty="0"/>
              <a:t>(big</a:t>
            </a:r>
            <a:r>
              <a:rPr spc="-30" dirty="0"/>
              <a:t> </a:t>
            </a:r>
            <a:r>
              <a:rPr dirty="0"/>
              <a:t>data), </a:t>
            </a:r>
            <a:r>
              <a:rPr spc="-5" dirty="0"/>
              <a:t>2017:</a:t>
            </a:r>
            <a:r>
              <a:rPr dirty="0"/>
              <a:t> </a:t>
            </a:r>
            <a:r>
              <a:rPr spc="-5" dirty="0"/>
              <a:t>IEEE,</a:t>
            </a:r>
            <a:r>
              <a:rPr spc="5" dirty="0"/>
              <a:t> </a:t>
            </a:r>
            <a:r>
              <a:rPr spc="-5" dirty="0"/>
              <a:t>pp.</a:t>
            </a:r>
            <a:r>
              <a:rPr dirty="0"/>
              <a:t> </a:t>
            </a:r>
            <a:r>
              <a:rPr spc="-5" dirty="0"/>
              <a:t>1063-1070.</a:t>
            </a:r>
          </a:p>
          <a:p>
            <a:pPr marL="12700" marR="5080" algn="just">
              <a:lnSpc>
                <a:spcPct val="89200"/>
              </a:lnSpc>
              <a:spcBef>
                <a:spcPts val="1050"/>
              </a:spcBef>
              <a:buAutoNum type="arabicPlain" startAt="9"/>
              <a:tabLst>
                <a:tab pos="445134" algn="l"/>
              </a:tabLst>
            </a:pPr>
            <a:r>
              <a:rPr spc="-85" dirty="0"/>
              <a:t>W. </a:t>
            </a:r>
            <a:r>
              <a:rPr spc="-5" dirty="0"/>
              <a:t>Fadheel, </a:t>
            </a:r>
            <a:r>
              <a:rPr dirty="0"/>
              <a:t>M. Abusharkh, </a:t>
            </a:r>
            <a:r>
              <a:rPr spc="5" dirty="0"/>
              <a:t>and </a:t>
            </a:r>
            <a:r>
              <a:rPr dirty="0"/>
              <a:t>I. </a:t>
            </a:r>
            <a:r>
              <a:rPr spc="-10" dirty="0"/>
              <a:t>Abdel-Qader, "On </a:t>
            </a:r>
            <a:r>
              <a:rPr spc="-5" dirty="0"/>
              <a:t>Feature </a:t>
            </a:r>
            <a:r>
              <a:rPr spc="-10" dirty="0"/>
              <a:t>selection </a:t>
            </a:r>
            <a:r>
              <a:rPr dirty="0"/>
              <a:t>for </a:t>
            </a:r>
            <a:r>
              <a:rPr spc="5" dirty="0"/>
              <a:t>the </a:t>
            </a:r>
            <a:r>
              <a:rPr spc="-5" dirty="0"/>
              <a:t>prediction </a:t>
            </a:r>
            <a:r>
              <a:rPr dirty="0"/>
              <a:t>of phishing </a:t>
            </a:r>
            <a:r>
              <a:rPr spc="-5" dirty="0"/>
              <a:t>websites," </a:t>
            </a:r>
            <a:r>
              <a:rPr spc="20" dirty="0"/>
              <a:t>in </a:t>
            </a:r>
            <a:r>
              <a:rPr spc="25" dirty="0"/>
              <a:t> </a:t>
            </a:r>
            <a:r>
              <a:rPr spc="-5" dirty="0"/>
              <a:t>2017 </a:t>
            </a:r>
            <a:r>
              <a:rPr spc="-10" dirty="0"/>
              <a:t>IEEE </a:t>
            </a:r>
            <a:r>
              <a:rPr dirty="0"/>
              <a:t>15th </a:t>
            </a:r>
            <a:r>
              <a:rPr spc="5" dirty="0"/>
              <a:t>Intl </a:t>
            </a:r>
            <a:r>
              <a:rPr dirty="0"/>
              <a:t>Conf </a:t>
            </a:r>
            <a:r>
              <a:rPr spc="-5" dirty="0"/>
              <a:t>on </a:t>
            </a:r>
            <a:r>
              <a:rPr dirty="0"/>
              <a:t>Dependable, </a:t>
            </a:r>
            <a:r>
              <a:rPr spc="-5" dirty="0"/>
              <a:t>Autonomic </a:t>
            </a:r>
            <a:r>
              <a:rPr spc="5" dirty="0"/>
              <a:t>and </a:t>
            </a:r>
            <a:r>
              <a:rPr dirty="0"/>
              <a:t>Secure </a:t>
            </a:r>
            <a:r>
              <a:rPr spc="-5" dirty="0"/>
              <a:t>Computing, </a:t>
            </a:r>
            <a:r>
              <a:rPr dirty="0"/>
              <a:t>15th </a:t>
            </a:r>
            <a:r>
              <a:rPr spc="5" dirty="0"/>
              <a:t>Intl </a:t>
            </a:r>
            <a:r>
              <a:rPr dirty="0"/>
              <a:t>Conf </a:t>
            </a:r>
            <a:r>
              <a:rPr spc="-5" dirty="0"/>
              <a:t>on </a:t>
            </a:r>
            <a:r>
              <a:rPr dirty="0"/>
              <a:t>Pervasive Intelligence </a:t>
            </a:r>
            <a:r>
              <a:rPr spc="-434" dirty="0"/>
              <a:t> </a:t>
            </a:r>
            <a:r>
              <a:rPr spc="5" dirty="0"/>
              <a:t>and </a:t>
            </a:r>
            <a:r>
              <a:rPr spc="-5" dirty="0"/>
              <a:t>Computing, 3rd </a:t>
            </a:r>
            <a:r>
              <a:rPr dirty="0"/>
              <a:t>Intl Conf </a:t>
            </a:r>
            <a:r>
              <a:rPr spc="-5" dirty="0"/>
              <a:t>on </a:t>
            </a:r>
            <a:r>
              <a:rPr spc="5" dirty="0"/>
              <a:t>Big </a:t>
            </a:r>
            <a:r>
              <a:rPr dirty="0"/>
              <a:t>Data </a:t>
            </a:r>
            <a:r>
              <a:rPr spc="-5" dirty="0"/>
              <a:t>Intelligence </a:t>
            </a:r>
            <a:r>
              <a:rPr spc="5" dirty="0"/>
              <a:t>and </a:t>
            </a:r>
            <a:r>
              <a:rPr spc="-5" dirty="0"/>
              <a:t>Computing </a:t>
            </a:r>
            <a:r>
              <a:rPr spc="5" dirty="0"/>
              <a:t>and </a:t>
            </a:r>
            <a:r>
              <a:rPr dirty="0"/>
              <a:t>Cyber </a:t>
            </a:r>
            <a:r>
              <a:rPr spc="-5" dirty="0"/>
              <a:t>Science </a:t>
            </a:r>
            <a:r>
              <a:rPr spc="5" dirty="0"/>
              <a:t>and </a:t>
            </a:r>
            <a:r>
              <a:rPr spc="-15" dirty="0"/>
              <a:t>Technology </a:t>
            </a:r>
            <a:r>
              <a:rPr spc="-5" dirty="0"/>
              <a:t>Congress </a:t>
            </a:r>
            <a:r>
              <a:rPr dirty="0"/>
              <a:t> </a:t>
            </a:r>
            <a:r>
              <a:rPr spc="-5" dirty="0"/>
              <a:t>(DASC/PiCom/DataCom/CyberSciTech),</a:t>
            </a:r>
            <a:r>
              <a:rPr spc="-10" dirty="0"/>
              <a:t> </a:t>
            </a:r>
            <a:r>
              <a:rPr spc="-5" dirty="0"/>
              <a:t>2017: </a:t>
            </a:r>
            <a:r>
              <a:rPr dirty="0"/>
              <a:t>IEEE, </a:t>
            </a:r>
            <a:r>
              <a:rPr spc="-5" dirty="0"/>
              <a:t>pp.</a:t>
            </a:r>
            <a:r>
              <a:rPr dirty="0"/>
              <a:t> </a:t>
            </a:r>
            <a:r>
              <a:rPr spc="-5" dirty="0"/>
              <a:t>871-876.</a:t>
            </a:r>
          </a:p>
          <a:p>
            <a:pPr marL="12700" marR="10160">
              <a:lnSpc>
                <a:spcPts val="1950"/>
              </a:lnSpc>
              <a:spcBef>
                <a:spcPts val="1085"/>
              </a:spcBef>
              <a:buAutoNum type="arabicPlain" startAt="9"/>
              <a:tabLst>
                <a:tab pos="501650" algn="l"/>
              </a:tabLst>
            </a:pPr>
            <a:r>
              <a:rPr spc="-5" dirty="0"/>
              <a:t>A.</a:t>
            </a:r>
            <a:r>
              <a:rPr spc="395" dirty="0"/>
              <a:t> </a:t>
            </a:r>
            <a:r>
              <a:rPr dirty="0"/>
              <a:t>A.</a:t>
            </a:r>
            <a:r>
              <a:rPr spc="400" dirty="0"/>
              <a:t> </a:t>
            </a:r>
            <a:r>
              <a:rPr dirty="0"/>
              <a:t>Ahmed</a:t>
            </a:r>
            <a:r>
              <a:rPr spc="380" dirty="0"/>
              <a:t> </a:t>
            </a:r>
            <a:r>
              <a:rPr spc="5" dirty="0"/>
              <a:t>and</a:t>
            </a:r>
            <a:r>
              <a:rPr spc="370" dirty="0"/>
              <a:t> </a:t>
            </a:r>
            <a:r>
              <a:rPr dirty="0"/>
              <a:t>N.</a:t>
            </a:r>
            <a:r>
              <a:rPr spc="400" dirty="0"/>
              <a:t> </a:t>
            </a:r>
            <a:r>
              <a:rPr spc="-5" dirty="0"/>
              <a:t>A.</a:t>
            </a:r>
            <a:r>
              <a:rPr spc="400" dirty="0"/>
              <a:t> </a:t>
            </a:r>
            <a:r>
              <a:rPr spc="-5" dirty="0"/>
              <a:t>Abdullah,</a:t>
            </a:r>
            <a:r>
              <a:rPr spc="430" dirty="0"/>
              <a:t> </a:t>
            </a:r>
            <a:r>
              <a:rPr spc="-5" dirty="0"/>
              <a:t>"Real</a:t>
            </a:r>
            <a:r>
              <a:rPr spc="420" dirty="0"/>
              <a:t> </a:t>
            </a:r>
            <a:r>
              <a:rPr spc="-5" dirty="0"/>
              <a:t>time</a:t>
            </a:r>
            <a:r>
              <a:rPr spc="405" dirty="0"/>
              <a:t> </a:t>
            </a:r>
            <a:r>
              <a:rPr spc="-5" dirty="0"/>
              <a:t>detection</a:t>
            </a:r>
            <a:r>
              <a:rPr spc="405" dirty="0"/>
              <a:t> </a:t>
            </a:r>
            <a:r>
              <a:rPr dirty="0"/>
              <a:t>of</a:t>
            </a:r>
            <a:r>
              <a:rPr spc="400" dirty="0"/>
              <a:t> </a:t>
            </a:r>
            <a:r>
              <a:rPr dirty="0"/>
              <a:t>phishing</a:t>
            </a:r>
            <a:r>
              <a:rPr spc="380" dirty="0"/>
              <a:t> </a:t>
            </a:r>
            <a:r>
              <a:rPr dirty="0"/>
              <a:t>websites,"</a:t>
            </a:r>
            <a:r>
              <a:rPr spc="370" dirty="0"/>
              <a:t> </a:t>
            </a:r>
            <a:r>
              <a:rPr spc="10" dirty="0"/>
              <a:t>in</a:t>
            </a:r>
            <a:r>
              <a:rPr spc="370" dirty="0"/>
              <a:t> </a:t>
            </a:r>
            <a:r>
              <a:rPr spc="-5" dirty="0"/>
              <a:t>2016</a:t>
            </a:r>
            <a:r>
              <a:rPr spc="400" dirty="0"/>
              <a:t> </a:t>
            </a:r>
            <a:r>
              <a:rPr spc="-10" dirty="0"/>
              <a:t>IEEE  </a:t>
            </a:r>
            <a:r>
              <a:rPr spc="5" dirty="0"/>
              <a:t>7th</a:t>
            </a:r>
            <a:r>
              <a:rPr spc="370" dirty="0"/>
              <a:t> </a:t>
            </a:r>
            <a:r>
              <a:rPr dirty="0"/>
              <a:t>Annual </a:t>
            </a:r>
            <a:r>
              <a:rPr spc="-434" dirty="0"/>
              <a:t> </a:t>
            </a:r>
            <a:r>
              <a:rPr dirty="0"/>
              <a:t>Information</a:t>
            </a:r>
            <a:r>
              <a:rPr spc="-50" dirty="0"/>
              <a:t> </a:t>
            </a:r>
            <a:r>
              <a:rPr spc="-25" dirty="0"/>
              <a:t>Technology,</a:t>
            </a:r>
            <a:r>
              <a:rPr spc="20" dirty="0"/>
              <a:t> </a:t>
            </a:r>
            <a:r>
              <a:rPr dirty="0"/>
              <a:t>Electronics</a:t>
            </a:r>
            <a:r>
              <a:rPr spc="-25" dirty="0"/>
              <a:t> </a:t>
            </a:r>
            <a:r>
              <a:rPr spc="5" dirty="0"/>
              <a:t>and</a:t>
            </a:r>
            <a:r>
              <a:rPr spc="-20" dirty="0"/>
              <a:t> </a:t>
            </a:r>
            <a:r>
              <a:rPr dirty="0"/>
              <a:t>Mobile</a:t>
            </a:r>
            <a:r>
              <a:rPr spc="-15" dirty="0"/>
              <a:t> </a:t>
            </a:r>
            <a:r>
              <a:rPr spc="-5" dirty="0"/>
              <a:t>Communication </a:t>
            </a:r>
            <a:r>
              <a:rPr dirty="0"/>
              <a:t>Con-ference</a:t>
            </a:r>
            <a:r>
              <a:rPr spc="-10" dirty="0"/>
              <a:t> </a:t>
            </a:r>
            <a:r>
              <a:rPr dirty="0"/>
              <a:t>(IEMCON),</a:t>
            </a:r>
            <a:r>
              <a:rPr spc="-25" dirty="0"/>
              <a:t> </a:t>
            </a:r>
            <a:r>
              <a:rPr spc="-5" dirty="0"/>
              <a:t>2016:</a:t>
            </a:r>
            <a:r>
              <a:rPr spc="5" dirty="0"/>
              <a:t> </a:t>
            </a:r>
            <a:r>
              <a:rPr dirty="0"/>
              <a:t>IEEE, </a:t>
            </a:r>
            <a:r>
              <a:rPr spc="-5" dirty="0"/>
              <a:t>pp.</a:t>
            </a:r>
            <a:r>
              <a:rPr spc="5" dirty="0"/>
              <a:t> </a:t>
            </a:r>
            <a:r>
              <a:rPr spc="-5" dirty="0"/>
              <a:t>1-6.</a:t>
            </a:r>
          </a:p>
          <a:p>
            <a:pPr marL="12700" marR="10795">
              <a:lnSpc>
                <a:spcPts val="1950"/>
              </a:lnSpc>
              <a:spcBef>
                <a:spcPts val="980"/>
              </a:spcBef>
              <a:buAutoNum type="arabicPlain" startAt="9"/>
              <a:tabLst>
                <a:tab pos="486409" algn="l"/>
              </a:tabLst>
            </a:pPr>
            <a:r>
              <a:rPr dirty="0"/>
              <a:t>A.</a:t>
            </a:r>
            <a:r>
              <a:rPr spc="280" dirty="0"/>
              <a:t> </a:t>
            </a:r>
            <a:r>
              <a:rPr spc="-5" dirty="0"/>
              <a:t>K.</a:t>
            </a:r>
            <a:r>
              <a:rPr spc="280" dirty="0"/>
              <a:t> </a:t>
            </a:r>
            <a:r>
              <a:rPr dirty="0"/>
              <a:t>Jain</a:t>
            </a:r>
            <a:r>
              <a:rPr spc="265" dirty="0"/>
              <a:t> </a:t>
            </a:r>
            <a:r>
              <a:rPr spc="5" dirty="0"/>
              <a:t>and</a:t>
            </a:r>
            <a:r>
              <a:rPr spc="254" dirty="0"/>
              <a:t> </a:t>
            </a:r>
            <a:r>
              <a:rPr spc="-5" dirty="0"/>
              <a:t>B.</a:t>
            </a:r>
            <a:r>
              <a:rPr spc="285" dirty="0"/>
              <a:t> </a:t>
            </a:r>
            <a:r>
              <a:rPr spc="-5" dirty="0"/>
              <a:t>B.</a:t>
            </a:r>
            <a:r>
              <a:rPr spc="280" dirty="0"/>
              <a:t> </a:t>
            </a:r>
            <a:r>
              <a:rPr spc="5" dirty="0"/>
              <a:t>Gupta,</a:t>
            </a:r>
            <a:r>
              <a:rPr spc="254" dirty="0"/>
              <a:t> </a:t>
            </a:r>
            <a:r>
              <a:rPr spc="5" dirty="0"/>
              <a:t>"A</a:t>
            </a:r>
            <a:r>
              <a:rPr spc="170" dirty="0"/>
              <a:t> </a:t>
            </a:r>
            <a:r>
              <a:rPr dirty="0"/>
              <a:t>novel</a:t>
            </a:r>
            <a:r>
              <a:rPr spc="265" dirty="0"/>
              <a:t> </a:t>
            </a:r>
            <a:r>
              <a:rPr spc="-5" dirty="0"/>
              <a:t>approach</a:t>
            </a:r>
            <a:r>
              <a:rPr spc="285" dirty="0"/>
              <a:t> </a:t>
            </a:r>
            <a:r>
              <a:rPr spc="10" dirty="0"/>
              <a:t>to</a:t>
            </a:r>
            <a:r>
              <a:rPr spc="254" dirty="0"/>
              <a:t> </a:t>
            </a:r>
            <a:r>
              <a:rPr dirty="0"/>
              <a:t>protect</a:t>
            </a:r>
            <a:r>
              <a:rPr spc="280" dirty="0"/>
              <a:t> </a:t>
            </a:r>
            <a:r>
              <a:rPr spc="-10" dirty="0"/>
              <a:t>against</a:t>
            </a:r>
            <a:r>
              <a:rPr spc="320" dirty="0"/>
              <a:t> </a:t>
            </a:r>
            <a:r>
              <a:rPr dirty="0"/>
              <a:t>phishing</a:t>
            </a:r>
            <a:r>
              <a:rPr spc="260" dirty="0"/>
              <a:t> </a:t>
            </a:r>
            <a:r>
              <a:rPr spc="-10" dirty="0"/>
              <a:t>attacks</a:t>
            </a:r>
            <a:r>
              <a:rPr spc="315" dirty="0"/>
              <a:t> </a:t>
            </a:r>
            <a:r>
              <a:rPr spc="10" dirty="0"/>
              <a:t>at</a:t>
            </a:r>
            <a:r>
              <a:rPr spc="254" dirty="0"/>
              <a:t> </a:t>
            </a:r>
            <a:r>
              <a:rPr spc="5" dirty="0"/>
              <a:t>client</a:t>
            </a:r>
            <a:r>
              <a:rPr spc="254" dirty="0"/>
              <a:t> </a:t>
            </a:r>
            <a:r>
              <a:rPr spc="-5" dirty="0"/>
              <a:t>side</a:t>
            </a:r>
            <a:r>
              <a:rPr spc="290" dirty="0"/>
              <a:t> </a:t>
            </a:r>
            <a:r>
              <a:rPr spc="-5" dirty="0"/>
              <a:t>using</a:t>
            </a:r>
            <a:r>
              <a:rPr spc="285" dirty="0"/>
              <a:t> </a:t>
            </a:r>
            <a:r>
              <a:rPr spc="-5" dirty="0"/>
              <a:t>auto- </a:t>
            </a:r>
            <a:r>
              <a:rPr spc="-434" dirty="0"/>
              <a:t> </a:t>
            </a:r>
            <a:r>
              <a:rPr spc="-5" dirty="0"/>
              <a:t>updated</a:t>
            </a:r>
            <a:r>
              <a:rPr spc="5" dirty="0"/>
              <a:t> </a:t>
            </a:r>
            <a:r>
              <a:rPr spc="-5" dirty="0"/>
              <a:t>white-list,"</a:t>
            </a:r>
            <a:r>
              <a:rPr spc="30" dirty="0"/>
              <a:t> </a:t>
            </a:r>
            <a:r>
              <a:rPr dirty="0"/>
              <a:t>EURASIP</a:t>
            </a:r>
            <a:r>
              <a:rPr spc="-95" dirty="0"/>
              <a:t> </a:t>
            </a:r>
            <a:r>
              <a:rPr spc="-5" dirty="0"/>
              <a:t>Journal</a:t>
            </a:r>
            <a:r>
              <a:rPr spc="5" dirty="0"/>
              <a:t> </a:t>
            </a:r>
            <a:r>
              <a:rPr spc="-5" dirty="0"/>
              <a:t>on</a:t>
            </a:r>
            <a:r>
              <a:rPr dirty="0"/>
              <a:t> Information</a:t>
            </a:r>
            <a:r>
              <a:rPr spc="-15" dirty="0"/>
              <a:t> </a:t>
            </a:r>
            <a:r>
              <a:rPr spc="-20" dirty="0"/>
              <a:t>Security,</a:t>
            </a:r>
            <a:r>
              <a:rPr spc="40" dirty="0"/>
              <a:t> </a:t>
            </a:r>
            <a:r>
              <a:rPr spc="-5" dirty="0"/>
              <a:t>vol.</a:t>
            </a:r>
            <a:r>
              <a:rPr dirty="0"/>
              <a:t> </a:t>
            </a:r>
            <a:r>
              <a:rPr spc="-5" dirty="0"/>
              <a:t>2016,</a:t>
            </a:r>
            <a:r>
              <a:rPr dirty="0"/>
              <a:t> </a:t>
            </a:r>
            <a:r>
              <a:rPr spc="-5" dirty="0"/>
              <a:t>no.</a:t>
            </a:r>
            <a:r>
              <a:rPr spc="5" dirty="0"/>
              <a:t> </a:t>
            </a:r>
            <a:r>
              <a:rPr spc="-5" dirty="0"/>
              <a:t>1, pp.</a:t>
            </a:r>
            <a:r>
              <a:rPr dirty="0"/>
              <a:t> </a:t>
            </a:r>
            <a:r>
              <a:rPr spc="-15" dirty="0"/>
              <a:t>1-11,</a:t>
            </a:r>
            <a:r>
              <a:rPr spc="-5" dirty="0"/>
              <a:t> 2016.</a:t>
            </a:r>
          </a:p>
          <a:p>
            <a:pPr marL="12700" marR="14604">
              <a:lnSpc>
                <a:spcPts val="1950"/>
              </a:lnSpc>
              <a:spcBef>
                <a:spcPts val="980"/>
              </a:spcBef>
              <a:buAutoNum type="arabicPlain" startAt="9"/>
              <a:tabLst>
                <a:tab pos="461645" algn="l"/>
              </a:tabLst>
            </a:pPr>
            <a:r>
              <a:rPr spc="-5" dirty="0"/>
              <a:t>M.</a:t>
            </a:r>
            <a:r>
              <a:rPr spc="85" dirty="0"/>
              <a:t> </a:t>
            </a:r>
            <a:r>
              <a:rPr spc="-35" dirty="0"/>
              <a:t>Aydin</a:t>
            </a:r>
            <a:r>
              <a:rPr spc="75" dirty="0"/>
              <a:t> </a:t>
            </a:r>
            <a:r>
              <a:rPr spc="5" dirty="0"/>
              <a:t>and</a:t>
            </a:r>
            <a:r>
              <a:rPr spc="65" dirty="0"/>
              <a:t> </a:t>
            </a:r>
            <a:r>
              <a:rPr spc="-5" dirty="0"/>
              <a:t>N.</a:t>
            </a:r>
            <a:r>
              <a:rPr spc="85" dirty="0"/>
              <a:t> </a:t>
            </a:r>
            <a:r>
              <a:rPr spc="-5" dirty="0"/>
              <a:t>Baykal,</a:t>
            </a:r>
            <a:r>
              <a:rPr spc="95" dirty="0"/>
              <a:t> </a:t>
            </a:r>
            <a:r>
              <a:rPr spc="-5" dirty="0"/>
              <a:t>"Feature</a:t>
            </a:r>
            <a:r>
              <a:rPr spc="105" dirty="0"/>
              <a:t> </a:t>
            </a:r>
            <a:r>
              <a:rPr spc="-5" dirty="0"/>
              <a:t>extraction</a:t>
            </a:r>
            <a:r>
              <a:rPr spc="90" dirty="0"/>
              <a:t> </a:t>
            </a:r>
            <a:r>
              <a:rPr spc="5" dirty="0"/>
              <a:t>and</a:t>
            </a:r>
            <a:r>
              <a:rPr spc="65" dirty="0"/>
              <a:t> </a:t>
            </a:r>
            <a:r>
              <a:rPr dirty="0"/>
              <a:t>classification</a:t>
            </a:r>
            <a:r>
              <a:rPr spc="60" dirty="0"/>
              <a:t> </a:t>
            </a:r>
            <a:r>
              <a:rPr dirty="0"/>
              <a:t>phishing</a:t>
            </a:r>
            <a:r>
              <a:rPr spc="65" dirty="0"/>
              <a:t> </a:t>
            </a:r>
            <a:r>
              <a:rPr spc="-10" dirty="0"/>
              <a:t>websites</a:t>
            </a:r>
            <a:r>
              <a:rPr spc="120" dirty="0"/>
              <a:t> </a:t>
            </a:r>
            <a:r>
              <a:rPr dirty="0"/>
              <a:t>based</a:t>
            </a:r>
            <a:r>
              <a:rPr spc="70" dirty="0"/>
              <a:t> </a:t>
            </a:r>
            <a:r>
              <a:rPr spc="-5" dirty="0"/>
              <a:t>on</a:t>
            </a:r>
            <a:r>
              <a:rPr spc="85" dirty="0"/>
              <a:t> </a:t>
            </a:r>
            <a:r>
              <a:rPr spc="-5" dirty="0"/>
              <a:t>URL,"</a:t>
            </a:r>
            <a:r>
              <a:rPr spc="95" dirty="0"/>
              <a:t> </a:t>
            </a:r>
            <a:r>
              <a:rPr spc="10" dirty="0"/>
              <a:t>in</a:t>
            </a:r>
            <a:r>
              <a:rPr spc="60" dirty="0"/>
              <a:t> </a:t>
            </a:r>
            <a:r>
              <a:rPr dirty="0"/>
              <a:t>2015</a:t>
            </a:r>
            <a:r>
              <a:rPr spc="80" dirty="0"/>
              <a:t> </a:t>
            </a:r>
            <a:r>
              <a:rPr spc="-10" dirty="0"/>
              <a:t>IEEE </a:t>
            </a:r>
            <a:r>
              <a:rPr spc="-434" dirty="0"/>
              <a:t> </a:t>
            </a:r>
            <a:r>
              <a:rPr spc="-5" dirty="0"/>
              <a:t>Conference</a:t>
            </a:r>
            <a:r>
              <a:rPr spc="5" dirty="0"/>
              <a:t> </a:t>
            </a:r>
            <a:r>
              <a:rPr dirty="0"/>
              <a:t>on </a:t>
            </a:r>
            <a:r>
              <a:rPr spc="-5" dirty="0"/>
              <a:t>Communications</a:t>
            </a:r>
            <a:r>
              <a:rPr spc="-10" dirty="0"/>
              <a:t> </a:t>
            </a:r>
            <a:r>
              <a:rPr spc="5" dirty="0"/>
              <a:t>and</a:t>
            </a:r>
            <a:r>
              <a:rPr spc="-20" dirty="0"/>
              <a:t> </a:t>
            </a:r>
            <a:r>
              <a:rPr spc="-5" dirty="0"/>
              <a:t>Network</a:t>
            </a:r>
            <a:r>
              <a:rPr spc="5" dirty="0"/>
              <a:t> </a:t>
            </a:r>
            <a:r>
              <a:rPr spc="-5" dirty="0"/>
              <a:t>Security</a:t>
            </a:r>
            <a:r>
              <a:rPr spc="10" dirty="0"/>
              <a:t> </a:t>
            </a:r>
            <a:r>
              <a:rPr dirty="0"/>
              <a:t>(CNS),</a:t>
            </a:r>
            <a:r>
              <a:rPr spc="-20" dirty="0"/>
              <a:t> </a:t>
            </a:r>
            <a:r>
              <a:rPr spc="-5" dirty="0"/>
              <a:t>2015:</a:t>
            </a:r>
            <a:r>
              <a:rPr spc="5" dirty="0"/>
              <a:t> </a:t>
            </a:r>
            <a:r>
              <a:rPr spc="-5" dirty="0"/>
              <a:t>IEEE,</a:t>
            </a:r>
            <a:r>
              <a:rPr spc="5" dirty="0"/>
              <a:t> </a:t>
            </a:r>
            <a:r>
              <a:rPr spc="-5" dirty="0"/>
              <a:t>pp.</a:t>
            </a:r>
            <a:r>
              <a:rPr dirty="0"/>
              <a:t> </a:t>
            </a:r>
            <a:r>
              <a:rPr spc="-5" dirty="0"/>
              <a:t>769-770.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264534" y="2246058"/>
            <a:ext cx="5979795" cy="1490345"/>
          </a:xfrm>
          <a:prstGeom prst="rect">
            <a:avLst/>
          </a:prstGeom>
        </p:spPr>
        <p:txBody>
          <a:bodyPr vert="horz" wrap="square" lIns="0" tIns="13970" rIns="0" bIns="0" rtlCol="0">
            <a:spAutoFit/>
          </a:bodyPr>
          <a:lstStyle/>
          <a:p>
            <a:pPr marL="12700">
              <a:lnSpc>
                <a:spcPct val="100000"/>
              </a:lnSpc>
              <a:spcBef>
                <a:spcPts val="110"/>
              </a:spcBef>
            </a:pPr>
            <a:r>
              <a:rPr sz="9600" spc="-204" dirty="0">
                <a:latin typeface="Trebuchet MS"/>
                <a:cs typeface="Trebuchet MS"/>
              </a:rPr>
              <a:t>Tha</a:t>
            </a:r>
            <a:r>
              <a:rPr sz="9600" spc="-235" dirty="0">
                <a:latin typeface="Trebuchet MS"/>
                <a:cs typeface="Trebuchet MS"/>
              </a:rPr>
              <a:t>n</a:t>
            </a:r>
            <a:r>
              <a:rPr sz="9600" spc="-165" dirty="0">
                <a:latin typeface="Trebuchet MS"/>
                <a:cs typeface="Trebuchet MS"/>
              </a:rPr>
              <a:t>k</a:t>
            </a:r>
            <a:r>
              <a:rPr sz="9600" spc="-905" dirty="0">
                <a:latin typeface="Trebuchet MS"/>
                <a:cs typeface="Trebuchet MS"/>
              </a:rPr>
              <a:t> </a:t>
            </a:r>
            <a:r>
              <a:rPr sz="9600" spc="-969" dirty="0">
                <a:latin typeface="Trebuchet MS"/>
                <a:cs typeface="Trebuchet MS"/>
              </a:rPr>
              <a:t>Y</a:t>
            </a:r>
            <a:r>
              <a:rPr sz="9600" spc="100" dirty="0">
                <a:latin typeface="Trebuchet MS"/>
                <a:cs typeface="Trebuchet MS"/>
              </a:rPr>
              <a:t>o</a:t>
            </a:r>
            <a:r>
              <a:rPr sz="9600" spc="120" dirty="0">
                <a:latin typeface="Trebuchet MS"/>
                <a:cs typeface="Trebuchet MS"/>
              </a:rPr>
              <a:t>u</a:t>
            </a:r>
            <a:r>
              <a:rPr sz="9600" spc="-919" dirty="0">
                <a:latin typeface="Trebuchet MS"/>
                <a:cs typeface="Trebuchet MS"/>
              </a:rPr>
              <a:t> </a:t>
            </a:r>
            <a:r>
              <a:rPr sz="9600" spc="-710" dirty="0">
                <a:latin typeface="Trebuchet MS"/>
                <a:cs typeface="Trebuchet MS"/>
              </a:rPr>
              <a:t>!</a:t>
            </a:r>
            <a:endParaRPr sz="9600">
              <a:latin typeface="Trebuchet MS"/>
              <a:cs typeface="Trebuchet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25365" y="628332"/>
            <a:ext cx="3554095" cy="701040"/>
          </a:xfrm>
          <a:prstGeom prst="rect">
            <a:avLst/>
          </a:prstGeom>
        </p:spPr>
        <p:txBody>
          <a:bodyPr vert="horz" wrap="square" lIns="0" tIns="16510" rIns="0" bIns="0" rtlCol="0">
            <a:spAutoFit/>
          </a:bodyPr>
          <a:lstStyle/>
          <a:p>
            <a:pPr marL="12700">
              <a:lnSpc>
                <a:spcPct val="100000"/>
              </a:lnSpc>
              <a:spcBef>
                <a:spcPts val="130"/>
              </a:spcBef>
            </a:pPr>
            <a:r>
              <a:rPr spc="5" dirty="0"/>
              <a:t>Data</a:t>
            </a:r>
            <a:r>
              <a:rPr spc="-155" dirty="0"/>
              <a:t> </a:t>
            </a:r>
            <a:r>
              <a:rPr spc="5" dirty="0"/>
              <a:t>Collection</a:t>
            </a:r>
          </a:p>
        </p:txBody>
      </p:sp>
      <p:sp>
        <p:nvSpPr>
          <p:cNvPr id="3" name="object 3"/>
          <p:cNvSpPr txBox="1"/>
          <p:nvPr/>
        </p:nvSpPr>
        <p:spPr>
          <a:xfrm>
            <a:off x="917575" y="1731834"/>
            <a:ext cx="10366375" cy="4336415"/>
          </a:xfrm>
          <a:prstGeom prst="rect">
            <a:avLst/>
          </a:prstGeom>
        </p:spPr>
        <p:txBody>
          <a:bodyPr vert="horz" wrap="square" lIns="0" tIns="50165" rIns="0" bIns="0" rtlCol="0">
            <a:spAutoFit/>
          </a:bodyPr>
          <a:lstStyle/>
          <a:p>
            <a:pPr marL="266700" indent="-254635">
              <a:lnSpc>
                <a:spcPct val="100000"/>
              </a:lnSpc>
              <a:spcBef>
                <a:spcPts val="395"/>
              </a:spcBef>
              <a:buAutoNum type="arabicPeriod"/>
              <a:tabLst>
                <a:tab pos="267335" algn="l"/>
              </a:tabLst>
            </a:pPr>
            <a:r>
              <a:rPr sz="2000" spc="10" dirty="0">
                <a:latin typeface="Times New Roman"/>
                <a:cs typeface="Times New Roman"/>
              </a:rPr>
              <a:t>Data</a:t>
            </a:r>
            <a:r>
              <a:rPr sz="2000" spc="-80" dirty="0">
                <a:latin typeface="Times New Roman"/>
                <a:cs typeface="Times New Roman"/>
              </a:rPr>
              <a:t> </a:t>
            </a:r>
            <a:r>
              <a:rPr sz="2000" spc="-5" dirty="0">
                <a:latin typeface="Times New Roman"/>
                <a:cs typeface="Times New Roman"/>
              </a:rPr>
              <a:t>Collection:</a:t>
            </a:r>
            <a:endParaRPr sz="2000">
              <a:latin typeface="Times New Roman"/>
              <a:cs typeface="Times New Roman"/>
            </a:endParaRPr>
          </a:p>
          <a:p>
            <a:pPr marL="12700" marR="5715">
              <a:lnSpc>
                <a:spcPct val="68800"/>
              </a:lnSpc>
              <a:spcBef>
                <a:spcPts val="1050"/>
              </a:spcBef>
            </a:pPr>
            <a:r>
              <a:rPr sz="2000" spc="-5" dirty="0">
                <a:latin typeface="Times New Roman"/>
                <a:cs typeface="Times New Roman"/>
              </a:rPr>
              <a:t>Phishing</a:t>
            </a:r>
            <a:r>
              <a:rPr sz="2000" spc="370" dirty="0">
                <a:latin typeface="Times New Roman"/>
                <a:cs typeface="Times New Roman"/>
              </a:rPr>
              <a:t> </a:t>
            </a:r>
            <a:r>
              <a:rPr sz="2000" spc="-30" dirty="0">
                <a:latin typeface="Times New Roman"/>
                <a:cs typeface="Times New Roman"/>
              </a:rPr>
              <a:t>Website</a:t>
            </a:r>
            <a:r>
              <a:rPr sz="2000" spc="405" dirty="0">
                <a:latin typeface="Times New Roman"/>
                <a:cs typeface="Times New Roman"/>
              </a:rPr>
              <a:t> </a:t>
            </a:r>
            <a:r>
              <a:rPr sz="2000" spc="-5" dirty="0">
                <a:latin typeface="Times New Roman"/>
                <a:cs typeface="Times New Roman"/>
              </a:rPr>
              <a:t>Data:</a:t>
            </a:r>
            <a:r>
              <a:rPr sz="2000" spc="385" dirty="0">
                <a:latin typeface="Times New Roman"/>
                <a:cs typeface="Times New Roman"/>
              </a:rPr>
              <a:t> </a:t>
            </a:r>
            <a:r>
              <a:rPr sz="2000" dirty="0">
                <a:latin typeface="Times New Roman"/>
                <a:cs typeface="Times New Roman"/>
              </a:rPr>
              <a:t>Gather</a:t>
            </a:r>
            <a:r>
              <a:rPr sz="2000" spc="365" dirty="0">
                <a:latin typeface="Times New Roman"/>
                <a:cs typeface="Times New Roman"/>
              </a:rPr>
              <a:t> </a:t>
            </a:r>
            <a:r>
              <a:rPr sz="2000" spc="-5" dirty="0">
                <a:latin typeface="Times New Roman"/>
                <a:cs typeface="Times New Roman"/>
              </a:rPr>
              <a:t>datasets</a:t>
            </a:r>
            <a:r>
              <a:rPr sz="2000" spc="380" dirty="0">
                <a:latin typeface="Times New Roman"/>
                <a:cs typeface="Times New Roman"/>
              </a:rPr>
              <a:t> </a:t>
            </a:r>
            <a:r>
              <a:rPr sz="2000" dirty="0">
                <a:latin typeface="Times New Roman"/>
                <a:cs typeface="Times New Roman"/>
              </a:rPr>
              <a:t>from</a:t>
            </a:r>
            <a:r>
              <a:rPr sz="2000" spc="380" dirty="0">
                <a:latin typeface="Times New Roman"/>
                <a:cs typeface="Times New Roman"/>
              </a:rPr>
              <a:t> </a:t>
            </a:r>
            <a:r>
              <a:rPr sz="2000" spc="-5" dirty="0">
                <a:latin typeface="Times New Roman"/>
                <a:cs typeface="Times New Roman"/>
              </a:rPr>
              <a:t>publicly</a:t>
            </a:r>
            <a:r>
              <a:rPr sz="2000" spc="380" dirty="0">
                <a:latin typeface="Times New Roman"/>
                <a:cs typeface="Times New Roman"/>
              </a:rPr>
              <a:t> </a:t>
            </a:r>
            <a:r>
              <a:rPr sz="2000" spc="-5" dirty="0">
                <a:latin typeface="Times New Roman"/>
                <a:cs typeface="Times New Roman"/>
              </a:rPr>
              <a:t>available</a:t>
            </a:r>
            <a:r>
              <a:rPr sz="2000" spc="405" dirty="0">
                <a:latin typeface="Times New Roman"/>
                <a:cs typeface="Times New Roman"/>
              </a:rPr>
              <a:t> </a:t>
            </a:r>
            <a:r>
              <a:rPr sz="2000" dirty="0">
                <a:latin typeface="Times New Roman"/>
                <a:cs typeface="Times New Roman"/>
              </a:rPr>
              <a:t>sources</a:t>
            </a:r>
            <a:r>
              <a:rPr sz="2000" spc="350" dirty="0">
                <a:latin typeface="Times New Roman"/>
                <a:cs typeface="Times New Roman"/>
              </a:rPr>
              <a:t> </a:t>
            </a:r>
            <a:r>
              <a:rPr sz="2000" spc="10" dirty="0">
                <a:latin typeface="Times New Roman"/>
                <a:cs typeface="Times New Roman"/>
              </a:rPr>
              <a:t>such</a:t>
            </a:r>
            <a:r>
              <a:rPr sz="2000" spc="350" dirty="0">
                <a:latin typeface="Times New Roman"/>
                <a:cs typeface="Times New Roman"/>
              </a:rPr>
              <a:t> </a:t>
            </a:r>
            <a:r>
              <a:rPr sz="2000" spc="5" dirty="0">
                <a:latin typeface="Times New Roman"/>
                <a:cs typeface="Times New Roman"/>
              </a:rPr>
              <a:t>as</a:t>
            </a:r>
            <a:r>
              <a:rPr sz="2000" spc="375" dirty="0">
                <a:latin typeface="Times New Roman"/>
                <a:cs typeface="Times New Roman"/>
              </a:rPr>
              <a:t> </a:t>
            </a:r>
            <a:r>
              <a:rPr sz="2000" spc="-20" dirty="0">
                <a:latin typeface="Times New Roman"/>
                <a:cs typeface="Times New Roman"/>
              </a:rPr>
              <a:t>PhishTank,</a:t>
            </a:r>
            <a:r>
              <a:rPr sz="2000" spc="395" dirty="0">
                <a:latin typeface="Times New Roman"/>
                <a:cs typeface="Times New Roman"/>
              </a:rPr>
              <a:t> </a:t>
            </a:r>
            <a:r>
              <a:rPr sz="2000" dirty="0">
                <a:latin typeface="Times New Roman"/>
                <a:cs typeface="Times New Roman"/>
              </a:rPr>
              <a:t>UCI </a:t>
            </a:r>
            <a:r>
              <a:rPr sz="2000" spc="-484" dirty="0">
                <a:latin typeface="Times New Roman"/>
                <a:cs typeface="Times New Roman"/>
              </a:rPr>
              <a:t> </a:t>
            </a:r>
            <a:r>
              <a:rPr sz="2000" spc="-15" dirty="0">
                <a:latin typeface="Times New Roman"/>
                <a:cs typeface="Times New Roman"/>
              </a:rPr>
              <a:t>repository,</a:t>
            </a:r>
            <a:r>
              <a:rPr sz="2000" spc="-5" dirty="0">
                <a:latin typeface="Times New Roman"/>
                <a:cs typeface="Times New Roman"/>
              </a:rPr>
              <a:t> </a:t>
            </a:r>
            <a:r>
              <a:rPr sz="2000" spc="-10" dirty="0">
                <a:latin typeface="Times New Roman"/>
                <a:cs typeface="Times New Roman"/>
              </a:rPr>
              <a:t>or</a:t>
            </a:r>
            <a:r>
              <a:rPr sz="2000" spc="10" dirty="0">
                <a:latin typeface="Times New Roman"/>
                <a:cs typeface="Times New Roman"/>
              </a:rPr>
              <a:t> </a:t>
            </a:r>
            <a:r>
              <a:rPr sz="2000" spc="-5" dirty="0">
                <a:latin typeface="Times New Roman"/>
                <a:cs typeface="Times New Roman"/>
              </a:rPr>
              <a:t>Kaggle,</a:t>
            </a:r>
            <a:r>
              <a:rPr sz="2000" dirty="0">
                <a:latin typeface="Times New Roman"/>
                <a:cs typeface="Times New Roman"/>
              </a:rPr>
              <a:t> which</a:t>
            </a:r>
            <a:r>
              <a:rPr sz="2000" spc="-25" dirty="0">
                <a:latin typeface="Times New Roman"/>
                <a:cs typeface="Times New Roman"/>
              </a:rPr>
              <a:t> </a:t>
            </a:r>
            <a:r>
              <a:rPr sz="2000" dirty="0">
                <a:latin typeface="Times New Roman"/>
                <a:cs typeface="Times New Roman"/>
              </a:rPr>
              <a:t>contain</a:t>
            </a:r>
            <a:r>
              <a:rPr sz="2000" spc="-20" dirty="0">
                <a:latin typeface="Times New Roman"/>
                <a:cs typeface="Times New Roman"/>
              </a:rPr>
              <a:t> </a:t>
            </a:r>
            <a:r>
              <a:rPr sz="2000" dirty="0">
                <a:latin typeface="Times New Roman"/>
                <a:cs typeface="Times New Roman"/>
              </a:rPr>
              <a:t>records</a:t>
            </a:r>
            <a:r>
              <a:rPr sz="2000" spc="-15" dirty="0">
                <a:latin typeface="Times New Roman"/>
                <a:cs typeface="Times New Roman"/>
              </a:rPr>
              <a:t> </a:t>
            </a:r>
            <a:r>
              <a:rPr sz="2000" spc="-10" dirty="0">
                <a:latin typeface="Times New Roman"/>
                <a:cs typeface="Times New Roman"/>
              </a:rPr>
              <a:t>of</a:t>
            </a:r>
            <a:r>
              <a:rPr sz="2000" spc="10" dirty="0">
                <a:latin typeface="Times New Roman"/>
                <a:cs typeface="Times New Roman"/>
              </a:rPr>
              <a:t> </a:t>
            </a:r>
            <a:r>
              <a:rPr sz="2000" spc="-5" dirty="0">
                <a:latin typeface="Times New Roman"/>
                <a:cs typeface="Times New Roman"/>
              </a:rPr>
              <a:t>both</a:t>
            </a:r>
            <a:r>
              <a:rPr sz="2000" spc="-15" dirty="0">
                <a:latin typeface="Times New Roman"/>
                <a:cs typeface="Times New Roman"/>
              </a:rPr>
              <a:t> </a:t>
            </a:r>
            <a:r>
              <a:rPr sz="2000" spc="-5" dirty="0">
                <a:latin typeface="Times New Roman"/>
                <a:cs typeface="Times New Roman"/>
              </a:rPr>
              <a:t>phishing</a:t>
            </a:r>
            <a:r>
              <a:rPr sz="2000" spc="15" dirty="0">
                <a:latin typeface="Times New Roman"/>
                <a:cs typeface="Times New Roman"/>
              </a:rPr>
              <a:t> </a:t>
            </a:r>
            <a:r>
              <a:rPr sz="2000" spc="-5" dirty="0">
                <a:latin typeface="Times New Roman"/>
                <a:cs typeface="Times New Roman"/>
              </a:rPr>
              <a:t>and</a:t>
            </a:r>
            <a:r>
              <a:rPr sz="2000" dirty="0">
                <a:latin typeface="Times New Roman"/>
                <a:cs typeface="Times New Roman"/>
              </a:rPr>
              <a:t> </a:t>
            </a:r>
            <a:r>
              <a:rPr sz="2000" spc="-10" dirty="0">
                <a:latin typeface="Times New Roman"/>
                <a:cs typeface="Times New Roman"/>
              </a:rPr>
              <a:t>legitimate</a:t>
            </a:r>
            <a:r>
              <a:rPr sz="2000" spc="25" dirty="0">
                <a:latin typeface="Times New Roman"/>
                <a:cs typeface="Times New Roman"/>
              </a:rPr>
              <a:t> </a:t>
            </a:r>
            <a:r>
              <a:rPr sz="2000" spc="-5" dirty="0">
                <a:latin typeface="Times New Roman"/>
                <a:cs typeface="Times New Roman"/>
              </a:rPr>
              <a:t>websites.</a:t>
            </a:r>
            <a:endParaRPr sz="2000">
              <a:latin typeface="Times New Roman"/>
              <a:cs typeface="Times New Roman"/>
            </a:endParaRPr>
          </a:p>
          <a:p>
            <a:pPr marL="12700" marR="5080">
              <a:lnSpc>
                <a:spcPct val="68900"/>
              </a:lnSpc>
              <a:spcBef>
                <a:spcPts val="1050"/>
              </a:spcBef>
            </a:pPr>
            <a:r>
              <a:rPr sz="2000" spc="-10" dirty="0">
                <a:latin typeface="Times New Roman"/>
                <a:cs typeface="Times New Roman"/>
              </a:rPr>
              <a:t>Legitimate</a:t>
            </a:r>
            <a:r>
              <a:rPr sz="2000" spc="409" dirty="0">
                <a:latin typeface="Times New Roman"/>
                <a:cs typeface="Times New Roman"/>
              </a:rPr>
              <a:t> </a:t>
            </a:r>
            <a:r>
              <a:rPr sz="2000" spc="-30" dirty="0">
                <a:latin typeface="Times New Roman"/>
                <a:cs typeface="Times New Roman"/>
              </a:rPr>
              <a:t>Website</a:t>
            </a:r>
            <a:r>
              <a:rPr sz="2000" spc="405" dirty="0">
                <a:latin typeface="Times New Roman"/>
                <a:cs typeface="Times New Roman"/>
              </a:rPr>
              <a:t> </a:t>
            </a:r>
            <a:r>
              <a:rPr sz="2000" dirty="0">
                <a:latin typeface="Times New Roman"/>
                <a:cs typeface="Times New Roman"/>
              </a:rPr>
              <a:t>Data:</a:t>
            </a:r>
            <a:r>
              <a:rPr sz="2000" spc="385" dirty="0">
                <a:latin typeface="Times New Roman"/>
                <a:cs typeface="Times New Roman"/>
              </a:rPr>
              <a:t> </a:t>
            </a:r>
            <a:r>
              <a:rPr sz="2000" dirty="0">
                <a:latin typeface="Times New Roman"/>
                <a:cs typeface="Times New Roman"/>
              </a:rPr>
              <a:t>Collect</a:t>
            </a:r>
            <a:r>
              <a:rPr sz="2000" spc="350" dirty="0">
                <a:latin typeface="Times New Roman"/>
                <a:cs typeface="Times New Roman"/>
              </a:rPr>
              <a:t> </a:t>
            </a:r>
            <a:r>
              <a:rPr sz="2000" spc="10" dirty="0">
                <a:latin typeface="Times New Roman"/>
                <a:cs typeface="Times New Roman"/>
              </a:rPr>
              <a:t>data</a:t>
            </a:r>
            <a:r>
              <a:rPr sz="2000" spc="350" dirty="0">
                <a:latin typeface="Times New Roman"/>
                <a:cs typeface="Times New Roman"/>
              </a:rPr>
              <a:t> </a:t>
            </a:r>
            <a:r>
              <a:rPr sz="2000" dirty="0">
                <a:latin typeface="Times New Roman"/>
                <a:cs typeface="Times New Roman"/>
              </a:rPr>
              <a:t>from</a:t>
            </a:r>
            <a:r>
              <a:rPr sz="2000" spc="380" dirty="0">
                <a:latin typeface="Times New Roman"/>
                <a:cs typeface="Times New Roman"/>
              </a:rPr>
              <a:t> </a:t>
            </a:r>
            <a:r>
              <a:rPr sz="2000" spc="-5" dirty="0">
                <a:latin typeface="Times New Roman"/>
                <a:cs typeface="Times New Roman"/>
              </a:rPr>
              <a:t>trustworthy</a:t>
            </a:r>
            <a:r>
              <a:rPr sz="2000" spc="420" dirty="0">
                <a:latin typeface="Times New Roman"/>
                <a:cs typeface="Times New Roman"/>
              </a:rPr>
              <a:t> </a:t>
            </a:r>
            <a:r>
              <a:rPr sz="2000" dirty="0">
                <a:latin typeface="Times New Roman"/>
                <a:cs typeface="Times New Roman"/>
              </a:rPr>
              <a:t>sources</a:t>
            </a:r>
            <a:r>
              <a:rPr sz="2000" spc="355" dirty="0">
                <a:latin typeface="Times New Roman"/>
                <a:cs typeface="Times New Roman"/>
              </a:rPr>
              <a:t> </a:t>
            </a:r>
            <a:r>
              <a:rPr sz="2000" spc="-5" dirty="0">
                <a:latin typeface="Times New Roman"/>
                <a:cs typeface="Times New Roman"/>
              </a:rPr>
              <a:t>for</a:t>
            </a:r>
            <a:r>
              <a:rPr sz="2000" spc="395" dirty="0">
                <a:latin typeface="Times New Roman"/>
                <a:cs typeface="Times New Roman"/>
              </a:rPr>
              <a:t> </a:t>
            </a:r>
            <a:r>
              <a:rPr sz="2000" spc="10" dirty="0">
                <a:latin typeface="Times New Roman"/>
                <a:cs typeface="Times New Roman"/>
              </a:rPr>
              <a:t>a</a:t>
            </a:r>
            <a:r>
              <a:rPr sz="2000" spc="390" dirty="0">
                <a:latin typeface="Times New Roman"/>
                <a:cs typeface="Times New Roman"/>
              </a:rPr>
              <a:t> </a:t>
            </a:r>
            <a:r>
              <a:rPr sz="2000" spc="-5" dirty="0">
                <a:latin typeface="Times New Roman"/>
                <a:cs typeface="Times New Roman"/>
              </a:rPr>
              <a:t>balanced</a:t>
            </a:r>
            <a:r>
              <a:rPr sz="2000" spc="420" dirty="0">
                <a:latin typeface="Times New Roman"/>
                <a:cs typeface="Times New Roman"/>
              </a:rPr>
              <a:t> </a:t>
            </a:r>
            <a:r>
              <a:rPr sz="2000" spc="-5" dirty="0">
                <a:latin typeface="Times New Roman"/>
                <a:cs typeface="Times New Roman"/>
              </a:rPr>
              <a:t>comparison</a:t>
            </a:r>
            <a:r>
              <a:rPr sz="2000" spc="380" dirty="0">
                <a:latin typeface="Times New Roman"/>
                <a:cs typeface="Times New Roman"/>
              </a:rPr>
              <a:t> </a:t>
            </a:r>
            <a:r>
              <a:rPr sz="2000" spc="-5" dirty="0">
                <a:latin typeface="Times New Roman"/>
                <a:cs typeface="Times New Roman"/>
              </a:rPr>
              <a:t>with </a:t>
            </a:r>
            <a:r>
              <a:rPr sz="2000" spc="-484" dirty="0">
                <a:latin typeface="Times New Roman"/>
                <a:cs typeface="Times New Roman"/>
              </a:rPr>
              <a:t> </a:t>
            </a:r>
            <a:r>
              <a:rPr sz="2000" spc="-5" dirty="0">
                <a:latin typeface="Times New Roman"/>
                <a:cs typeface="Times New Roman"/>
              </a:rPr>
              <a:t>phishing</a:t>
            </a:r>
            <a:r>
              <a:rPr sz="2000" spc="5" dirty="0">
                <a:latin typeface="Times New Roman"/>
                <a:cs typeface="Times New Roman"/>
              </a:rPr>
              <a:t> </a:t>
            </a:r>
            <a:r>
              <a:rPr sz="2000" spc="-5" dirty="0">
                <a:latin typeface="Times New Roman"/>
                <a:cs typeface="Times New Roman"/>
              </a:rPr>
              <a:t>websites.</a:t>
            </a:r>
            <a:endParaRPr sz="2000">
              <a:latin typeface="Times New Roman"/>
              <a:cs typeface="Times New Roman"/>
            </a:endParaRPr>
          </a:p>
          <a:p>
            <a:pPr>
              <a:lnSpc>
                <a:spcPct val="100000"/>
              </a:lnSpc>
              <a:spcBef>
                <a:spcPts val="20"/>
              </a:spcBef>
            </a:pPr>
            <a:endParaRPr sz="2600">
              <a:latin typeface="Times New Roman"/>
              <a:cs typeface="Times New Roman"/>
            </a:endParaRPr>
          </a:p>
          <a:p>
            <a:pPr marL="266700" indent="-254635">
              <a:lnSpc>
                <a:spcPct val="100000"/>
              </a:lnSpc>
              <a:buAutoNum type="arabicPeriod" startAt="2"/>
              <a:tabLst>
                <a:tab pos="267335" algn="l"/>
              </a:tabLst>
            </a:pPr>
            <a:r>
              <a:rPr sz="2000" spc="10" dirty="0">
                <a:latin typeface="Times New Roman"/>
                <a:cs typeface="Times New Roman"/>
              </a:rPr>
              <a:t>Data</a:t>
            </a:r>
            <a:r>
              <a:rPr sz="2000" spc="-85" dirty="0">
                <a:latin typeface="Times New Roman"/>
                <a:cs typeface="Times New Roman"/>
              </a:rPr>
              <a:t> </a:t>
            </a:r>
            <a:r>
              <a:rPr sz="2000" spc="-5" dirty="0">
                <a:latin typeface="Times New Roman"/>
                <a:cs typeface="Times New Roman"/>
              </a:rPr>
              <a:t>sets:</a:t>
            </a:r>
            <a:endParaRPr sz="2000">
              <a:latin typeface="Times New Roman"/>
              <a:cs typeface="Times New Roman"/>
            </a:endParaRPr>
          </a:p>
          <a:p>
            <a:pPr marL="241300" indent="-229235">
              <a:lnSpc>
                <a:spcPts val="2065"/>
              </a:lnSpc>
              <a:spcBef>
                <a:spcPts val="225"/>
              </a:spcBef>
              <a:buFont typeface="Arial MT"/>
              <a:buChar char="•"/>
              <a:tabLst>
                <a:tab pos="241300" algn="l"/>
                <a:tab pos="241935" algn="l"/>
              </a:tabLst>
            </a:pPr>
            <a:r>
              <a:rPr sz="2000" spc="10" dirty="0">
                <a:latin typeface="Times New Roman"/>
                <a:cs typeface="Times New Roman"/>
              </a:rPr>
              <a:t>The</a:t>
            </a:r>
            <a:r>
              <a:rPr sz="2000" spc="-50" dirty="0">
                <a:latin typeface="Times New Roman"/>
                <a:cs typeface="Times New Roman"/>
              </a:rPr>
              <a:t> </a:t>
            </a:r>
            <a:r>
              <a:rPr sz="2000" spc="-5" dirty="0">
                <a:latin typeface="Times New Roman"/>
                <a:cs typeface="Times New Roman"/>
              </a:rPr>
              <a:t>set</a:t>
            </a:r>
            <a:r>
              <a:rPr sz="2000" spc="-15" dirty="0">
                <a:latin typeface="Times New Roman"/>
                <a:cs typeface="Times New Roman"/>
              </a:rPr>
              <a:t> </a:t>
            </a:r>
            <a:r>
              <a:rPr sz="2000" spc="25" dirty="0">
                <a:latin typeface="Times New Roman"/>
                <a:cs typeface="Times New Roman"/>
              </a:rPr>
              <a:t>of</a:t>
            </a:r>
            <a:r>
              <a:rPr sz="2000" spc="-45" dirty="0">
                <a:latin typeface="Times New Roman"/>
                <a:cs typeface="Times New Roman"/>
              </a:rPr>
              <a:t> </a:t>
            </a:r>
            <a:r>
              <a:rPr sz="2000" dirty="0">
                <a:latin typeface="Times New Roman"/>
                <a:cs typeface="Times New Roman"/>
              </a:rPr>
              <a:t>phishing</a:t>
            </a:r>
            <a:r>
              <a:rPr sz="2000" spc="-15" dirty="0">
                <a:latin typeface="Times New Roman"/>
                <a:cs typeface="Times New Roman"/>
              </a:rPr>
              <a:t> </a:t>
            </a:r>
            <a:r>
              <a:rPr sz="2000" spc="-5" dirty="0">
                <a:latin typeface="Times New Roman"/>
                <a:cs typeface="Times New Roman"/>
              </a:rPr>
              <a:t>URLs</a:t>
            </a:r>
            <a:r>
              <a:rPr sz="2000" spc="-15" dirty="0">
                <a:latin typeface="Times New Roman"/>
                <a:cs typeface="Times New Roman"/>
              </a:rPr>
              <a:t> </a:t>
            </a:r>
            <a:r>
              <a:rPr sz="2000" spc="10" dirty="0">
                <a:latin typeface="Times New Roman"/>
                <a:cs typeface="Times New Roman"/>
              </a:rPr>
              <a:t>are</a:t>
            </a:r>
            <a:r>
              <a:rPr sz="2000" spc="-45" dirty="0">
                <a:latin typeface="Times New Roman"/>
                <a:cs typeface="Times New Roman"/>
              </a:rPr>
              <a:t> </a:t>
            </a:r>
            <a:r>
              <a:rPr sz="2000" dirty="0">
                <a:latin typeface="Times New Roman"/>
                <a:cs typeface="Times New Roman"/>
              </a:rPr>
              <a:t>collected</a:t>
            </a:r>
            <a:r>
              <a:rPr sz="2000" spc="-15" dirty="0">
                <a:latin typeface="Times New Roman"/>
                <a:cs typeface="Times New Roman"/>
              </a:rPr>
              <a:t> </a:t>
            </a:r>
            <a:r>
              <a:rPr sz="2000" dirty="0">
                <a:latin typeface="Times New Roman"/>
                <a:cs typeface="Times New Roman"/>
              </a:rPr>
              <a:t>from</a:t>
            </a:r>
            <a:r>
              <a:rPr sz="2000" spc="-50" dirty="0">
                <a:latin typeface="Times New Roman"/>
                <a:cs typeface="Times New Roman"/>
              </a:rPr>
              <a:t> </a:t>
            </a:r>
            <a:r>
              <a:rPr sz="2000" dirty="0">
                <a:latin typeface="Times New Roman"/>
                <a:cs typeface="Times New Roman"/>
              </a:rPr>
              <a:t>opensource</a:t>
            </a:r>
            <a:r>
              <a:rPr sz="2000" spc="-45" dirty="0">
                <a:latin typeface="Times New Roman"/>
                <a:cs typeface="Times New Roman"/>
              </a:rPr>
              <a:t> </a:t>
            </a:r>
            <a:r>
              <a:rPr sz="2000" dirty="0">
                <a:latin typeface="Times New Roman"/>
                <a:cs typeface="Times New Roman"/>
              </a:rPr>
              <a:t>service</a:t>
            </a:r>
            <a:r>
              <a:rPr sz="2000" spc="-45" dirty="0">
                <a:latin typeface="Times New Roman"/>
                <a:cs typeface="Times New Roman"/>
              </a:rPr>
              <a:t> </a:t>
            </a:r>
            <a:r>
              <a:rPr sz="2000" spc="-5" dirty="0">
                <a:latin typeface="Times New Roman"/>
                <a:cs typeface="Times New Roman"/>
              </a:rPr>
              <a:t>called</a:t>
            </a:r>
            <a:r>
              <a:rPr sz="2000" spc="80" dirty="0">
                <a:latin typeface="Times New Roman"/>
                <a:cs typeface="Times New Roman"/>
              </a:rPr>
              <a:t> </a:t>
            </a:r>
            <a:r>
              <a:rPr sz="2000" b="1" spc="-20" dirty="0">
                <a:latin typeface="Times New Roman"/>
                <a:cs typeface="Times New Roman"/>
              </a:rPr>
              <a:t>PhishTank</a:t>
            </a:r>
            <a:r>
              <a:rPr sz="2000" spc="-20" dirty="0">
                <a:latin typeface="Times New Roman"/>
                <a:cs typeface="Times New Roman"/>
              </a:rPr>
              <a:t>.</a:t>
            </a:r>
            <a:r>
              <a:rPr sz="2000" spc="-30" dirty="0">
                <a:latin typeface="Times New Roman"/>
                <a:cs typeface="Times New Roman"/>
              </a:rPr>
              <a:t> </a:t>
            </a:r>
            <a:r>
              <a:rPr sz="2000" spc="-5" dirty="0">
                <a:latin typeface="Times New Roman"/>
                <a:cs typeface="Times New Roman"/>
              </a:rPr>
              <a:t>This</a:t>
            </a:r>
            <a:r>
              <a:rPr sz="2000" spc="-15" dirty="0">
                <a:latin typeface="Times New Roman"/>
                <a:cs typeface="Times New Roman"/>
              </a:rPr>
              <a:t> </a:t>
            </a:r>
            <a:r>
              <a:rPr sz="2000" spc="-10" dirty="0">
                <a:latin typeface="Times New Roman"/>
                <a:cs typeface="Times New Roman"/>
              </a:rPr>
              <a:t>service</a:t>
            </a:r>
            <a:endParaRPr sz="2000">
              <a:latin typeface="Times New Roman"/>
              <a:cs typeface="Times New Roman"/>
            </a:endParaRPr>
          </a:p>
          <a:p>
            <a:pPr marL="241300">
              <a:lnSpc>
                <a:spcPts val="1689"/>
              </a:lnSpc>
            </a:pPr>
            <a:r>
              <a:rPr sz="2000" dirty="0">
                <a:latin typeface="Times New Roman"/>
                <a:cs typeface="Times New Roman"/>
              </a:rPr>
              <a:t>provide</a:t>
            </a:r>
            <a:r>
              <a:rPr sz="2000" spc="-50" dirty="0">
                <a:latin typeface="Times New Roman"/>
                <a:cs typeface="Times New Roman"/>
              </a:rPr>
              <a:t> </a:t>
            </a:r>
            <a:r>
              <a:rPr sz="2000" spc="10" dirty="0">
                <a:latin typeface="Times New Roman"/>
                <a:cs typeface="Times New Roman"/>
              </a:rPr>
              <a:t>a</a:t>
            </a:r>
            <a:r>
              <a:rPr sz="2000" spc="25" dirty="0">
                <a:latin typeface="Times New Roman"/>
                <a:cs typeface="Times New Roman"/>
              </a:rPr>
              <a:t> </a:t>
            </a:r>
            <a:r>
              <a:rPr sz="2000" spc="-5" dirty="0">
                <a:latin typeface="Times New Roman"/>
                <a:cs typeface="Times New Roman"/>
              </a:rPr>
              <a:t>set</a:t>
            </a:r>
            <a:r>
              <a:rPr sz="2000" spc="-10" dirty="0">
                <a:latin typeface="Times New Roman"/>
                <a:cs typeface="Times New Roman"/>
              </a:rPr>
              <a:t> of</a:t>
            </a:r>
            <a:r>
              <a:rPr sz="2000" spc="25" dirty="0">
                <a:latin typeface="Times New Roman"/>
                <a:cs typeface="Times New Roman"/>
              </a:rPr>
              <a:t> </a:t>
            </a:r>
            <a:r>
              <a:rPr sz="2000" spc="-10" dirty="0">
                <a:latin typeface="Times New Roman"/>
                <a:cs typeface="Times New Roman"/>
              </a:rPr>
              <a:t>phishing </a:t>
            </a:r>
            <a:r>
              <a:rPr sz="2000" spc="-5" dirty="0">
                <a:latin typeface="Times New Roman"/>
                <a:cs typeface="Times New Roman"/>
              </a:rPr>
              <a:t>URLs</a:t>
            </a:r>
            <a:r>
              <a:rPr sz="2000" spc="-15" dirty="0">
                <a:latin typeface="Times New Roman"/>
                <a:cs typeface="Times New Roman"/>
              </a:rPr>
              <a:t> </a:t>
            </a:r>
            <a:r>
              <a:rPr sz="2000" spc="25" dirty="0">
                <a:latin typeface="Times New Roman"/>
                <a:cs typeface="Times New Roman"/>
              </a:rPr>
              <a:t>in</a:t>
            </a:r>
            <a:r>
              <a:rPr sz="2000" spc="-10" dirty="0">
                <a:latin typeface="Times New Roman"/>
                <a:cs typeface="Times New Roman"/>
              </a:rPr>
              <a:t> </a:t>
            </a:r>
            <a:r>
              <a:rPr sz="2000" spc="-15" dirty="0">
                <a:latin typeface="Times New Roman"/>
                <a:cs typeface="Times New Roman"/>
              </a:rPr>
              <a:t>multiple</a:t>
            </a:r>
            <a:r>
              <a:rPr sz="2000" spc="25" dirty="0">
                <a:latin typeface="Times New Roman"/>
                <a:cs typeface="Times New Roman"/>
              </a:rPr>
              <a:t> </a:t>
            </a:r>
            <a:r>
              <a:rPr sz="2000" spc="-5" dirty="0">
                <a:latin typeface="Times New Roman"/>
                <a:cs typeface="Times New Roman"/>
              </a:rPr>
              <a:t>formats</a:t>
            </a:r>
            <a:r>
              <a:rPr sz="2000" spc="-10" dirty="0">
                <a:latin typeface="Times New Roman"/>
                <a:cs typeface="Times New Roman"/>
              </a:rPr>
              <a:t> </a:t>
            </a:r>
            <a:r>
              <a:rPr sz="2000" spc="-5" dirty="0">
                <a:latin typeface="Times New Roman"/>
                <a:cs typeface="Times New Roman"/>
              </a:rPr>
              <a:t>like</a:t>
            </a:r>
            <a:r>
              <a:rPr sz="2000" spc="-45" dirty="0">
                <a:latin typeface="Times New Roman"/>
                <a:cs typeface="Times New Roman"/>
              </a:rPr>
              <a:t> </a:t>
            </a:r>
            <a:r>
              <a:rPr sz="2000" spc="-30" dirty="0">
                <a:latin typeface="Times New Roman"/>
                <a:cs typeface="Times New Roman"/>
              </a:rPr>
              <a:t>csv,</a:t>
            </a:r>
            <a:r>
              <a:rPr sz="2000" spc="60" dirty="0">
                <a:latin typeface="Times New Roman"/>
                <a:cs typeface="Times New Roman"/>
              </a:rPr>
              <a:t> </a:t>
            </a:r>
            <a:r>
              <a:rPr sz="2000" spc="-5" dirty="0">
                <a:latin typeface="Times New Roman"/>
                <a:cs typeface="Times New Roman"/>
              </a:rPr>
              <a:t>json etc.</a:t>
            </a:r>
            <a:r>
              <a:rPr sz="2000" spc="-25" dirty="0">
                <a:latin typeface="Times New Roman"/>
                <a:cs typeface="Times New Roman"/>
              </a:rPr>
              <a:t> </a:t>
            </a:r>
            <a:r>
              <a:rPr sz="2000" spc="5" dirty="0">
                <a:latin typeface="Times New Roman"/>
                <a:cs typeface="Times New Roman"/>
              </a:rPr>
              <a:t>that</a:t>
            </a:r>
            <a:r>
              <a:rPr sz="2000" spc="-15" dirty="0">
                <a:latin typeface="Times New Roman"/>
                <a:cs typeface="Times New Roman"/>
              </a:rPr>
              <a:t> </a:t>
            </a:r>
            <a:r>
              <a:rPr sz="2000" spc="-10" dirty="0">
                <a:latin typeface="Times New Roman"/>
                <a:cs typeface="Times New Roman"/>
              </a:rPr>
              <a:t>gets </a:t>
            </a:r>
            <a:r>
              <a:rPr sz="2000" spc="-5" dirty="0">
                <a:latin typeface="Times New Roman"/>
                <a:cs typeface="Times New Roman"/>
              </a:rPr>
              <a:t>updated</a:t>
            </a:r>
            <a:r>
              <a:rPr sz="2000" spc="-15" dirty="0">
                <a:latin typeface="Times New Roman"/>
                <a:cs typeface="Times New Roman"/>
              </a:rPr>
              <a:t> </a:t>
            </a:r>
            <a:r>
              <a:rPr sz="2000" spc="-20" dirty="0">
                <a:latin typeface="Times New Roman"/>
                <a:cs typeface="Times New Roman"/>
              </a:rPr>
              <a:t>hourly.</a:t>
            </a:r>
            <a:r>
              <a:rPr sz="2000" spc="-25" dirty="0">
                <a:latin typeface="Times New Roman"/>
                <a:cs typeface="Times New Roman"/>
              </a:rPr>
              <a:t> </a:t>
            </a:r>
            <a:r>
              <a:rPr sz="2000" spc="-80" dirty="0">
                <a:latin typeface="Times New Roman"/>
                <a:cs typeface="Times New Roman"/>
              </a:rPr>
              <a:t>To</a:t>
            </a:r>
            <a:endParaRPr sz="2000">
              <a:latin typeface="Times New Roman"/>
              <a:cs typeface="Times New Roman"/>
            </a:endParaRPr>
          </a:p>
          <a:p>
            <a:pPr marL="241300" marR="767080">
              <a:lnSpc>
                <a:spcPct val="68800"/>
              </a:lnSpc>
              <a:spcBef>
                <a:spcPts val="375"/>
              </a:spcBef>
            </a:pPr>
            <a:r>
              <a:rPr sz="2000" dirty="0">
                <a:latin typeface="Times New Roman"/>
                <a:cs typeface="Times New Roman"/>
              </a:rPr>
              <a:t>download </a:t>
            </a:r>
            <a:r>
              <a:rPr sz="2000" spc="5" dirty="0">
                <a:latin typeface="Times New Roman"/>
                <a:cs typeface="Times New Roman"/>
              </a:rPr>
              <a:t>the</a:t>
            </a:r>
            <a:r>
              <a:rPr sz="2000" spc="-30" dirty="0">
                <a:latin typeface="Times New Roman"/>
                <a:cs typeface="Times New Roman"/>
              </a:rPr>
              <a:t> </a:t>
            </a:r>
            <a:r>
              <a:rPr sz="2000" spc="-10" dirty="0">
                <a:latin typeface="Times New Roman"/>
                <a:cs typeface="Times New Roman"/>
              </a:rPr>
              <a:t>data:</a:t>
            </a:r>
            <a:r>
              <a:rPr sz="2000" spc="55" dirty="0">
                <a:latin typeface="Times New Roman"/>
                <a:cs typeface="Times New Roman"/>
              </a:rPr>
              <a:t> </a:t>
            </a:r>
            <a:r>
              <a:rPr sz="2000" u="sng" spc="-10" dirty="0">
                <a:solidFill>
                  <a:srgbClr val="155F82"/>
                </a:solidFill>
                <a:uFill>
                  <a:solidFill>
                    <a:srgbClr val="155F82"/>
                  </a:solidFill>
                </a:uFill>
                <a:latin typeface="Times New Roman"/>
                <a:cs typeface="Times New Roman"/>
                <a:hlinkClick r:id="rId2"/>
              </a:rPr>
              <a:t>https://www.phishtank.com/developer_info.php</a:t>
            </a:r>
            <a:r>
              <a:rPr sz="2000" spc="-10" dirty="0">
                <a:latin typeface="Times New Roman"/>
                <a:cs typeface="Times New Roman"/>
              </a:rPr>
              <a:t>. </a:t>
            </a:r>
            <a:r>
              <a:rPr sz="2000" spc="5" dirty="0">
                <a:latin typeface="Times New Roman"/>
                <a:cs typeface="Times New Roman"/>
              </a:rPr>
              <a:t>From</a:t>
            </a:r>
            <a:r>
              <a:rPr sz="2000" spc="55" dirty="0">
                <a:latin typeface="Times New Roman"/>
                <a:cs typeface="Times New Roman"/>
              </a:rPr>
              <a:t> </a:t>
            </a:r>
            <a:r>
              <a:rPr sz="2000" spc="-5" dirty="0">
                <a:latin typeface="Times New Roman"/>
                <a:cs typeface="Times New Roman"/>
              </a:rPr>
              <a:t>this</a:t>
            </a:r>
            <a:r>
              <a:rPr sz="2000" spc="10" dirty="0">
                <a:latin typeface="Times New Roman"/>
                <a:cs typeface="Times New Roman"/>
              </a:rPr>
              <a:t> </a:t>
            </a:r>
            <a:r>
              <a:rPr sz="2000" dirty="0">
                <a:latin typeface="Times New Roman"/>
                <a:cs typeface="Times New Roman"/>
              </a:rPr>
              <a:t>dataset,</a:t>
            </a:r>
            <a:r>
              <a:rPr sz="2000" spc="-15" dirty="0">
                <a:latin typeface="Times New Roman"/>
                <a:cs typeface="Times New Roman"/>
              </a:rPr>
              <a:t> </a:t>
            </a:r>
            <a:r>
              <a:rPr sz="2000" dirty="0">
                <a:latin typeface="Times New Roman"/>
                <a:cs typeface="Times New Roman"/>
              </a:rPr>
              <a:t>5000 </a:t>
            </a:r>
            <a:r>
              <a:rPr sz="2000" spc="-484" dirty="0">
                <a:latin typeface="Times New Roman"/>
                <a:cs typeface="Times New Roman"/>
              </a:rPr>
              <a:t> </a:t>
            </a:r>
            <a:r>
              <a:rPr sz="2000" spc="5" dirty="0">
                <a:latin typeface="Times New Roman"/>
                <a:cs typeface="Times New Roman"/>
              </a:rPr>
              <a:t>random</a:t>
            </a:r>
            <a:r>
              <a:rPr sz="2000" spc="-55" dirty="0">
                <a:latin typeface="Times New Roman"/>
                <a:cs typeface="Times New Roman"/>
              </a:rPr>
              <a:t> </a:t>
            </a:r>
            <a:r>
              <a:rPr sz="2000" spc="-10" dirty="0">
                <a:latin typeface="Times New Roman"/>
                <a:cs typeface="Times New Roman"/>
              </a:rPr>
              <a:t>phishing</a:t>
            </a:r>
            <a:r>
              <a:rPr sz="2000" spc="-20" dirty="0">
                <a:latin typeface="Times New Roman"/>
                <a:cs typeface="Times New Roman"/>
              </a:rPr>
              <a:t> </a:t>
            </a:r>
            <a:r>
              <a:rPr sz="2000" spc="10" dirty="0">
                <a:latin typeface="Times New Roman"/>
                <a:cs typeface="Times New Roman"/>
              </a:rPr>
              <a:t>URLs</a:t>
            </a:r>
            <a:r>
              <a:rPr sz="2000" spc="-20" dirty="0">
                <a:latin typeface="Times New Roman"/>
                <a:cs typeface="Times New Roman"/>
              </a:rPr>
              <a:t> </a:t>
            </a:r>
            <a:r>
              <a:rPr sz="2000" spc="10" dirty="0">
                <a:latin typeface="Times New Roman"/>
                <a:cs typeface="Times New Roman"/>
              </a:rPr>
              <a:t>are</a:t>
            </a:r>
            <a:r>
              <a:rPr sz="2000" spc="-55" dirty="0">
                <a:latin typeface="Times New Roman"/>
                <a:cs typeface="Times New Roman"/>
              </a:rPr>
              <a:t> </a:t>
            </a:r>
            <a:r>
              <a:rPr sz="2000" dirty="0">
                <a:latin typeface="Times New Roman"/>
                <a:cs typeface="Times New Roman"/>
              </a:rPr>
              <a:t>collected</a:t>
            </a:r>
            <a:r>
              <a:rPr sz="2000" spc="-20" dirty="0">
                <a:latin typeface="Times New Roman"/>
                <a:cs typeface="Times New Roman"/>
              </a:rPr>
              <a:t> </a:t>
            </a:r>
            <a:r>
              <a:rPr sz="2000" spc="-10" dirty="0">
                <a:latin typeface="Times New Roman"/>
                <a:cs typeface="Times New Roman"/>
              </a:rPr>
              <a:t>to</a:t>
            </a:r>
            <a:r>
              <a:rPr sz="2000" spc="-20" dirty="0">
                <a:latin typeface="Times New Roman"/>
                <a:cs typeface="Times New Roman"/>
              </a:rPr>
              <a:t> </a:t>
            </a:r>
            <a:r>
              <a:rPr sz="2000" spc="-10" dirty="0">
                <a:latin typeface="Times New Roman"/>
                <a:cs typeface="Times New Roman"/>
              </a:rPr>
              <a:t>train</a:t>
            </a:r>
            <a:r>
              <a:rPr sz="2000" spc="-20"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spc="-20" dirty="0">
                <a:latin typeface="Times New Roman"/>
                <a:cs typeface="Times New Roman"/>
              </a:rPr>
              <a:t>ML</a:t>
            </a:r>
            <a:r>
              <a:rPr sz="2000" spc="-90" dirty="0">
                <a:latin typeface="Times New Roman"/>
                <a:cs typeface="Times New Roman"/>
              </a:rPr>
              <a:t> </a:t>
            </a:r>
            <a:r>
              <a:rPr sz="2000" spc="-5" dirty="0">
                <a:latin typeface="Times New Roman"/>
                <a:cs typeface="Times New Roman"/>
              </a:rPr>
              <a:t>models.</a:t>
            </a:r>
            <a:endParaRPr sz="2000">
              <a:latin typeface="Times New Roman"/>
              <a:cs typeface="Times New Roman"/>
            </a:endParaRPr>
          </a:p>
          <a:p>
            <a:pPr marL="241300" indent="-229235">
              <a:lnSpc>
                <a:spcPts val="2065"/>
              </a:lnSpc>
              <a:spcBef>
                <a:spcPts val="305"/>
              </a:spcBef>
              <a:buFont typeface="Arial MT"/>
              <a:buChar char="•"/>
              <a:tabLst>
                <a:tab pos="241300" algn="l"/>
                <a:tab pos="241935" algn="l"/>
              </a:tabLst>
            </a:pPr>
            <a:r>
              <a:rPr sz="2000" spc="10" dirty="0">
                <a:latin typeface="Times New Roman"/>
                <a:cs typeface="Times New Roman"/>
              </a:rPr>
              <a:t>The</a:t>
            </a:r>
            <a:r>
              <a:rPr sz="2000" spc="-55" dirty="0">
                <a:latin typeface="Times New Roman"/>
                <a:cs typeface="Times New Roman"/>
              </a:rPr>
              <a:t> </a:t>
            </a:r>
            <a:r>
              <a:rPr sz="2000" dirty="0">
                <a:latin typeface="Times New Roman"/>
                <a:cs typeface="Times New Roman"/>
              </a:rPr>
              <a:t>legitimate</a:t>
            </a:r>
            <a:r>
              <a:rPr sz="2000" spc="-55" dirty="0">
                <a:latin typeface="Times New Roman"/>
                <a:cs typeface="Times New Roman"/>
              </a:rPr>
              <a:t> </a:t>
            </a:r>
            <a:r>
              <a:rPr sz="2000" spc="10" dirty="0">
                <a:latin typeface="Times New Roman"/>
                <a:cs typeface="Times New Roman"/>
              </a:rPr>
              <a:t>URLs</a:t>
            </a:r>
            <a:r>
              <a:rPr sz="2000" spc="-15" dirty="0">
                <a:latin typeface="Times New Roman"/>
                <a:cs typeface="Times New Roman"/>
              </a:rPr>
              <a:t> are</a:t>
            </a:r>
            <a:r>
              <a:rPr sz="2000" spc="35" dirty="0">
                <a:latin typeface="Times New Roman"/>
                <a:cs typeface="Times New Roman"/>
              </a:rPr>
              <a:t> </a:t>
            </a:r>
            <a:r>
              <a:rPr sz="2000" spc="-10" dirty="0">
                <a:latin typeface="Times New Roman"/>
                <a:cs typeface="Times New Roman"/>
              </a:rPr>
              <a:t>obatined</a:t>
            </a:r>
            <a:r>
              <a:rPr sz="2000" spc="20" dirty="0">
                <a:latin typeface="Times New Roman"/>
                <a:cs typeface="Times New Roman"/>
              </a:rPr>
              <a:t> </a:t>
            </a:r>
            <a:r>
              <a:rPr sz="2000" spc="5" dirty="0">
                <a:latin typeface="Times New Roman"/>
                <a:cs typeface="Times New Roman"/>
              </a:rPr>
              <a:t>from</a:t>
            </a:r>
            <a:r>
              <a:rPr sz="2000" spc="-50" dirty="0">
                <a:latin typeface="Times New Roman"/>
                <a:cs typeface="Times New Roman"/>
              </a:rPr>
              <a:t> </a:t>
            </a:r>
            <a:r>
              <a:rPr sz="2000" spc="10" dirty="0">
                <a:latin typeface="Times New Roman"/>
                <a:cs typeface="Times New Roman"/>
              </a:rPr>
              <a:t>the</a:t>
            </a:r>
            <a:r>
              <a:rPr sz="2000" spc="25" dirty="0">
                <a:latin typeface="Times New Roman"/>
                <a:cs typeface="Times New Roman"/>
              </a:rPr>
              <a:t> </a:t>
            </a:r>
            <a:r>
              <a:rPr sz="2000" spc="-10" dirty="0">
                <a:latin typeface="Times New Roman"/>
                <a:cs typeface="Times New Roman"/>
              </a:rPr>
              <a:t>open </a:t>
            </a:r>
            <a:r>
              <a:rPr sz="2000" dirty="0">
                <a:latin typeface="Times New Roman"/>
                <a:cs typeface="Times New Roman"/>
              </a:rPr>
              <a:t>datasets</a:t>
            </a:r>
            <a:r>
              <a:rPr sz="2000" spc="-15" dirty="0">
                <a:latin typeface="Times New Roman"/>
                <a:cs typeface="Times New Roman"/>
              </a:rPr>
              <a:t> </a:t>
            </a:r>
            <a:r>
              <a:rPr sz="2000" spc="-10" dirty="0">
                <a:latin typeface="Times New Roman"/>
                <a:cs typeface="Times New Roman"/>
              </a:rPr>
              <a:t>of</a:t>
            </a:r>
            <a:r>
              <a:rPr sz="2000" spc="30" dirty="0">
                <a:latin typeface="Times New Roman"/>
                <a:cs typeface="Times New Roman"/>
              </a:rPr>
              <a:t> </a:t>
            </a:r>
            <a:r>
              <a:rPr sz="2000" spc="-15" dirty="0">
                <a:latin typeface="Times New Roman"/>
                <a:cs typeface="Times New Roman"/>
              </a:rPr>
              <a:t>the</a:t>
            </a:r>
            <a:r>
              <a:rPr sz="2000" spc="25" dirty="0">
                <a:latin typeface="Times New Roman"/>
                <a:cs typeface="Times New Roman"/>
              </a:rPr>
              <a:t> </a:t>
            </a:r>
            <a:r>
              <a:rPr sz="2000" spc="-5" dirty="0">
                <a:latin typeface="Times New Roman"/>
                <a:cs typeface="Times New Roman"/>
              </a:rPr>
              <a:t>University</a:t>
            </a:r>
            <a:r>
              <a:rPr sz="2000" spc="-10" dirty="0">
                <a:latin typeface="Times New Roman"/>
                <a:cs typeface="Times New Roman"/>
              </a:rPr>
              <a:t> of</a:t>
            </a:r>
            <a:r>
              <a:rPr sz="2000" spc="25" dirty="0">
                <a:latin typeface="Times New Roman"/>
                <a:cs typeface="Times New Roman"/>
              </a:rPr>
              <a:t> </a:t>
            </a:r>
            <a:r>
              <a:rPr sz="2000" spc="5" dirty="0">
                <a:latin typeface="Times New Roman"/>
                <a:cs typeface="Times New Roman"/>
              </a:rPr>
              <a:t>New</a:t>
            </a:r>
            <a:endParaRPr sz="2000">
              <a:latin typeface="Times New Roman"/>
              <a:cs typeface="Times New Roman"/>
            </a:endParaRPr>
          </a:p>
          <a:p>
            <a:pPr marL="241300">
              <a:lnSpc>
                <a:spcPts val="1689"/>
              </a:lnSpc>
            </a:pPr>
            <a:r>
              <a:rPr sz="2000" dirty="0">
                <a:latin typeface="Times New Roman"/>
                <a:cs typeface="Times New Roman"/>
              </a:rPr>
              <a:t>Brunswick,</a:t>
            </a:r>
            <a:r>
              <a:rPr sz="2000" spc="-25" dirty="0">
                <a:latin typeface="Times New Roman"/>
                <a:cs typeface="Times New Roman"/>
              </a:rPr>
              <a:t> </a:t>
            </a:r>
            <a:r>
              <a:rPr sz="2000" u="sng" spc="-10" dirty="0">
                <a:solidFill>
                  <a:srgbClr val="155F82"/>
                </a:solidFill>
                <a:uFill>
                  <a:solidFill>
                    <a:srgbClr val="155F82"/>
                  </a:solidFill>
                </a:uFill>
                <a:latin typeface="Times New Roman"/>
                <a:cs typeface="Times New Roman"/>
                <a:hlinkClick r:id="rId3"/>
              </a:rPr>
              <a:t>https://www.unb.ca/cic/datasets/url-2016.html</a:t>
            </a:r>
            <a:r>
              <a:rPr sz="2000" spc="-10" dirty="0">
                <a:latin typeface="Times New Roman"/>
                <a:cs typeface="Times New Roman"/>
              </a:rPr>
              <a:t>. </a:t>
            </a:r>
            <a:r>
              <a:rPr sz="2000" spc="-5" dirty="0">
                <a:latin typeface="Times New Roman"/>
                <a:cs typeface="Times New Roman"/>
              </a:rPr>
              <a:t>This</a:t>
            </a:r>
            <a:r>
              <a:rPr sz="2000" dirty="0">
                <a:latin typeface="Times New Roman"/>
                <a:cs typeface="Times New Roman"/>
              </a:rPr>
              <a:t> </a:t>
            </a:r>
            <a:r>
              <a:rPr sz="2000" spc="-10" dirty="0">
                <a:latin typeface="Times New Roman"/>
                <a:cs typeface="Times New Roman"/>
              </a:rPr>
              <a:t>dataset</a:t>
            </a:r>
            <a:r>
              <a:rPr sz="2000" dirty="0">
                <a:latin typeface="Times New Roman"/>
                <a:cs typeface="Times New Roman"/>
              </a:rPr>
              <a:t> </a:t>
            </a:r>
            <a:r>
              <a:rPr sz="2000" spc="20" dirty="0">
                <a:latin typeface="Times New Roman"/>
                <a:cs typeface="Times New Roman"/>
              </a:rPr>
              <a:t>has</a:t>
            </a:r>
            <a:r>
              <a:rPr sz="2000" dirty="0">
                <a:latin typeface="Times New Roman"/>
                <a:cs typeface="Times New Roman"/>
              </a:rPr>
              <a:t> </a:t>
            </a:r>
            <a:r>
              <a:rPr sz="2000" spc="10" dirty="0">
                <a:latin typeface="Times New Roman"/>
                <a:cs typeface="Times New Roman"/>
              </a:rPr>
              <a:t>a</a:t>
            </a:r>
            <a:r>
              <a:rPr sz="2000" spc="-35" dirty="0">
                <a:latin typeface="Times New Roman"/>
                <a:cs typeface="Times New Roman"/>
              </a:rPr>
              <a:t> </a:t>
            </a:r>
            <a:r>
              <a:rPr sz="2000" dirty="0">
                <a:latin typeface="Times New Roman"/>
                <a:cs typeface="Times New Roman"/>
              </a:rPr>
              <a:t>collection </a:t>
            </a:r>
            <a:r>
              <a:rPr sz="2000" spc="-10" dirty="0">
                <a:latin typeface="Times New Roman"/>
                <a:cs typeface="Times New Roman"/>
              </a:rPr>
              <a:t>of</a:t>
            </a:r>
            <a:r>
              <a:rPr sz="2000" spc="-30" dirty="0">
                <a:latin typeface="Times New Roman"/>
                <a:cs typeface="Times New Roman"/>
              </a:rPr>
              <a:t> </a:t>
            </a:r>
            <a:r>
              <a:rPr sz="2000" dirty="0">
                <a:latin typeface="Times New Roman"/>
                <a:cs typeface="Times New Roman"/>
              </a:rPr>
              <a:t>benign,</a:t>
            </a:r>
            <a:endParaRPr sz="2000">
              <a:latin typeface="Times New Roman"/>
              <a:cs typeface="Times New Roman"/>
            </a:endParaRPr>
          </a:p>
          <a:p>
            <a:pPr marL="241300" marR="240029">
              <a:lnSpc>
                <a:spcPct val="70400"/>
              </a:lnSpc>
              <a:spcBef>
                <a:spcPts val="335"/>
              </a:spcBef>
            </a:pPr>
            <a:r>
              <a:rPr sz="2000" spc="-10" dirty="0">
                <a:latin typeface="Times New Roman"/>
                <a:cs typeface="Times New Roman"/>
              </a:rPr>
              <a:t>spam,</a:t>
            </a:r>
            <a:r>
              <a:rPr sz="2000" spc="40" dirty="0">
                <a:latin typeface="Times New Roman"/>
                <a:cs typeface="Times New Roman"/>
              </a:rPr>
              <a:t> </a:t>
            </a:r>
            <a:r>
              <a:rPr sz="2000" spc="-10" dirty="0">
                <a:latin typeface="Times New Roman"/>
                <a:cs typeface="Times New Roman"/>
              </a:rPr>
              <a:t>phishing,</a:t>
            </a:r>
            <a:r>
              <a:rPr sz="2000" spc="40" dirty="0">
                <a:latin typeface="Times New Roman"/>
                <a:cs typeface="Times New Roman"/>
              </a:rPr>
              <a:t> </a:t>
            </a:r>
            <a:r>
              <a:rPr sz="2000" spc="-15" dirty="0">
                <a:latin typeface="Times New Roman"/>
                <a:cs typeface="Times New Roman"/>
              </a:rPr>
              <a:t>malware</a:t>
            </a:r>
            <a:r>
              <a:rPr sz="2000" spc="25" dirty="0">
                <a:latin typeface="Times New Roman"/>
                <a:cs typeface="Times New Roman"/>
              </a:rPr>
              <a:t> </a:t>
            </a:r>
            <a:r>
              <a:rPr sz="2000" spc="20" dirty="0">
                <a:latin typeface="Times New Roman"/>
                <a:cs typeface="Times New Roman"/>
              </a:rPr>
              <a:t>&amp;</a:t>
            </a:r>
            <a:r>
              <a:rPr sz="2000" spc="-50" dirty="0">
                <a:latin typeface="Times New Roman"/>
                <a:cs typeface="Times New Roman"/>
              </a:rPr>
              <a:t> </a:t>
            </a:r>
            <a:r>
              <a:rPr sz="2000" dirty="0">
                <a:latin typeface="Times New Roman"/>
                <a:cs typeface="Times New Roman"/>
              </a:rPr>
              <a:t>defacement</a:t>
            </a:r>
            <a:r>
              <a:rPr sz="2000" spc="-15" dirty="0">
                <a:latin typeface="Times New Roman"/>
                <a:cs typeface="Times New Roman"/>
              </a:rPr>
              <a:t> URLs.</a:t>
            </a:r>
            <a:r>
              <a:rPr sz="2000" spc="40" dirty="0">
                <a:latin typeface="Times New Roman"/>
                <a:cs typeface="Times New Roman"/>
              </a:rPr>
              <a:t> </a:t>
            </a:r>
            <a:r>
              <a:rPr sz="2000" spc="-15" dirty="0">
                <a:latin typeface="Times New Roman"/>
                <a:cs typeface="Times New Roman"/>
              </a:rPr>
              <a:t>Out </a:t>
            </a:r>
            <a:r>
              <a:rPr sz="2000" spc="25" dirty="0">
                <a:latin typeface="Times New Roman"/>
                <a:cs typeface="Times New Roman"/>
              </a:rPr>
              <a:t>of</a:t>
            </a:r>
            <a:r>
              <a:rPr sz="2000" spc="-45" dirty="0">
                <a:latin typeface="Times New Roman"/>
                <a:cs typeface="Times New Roman"/>
              </a:rPr>
              <a:t> </a:t>
            </a:r>
            <a:r>
              <a:rPr sz="2000" spc="-5" dirty="0">
                <a:latin typeface="Times New Roman"/>
                <a:cs typeface="Times New Roman"/>
              </a:rPr>
              <a:t>all</a:t>
            </a:r>
            <a:r>
              <a:rPr sz="2000" spc="-15" dirty="0">
                <a:latin typeface="Times New Roman"/>
                <a:cs typeface="Times New Roman"/>
              </a:rPr>
              <a:t> </a:t>
            </a:r>
            <a:r>
              <a:rPr sz="2000" dirty="0">
                <a:latin typeface="Times New Roman"/>
                <a:cs typeface="Times New Roman"/>
              </a:rPr>
              <a:t>these</a:t>
            </a:r>
            <a:r>
              <a:rPr sz="2000" spc="30" dirty="0">
                <a:latin typeface="Times New Roman"/>
                <a:cs typeface="Times New Roman"/>
              </a:rPr>
              <a:t> </a:t>
            </a:r>
            <a:r>
              <a:rPr sz="2000" spc="-5" dirty="0">
                <a:latin typeface="Times New Roman"/>
                <a:cs typeface="Times New Roman"/>
              </a:rPr>
              <a:t>types,</a:t>
            </a:r>
            <a:r>
              <a:rPr sz="2000" spc="-30" dirty="0">
                <a:latin typeface="Times New Roman"/>
                <a:cs typeface="Times New Roman"/>
              </a:rPr>
              <a:t> </a:t>
            </a:r>
            <a:r>
              <a:rPr sz="2000" spc="5" dirty="0">
                <a:latin typeface="Times New Roman"/>
                <a:cs typeface="Times New Roman"/>
              </a:rPr>
              <a:t>the</a:t>
            </a:r>
            <a:r>
              <a:rPr sz="2000" spc="-45" dirty="0">
                <a:latin typeface="Times New Roman"/>
                <a:cs typeface="Times New Roman"/>
              </a:rPr>
              <a:t> </a:t>
            </a:r>
            <a:r>
              <a:rPr sz="2000" spc="5" dirty="0">
                <a:latin typeface="Times New Roman"/>
                <a:cs typeface="Times New Roman"/>
              </a:rPr>
              <a:t>benign</a:t>
            </a:r>
            <a:r>
              <a:rPr sz="2000" spc="40" dirty="0">
                <a:latin typeface="Times New Roman"/>
                <a:cs typeface="Times New Roman"/>
              </a:rPr>
              <a:t> </a:t>
            </a:r>
            <a:r>
              <a:rPr sz="2000" spc="-5" dirty="0">
                <a:latin typeface="Times New Roman"/>
                <a:cs typeface="Times New Roman"/>
              </a:rPr>
              <a:t>url</a:t>
            </a:r>
            <a:r>
              <a:rPr sz="2000" spc="5" dirty="0">
                <a:latin typeface="Times New Roman"/>
                <a:cs typeface="Times New Roman"/>
              </a:rPr>
              <a:t> </a:t>
            </a:r>
            <a:r>
              <a:rPr sz="2000" dirty="0">
                <a:latin typeface="Times New Roman"/>
                <a:cs typeface="Times New Roman"/>
              </a:rPr>
              <a:t>dataset</a:t>
            </a:r>
            <a:r>
              <a:rPr sz="2000" spc="-15" dirty="0">
                <a:latin typeface="Times New Roman"/>
                <a:cs typeface="Times New Roman"/>
              </a:rPr>
              <a:t> is </a:t>
            </a:r>
            <a:r>
              <a:rPr sz="2000" spc="-10" dirty="0">
                <a:latin typeface="Times New Roman"/>
                <a:cs typeface="Times New Roman"/>
              </a:rPr>
              <a:t> </a:t>
            </a:r>
            <a:r>
              <a:rPr sz="2000" spc="-5" dirty="0">
                <a:latin typeface="Times New Roman"/>
                <a:cs typeface="Times New Roman"/>
              </a:rPr>
              <a:t>considered</a:t>
            </a:r>
            <a:r>
              <a:rPr sz="2000" spc="-15" dirty="0">
                <a:latin typeface="Times New Roman"/>
                <a:cs typeface="Times New Roman"/>
              </a:rPr>
              <a:t> </a:t>
            </a:r>
            <a:r>
              <a:rPr sz="2000" spc="-5" dirty="0">
                <a:latin typeface="Times New Roman"/>
                <a:cs typeface="Times New Roman"/>
              </a:rPr>
              <a:t>for</a:t>
            </a:r>
            <a:r>
              <a:rPr sz="2000" spc="25" dirty="0">
                <a:latin typeface="Times New Roman"/>
                <a:cs typeface="Times New Roman"/>
              </a:rPr>
              <a:t> </a:t>
            </a:r>
            <a:r>
              <a:rPr sz="2000" spc="-5" dirty="0">
                <a:latin typeface="Times New Roman"/>
                <a:cs typeface="Times New Roman"/>
              </a:rPr>
              <a:t>this</a:t>
            </a:r>
            <a:r>
              <a:rPr sz="2000" spc="-15" dirty="0">
                <a:latin typeface="Times New Roman"/>
                <a:cs typeface="Times New Roman"/>
              </a:rPr>
              <a:t> </a:t>
            </a:r>
            <a:r>
              <a:rPr sz="2000" spc="-5" dirty="0">
                <a:latin typeface="Times New Roman"/>
                <a:cs typeface="Times New Roman"/>
              </a:rPr>
              <a:t>project.</a:t>
            </a:r>
            <a:r>
              <a:rPr sz="2000" spc="-30" dirty="0">
                <a:latin typeface="Times New Roman"/>
                <a:cs typeface="Times New Roman"/>
              </a:rPr>
              <a:t> </a:t>
            </a:r>
            <a:r>
              <a:rPr sz="2000" dirty="0">
                <a:latin typeface="Times New Roman"/>
                <a:cs typeface="Times New Roman"/>
              </a:rPr>
              <a:t>From</a:t>
            </a:r>
            <a:r>
              <a:rPr sz="2000" spc="-50" dirty="0">
                <a:latin typeface="Times New Roman"/>
                <a:cs typeface="Times New Roman"/>
              </a:rPr>
              <a:t> </a:t>
            </a:r>
            <a:r>
              <a:rPr sz="2000" spc="-5" dirty="0">
                <a:latin typeface="Times New Roman"/>
                <a:cs typeface="Times New Roman"/>
              </a:rPr>
              <a:t>this</a:t>
            </a:r>
            <a:r>
              <a:rPr sz="2000" spc="-15" dirty="0">
                <a:latin typeface="Times New Roman"/>
                <a:cs typeface="Times New Roman"/>
              </a:rPr>
              <a:t> </a:t>
            </a:r>
            <a:r>
              <a:rPr sz="2000" spc="-5" dirty="0">
                <a:latin typeface="Times New Roman"/>
                <a:cs typeface="Times New Roman"/>
              </a:rPr>
              <a:t>dataset,</a:t>
            </a:r>
            <a:r>
              <a:rPr sz="2000" spc="-30" dirty="0">
                <a:latin typeface="Times New Roman"/>
                <a:cs typeface="Times New Roman"/>
              </a:rPr>
              <a:t> </a:t>
            </a:r>
            <a:r>
              <a:rPr sz="2000" dirty="0">
                <a:latin typeface="Times New Roman"/>
                <a:cs typeface="Times New Roman"/>
              </a:rPr>
              <a:t>5000</a:t>
            </a:r>
            <a:r>
              <a:rPr sz="2000" spc="-15" dirty="0">
                <a:latin typeface="Times New Roman"/>
                <a:cs typeface="Times New Roman"/>
              </a:rPr>
              <a:t> </a:t>
            </a:r>
            <a:r>
              <a:rPr sz="2000" spc="5" dirty="0">
                <a:latin typeface="Times New Roman"/>
                <a:cs typeface="Times New Roman"/>
              </a:rPr>
              <a:t>random</a:t>
            </a:r>
            <a:r>
              <a:rPr sz="2000" spc="-50" dirty="0">
                <a:latin typeface="Times New Roman"/>
                <a:cs typeface="Times New Roman"/>
              </a:rPr>
              <a:t> </a:t>
            </a:r>
            <a:r>
              <a:rPr sz="2000" dirty="0">
                <a:latin typeface="Times New Roman"/>
                <a:cs typeface="Times New Roman"/>
              </a:rPr>
              <a:t>legitimate</a:t>
            </a:r>
            <a:r>
              <a:rPr sz="2000" spc="-45" dirty="0">
                <a:latin typeface="Times New Roman"/>
                <a:cs typeface="Times New Roman"/>
              </a:rPr>
              <a:t> </a:t>
            </a:r>
            <a:r>
              <a:rPr sz="2000" spc="10" dirty="0">
                <a:latin typeface="Times New Roman"/>
                <a:cs typeface="Times New Roman"/>
              </a:rPr>
              <a:t>URLs</a:t>
            </a:r>
            <a:r>
              <a:rPr sz="2000" spc="-15" dirty="0">
                <a:latin typeface="Times New Roman"/>
                <a:cs typeface="Times New Roman"/>
              </a:rPr>
              <a:t> are</a:t>
            </a:r>
            <a:r>
              <a:rPr sz="2000" spc="25" dirty="0">
                <a:latin typeface="Times New Roman"/>
                <a:cs typeface="Times New Roman"/>
              </a:rPr>
              <a:t> </a:t>
            </a:r>
            <a:r>
              <a:rPr sz="2000" dirty="0">
                <a:latin typeface="Times New Roman"/>
                <a:cs typeface="Times New Roman"/>
              </a:rPr>
              <a:t>collected</a:t>
            </a:r>
            <a:r>
              <a:rPr sz="2000" spc="-15" dirty="0">
                <a:latin typeface="Times New Roman"/>
                <a:cs typeface="Times New Roman"/>
              </a:rPr>
              <a:t> </a:t>
            </a:r>
            <a:r>
              <a:rPr sz="2000" spc="-10" dirty="0">
                <a:latin typeface="Times New Roman"/>
                <a:cs typeface="Times New Roman"/>
              </a:rPr>
              <a:t>to</a:t>
            </a:r>
            <a:r>
              <a:rPr sz="2000" spc="-15" dirty="0">
                <a:latin typeface="Times New Roman"/>
                <a:cs typeface="Times New Roman"/>
              </a:rPr>
              <a:t> </a:t>
            </a:r>
            <a:r>
              <a:rPr sz="2000" spc="-10" dirty="0">
                <a:latin typeface="Times New Roman"/>
                <a:cs typeface="Times New Roman"/>
              </a:rPr>
              <a:t>train </a:t>
            </a:r>
            <a:r>
              <a:rPr sz="2000" spc="-484" dirty="0">
                <a:latin typeface="Times New Roman"/>
                <a:cs typeface="Times New Roman"/>
              </a:rPr>
              <a:t> </a:t>
            </a:r>
            <a:r>
              <a:rPr sz="2000" spc="5" dirty="0">
                <a:latin typeface="Times New Roman"/>
                <a:cs typeface="Times New Roman"/>
              </a:rPr>
              <a:t>the</a:t>
            </a:r>
            <a:r>
              <a:rPr sz="2000" spc="-55" dirty="0">
                <a:latin typeface="Times New Roman"/>
                <a:cs typeface="Times New Roman"/>
              </a:rPr>
              <a:t> </a:t>
            </a:r>
            <a:r>
              <a:rPr sz="2000" spc="20" dirty="0">
                <a:latin typeface="Times New Roman"/>
                <a:cs typeface="Times New Roman"/>
              </a:rPr>
              <a:t>ML</a:t>
            </a:r>
            <a:r>
              <a:rPr sz="2000" spc="-95" dirty="0">
                <a:latin typeface="Times New Roman"/>
                <a:cs typeface="Times New Roman"/>
              </a:rPr>
              <a:t> </a:t>
            </a:r>
            <a:r>
              <a:rPr sz="2000" spc="-5" dirty="0">
                <a:latin typeface="Times New Roman"/>
                <a:cs typeface="Times New Roman"/>
              </a:rPr>
              <a:t>models.</a:t>
            </a:r>
            <a:endParaRPr sz="20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B1B5-EE37-88F2-8654-6D218F5966EA}"/>
              </a:ext>
            </a:extLst>
          </p:cNvPr>
          <p:cNvSpPr>
            <a:spLocks noGrp="1"/>
          </p:cNvSpPr>
          <p:nvPr>
            <p:ph type="title"/>
          </p:nvPr>
        </p:nvSpPr>
        <p:spPr>
          <a:xfrm>
            <a:off x="3048000" y="609282"/>
            <a:ext cx="6096001" cy="677108"/>
          </a:xfrm>
        </p:spPr>
        <p:txBody>
          <a:bodyPr/>
          <a:lstStyle/>
          <a:p>
            <a:pPr algn="ctr"/>
            <a:r>
              <a:rPr lang="en-IN" dirty="0"/>
              <a:t>Phishing_sites.csv</a:t>
            </a:r>
          </a:p>
        </p:txBody>
      </p:sp>
      <p:sp>
        <p:nvSpPr>
          <p:cNvPr id="3" name="Text Placeholder 2">
            <a:extLst>
              <a:ext uri="{FF2B5EF4-FFF2-40B4-BE49-F238E27FC236}">
                <a16:creationId xmlns:a16="http://schemas.microsoft.com/office/drawing/2014/main" id="{2507A6F9-6546-C54C-7D2D-45A34E4D76ED}"/>
              </a:ext>
            </a:extLst>
          </p:cNvPr>
          <p:cNvSpPr>
            <a:spLocks noGrp="1"/>
          </p:cNvSpPr>
          <p:nvPr>
            <p:ph type="body" idx="1"/>
          </p:nvPr>
        </p:nvSpPr>
        <p:spPr/>
        <p:txBody>
          <a:bodyPr/>
          <a:lstStyle/>
          <a:p>
            <a:endParaRPr lang="en-IN" dirty="0"/>
          </a:p>
        </p:txBody>
      </p:sp>
      <p:pic>
        <p:nvPicPr>
          <p:cNvPr id="5" name="Picture 4" descr="A screenshot of a computer&#10;&#10;Description automatically generated">
            <a:extLst>
              <a:ext uri="{FF2B5EF4-FFF2-40B4-BE49-F238E27FC236}">
                <a16:creationId xmlns:a16="http://schemas.microsoft.com/office/drawing/2014/main" id="{CC3F5486-2459-56BD-29DB-FFD62576C0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3098"/>
            <a:ext cx="12192000" cy="4131804"/>
          </a:xfrm>
          <a:prstGeom prst="rect">
            <a:avLst/>
          </a:prstGeom>
        </p:spPr>
      </p:pic>
    </p:spTree>
    <p:extLst>
      <p:ext uri="{BB962C8B-B14F-4D97-AF65-F5344CB8AC3E}">
        <p14:creationId xmlns:p14="http://schemas.microsoft.com/office/powerpoint/2010/main" val="149987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7B36-DADB-9CDB-48F9-F9369A82EE8A}"/>
              </a:ext>
            </a:extLst>
          </p:cNvPr>
          <p:cNvSpPr>
            <a:spLocks noGrp="1"/>
          </p:cNvSpPr>
          <p:nvPr>
            <p:ph type="title"/>
          </p:nvPr>
        </p:nvSpPr>
        <p:spPr>
          <a:xfrm>
            <a:off x="3429000" y="609282"/>
            <a:ext cx="5562601" cy="677108"/>
          </a:xfrm>
        </p:spPr>
        <p:txBody>
          <a:bodyPr/>
          <a:lstStyle/>
          <a:p>
            <a:pPr algn="ctr"/>
            <a:r>
              <a:rPr lang="en-IN" dirty="0"/>
              <a:t>Legitimate_sites.csv</a:t>
            </a:r>
          </a:p>
        </p:txBody>
      </p:sp>
      <p:sp>
        <p:nvSpPr>
          <p:cNvPr id="3" name="Text Placeholder 2">
            <a:extLst>
              <a:ext uri="{FF2B5EF4-FFF2-40B4-BE49-F238E27FC236}">
                <a16:creationId xmlns:a16="http://schemas.microsoft.com/office/drawing/2014/main" id="{16970B8D-D03A-ED07-7CA0-2D9BF11499E8}"/>
              </a:ext>
            </a:extLst>
          </p:cNvPr>
          <p:cNvSpPr>
            <a:spLocks noGrp="1"/>
          </p:cNvSpPr>
          <p:nvPr>
            <p:ph type="body" idx="1"/>
          </p:nvPr>
        </p:nvSpPr>
        <p:spPr/>
        <p:txBody>
          <a:bodyPr/>
          <a:lstStyle/>
          <a:p>
            <a:endParaRPr lang="en-IN" dirty="0"/>
          </a:p>
        </p:txBody>
      </p:sp>
      <p:pic>
        <p:nvPicPr>
          <p:cNvPr id="5" name="Picture 4" descr="A screenshot of a computer">
            <a:extLst>
              <a:ext uri="{FF2B5EF4-FFF2-40B4-BE49-F238E27FC236}">
                <a16:creationId xmlns:a16="http://schemas.microsoft.com/office/drawing/2014/main" id="{85557CF8-4548-20E5-ABD6-D1F80A666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66276"/>
            <a:ext cx="12192000" cy="4125447"/>
          </a:xfrm>
          <a:prstGeom prst="rect">
            <a:avLst/>
          </a:prstGeom>
        </p:spPr>
      </p:pic>
    </p:spTree>
    <p:extLst>
      <p:ext uri="{BB962C8B-B14F-4D97-AF65-F5344CB8AC3E}">
        <p14:creationId xmlns:p14="http://schemas.microsoft.com/office/powerpoint/2010/main" val="742997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5359" y="628332"/>
            <a:ext cx="4174490" cy="701040"/>
          </a:xfrm>
          <a:prstGeom prst="rect">
            <a:avLst/>
          </a:prstGeom>
        </p:spPr>
        <p:txBody>
          <a:bodyPr vert="horz" wrap="square" lIns="0" tIns="16510" rIns="0" bIns="0" rtlCol="0">
            <a:spAutoFit/>
          </a:bodyPr>
          <a:lstStyle/>
          <a:p>
            <a:pPr marL="12700">
              <a:lnSpc>
                <a:spcPct val="100000"/>
              </a:lnSpc>
              <a:spcBef>
                <a:spcPts val="130"/>
              </a:spcBef>
            </a:pPr>
            <a:r>
              <a:rPr dirty="0"/>
              <a:t>Feature</a:t>
            </a:r>
            <a:r>
              <a:rPr spc="-40" dirty="0"/>
              <a:t> </a:t>
            </a:r>
            <a:r>
              <a:rPr spc="-5" dirty="0"/>
              <a:t>Extraction</a:t>
            </a:r>
          </a:p>
        </p:txBody>
      </p:sp>
      <p:sp>
        <p:nvSpPr>
          <p:cNvPr id="3" name="object 3"/>
          <p:cNvSpPr txBox="1"/>
          <p:nvPr/>
        </p:nvSpPr>
        <p:spPr>
          <a:xfrm>
            <a:off x="782002" y="1449387"/>
            <a:ext cx="11080115" cy="4924425"/>
          </a:xfrm>
          <a:prstGeom prst="rect">
            <a:avLst/>
          </a:prstGeom>
        </p:spPr>
        <p:txBody>
          <a:bodyPr vert="horz" wrap="square" lIns="0" tIns="62230" rIns="0" bIns="0" rtlCol="0">
            <a:spAutoFit/>
          </a:bodyPr>
          <a:lstStyle/>
          <a:p>
            <a:pPr marL="12700">
              <a:lnSpc>
                <a:spcPct val="100000"/>
              </a:lnSpc>
              <a:spcBef>
                <a:spcPts val="490"/>
              </a:spcBef>
            </a:pPr>
            <a:r>
              <a:rPr sz="1800" spc="-5" dirty="0">
                <a:latin typeface="Times New Roman"/>
                <a:cs typeface="Times New Roman"/>
              </a:rPr>
              <a:t>Feature</a:t>
            </a:r>
            <a:r>
              <a:rPr sz="1800" spc="15" dirty="0">
                <a:latin typeface="Times New Roman"/>
                <a:cs typeface="Times New Roman"/>
              </a:rPr>
              <a:t> </a:t>
            </a:r>
            <a:r>
              <a:rPr sz="1800" spc="-5" dirty="0">
                <a:latin typeface="Times New Roman"/>
                <a:cs typeface="Times New Roman"/>
              </a:rPr>
              <a:t>Extraction</a:t>
            </a:r>
            <a:r>
              <a:rPr sz="1800" spc="-10" dirty="0">
                <a:latin typeface="Times New Roman"/>
                <a:cs typeface="Times New Roman"/>
              </a:rPr>
              <a:t> </a:t>
            </a:r>
            <a:r>
              <a:rPr sz="1800" dirty="0">
                <a:latin typeface="Times New Roman"/>
                <a:cs typeface="Times New Roman"/>
              </a:rPr>
              <a:t>consists</a:t>
            </a:r>
            <a:r>
              <a:rPr sz="1800" spc="-35" dirty="0">
                <a:latin typeface="Times New Roman"/>
                <a:cs typeface="Times New Roman"/>
              </a:rPr>
              <a:t> </a:t>
            </a:r>
            <a:r>
              <a:rPr sz="1800" dirty="0">
                <a:latin typeface="Times New Roman"/>
                <a:cs typeface="Times New Roman"/>
              </a:rPr>
              <a:t>of:</a:t>
            </a:r>
            <a:endParaRPr sz="1800">
              <a:latin typeface="Times New Roman"/>
              <a:cs typeface="Times New Roman"/>
            </a:endParaRPr>
          </a:p>
          <a:p>
            <a:pPr marL="12700" marR="5080">
              <a:lnSpc>
                <a:spcPct val="69500"/>
              </a:lnSpc>
              <a:spcBef>
                <a:spcPts val="1055"/>
              </a:spcBef>
            </a:pPr>
            <a:r>
              <a:rPr sz="1800" dirty="0">
                <a:latin typeface="Times New Roman"/>
                <a:cs typeface="Times New Roman"/>
              </a:rPr>
              <a:t>Extract</a:t>
            </a:r>
            <a:r>
              <a:rPr sz="1800" spc="-45" dirty="0">
                <a:latin typeface="Times New Roman"/>
                <a:cs typeface="Times New Roman"/>
              </a:rPr>
              <a:t> </a:t>
            </a:r>
            <a:r>
              <a:rPr sz="1800" dirty="0">
                <a:latin typeface="Times New Roman"/>
                <a:cs typeface="Times New Roman"/>
              </a:rPr>
              <a:t>significant</a:t>
            </a:r>
            <a:r>
              <a:rPr sz="1800" spc="30" dirty="0">
                <a:latin typeface="Times New Roman"/>
                <a:cs typeface="Times New Roman"/>
              </a:rPr>
              <a:t> </a:t>
            </a:r>
            <a:r>
              <a:rPr sz="1800" spc="-10" dirty="0">
                <a:latin typeface="Times New Roman"/>
                <a:cs typeface="Times New Roman"/>
              </a:rPr>
              <a:t>features</a:t>
            </a:r>
            <a:r>
              <a:rPr sz="1800" spc="55" dirty="0">
                <a:latin typeface="Times New Roman"/>
                <a:cs typeface="Times New Roman"/>
              </a:rPr>
              <a:t> </a:t>
            </a:r>
            <a:r>
              <a:rPr sz="1800" dirty="0">
                <a:latin typeface="Times New Roman"/>
                <a:cs typeface="Times New Roman"/>
              </a:rPr>
              <a:t>from</a:t>
            </a:r>
            <a:r>
              <a:rPr sz="1800" spc="-45" dirty="0">
                <a:latin typeface="Times New Roman"/>
                <a:cs typeface="Times New Roman"/>
              </a:rPr>
              <a:t> </a:t>
            </a:r>
            <a:r>
              <a:rPr sz="1800" dirty="0">
                <a:latin typeface="Times New Roman"/>
                <a:cs typeface="Times New Roman"/>
              </a:rPr>
              <a:t>website</a:t>
            </a:r>
            <a:r>
              <a:rPr sz="1800" spc="35" dirty="0">
                <a:latin typeface="Times New Roman"/>
                <a:cs typeface="Times New Roman"/>
              </a:rPr>
              <a:t> </a:t>
            </a:r>
            <a:r>
              <a:rPr sz="1800" dirty="0">
                <a:latin typeface="Times New Roman"/>
                <a:cs typeface="Times New Roman"/>
              </a:rPr>
              <a:t>URLs</a:t>
            </a:r>
            <a:r>
              <a:rPr sz="1800" spc="-25" dirty="0">
                <a:latin typeface="Times New Roman"/>
                <a:cs typeface="Times New Roman"/>
              </a:rPr>
              <a:t> </a:t>
            </a:r>
            <a:r>
              <a:rPr sz="1800" spc="5" dirty="0">
                <a:latin typeface="Times New Roman"/>
                <a:cs typeface="Times New Roman"/>
              </a:rPr>
              <a:t>and</a:t>
            </a:r>
            <a:r>
              <a:rPr sz="1800" spc="10" dirty="0">
                <a:latin typeface="Times New Roman"/>
                <a:cs typeface="Times New Roman"/>
              </a:rPr>
              <a:t> </a:t>
            </a:r>
            <a:r>
              <a:rPr sz="1800" spc="-10" dirty="0">
                <a:latin typeface="Times New Roman"/>
                <a:cs typeface="Times New Roman"/>
              </a:rPr>
              <a:t>webpage</a:t>
            </a:r>
            <a:r>
              <a:rPr sz="1800" spc="35" dirty="0">
                <a:latin typeface="Times New Roman"/>
                <a:cs typeface="Times New Roman"/>
              </a:rPr>
              <a:t> </a:t>
            </a:r>
            <a:r>
              <a:rPr sz="1800" dirty="0">
                <a:latin typeface="Times New Roman"/>
                <a:cs typeface="Times New Roman"/>
              </a:rPr>
              <a:t>content</a:t>
            </a:r>
            <a:r>
              <a:rPr sz="1800" spc="25" dirty="0">
                <a:latin typeface="Times New Roman"/>
                <a:cs typeface="Times New Roman"/>
              </a:rPr>
              <a:t> </a:t>
            </a:r>
            <a:r>
              <a:rPr sz="1800" spc="-10" dirty="0">
                <a:latin typeface="Times New Roman"/>
                <a:cs typeface="Times New Roman"/>
              </a:rPr>
              <a:t>that</a:t>
            </a:r>
            <a:r>
              <a:rPr sz="1800" spc="30" dirty="0">
                <a:latin typeface="Times New Roman"/>
                <a:cs typeface="Times New Roman"/>
              </a:rPr>
              <a:t> </a:t>
            </a:r>
            <a:r>
              <a:rPr sz="1800" spc="-5" dirty="0">
                <a:latin typeface="Times New Roman"/>
                <a:cs typeface="Times New Roman"/>
              </a:rPr>
              <a:t>differentiate</a:t>
            </a:r>
            <a:r>
              <a:rPr sz="1800" spc="35" dirty="0">
                <a:latin typeface="Times New Roman"/>
                <a:cs typeface="Times New Roman"/>
              </a:rPr>
              <a:t> </a:t>
            </a:r>
            <a:r>
              <a:rPr sz="1800" spc="-10" dirty="0">
                <a:latin typeface="Times New Roman"/>
                <a:cs typeface="Times New Roman"/>
              </a:rPr>
              <a:t>phishing</a:t>
            </a:r>
            <a:r>
              <a:rPr sz="1800" spc="5" dirty="0">
                <a:latin typeface="Times New Roman"/>
                <a:cs typeface="Times New Roman"/>
              </a:rPr>
              <a:t> websites</a:t>
            </a:r>
            <a:r>
              <a:rPr sz="1800" spc="-20" dirty="0">
                <a:latin typeface="Times New Roman"/>
                <a:cs typeface="Times New Roman"/>
              </a:rPr>
              <a:t> </a:t>
            </a:r>
            <a:r>
              <a:rPr sz="1800" dirty="0">
                <a:latin typeface="Times New Roman"/>
                <a:cs typeface="Times New Roman"/>
              </a:rPr>
              <a:t>from</a:t>
            </a:r>
            <a:r>
              <a:rPr sz="1800" spc="30" dirty="0">
                <a:latin typeface="Times New Roman"/>
                <a:cs typeface="Times New Roman"/>
              </a:rPr>
              <a:t> </a:t>
            </a:r>
            <a:r>
              <a:rPr sz="1800" spc="-5" dirty="0">
                <a:latin typeface="Times New Roman"/>
                <a:cs typeface="Times New Roman"/>
              </a:rPr>
              <a:t>legitimate </a:t>
            </a:r>
            <a:r>
              <a:rPr sz="1800" spc="-434" dirty="0">
                <a:latin typeface="Times New Roman"/>
                <a:cs typeface="Times New Roman"/>
              </a:rPr>
              <a:t> </a:t>
            </a:r>
            <a:r>
              <a:rPr sz="1800" dirty="0">
                <a:latin typeface="Times New Roman"/>
                <a:cs typeface="Times New Roman"/>
              </a:rPr>
              <a:t>ones.</a:t>
            </a:r>
            <a:endParaRPr sz="1800">
              <a:latin typeface="Times New Roman"/>
              <a:cs typeface="Times New Roman"/>
            </a:endParaRPr>
          </a:p>
          <a:p>
            <a:pPr marL="12700">
              <a:lnSpc>
                <a:spcPct val="100000"/>
              </a:lnSpc>
              <a:spcBef>
                <a:spcPts val="315"/>
              </a:spcBef>
            </a:pPr>
            <a:r>
              <a:rPr sz="1800" dirty="0">
                <a:latin typeface="Times New Roman"/>
                <a:cs typeface="Times New Roman"/>
              </a:rPr>
              <a:t>Key</a:t>
            </a:r>
            <a:r>
              <a:rPr sz="1800" spc="-10" dirty="0">
                <a:latin typeface="Times New Roman"/>
                <a:cs typeface="Times New Roman"/>
              </a:rPr>
              <a:t> </a:t>
            </a:r>
            <a:r>
              <a:rPr sz="1800" dirty="0">
                <a:latin typeface="Times New Roman"/>
                <a:cs typeface="Times New Roman"/>
              </a:rPr>
              <a:t>features</a:t>
            </a:r>
            <a:r>
              <a:rPr sz="1800" spc="-40" dirty="0">
                <a:latin typeface="Times New Roman"/>
                <a:cs typeface="Times New Roman"/>
              </a:rPr>
              <a:t> </a:t>
            </a:r>
            <a:r>
              <a:rPr sz="1800" spc="10" dirty="0">
                <a:latin typeface="Times New Roman"/>
                <a:cs typeface="Times New Roman"/>
              </a:rPr>
              <a:t>to</a:t>
            </a:r>
            <a:r>
              <a:rPr sz="1800" spc="-10" dirty="0">
                <a:latin typeface="Times New Roman"/>
                <a:cs typeface="Times New Roman"/>
              </a:rPr>
              <a:t> </a:t>
            </a:r>
            <a:r>
              <a:rPr sz="1800" spc="-5" dirty="0">
                <a:latin typeface="Times New Roman"/>
                <a:cs typeface="Times New Roman"/>
              </a:rPr>
              <a:t>consider:</a:t>
            </a:r>
            <a:endParaRPr sz="1800">
              <a:latin typeface="Times New Roman"/>
              <a:cs typeface="Times New Roman"/>
            </a:endParaRPr>
          </a:p>
          <a:p>
            <a:pPr marL="241300" marR="511175" indent="-229235">
              <a:lnSpc>
                <a:spcPct val="69400"/>
              </a:lnSpc>
              <a:spcBef>
                <a:spcPts val="1055"/>
              </a:spcBef>
              <a:buFont typeface="Arial MT"/>
              <a:buChar char="•"/>
              <a:tabLst>
                <a:tab pos="241300" algn="l"/>
                <a:tab pos="241935" algn="l"/>
              </a:tabLst>
            </a:pPr>
            <a:r>
              <a:rPr sz="1800" dirty="0">
                <a:latin typeface="Times New Roman"/>
                <a:cs typeface="Times New Roman"/>
              </a:rPr>
              <a:t>URL-based </a:t>
            </a:r>
            <a:r>
              <a:rPr sz="1800" spc="-5" dirty="0">
                <a:latin typeface="Times New Roman"/>
                <a:cs typeface="Times New Roman"/>
              </a:rPr>
              <a:t>features: Length </a:t>
            </a:r>
            <a:r>
              <a:rPr sz="1800" dirty="0">
                <a:latin typeface="Times New Roman"/>
                <a:cs typeface="Times New Roman"/>
              </a:rPr>
              <a:t>of </a:t>
            </a:r>
            <a:r>
              <a:rPr sz="1800" spc="-5" dirty="0">
                <a:latin typeface="Times New Roman"/>
                <a:cs typeface="Times New Roman"/>
              </a:rPr>
              <a:t>URL, </a:t>
            </a:r>
            <a:r>
              <a:rPr sz="1800" dirty="0">
                <a:latin typeface="Times New Roman"/>
                <a:cs typeface="Times New Roman"/>
              </a:rPr>
              <a:t>presence of </a:t>
            </a:r>
            <a:r>
              <a:rPr sz="1800" spc="-5" dirty="0">
                <a:latin typeface="Times New Roman"/>
                <a:cs typeface="Times New Roman"/>
              </a:rPr>
              <a:t>special characters, </a:t>
            </a:r>
            <a:r>
              <a:rPr sz="1800" spc="15" dirty="0">
                <a:latin typeface="Times New Roman"/>
                <a:cs typeface="Times New Roman"/>
              </a:rPr>
              <a:t>use </a:t>
            </a:r>
            <a:r>
              <a:rPr sz="1800" dirty="0">
                <a:latin typeface="Times New Roman"/>
                <a:cs typeface="Times New Roman"/>
              </a:rPr>
              <a:t>of IP </a:t>
            </a:r>
            <a:r>
              <a:rPr sz="1800" spc="-10" dirty="0">
                <a:latin typeface="Times New Roman"/>
                <a:cs typeface="Times New Roman"/>
              </a:rPr>
              <a:t>address </a:t>
            </a:r>
            <a:r>
              <a:rPr sz="1800" spc="-5" dirty="0">
                <a:latin typeface="Times New Roman"/>
                <a:cs typeface="Times New Roman"/>
              </a:rPr>
              <a:t>instead </a:t>
            </a:r>
            <a:r>
              <a:rPr sz="1800" dirty="0">
                <a:latin typeface="Times New Roman"/>
                <a:cs typeface="Times New Roman"/>
              </a:rPr>
              <a:t>of a </a:t>
            </a:r>
            <a:r>
              <a:rPr sz="1800" spc="-5" dirty="0">
                <a:latin typeface="Times New Roman"/>
                <a:cs typeface="Times New Roman"/>
              </a:rPr>
              <a:t>domain name, </a:t>
            </a:r>
            <a:r>
              <a:rPr sz="1800" spc="-434" dirty="0">
                <a:latin typeface="Times New Roman"/>
                <a:cs typeface="Times New Roman"/>
              </a:rPr>
              <a:t> </a:t>
            </a:r>
            <a:r>
              <a:rPr sz="1800" spc="-5" dirty="0">
                <a:latin typeface="Times New Roman"/>
                <a:cs typeface="Times New Roman"/>
              </a:rPr>
              <a:t>presence</a:t>
            </a:r>
            <a:r>
              <a:rPr sz="1800" spc="15" dirty="0">
                <a:latin typeface="Times New Roman"/>
                <a:cs typeface="Times New Roman"/>
              </a:rPr>
              <a:t> </a:t>
            </a:r>
            <a:r>
              <a:rPr sz="1800" dirty="0">
                <a:latin typeface="Times New Roman"/>
                <a:cs typeface="Times New Roman"/>
              </a:rPr>
              <a:t>of suspicious</a:t>
            </a:r>
            <a:r>
              <a:rPr sz="1800" spc="-30" dirty="0">
                <a:latin typeface="Times New Roman"/>
                <a:cs typeface="Times New Roman"/>
              </a:rPr>
              <a:t> </a:t>
            </a:r>
            <a:r>
              <a:rPr sz="1800" spc="-5" dirty="0">
                <a:latin typeface="Times New Roman"/>
                <a:cs typeface="Times New Roman"/>
              </a:rPr>
              <a:t>keywords.</a:t>
            </a:r>
            <a:endParaRPr sz="1800">
              <a:latin typeface="Times New Roman"/>
              <a:cs typeface="Times New Roman"/>
            </a:endParaRPr>
          </a:p>
          <a:p>
            <a:pPr marL="241300" indent="-229235">
              <a:lnSpc>
                <a:spcPct val="100000"/>
              </a:lnSpc>
              <a:spcBef>
                <a:spcPts val="320"/>
              </a:spcBef>
              <a:buFont typeface="Arial MT"/>
              <a:buChar char="•"/>
              <a:tabLst>
                <a:tab pos="241300" algn="l"/>
                <a:tab pos="241935" algn="l"/>
              </a:tabLst>
            </a:pPr>
            <a:r>
              <a:rPr sz="1800" spc="-5" dirty="0">
                <a:latin typeface="Times New Roman"/>
                <a:cs typeface="Times New Roman"/>
              </a:rPr>
              <a:t>Domain-based</a:t>
            </a:r>
            <a:r>
              <a:rPr sz="1800" spc="10" dirty="0">
                <a:latin typeface="Times New Roman"/>
                <a:cs typeface="Times New Roman"/>
              </a:rPr>
              <a:t> </a:t>
            </a:r>
            <a:r>
              <a:rPr sz="1800" spc="-5" dirty="0">
                <a:latin typeface="Times New Roman"/>
                <a:cs typeface="Times New Roman"/>
              </a:rPr>
              <a:t>features:</a:t>
            </a:r>
            <a:r>
              <a:rPr sz="1800" spc="-40" dirty="0">
                <a:latin typeface="Times New Roman"/>
                <a:cs typeface="Times New Roman"/>
              </a:rPr>
              <a:t> </a:t>
            </a:r>
            <a:r>
              <a:rPr sz="1800" spc="5" dirty="0">
                <a:latin typeface="Times New Roman"/>
                <a:cs typeface="Times New Roman"/>
              </a:rPr>
              <a:t>Domain</a:t>
            </a:r>
            <a:r>
              <a:rPr sz="1800" spc="10" dirty="0">
                <a:latin typeface="Times New Roman"/>
                <a:cs typeface="Times New Roman"/>
              </a:rPr>
              <a:t> </a:t>
            </a:r>
            <a:r>
              <a:rPr sz="1800" spc="-10" dirty="0">
                <a:latin typeface="Times New Roman"/>
                <a:cs typeface="Times New Roman"/>
              </a:rPr>
              <a:t>age,</a:t>
            </a:r>
            <a:r>
              <a:rPr sz="1800" spc="10" dirty="0">
                <a:latin typeface="Times New Roman"/>
                <a:cs typeface="Times New Roman"/>
              </a:rPr>
              <a:t> </a:t>
            </a:r>
            <a:r>
              <a:rPr sz="1800" spc="-5" dirty="0">
                <a:latin typeface="Times New Roman"/>
                <a:cs typeface="Times New Roman"/>
              </a:rPr>
              <a:t>domain</a:t>
            </a:r>
            <a:r>
              <a:rPr sz="1800" spc="10" dirty="0">
                <a:latin typeface="Times New Roman"/>
                <a:cs typeface="Times New Roman"/>
              </a:rPr>
              <a:t> </a:t>
            </a:r>
            <a:r>
              <a:rPr sz="1800" spc="-10" dirty="0">
                <a:latin typeface="Times New Roman"/>
                <a:cs typeface="Times New Roman"/>
              </a:rPr>
              <a:t>name</a:t>
            </a:r>
            <a:r>
              <a:rPr sz="1800" spc="30" dirty="0">
                <a:latin typeface="Times New Roman"/>
                <a:cs typeface="Times New Roman"/>
              </a:rPr>
              <a:t> </a:t>
            </a:r>
            <a:r>
              <a:rPr sz="1800" spc="-5" dirty="0">
                <a:latin typeface="Times New Roman"/>
                <a:cs typeface="Times New Roman"/>
              </a:rPr>
              <a:t>length,</a:t>
            </a:r>
            <a:r>
              <a:rPr sz="1800" spc="15" dirty="0">
                <a:latin typeface="Times New Roman"/>
                <a:cs typeface="Times New Roman"/>
              </a:rPr>
              <a:t> </a:t>
            </a:r>
            <a:r>
              <a:rPr sz="1800" spc="-5" dirty="0">
                <a:latin typeface="Times New Roman"/>
                <a:cs typeface="Times New Roman"/>
              </a:rPr>
              <a:t>registration</a:t>
            </a:r>
            <a:r>
              <a:rPr sz="1800" spc="10" dirty="0">
                <a:latin typeface="Times New Roman"/>
                <a:cs typeface="Times New Roman"/>
              </a:rPr>
              <a:t> </a:t>
            </a:r>
            <a:r>
              <a:rPr sz="1800" dirty="0">
                <a:latin typeface="Times New Roman"/>
                <a:cs typeface="Times New Roman"/>
              </a:rPr>
              <a:t>information,</a:t>
            </a:r>
            <a:r>
              <a:rPr sz="1800" spc="10" dirty="0">
                <a:latin typeface="Times New Roman"/>
                <a:cs typeface="Times New Roman"/>
              </a:rPr>
              <a:t> </a:t>
            </a:r>
            <a:r>
              <a:rPr sz="1800" spc="-10" dirty="0">
                <a:latin typeface="Times New Roman"/>
                <a:cs typeface="Times New Roman"/>
              </a:rPr>
              <a:t>presence</a:t>
            </a:r>
            <a:r>
              <a:rPr sz="1800" spc="30" dirty="0">
                <a:latin typeface="Times New Roman"/>
                <a:cs typeface="Times New Roman"/>
              </a:rPr>
              <a:t> </a:t>
            </a:r>
            <a:r>
              <a:rPr sz="1800" dirty="0">
                <a:latin typeface="Times New Roman"/>
                <a:cs typeface="Times New Roman"/>
              </a:rPr>
              <a:t>of</a:t>
            </a:r>
            <a:r>
              <a:rPr sz="1800" spc="10" dirty="0">
                <a:latin typeface="Times New Roman"/>
                <a:cs typeface="Times New Roman"/>
              </a:rPr>
              <a:t> </a:t>
            </a:r>
            <a:r>
              <a:rPr sz="1800" spc="-25" dirty="0">
                <a:latin typeface="Times New Roman"/>
                <a:cs typeface="Times New Roman"/>
              </a:rPr>
              <a:t>SSL</a:t>
            </a:r>
            <a:r>
              <a:rPr sz="1800" spc="-40" dirty="0">
                <a:latin typeface="Times New Roman"/>
                <a:cs typeface="Times New Roman"/>
              </a:rPr>
              <a:t> </a:t>
            </a:r>
            <a:r>
              <a:rPr sz="1800" spc="-5" dirty="0">
                <a:latin typeface="Times New Roman"/>
                <a:cs typeface="Times New Roman"/>
              </a:rPr>
              <a:t>certificates.</a:t>
            </a:r>
            <a:endParaRPr sz="1800">
              <a:latin typeface="Times New Roman"/>
              <a:cs typeface="Times New Roman"/>
            </a:endParaRPr>
          </a:p>
          <a:p>
            <a:pPr marL="241300" indent="-229235">
              <a:lnSpc>
                <a:spcPct val="100000"/>
              </a:lnSpc>
              <a:spcBef>
                <a:spcPts val="395"/>
              </a:spcBef>
              <a:buFont typeface="Arial MT"/>
              <a:buChar char="•"/>
              <a:tabLst>
                <a:tab pos="241300" algn="l"/>
                <a:tab pos="241935" algn="l"/>
              </a:tabLst>
            </a:pPr>
            <a:r>
              <a:rPr sz="1800" dirty="0">
                <a:latin typeface="Times New Roman"/>
                <a:cs typeface="Times New Roman"/>
              </a:rPr>
              <a:t>Page-based </a:t>
            </a:r>
            <a:r>
              <a:rPr sz="1800" spc="-5" dirty="0">
                <a:latin typeface="Times New Roman"/>
                <a:cs typeface="Times New Roman"/>
              </a:rPr>
              <a:t>features:</a:t>
            </a:r>
            <a:r>
              <a:rPr sz="1800" spc="-45" dirty="0">
                <a:latin typeface="Times New Roman"/>
                <a:cs typeface="Times New Roman"/>
              </a:rPr>
              <a:t> </a:t>
            </a:r>
            <a:r>
              <a:rPr sz="1800" spc="-25" dirty="0">
                <a:latin typeface="Times New Roman"/>
                <a:cs typeface="Times New Roman"/>
              </a:rPr>
              <a:t>Website</a:t>
            </a:r>
            <a:r>
              <a:rPr sz="1800" spc="25" dirty="0">
                <a:latin typeface="Times New Roman"/>
                <a:cs typeface="Times New Roman"/>
              </a:rPr>
              <a:t> </a:t>
            </a:r>
            <a:r>
              <a:rPr sz="1800" spc="-10" dirty="0">
                <a:latin typeface="Times New Roman"/>
                <a:cs typeface="Times New Roman"/>
              </a:rPr>
              <a:t>content,</a:t>
            </a:r>
            <a:r>
              <a:rPr sz="1800" spc="5" dirty="0">
                <a:latin typeface="Times New Roman"/>
                <a:cs typeface="Times New Roman"/>
              </a:rPr>
              <a:t> </a:t>
            </a:r>
            <a:r>
              <a:rPr sz="1800" spc="15" dirty="0">
                <a:latin typeface="Times New Roman"/>
                <a:cs typeface="Times New Roman"/>
              </a:rPr>
              <a:t>use</a:t>
            </a:r>
            <a:r>
              <a:rPr sz="1800" spc="-45" dirty="0">
                <a:latin typeface="Times New Roman"/>
                <a:cs typeface="Times New Roman"/>
              </a:rPr>
              <a:t> </a:t>
            </a:r>
            <a:r>
              <a:rPr sz="1800" dirty="0">
                <a:latin typeface="Times New Roman"/>
                <a:cs typeface="Times New Roman"/>
              </a:rPr>
              <a:t>of</a:t>
            </a:r>
            <a:r>
              <a:rPr sz="1800" spc="5" dirty="0">
                <a:latin typeface="Times New Roman"/>
                <a:cs typeface="Times New Roman"/>
              </a:rPr>
              <a:t> HTTPS, </a:t>
            </a:r>
            <a:r>
              <a:rPr sz="1800" dirty="0">
                <a:latin typeface="Times New Roman"/>
                <a:cs typeface="Times New Roman"/>
              </a:rPr>
              <a:t>form</a:t>
            </a:r>
            <a:r>
              <a:rPr sz="1800" spc="-50" dirty="0">
                <a:latin typeface="Times New Roman"/>
                <a:cs typeface="Times New Roman"/>
              </a:rPr>
              <a:t> </a:t>
            </a:r>
            <a:r>
              <a:rPr sz="1800" spc="-5" dirty="0">
                <a:latin typeface="Times New Roman"/>
                <a:cs typeface="Times New Roman"/>
              </a:rPr>
              <a:t>handling,</a:t>
            </a:r>
            <a:r>
              <a:rPr sz="1800" spc="5" dirty="0">
                <a:latin typeface="Times New Roman"/>
                <a:cs typeface="Times New Roman"/>
              </a:rPr>
              <a:t> </a:t>
            </a:r>
            <a:r>
              <a:rPr sz="1800" dirty="0">
                <a:latin typeface="Times New Roman"/>
                <a:cs typeface="Times New Roman"/>
              </a:rPr>
              <a:t>third-party</a:t>
            </a:r>
            <a:r>
              <a:rPr sz="1800" spc="5" dirty="0">
                <a:latin typeface="Times New Roman"/>
                <a:cs typeface="Times New Roman"/>
              </a:rPr>
              <a:t> </a:t>
            </a:r>
            <a:r>
              <a:rPr sz="1800" dirty="0">
                <a:latin typeface="Times New Roman"/>
                <a:cs typeface="Times New Roman"/>
              </a:rPr>
              <a:t>resources.</a:t>
            </a:r>
            <a:endParaRPr sz="1800">
              <a:latin typeface="Times New Roman"/>
              <a:cs typeface="Times New Roman"/>
            </a:endParaRPr>
          </a:p>
          <a:p>
            <a:pPr>
              <a:lnSpc>
                <a:spcPct val="100000"/>
              </a:lnSpc>
              <a:spcBef>
                <a:spcPts val="35"/>
              </a:spcBef>
            </a:pPr>
            <a:endParaRPr sz="1900">
              <a:latin typeface="Times New Roman"/>
              <a:cs typeface="Times New Roman"/>
            </a:endParaRPr>
          </a:p>
          <a:p>
            <a:pPr marL="12700">
              <a:lnSpc>
                <a:spcPct val="100000"/>
              </a:lnSpc>
            </a:pPr>
            <a:r>
              <a:rPr sz="2000" spc="10" dirty="0">
                <a:latin typeface="Times New Roman"/>
                <a:cs typeface="Times New Roman"/>
              </a:rPr>
              <a:t>The</a:t>
            </a:r>
            <a:r>
              <a:rPr sz="2000" spc="-45" dirty="0">
                <a:latin typeface="Times New Roman"/>
                <a:cs typeface="Times New Roman"/>
              </a:rPr>
              <a:t> </a:t>
            </a:r>
            <a:r>
              <a:rPr sz="2000" dirty="0">
                <a:latin typeface="Times New Roman"/>
                <a:cs typeface="Times New Roman"/>
              </a:rPr>
              <a:t>below</a:t>
            </a:r>
            <a:r>
              <a:rPr sz="2000" spc="-5" dirty="0">
                <a:latin typeface="Times New Roman"/>
                <a:cs typeface="Times New Roman"/>
              </a:rPr>
              <a:t> mentioned</a:t>
            </a:r>
            <a:r>
              <a:rPr sz="2000" spc="-10" dirty="0">
                <a:latin typeface="Times New Roman"/>
                <a:cs typeface="Times New Roman"/>
              </a:rPr>
              <a:t> </a:t>
            </a:r>
            <a:r>
              <a:rPr sz="2000" spc="-5" dirty="0">
                <a:latin typeface="Times New Roman"/>
                <a:cs typeface="Times New Roman"/>
              </a:rPr>
              <a:t>category </a:t>
            </a:r>
            <a:r>
              <a:rPr sz="2000" spc="25" dirty="0">
                <a:latin typeface="Times New Roman"/>
                <a:cs typeface="Times New Roman"/>
              </a:rPr>
              <a:t>of</a:t>
            </a:r>
            <a:r>
              <a:rPr sz="2000" spc="-45" dirty="0">
                <a:latin typeface="Times New Roman"/>
                <a:cs typeface="Times New Roman"/>
              </a:rPr>
              <a:t> </a:t>
            </a:r>
            <a:r>
              <a:rPr sz="2000" dirty="0">
                <a:latin typeface="Times New Roman"/>
                <a:cs typeface="Times New Roman"/>
              </a:rPr>
              <a:t>features</a:t>
            </a:r>
            <a:r>
              <a:rPr sz="2000" spc="-5" dirty="0">
                <a:latin typeface="Times New Roman"/>
                <a:cs typeface="Times New Roman"/>
              </a:rPr>
              <a:t> </a:t>
            </a:r>
            <a:r>
              <a:rPr sz="2000" spc="10" dirty="0">
                <a:latin typeface="Times New Roman"/>
                <a:cs typeface="Times New Roman"/>
              </a:rPr>
              <a:t>are</a:t>
            </a:r>
            <a:r>
              <a:rPr sz="2000" spc="-40" dirty="0">
                <a:latin typeface="Times New Roman"/>
                <a:cs typeface="Times New Roman"/>
              </a:rPr>
              <a:t> </a:t>
            </a:r>
            <a:r>
              <a:rPr sz="2000" spc="-5" dirty="0">
                <a:latin typeface="Times New Roman"/>
                <a:cs typeface="Times New Roman"/>
              </a:rPr>
              <a:t>extracted</a:t>
            </a:r>
            <a:r>
              <a:rPr sz="2000" spc="-10" dirty="0">
                <a:latin typeface="Times New Roman"/>
                <a:cs typeface="Times New Roman"/>
              </a:rPr>
              <a:t> </a:t>
            </a:r>
            <a:r>
              <a:rPr sz="2000" dirty="0">
                <a:latin typeface="Times New Roman"/>
                <a:cs typeface="Times New Roman"/>
              </a:rPr>
              <a:t>from</a:t>
            </a:r>
            <a:r>
              <a:rPr sz="2000" spc="30" dirty="0">
                <a:latin typeface="Times New Roman"/>
                <a:cs typeface="Times New Roman"/>
              </a:rPr>
              <a:t> </a:t>
            </a:r>
            <a:r>
              <a:rPr sz="2000" spc="-20" dirty="0">
                <a:latin typeface="Times New Roman"/>
                <a:cs typeface="Times New Roman"/>
              </a:rPr>
              <a:t>the</a:t>
            </a:r>
            <a:r>
              <a:rPr sz="2000" spc="35" dirty="0">
                <a:latin typeface="Times New Roman"/>
                <a:cs typeface="Times New Roman"/>
              </a:rPr>
              <a:t> </a:t>
            </a:r>
            <a:r>
              <a:rPr sz="2000" dirty="0">
                <a:latin typeface="Times New Roman"/>
                <a:cs typeface="Times New Roman"/>
              </a:rPr>
              <a:t>URL</a:t>
            </a:r>
            <a:r>
              <a:rPr sz="2000" spc="-85" dirty="0">
                <a:latin typeface="Times New Roman"/>
                <a:cs typeface="Times New Roman"/>
              </a:rPr>
              <a:t> </a:t>
            </a:r>
            <a:r>
              <a:rPr sz="2000" spc="-10" dirty="0">
                <a:latin typeface="Times New Roman"/>
                <a:cs typeface="Times New Roman"/>
              </a:rPr>
              <a:t>data:</a:t>
            </a:r>
            <a:endParaRPr sz="2000">
              <a:latin typeface="Times New Roman"/>
              <a:cs typeface="Times New Roman"/>
            </a:endParaRPr>
          </a:p>
          <a:p>
            <a:pPr marL="241300" indent="-229235">
              <a:lnSpc>
                <a:spcPts val="2065"/>
              </a:lnSpc>
              <a:spcBef>
                <a:spcPts val="229"/>
              </a:spcBef>
              <a:buAutoNum type="arabicPeriod"/>
              <a:tabLst>
                <a:tab pos="241935" algn="l"/>
              </a:tabLst>
            </a:pPr>
            <a:r>
              <a:rPr sz="2000" spc="-5" dirty="0">
                <a:latin typeface="Times New Roman"/>
                <a:cs typeface="Times New Roman"/>
              </a:rPr>
              <a:t>Address</a:t>
            </a:r>
            <a:r>
              <a:rPr sz="2000" spc="-30" dirty="0">
                <a:latin typeface="Times New Roman"/>
                <a:cs typeface="Times New Roman"/>
              </a:rPr>
              <a:t> </a:t>
            </a:r>
            <a:r>
              <a:rPr sz="2000" spc="10" dirty="0">
                <a:latin typeface="Times New Roman"/>
                <a:cs typeface="Times New Roman"/>
              </a:rPr>
              <a:t>Bar</a:t>
            </a:r>
            <a:r>
              <a:rPr sz="2000" spc="-60" dirty="0">
                <a:latin typeface="Times New Roman"/>
                <a:cs typeface="Times New Roman"/>
              </a:rPr>
              <a:t> </a:t>
            </a:r>
            <a:r>
              <a:rPr sz="2000" spc="5" dirty="0">
                <a:latin typeface="Times New Roman"/>
                <a:cs typeface="Times New Roman"/>
              </a:rPr>
              <a:t>based</a:t>
            </a:r>
            <a:r>
              <a:rPr sz="2000" spc="-25" dirty="0">
                <a:latin typeface="Times New Roman"/>
                <a:cs typeface="Times New Roman"/>
              </a:rPr>
              <a:t> </a:t>
            </a:r>
            <a:r>
              <a:rPr sz="2000" spc="-10" dirty="0">
                <a:latin typeface="Times New Roman"/>
                <a:cs typeface="Times New Roman"/>
              </a:rPr>
              <a:t>Features</a:t>
            </a:r>
            <a:endParaRPr sz="2000">
              <a:latin typeface="Times New Roman"/>
              <a:cs typeface="Times New Roman"/>
            </a:endParaRPr>
          </a:p>
          <a:p>
            <a:pPr marL="876935">
              <a:lnSpc>
                <a:spcPts val="2065"/>
              </a:lnSpc>
            </a:pPr>
            <a:r>
              <a:rPr sz="2000" spc="10" dirty="0">
                <a:latin typeface="Times New Roman"/>
                <a:cs typeface="Times New Roman"/>
              </a:rPr>
              <a:t>In</a:t>
            </a:r>
            <a:r>
              <a:rPr sz="2000" spc="-15" dirty="0">
                <a:latin typeface="Times New Roman"/>
                <a:cs typeface="Times New Roman"/>
              </a:rPr>
              <a:t> </a:t>
            </a:r>
            <a:r>
              <a:rPr sz="2000" spc="-5" dirty="0">
                <a:latin typeface="Times New Roman"/>
                <a:cs typeface="Times New Roman"/>
              </a:rPr>
              <a:t>this</a:t>
            </a:r>
            <a:r>
              <a:rPr sz="2000" spc="-15" dirty="0">
                <a:latin typeface="Times New Roman"/>
                <a:cs typeface="Times New Roman"/>
              </a:rPr>
              <a:t> </a:t>
            </a:r>
            <a:r>
              <a:rPr sz="2000" spc="-5" dirty="0">
                <a:latin typeface="Times New Roman"/>
                <a:cs typeface="Times New Roman"/>
              </a:rPr>
              <a:t>category</a:t>
            </a:r>
            <a:r>
              <a:rPr sz="2000" spc="-20" dirty="0">
                <a:latin typeface="Times New Roman"/>
                <a:cs typeface="Times New Roman"/>
              </a:rPr>
              <a:t> </a:t>
            </a:r>
            <a:r>
              <a:rPr sz="2000" spc="10" dirty="0">
                <a:latin typeface="Times New Roman"/>
                <a:cs typeface="Times New Roman"/>
              </a:rPr>
              <a:t>9</a:t>
            </a:r>
            <a:r>
              <a:rPr sz="2000" spc="-15" dirty="0">
                <a:latin typeface="Times New Roman"/>
                <a:cs typeface="Times New Roman"/>
              </a:rPr>
              <a:t> </a:t>
            </a:r>
            <a:r>
              <a:rPr sz="2000" dirty="0">
                <a:latin typeface="Times New Roman"/>
                <a:cs typeface="Times New Roman"/>
              </a:rPr>
              <a:t>features</a:t>
            </a:r>
            <a:r>
              <a:rPr sz="2000" spc="-15" dirty="0">
                <a:latin typeface="Times New Roman"/>
                <a:cs typeface="Times New Roman"/>
              </a:rPr>
              <a:t> </a:t>
            </a:r>
            <a:r>
              <a:rPr sz="2000" spc="10" dirty="0">
                <a:latin typeface="Times New Roman"/>
                <a:cs typeface="Times New Roman"/>
              </a:rPr>
              <a:t>are</a:t>
            </a:r>
            <a:r>
              <a:rPr sz="2000" spc="-50" dirty="0">
                <a:latin typeface="Times New Roman"/>
                <a:cs typeface="Times New Roman"/>
              </a:rPr>
              <a:t> </a:t>
            </a:r>
            <a:r>
              <a:rPr sz="2000" dirty="0">
                <a:latin typeface="Times New Roman"/>
                <a:cs typeface="Times New Roman"/>
              </a:rPr>
              <a:t>extracted.</a:t>
            </a:r>
            <a:endParaRPr sz="2000">
              <a:latin typeface="Times New Roman"/>
              <a:cs typeface="Times New Roman"/>
            </a:endParaRPr>
          </a:p>
          <a:p>
            <a:pPr marL="241300" indent="-229235">
              <a:lnSpc>
                <a:spcPts val="2025"/>
              </a:lnSpc>
              <a:spcBef>
                <a:spcPts val="305"/>
              </a:spcBef>
              <a:buAutoNum type="arabicPeriod" startAt="2"/>
              <a:tabLst>
                <a:tab pos="241935" algn="l"/>
              </a:tabLst>
            </a:pPr>
            <a:r>
              <a:rPr sz="2000" dirty="0">
                <a:latin typeface="Times New Roman"/>
                <a:cs typeface="Times New Roman"/>
              </a:rPr>
              <a:t>Domain</a:t>
            </a:r>
            <a:r>
              <a:rPr sz="2000" spc="-40" dirty="0">
                <a:latin typeface="Times New Roman"/>
                <a:cs typeface="Times New Roman"/>
              </a:rPr>
              <a:t> </a:t>
            </a:r>
            <a:r>
              <a:rPr sz="2000" spc="-5" dirty="0">
                <a:latin typeface="Times New Roman"/>
                <a:cs typeface="Times New Roman"/>
              </a:rPr>
              <a:t>based</a:t>
            </a:r>
            <a:r>
              <a:rPr sz="2000" spc="-40" dirty="0">
                <a:latin typeface="Times New Roman"/>
                <a:cs typeface="Times New Roman"/>
              </a:rPr>
              <a:t> </a:t>
            </a:r>
            <a:r>
              <a:rPr sz="2000" dirty="0">
                <a:latin typeface="Times New Roman"/>
                <a:cs typeface="Times New Roman"/>
              </a:rPr>
              <a:t>Features</a:t>
            </a:r>
            <a:endParaRPr sz="2000">
              <a:latin typeface="Times New Roman"/>
              <a:cs typeface="Times New Roman"/>
            </a:endParaRPr>
          </a:p>
          <a:p>
            <a:pPr marL="876935">
              <a:lnSpc>
                <a:spcPts val="2025"/>
              </a:lnSpc>
            </a:pPr>
            <a:r>
              <a:rPr sz="2000" spc="10" dirty="0">
                <a:latin typeface="Times New Roman"/>
                <a:cs typeface="Times New Roman"/>
              </a:rPr>
              <a:t>In</a:t>
            </a:r>
            <a:r>
              <a:rPr sz="2000" spc="-15" dirty="0">
                <a:latin typeface="Times New Roman"/>
                <a:cs typeface="Times New Roman"/>
              </a:rPr>
              <a:t> </a:t>
            </a:r>
            <a:r>
              <a:rPr sz="2000" spc="-5" dirty="0">
                <a:latin typeface="Times New Roman"/>
                <a:cs typeface="Times New Roman"/>
              </a:rPr>
              <a:t>this</a:t>
            </a:r>
            <a:r>
              <a:rPr sz="2000" spc="-15" dirty="0">
                <a:latin typeface="Times New Roman"/>
                <a:cs typeface="Times New Roman"/>
              </a:rPr>
              <a:t> </a:t>
            </a:r>
            <a:r>
              <a:rPr sz="2000" spc="-5" dirty="0">
                <a:latin typeface="Times New Roman"/>
                <a:cs typeface="Times New Roman"/>
              </a:rPr>
              <a:t>category</a:t>
            </a:r>
            <a:r>
              <a:rPr sz="2000" spc="-20" dirty="0">
                <a:latin typeface="Times New Roman"/>
                <a:cs typeface="Times New Roman"/>
              </a:rPr>
              <a:t> </a:t>
            </a:r>
            <a:r>
              <a:rPr sz="2000" spc="10" dirty="0">
                <a:latin typeface="Times New Roman"/>
                <a:cs typeface="Times New Roman"/>
              </a:rPr>
              <a:t>4</a:t>
            </a:r>
            <a:r>
              <a:rPr sz="2000" spc="-15" dirty="0">
                <a:latin typeface="Times New Roman"/>
                <a:cs typeface="Times New Roman"/>
              </a:rPr>
              <a:t> </a:t>
            </a:r>
            <a:r>
              <a:rPr sz="2000" dirty="0">
                <a:latin typeface="Times New Roman"/>
                <a:cs typeface="Times New Roman"/>
              </a:rPr>
              <a:t>features</a:t>
            </a:r>
            <a:r>
              <a:rPr sz="2000" spc="-15" dirty="0">
                <a:latin typeface="Times New Roman"/>
                <a:cs typeface="Times New Roman"/>
              </a:rPr>
              <a:t> </a:t>
            </a:r>
            <a:r>
              <a:rPr sz="2000" spc="10" dirty="0">
                <a:latin typeface="Times New Roman"/>
                <a:cs typeface="Times New Roman"/>
              </a:rPr>
              <a:t>are</a:t>
            </a:r>
            <a:r>
              <a:rPr sz="2000" spc="-50" dirty="0">
                <a:latin typeface="Times New Roman"/>
                <a:cs typeface="Times New Roman"/>
              </a:rPr>
              <a:t> </a:t>
            </a:r>
            <a:r>
              <a:rPr sz="2000" dirty="0">
                <a:latin typeface="Times New Roman"/>
                <a:cs typeface="Times New Roman"/>
              </a:rPr>
              <a:t>extracted.</a:t>
            </a:r>
            <a:endParaRPr sz="2000">
              <a:latin typeface="Times New Roman"/>
              <a:cs typeface="Times New Roman"/>
            </a:endParaRPr>
          </a:p>
          <a:p>
            <a:pPr marL="241300" indent="-229235">
              <a:lnSpc>
                <a:spcPts val="2025"/>
              </a:lnSpc>
              <a:spcBef>
                <a:spcPts val="300"/>
              </a:spcBef>
              <a:buAutoNum type="arabicPeriod" startAt="3"/>
              <a:tabLst>
                <a:tab pos="241935" algn="l"/>
              </a:tabLst>
            </a:pPr>
            <a:r>
              <a:rPr sz="2000" spc="-5" dirty="0">
                <a:latin typeface="Times New Roman"/>
                <a:cs typeface="Times New Roman"/>
              </a:rPr>
              <a:t>HTML</a:t>
            </a:r>
            <a:r>
              <a:rPr sz="2000" spc="-100" dirty="0">
                <a:latin typeface="Times New Roman"/>
                <a:cs typeface="Times New Roman"/>
              </a:rPr>
              <a:t> </a:t>
            </a:r>
            <a:r>
              <a:rPr sz="2000" spc="20" dirty="0">
                <a:latin typeface="Times New Roman"/>
                <a:cs typeface="Times New Roman"/>
              </a:rPr>
              <a:t>&amp;</a:t>
            </a:r>
            <a:r>
              <a:rPr sz="2000" spc="-5" dirty="0">
                <a:latin typeface="Times New Roman"/>
                <a:cs typeface="Times New Roman"/>
              </a:rPr>
              <a:t> Javascript</a:t>
            </a:r>
            <a:r>
              <a:rPr sz="2000" spc="-15" dirty="0">
                <a:latin typeface="Times New Roman"/>
                <a:cs typeface="Times New Roman"/>
              </a:rPr>
              <a:t> </a:t>
            </a:r>
            <a:r>
              <a:rPr sz="2000" spc="-5" dirty="0">
                <a:latin typeface="Times New Roman"/>
                <a:cs typeface="Times New Roman"/>
              </a:rPr>
              <a:t>based</a:t>
            </a:r>
            <a:r>
              <a:rPr sz="2000" spc="-25" dirty="0">
                <a:latin typeface="Times New Roman"/>
                <a:cs typeface="Times New Roman"/>
              </a:rPr>
              <a:t> </a:t>
            </a:r>
            <a:r>
              <a:rPr sz="2000" dirty="0">
                <a:latin typeface="Times New Roman"/>
                <a:cs typeface="Times New Roman"/>
              </a:rPr>
              <a:t>Features</a:t>
            </a:r>
            <a:endParaRPr sz="2000">
              <a:latin typeface="Times New Roman"/>
              <a:cs typeface="Times New Roman"/>
            </a:endParaRPr>
          </a:p>
          <a:p>
            <a:pPr marL="876935">
              <a:lnSpc>
                <a:spcPts val="2025"/>
              </a:lnSpc>
            </a:pPr>
            <a:r>
              <a:rPr sz="2000" spc="10" dirty="0">
                <a:latin typeface="Times New Roman"/>
                <a:cs typeface="Times New Roman"/>
              </a:rPr>
              <a:t>In</a:t>
            </a:r>
            <a:r>
              <a:rPr sz="2000" spc="-15" dirty="0">
                <a:latin typeface="Times New Roman"/>
                <a:cs typeface="Times New Roman"/>
              </a:rPr>
              <a:t> </a:t>
            </a:r>
            <a:r>
              <a:rPr sz="2000" spc="-5" dirty="0">
                <a:latin typeface="Times New Roman"/>
                <a:cs typeface="Times New Roman"/>
              </a:rPr>
              <a:t>this</a:t>
            </a:r>
            <a:r>
              <a:rPr sz="2000" spc="-15" dirty="0">
                <a:latin typeface="Times New Roman"/>
                <a:cs typeface="Times New Roman"/>
              </a:rPr>
              <a:t> </a:t>
            </a:r>
            <a:r>
              <a:rPr sz="2000" spc="-5" dirty="0">
                <a:latin typeface="Times New Roman"/>
                <a:cs typeface="Times New Roman"/>
              </a:rPr>
              <a:t>category</a:t>
            </a:r>
            <a:r>
              <a:rPr sz="2000" spc="-20" dirty="0">
                <a:latin typeface="Times New Roman"/>
                <a:cs typeface="Times New Roman"/>
              </a:rPr>
              <a:t> </a:t>
            </a:r>
            <a:r>
              <a:rPr sz="2000" spc="10" dirty="0">
                <a:latin typeface="Times New Roman"/>
                <a:cs typeface="Times New Roman"/>
              </a:rPr>
              <a:t>4</a:t>
            </a:r>
            <a:r>
              <a:rPr sz="2000" spc="-15" dirty="0">
                <a:latin typeface="Times New Roman"/>
                <a:cs typeface="Times New Roman"/>
              </a:rPr>
              <a:t> </a:t>
            </a:r>
            <a:r>
              <a:rPr sz="2000" dirty="0">
                <a:latin typeface="Times New Roman"/>
                <a:cs typeface="Times New Roman"/>
              </a:rPr>
              <a:t>features</a:t>
            </a:r>
            <a:r>
              <a:rPr sz="2000" spc="-15" dirty="0">
                <a:latin typeface="Times New Roman"/>
                <a:cs typeface="Times New Roman"/>
              </a:rPr>
              <a:t> </a:t>
            </a:r>
            <a:r>
              <a:rPr sz="2000" spc="10" dirty="0">
                <a:latin typeface="Times New Roman"/>
                <a:cs typeface="Times New Roman"/>
              </a:rPr>
              <a:t>are</a:t>
            </a:r>
            <a:r>
              <a:rPr sz="2000" spc="-50" dirty="0">
                <a:latin typeface="Times New Roman"/>
                <a:cs typeface="Times New Roman"/>
              </a:rPr>
              <a:t> </a:t>
            </a:r>
            <a:r>
              <a:rPr sz="2000" dirty="0">
                <a:latin typeface="Times New Roman"/>
                <a:cs typeface="Times New Roman"/>
              </a:rPr>
              <a:t>extracted.</a:t>
            </a:r>
            <a:endParaRPr sz="2000">
              <a:latin typeface="Times New Roman"/>
              <a:cs typeface="Times New Roman"/>
            </a:endParaRPr>
          </a:p>
          <a:p>
            <a:pPr marL="12700">
              <a:lnSpc>
                <a:spcPct val="100000"/>
              </a:lnSpc>
              <a:spcBef>
                <a:spcPts val="305"/>
              </a:spcBef>
            </a:pPr>
            <a:r>
              <a:rPr sz="2000" spc="-5" dirty="0">
                <a:latin typeface="Times New Roman"/>
                <a:cs typeface="Times New Roman"/>
              </a:rPr>
              <a:t>So,</a:t>
            </a:r>
            <a:r>
              <a:rPr sz="2000" spc="40" dirty="0">
                <a:latin typeface="Times New Roman"/>
                <a:cs typeface="Times New Roman"/>
              </a:rPr>
              <a:t> </a:t>
            </a:r>
            <a:r>
              <a:rPr sz="2000" spc="-5" dirty="0">
                <a:latin typeface="Times New Roman"/>
                <a:cs typeface="Times New Roman"/>
              </a:rPr>
              <a:t>all</a:t>
            </a:r>
            <a:r>
              <a:rPr sz="2000" spc="-15" dirty="0">
                <a:latin typeface="Times New Roman"/>
                <a:cs typeface="Times New Roman"/>
              </a:rPr>
              <a:t> </a:t>
            </a:r>
            <a:r>
              <a:rPr sz="2000" spc="-5" dirty="0">
                <a:latin typeface="Times New Roman"/>
                <a:cs typeface="Times New Roman"/>
              </a:rPr>
              <a:t>together</a:t>
            </a:r>
            <a:r>
              <a:rPr sz="2000" spc="20" dirty="0">
                <a:latin typeface="Times New Roman"/>
                <a:cs typeface="Times New Roman"/>
              </a:rPr>
              <a:t> </a:t>
            </a:r>
            <a:r>
              <a:rPr sz="2000" spc="-5" dirty="0">
                <a:latin typeface="Times New Roman"/>
                <a:cs typeface="Times New Roman"/>
              </a:rPr>
              <a:t>17</a:t>
            </a:r>
            <a:r>
              <a:rPr sz="2000" spc="-10" dirty="0">
                <a:latin typeface="Times New Roman"/>
                <a:cs typeface="Times New Roman"/>
              </a:rPr>
              <a:t> </a:t>
            </a:r>
            <a:r>
              <a:rPr sz="2000" dirty="0">
                <a:latin typeface="Times New Roman"/>
                <a:cs typeface="Times New Roman"/>
              </a:rPr>
              <a:t>features</a:t>
            </a:r>
            <a:r>
              <a:rPr sz="2000" spc="-15" dirty="0">
                <a:latin typeface="Times New Roman"/>
                <a:cs typeface="Times New Roman"/>
              </a:rPr>
              <a:t> are</a:t>
            </a:r>
            <a:r>
              <a:rPr sz="2000" spc="20" dirty="0">
                <a:latin typeface="Times New Roman"/>
                <a:cs typeface="Times New Roman"/>
              </a:rPr>
              <a:t> </a:t>
            </a:r>
            <a:r>
              <a:rPr sz="2000" spc="-5" dirty="0">
                <a:latin typeface="Times New Roman"/>
                <a:cs typeface="Times New Roman"/>
              </a:rPr>
              <a:t>extracted</a:t>
            </a:r>
            <a:r>
              <a:rPr sz="2000" spc="-15" dirty="0">
                <a:latin typeface="Times New Roman"/>
                <a:cs typeface="Times New Roman"/>
              </a:rPr>
              <a:t> </a:t>
            </a:r>
            <a:r>
              <a:rPr sz="2000" dirty="0">
                <a:latin typeface="Times New Roman"/>
                <a:cs typeface="Times New Roman"/>
              </a:rPr>
              <a:t>from</a:t>
            </a:r>
            <a:r>
              <a:rPr sz="2000" spc="-50" dirty="0">
                <a:latin typeface="Times New Roman"/>
                <a:cs typeface="Times New Roman"/>
              </a:rPr>
              <a:t> </a:t>
            </a:r>
            <a:r>
              <a:rPr sz="2000" spc="5" dirty="0">
                <a:latin typeface="Times New Roman"/>
                <a:cs typeface="Times New Roman"/>
              </a:rPr>
              <a:t>the</a:t>
            </a:r>
            <a:r>
              <a:rPr sz="2000" spc="20" dirty="0">
                <a:latin typeface="Times New Roman"/>
                <a:cs typeface="Times New Roman"/>
              </a:rPr>
              <a:t> </a:t>
            </a:r>
            <a:r>
              <a:rPr sz="2000" dirty="0">
                <a:latin typeface="Times New Roman"/>
                <a:cs typeface="Times New Roman"/>
              </a:rPr>
              <a:t>10,000</a:t>
            </a:r>
            <a:r>
              <a:rPr sz="2000" spc="-15" dirty="0">
                <a:latin typeface="Times New Roman"/>
                <a:cs typeface="Times New Roman"/>
              </a:rPr>
              <a:t> </a:t>
            </a:r>
            <a:r>
              <a:rPr sz="2000" spc="5" dirty="0">
                <a:latin typeface="Times New Roman"/>
                <a:cs typeface="Times New Roman"/>
              </a:rPr>
              <a:t>URL</a:t>
            </a:r>
            <a:r>
              <a:rPr sz="2000" spc="-90" dirty="0">
                <a:latin typeface="Times New Roman"/>
                <a:cs typeface="Times New Roman"/>
              </a:rPr>
              <a:t> </a:t>
            </a:r>
            <a:r>
              <a:rPr sz="2000" dirty="0">
                <a:latin typeface="Times New Roman"/>
                <a:cs typeface="Times New Roman"/>
              </a:rPr>
              <a:t>dataset.</a:t>
            </a:r>
            <a:endParaRPr sz="20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15359" y="609282"/>
            <a:ext cx="4174490" cy="701040"/>
          </a:xfrm>
          <a:prstGeom prst="rect">
            <a:avLst/>
          </a:prstGeom>
        </p:spPr>
        <p:txBody>
          <a:bodyPr vert="horz" wrap="square" lIns="0" tIns="16510" rIns="0" bIns="0" rtlCol="0">
            <a:spAutoFit/>
          </a:bodyPr>
          <a:lstStyle/>
          <a:p>
            <a:pPr marL="12700">
              <a:lnSpc>
                <a:spcPct val="100000"/>
              </a:lnSpc>
              <a:spcBef>
                <a:spcPts val="130"/>
              </a:spcBef>
            </a:pPr>
            <a:r>
              <a:rPr dirty="0"/>
              <a:t>Feature</a:t>
            </a:r>
            <a:r>
              <a:rPr spc="-40" dirty="0"/>
              <a:t> </a:t>
            </a:r>
            <a:r>
              <a:rPr spc="-5" dirty="0"/>
              <a:t>Extraction</a:t>
            </a:r>
          </a:p>
        </p:txBody>
      </p:sp>
      <p:sp>
        <p:nvSpPr>
          <p:cNvPr id="3" name="object 3"/>
          <p:cNvSpPr txBox="1">
            <a:spLocks noGrp="1"/>
          </p:cNvSpPr>
          <p:nvPr>
            <p:ph sz="half" idx="2"/>
          </p:nvPr>
        </p:nvSpPr>
        <p:spPr>
          <a:prstGeom prst="rect">
            <a:avLst/>
          </a:prstGeom>
        </p:spPr>
        <p:txBody>
          <a:bodyPr vert="horz" wrap="square" lIns="0" tIns="90805" rIns="0" bIns="0" rtlCol="0">
            <a:spAutoFit/>
          </a:bodyPr>
          <a:lstStyle/>
          <a:p>
            <a:pPr marL="12700">
              <a:lnSpc>
                <a:spcPct val="100000"/>
              </a:lnSpc>
              <a:spcBef>
                <a:spcPts val="715"/>
              </a:spcBef>
            </a:pPr>
            <a:r>
              <a:rPr dirty="0"/>
              <a:t>1.</a:t>
            </a:r>
            <a:r>
              <a:rPr spc="-90" dirty="0"/>
              <a:t> </a:t>
            </a:r>
            <a:r>
              <a:rPr spc="-5" dirty="0"/>
              <a:t>Address</a:t>
            </a:r>
            <a:r>
              <a:rPr spc="-35" dirty="0"/>
              <a:t> </a:t>
            </a:r>
            <a:r>
              <a:rPr spc="5" dirty="0"/>
              <a:t>Bar</a:t>
            </a:r>
            <a:r>
              <a:rPr spc="-10" dirty="0"/>
              <a:t> </a:t>
            </a:r>
            <a:r>
              <a:rPr spc="5" dirty="0"/>
              <a:t>based</a:t>
            </a:r>
            <a:r>
              <a:rPr spc="-5" dirty="0"/>
              <a:t> </a:t>
            </a:r>
            <a:r>
              <a:rPr dirty="0"/>
              <a:t>Features</a:t>
            </a:r>
            <a:r>
              <a:rPr spc="-35" dirty="0"/>
              <a:t> </a:t>
            </a:r>
            <a:r>
              <a:rPr dirty="0"/>
              <a:t>considered</a:t>
            </a:r>
            <a:r>
              <a:rPr spc="-10" dirty="0"/>
              <a:t> are:</a:t>
            </a:r>
          </a:p>
          <a:p>
            <a:pPr marL="241300" indent="-229235">
              <a:lnSpc>
                <a:spcPct val="100000"/>
              </a:lnSpc>
              <a:spcBef>
                <a:spcPts val="615"/>
              </a:spcBef>
              <a:buFont typeface="Arial MT"/>
              <a:buChar char="•"/>
              <a:tabLst>
                <a:tab pos="241300" algn="l"/>
                <a:tab pos="241935" algn="l"/>
              </a:tabLst>
            </a:pPr>
            <a:r>
              <a:rPr spc="165" dirty="0">
                <a:latin typeface="Trebuchet MS"/>
                <a:cs typeface="Trebuchet MS"/>
              </a:rPr>
              <a:t>D</a:t>
            </a:r>
            <a:r>
              <a:rPr spc="5" dirty="0">
                <a:latin typeface="Trebuchet MS"/>
                <a:cs typeface="Trebuchet MS"/>
              </a:rPr>
              <a:t>o</a:t>
            </a:r>
            <a:r>
              <a:rPr dirty="0">
                <a:latin typeface="Trebuchet MS"/>
                <a:cs typeface="Trebuchet MS"/>
              </a:rPr>
              <a:t>m</a:t>
            </a:r>
            <a:r>
              <a:rPr spc="-70" dirty="0">
                <a:latin typeface="Trebuchet MS"/>
                <a:cs typeface="Trebuchet MS"/>
              </a:rPr>
              <a:t>i</a:t>
            </a:r>
            <a:r>
              <a:rPr spc="25" dirty="0">
                <a:latin typeface="Trebuchet MS"/>
                <a:cs typeface="Trebuchet MS"/>
              </a:rPr>
              <a:t>a</a:t>
            </a:r>
            <a:r>
              <a:rPr spc="10" dirty="0">
                <a:latin typeface="Trebuchet MS"/>
                <a:cs typeface="Trebuchet MS"/>
              </a:rPr>
              <a:t>n</a:t>
            </a:r>
            <a:r>
              <a:rPr spc="-200" dirty="0">
                <a:latin typeface="Trebuchet MS"/>
                <a:cs typeface="Trebuchet MS"/>
              </a:rPr>
              <a:t> </a:t>
            </a:r>
            <a:r>
              <a:rPr spc="5" dirty="0">
                <a:latin typeface="Trebuchet MS"/>
                <a:cs typeface="Trebuchet MS"/>
              </a:rPr>
              <a:t>o</a:t>
            </a:r>
            <a:r>
              <a:rPr spc="-125" dirty="0">
                <a:latin typeface="Trebuchet MS"/>
                <a:cs typeface="Trebuchet MS"/>
              </a:rPr>
              <a:t>f</a:t>
            </a:r>
            <a:r>
              <a:rPr spc="-190" dirty="0">
                <a:latin typeface="Trebuchet MS"/>
                <a:cs typeface="Trebuchet MS"/>
              </a:rPr>
              <a:t> </a:t>
            </a:r>
            <a:r>
              <a:rPr spc="100" dirty="0">
                <a:latin typeface="Trebuchet MS"/>
                <a:cs typeface="Trebuchet MS"/>
              </a:rPr>
              <a:t>U</a:t>
            </a:r>
            <a:r>
              <a:rPr spc="-5" dirty="0">
                <a:latin typeface="Trebuchet MS"/>
                <a:cs typeface="Trebuchet MS"/>
              </a:rPr>
              <a:t>R</a:t>
            </a:r>
            <a:r>
              <a:rPr spc="-15" dirty="0">
                <a:latin typeface="Trebuchet MS"/>
                <a:cs typeface="Trebuchet MS"/>
              </a:rPr>
              <a:t>L</a:t>
            </a:r>
          </a:p>
          <a:p>
            <a:pPr marL="241300" indent="-229235">
              <a:lnSpc>
                <a:spcPct val="100000"/>
              </a:lnSpc>
              <a:spcBef>
                <a:spcPts val="545"/>
              </a:spcBef>
              <a:buFont typeface="Arial MT"/>
              <a:buChar char="•"/>
              <a:tabLst>
                <a:tab pos="241300" algn="l"/>
                <a:tab pos="241935" algn="l"/>
              </a:tabLst>
            </a:pPr>
            <a:r>
              <a:rPr spc="70" dirty="0">
                <a:latin typeface="Trebuchet MS"/>
                <a:cs typeface="Trebuchet MS"/>
              </a:rPr>
              <a:t>R</a:t>
            </a:r>
            <a:r>
              <a:rPr spc="-90" dirty="0">
                <a:latin typeface="Trebuchet MS"/>
                <a:cs typeface="Trebuchet MS"/>
              </a:rPr>
              <a:t>e</a:t>
            </a:r>
            <a:r>
              <a:rPr spc="40" dirty="0">
                <a:latin typeface="Trebuchet MS"/>
                <a:cs typeface="Trebuchet MS"/>
              </a:rPr>
              <a:t>d</a:t>
            </a:r>
            <a:r>
              <a:rPr spc="-145" dirty="0">
                <a:latin typeface="Trebuchet MS"/>
                <a:cs typeface="Trebuchet MS"/>
              </a:rPr>
              <a:t>i</a:t>
            </a:r>
            <a:r>
              <a:rPr spc="-60" dirty="0">
                <a:latin typeface="Trebuchet MS"/>
                <a:cs typeface="Trebuchet MS"/>
              </a:rPr>
              <a:t>re</a:t>
            </a:r>
            <a:r>
              <a:rPr dirty="0">
                <a:latin typeface="Trebuchet MS"/>
                <a:cs typeface="Trebuchet MS"/>
              </a:rPr>
              <a:t>c</a:t>
            </a:r>
            <a:r>
              <a:rPr spc="-120" dirty="0">
                <a:latin typeface="Trebuchet MS"/>
                <a:cs typeface="Trebuchet MS"/>
              </a:rPr>
              <a:t>t</a:t>
            </a:r>
            <a:r>
              <a:rPr spc="-70" dirty="0">
                <a:latin typeface="Trebuchet MS"/>
                <a:cs typeface="Trebuchet MS"/>
              </a:rPr>
              <a:t>i</a:t>
            </a:r>
            <a:r>
              <a:rPr spc="5" dirty="0">
                <a:latin typeface="Trebuchet MS"/>
                <a:cs typeface="Trebuchet MS"/>
              </a:rPr>
              <a:t>o</a:t>
            </a:r>
            <a:r>
              <a:rPr spc="10" dirty="0">
                <a:latin typeface="Trebuchet MS"/>
                <a:cs typeface="Trebuchet MS"/>
              </a:rPr>
              <a:t>n</a:t>
            </a:r>
            <a:r>
              <a:rPr spc="-190" dirty="0">
                <a:latin typeface="Trebuchet MS"/>
                <a:cs typeface="Trebuchet MS"/>
              </a:rPr>
              <a:t> </a:t>
            </a:r>
            <a:r>
              <a:rPr spc="-65" dirty="0">
                <a:latin typeface="Trebuchet MS"/>
                <a:cs typeface="Trebuchet MS"/>
              </a:rPr>
              <a:t>'</a:t>
            </a:r>
            <a:r>
              <a:rPr spc="-204" dirty="0">
                <a:latin typeface="Trebuchet MS"/>
                <a:cs typeface="Trebuchet MS"/>
              </a:rPr>
              <a:t>/</a:t>
            </a:r>
            <a:r>
              <a:rPr spc="-350" dirty="0">
                <a:latin typeface="Trebuchet MS"/>
                <a:cs typeface="Trebuchet MS"/>
              </a:rPr>
              <a:t>/</a:t>
            </a:r>
            <a:r>
              <a:rPr spc="90" dirty="0">
                <a:latin typeface="Trebuchet MS"/>
                <a:cs typeface="Trebuchet MS"/>
              </a:rPr>
              <a:t>'</a:t>
            </a:r>
            <a:r>
              <a:rPr spc="-175" dirty="0">
                <a:latin typeface="Trebuchet MS"/>
                <a:cs typeface="Trebuchet MS"/>
              </a:rPr>
              <a:t> </a:t>
            </a:r>
            <a:r>
              <a:rPr spc="-70" dirty="0">
                <a:latin typeface="Trebuchet MS"/>
                <a:cs typeface="Trebuchet MS"/>
              </a:rPr>
              <a:t>i</a:t>
            </a:r>
            <a:r>
              <a:rPr spc="10" dirty="0">
                <a:latin typeface="Trebuchet MS"/>
                <a:cs typeface="Trebuchet MS"/>
              </a:rPr>
              <a:t>n</a:t>
            </a:r>
            <a:r>
              <a:rPr spc="-190" dirty="0">
                <a:latin typeface="Trebuchet MS"/>
                <a:cs typeface="Trebuchet MS"/>
              </a:rPr>
              <a:t> </a:t>
            </a:r>
            <a:r>
              <a:rPr spc="30" dirty="0">
                <a:latin typeface="Trebuchet MS"/>
                <a:cs typeface="Trebuchet MS"/>
              </a:rPr>
              <a:t>U</a:t>
            </a:r>
            <a:r>
              <a:rPr spc="70" dirty="0">
                <a:latin typeface="Trebuchet MS"/>
                <a:cs typeface="Trebuchet MS"/>
              </a:rPr>
              <a:t>R</a:t>
            </a:r>
            <a:r>
              <a:rPr spc="-15" dirty="0">
                <a:latin typeface="Trebuchet MS"/>
                <a:cs typeface="Trebuchet MS"/>
              </a:rPr>
              <a:t>L</a:t>
            </a:r>
          </a:p>
          <a:p>
            <a:pPr marL="241300" indent="-229235">
              <a:lnSpc>
                <a:spcPct val="100000"/>
              </a:lnSpc>
              <a:spcBef>
                <a:spcPts val="545"/>
              </a:spcBef>
              <a:buFont typeface="Arial MT"/>
              <a:buChar char="•"/>
              <a:tabLst>
                <a:tab pos="241300" algn="l"/>
                <a:tab pos="241935" algn="l"/>
              </a:tabLst>
            </a:pPr>
            <a:r>
              <a:rPr spc="-55" dirty="0">
                <a:latin typeface="Trebuchet MS"/>
                <a:cs typeface="Trebuchet MS"/>
              </a:rPr>
              <a:t>I</a:t>
            </a:r>
            <a:r>
              <a:rPr spc="35" dirty="0">
                <a:latin typeface="Trebuchet MS"/>
                <a:cs typeface="Trebuchet MS"/>
              </a:rPr>
              <a:t>P</a:t>
            </a:r>
            <a:r>
              <a:rPr spc="-165" dirty="0">
                <a:latin typeface="Trebuchet MS"/>
                <a:cs typeface="Trebuchet MS"/>
              </a:rPr>
              <a:t> </a:t>
            </a:r>
            <a:r>
              <a:rPr spc="-15" dirty="0">
                <a:latin typeface="Trebuchet MS"/>
                <a:cs typeface="Trebuchet MS"/>
              </a:rPr>
              <a:t>A</a:t>
            </a:r>
            <a:r>
              <a:rPr spc="40" dirty="0">
                <a:latin typeface="Trebuchet MS"/>
                <a:cs typeface="Trebuchet MS"/>
              </a:rPr>
              <a:t>d</a:t>
            </a:r>
            <a:r>
              <a:rPr spc="-35" dirty="0">
                <a:latin typeface="Trebuchet MS"/>
                <a:cs typeface="Trebuchet MS"/>
              </a:rPr>
              <a:t>d</a:t>
            </a:r>
            <a:r>
              <a:rPr spc="-60" dirty="0">
                <a:latin typeface="Trebuchet MS"/>
                <a:cs typeface="Trebuchet MS"/>
              </a:rPr>
              <a:t>r</a:t>
            </a:r>
            <a:r>
              <a:rPr spc="-135" dirty="0">
                <a:latin typeface="Trebuchet MS"/>
                <a:cs typeface="Trebuchet MS"/>
              </a:rPr>
              <a:t>e</a:t>
            </a:r>
            <a:r>
              <a:rPr spc="165" dirty="0">
                <a:latin typeface="Trebuchet MS"/>
                <a:cs typeface="Trebuchet MS"/>
              </a:rPr>
              <a:t>s</a:t>
            </a:r>
            <a:r>
              <a:rPr spc="145" dirty="0">
                <a:latin typeface="Trebuchet MS"/>
                <a:cs typeface="Trebuchet MS"/>
              </a:rPr>
              <a:t>s</a:t>
            </a:r>
            <a:r>
              <a:rPr spc="-150" dirty="0">
                <a:latin typeface="Trebuchet MS"/>
                <a:cs typeface="Trebuchet MS"/>
              </a:rPr>
              <a:t> </a:t>
            </a:r>
            <a:r>
              <a:rPr spc="-145" dirty="0">
                <a:latin typeface="Trebuchet MS"/>
                <a:cs typeface="Trebuchet MS"/>
              </a:rPr>
              <a:t>i</a:t>
            </a:r>
            <a:r>
              <a:rPr spc="10" dirty="0">
                <a:latin typeface="Trebuchet MS"/>
                <a:cs typeface="Trebuchet MS"/>
              </a:rPr>
              <a:t>n</a:t>
            </a:r>
            <a:r>
              <a:rPr spc="-190" dirty="0">
                <a:latin typeface="Trebuchet MS"/>
                <a:cs typeface="Trebuchet MS"/>
              </a:rPr>
              <a:t> </a:t>
            </a:r>
            <a:r>
              <a:rPr spc="100" dirty="0">
                <a:latin typeface="Trebuchet MS"/>
                <a:cs typeface="Trebuchet MS"/>
              </a:rPr>
              <a:t>U</a:t>
            </a:r>
            <a:r>
              <a:rPr spc="-5" dirty="0">
                <a:latin typeface="Trebuchet MS"/>
                <a:cs typeface="Trebuchet MS"/>
              </a:rPr>
              <a:t>R</a:t>
            </a:r>
            <a:r>
              <a:rPr spc="-15" dirty="0">
                <a:latin typeface="Trebuchet MS"/>
                <a:cs typeface="Trebuchet MS"/>
              </a:rPr>
              <a:t>L</a:t>
            </a:r>
          </a:p>
          <a:p>
            <a:pPr marL="241300" indent="-229235">
              <a:lnSpc>
                <a:spcPct val="100000"/>
              </a:lnSpc>
              <a:spcBef>
                <a:spcPts val="620"/>
              </a:spcBef>
              <a:buFont typeface="Arial MT"/>
              <a:buChar char="•"/>
              <a:tabLst>
                <a:tab pos="241300" algn="l"/>
                <a:tab pos="241935" algn="l"/>
              </a:tabLst>
            </a:pPr>
            <a:r>
              <a:rPr spc="15" dirty="0">
                <a:latin typeface="Trebuchet MS"/>
                <a:cs typeface="Trebuchet MS"/>
              </a:rPr>
              <a:t>'</a:t>
            </a:r>
            <a:r>
              <a:rPr spc="50" dirty="0">
                <a:latin typeface="Trebuchet MS"/>
                <a:cs typeface="Trebuchet MS"/>
              </a:rPr>
              <a:t>h</a:t>
            </a:r>
            <a:r>
              <a:rPr spc="-120" dirty="0">
                <a:latin typeface="Trebuchet MS"/>
                <a:cs typeface="Trebuchet MS"/>
              </a:rPr>
              <a:t>tt</a:t>
            </a:r>
            <a:r>
              <a:rPr spc="-35" dirty="0">
                <a:latin typeface="Trebuchet MS"/>
                <a:cs typeface="Trebuchet MS"/>
              </a:rPr>
              <a:t>p</a:t>
            </a:r>
            <a:r>
              <a:rPr spc="-305" dirty="0">
                <a:latin typeface="Trebuchet MS"/>
                <a:cs typeface="Trebuchet MS"/>
              </a:rPr>
              <a:t>/</a:t>
            </a:r>
            <a:r>
              <a:rPr spc="-10" dirty="0">
                <a:latin typeface="Trebuchet MS"/>
                <a:cs typeface="Trebuchet MS"/>
              </a:rPr>
              <a:t>h</a:t>
            </a:r>
            <a:r>
              <a:rPr spc="-120" dirty="0">
                <a:latin typeface="Trebuchet MS"/>
                <a:cs typeface="Trebuchet MS"/>
              </a:rPr>
              <a:t>tt</a:t>
            </a:r>
            <a:r>
              <a:rPr spc="-35" dirty="0">
                <a:latin typeface="Trebuchet MS"/>
                <a:cs typeface="Trebuchet MS"/>
              </a:rPr>
              <a:t>p</a:t>
            </a:r>
            <a:r>
              <a:rPr spc="90" dirty="0">
                <a:latin typeface="Trebuchet MS"/>
                <a:cs typeface="Trebuchet MS"/>
              </a:rPr>
              <a:t>s'</a:t>
            </a:r>
            <a:r>
              <a:rPr spc="-145" dirty="0">
                <a:latin typeface="Trebuchet MS"/>
                <a:cs typeface="Trebuchet MS"/>
              </a:rPr>
              <a:t> </a:t>
            </a:r>
            <a:r>
              <a:rPr spc="-70" dirty="0">
                <a:latin typeface="Trebuchet MS"/>
                <a:cs typeface="Trebuchet MS"/>
              </a:rPr>
              <a:t>i</a:t>
            </a:r>
            <a:r>
              <a:rPr spc="10" dirty="0">
                <a:latin typeface="Trebuchet MS"/>
                <a:cs typeface="Trebuchet MS"/>
              </a:rPr>
              <a:t>n</a:t>
            </a:r>
            <a:r>
              <a:rPr spc="-190" dirty="0">
                <a:latin typeface="Trebuchet MS"/>
                <a:cs typeface="Trebuchet MS"/>
              </a:rPr>
              <a:t> </a:t>
            </a:r>
            <a:r>
              <a:rPr spc="95" dirty="0">
                <a:latin typeface="Trebuchet MS"/>
                <a:cs typeface="Trebuchet MS"/>
              </a:rPr>
              <a:t>D</a:t>
            </a:r>
            <a:r>
              <a:rPr spc="5" dirty="0">
                <a:latin typeface="Trebuchet MS"/>
                <a:cs typeface="Trebuchet MS"/>
              </a:rPr>
              <a:t>o</a:t>
            </a:r>
            <a:r>
              <a:rPr spc="75" dirty="0">
                <a:latin typeface="Trebuchet MS"/>
                <a:cs typeface="Trebuchet MS"/>
              </a:rPr>
              <a:t>m</a:t>
            </a:r>
            <a:r>
              <a:rPr spc="25" dirty="0">
                <a:latin typeface="Trebuchet MS"/>
                <a:cs typeface="Trebuchet MS"/>
              </a:rPr>
              <a:t>a</a:t>
            </a:r>
            <a:r>
              <a:rPr spc="-145" dirty="0">
                <a:latin typeface="Trebuchet MS"/>
                <a:cs typeface="Trebuchet MS"/>
              </a:rPr>
              <a:t>i</a:t>
            </a:r>
            <a:r>
              <a:rPr spc="10" dirty="0">
                <a:latin typeface="Trebuchet MS"/>
                <a:cs typeface="Trebuchet MS"/>
              </a:rPr>
              <a:t>n</a:t>
            </a:r>
            <a:r>
              <a:rPr spc="-190" dirty="0">
                <a:latin typeface="Trebuchet MS"/>
                <a:cs typeface="Trebuchet MS"/>
              </a:rPr>
              <a:t> </a:t>
            </a:r>
            <a:r>
              <a:rPr spc="65" dirty="0">
                <a:latin typeface="Trebuchet MS"/>
                <a:cs typeface="Trebuchet MS"/>
              </a:rPr>
              <a:t>n</a:t>
            </a:r>
            <a:r>
              <a:rPr spc="-45" dirty="0">
                <a:latin typeface="Trebuchet MS"/>
                <a:cs typeface="Trebuchet MS"/>
              </a:rPr>
              <a:t>a</a:t>
            </a:r>
            <a:r>
              <a:rPr spc="75" dirty="0">
                <a:latin typeface="Trebuchet MS"/>
                <a:cs typeface="Trebuchet MS"/>
              </a:rPr>
              <a:t>m</a:t>
            </a:r>
            <a:r>
              <a:rPr spc="-35" dirty="0">
                <a:latin typeface="Trebuchet MS"/>
                <a:cs typeface="Trebuchet MS"/>
              </a:rPr>
              <a:t>e</a:t>
            </a:r>
          </a:p>
          <a:p>
            <a:pPr marL="241300" indent="-229235">
              <a:lnSpc>
                <a:spcPct val="100000"/>
              </a:lnSpc>
              <a:spcBef>
                <a:spcPts val="540"/>
              </a:spcBef>
              <a:buFont typeface="Arial MT"/>
              <a:buChar char="•"/>
              <a:tabLst>
                <a:tab pos="241300" algn="l"/>
                <a:tab pos="241935" algn="l"/>
              </a:tabLst>
            </a:pPr>
            <a:r>
              <a:rPr spc="45" dirty="0">
                <a:latin typeface="Trebuchet MS"/>
                <a:cs typeface="Trebuchet MS"/>
              </a:rPr>
              <a:t>'</a:t>
            </a:r>
            <a:r>
              <a:rPr spc="285" dirty="0">
                <a:latin typeface="Trebuchet MS"/>
                <a:cs typeface="Trebuchet MS"/>
              </a:rPr>
              <a:t>@</a:t>
            </a:r>
            <a:r>
              <a:rPr spc="90" dirty="0">
                <a:latin typeface="Trebuchet MS"/>
                <a:cs typeface="Trebuchet MS"/>
              </a:rPr>
              <a:t>'</a:t>
            </a:r>
            <a:r>
              <a:rPr spc="-250" dirty="0">
                <a:latin typeface="Trebuchet MS"/>
                <a:cs typeface="Trebuchet MS"/>
              </a:rPr>
              <a:t> </a:t>
            </a:r>
            <a:r>
              <a:rPr spc="175" dirty="0">
                <a:latin typeface="Trebuchet MS"/>
                <a:cs typeface="Trebuchet MS"/>
              </a:rPr>
              <a:t>S</a:t>
            </a:r>
            <a:r>
              <a:rPr spc="-70" dirty="0">
                <a:latin typeface="Trebuchet MS"/>
                <a:cs typeface="Trebuchet MS"/>
              </a:rPr>
              <a:t>y</a:t>
            </a:r>
            <a:r>
              <a:rPr dirty="0">
                <a:latin typeface="Trebuchet MS"/>
                <a:cs typeface="Trebuchet MS"/>
              </a:rPr>
              <a:t>m</a:t>
            </a:r>
            <a:r>
              <a:rPr spc="40" dirty="0">
                <a:latin typeface="Trebuchet MS"/>
                <a:cs typeface="Trebuchet MS"/>
              </a:rPr>
              <a:t>b</a:t>
            </a:r>
            <a:r>
              <a:rPr spc="5" dirty="0">
                <a:latin typeface="Trebuchet MS"/>
                <a:cs typeface="Trebuchet MS"/>
              </a:rPr>
              <a:t>o</a:t>
            </a:r>
            <a:r>
              <a:rPr spc="-65" dirty="0">
                <a:latin typeface="Trebuchet MS"/>
                <a:cs typeface="Trebuchet MS"/>
              </a:rPr>
              <a:t>l</a:t>
            </a:r>
            <a:r>
              <a:rPr spc="-190" dirty="0">
                <a:latin typeface="Trebuchet MS"/>
                <a:cs typeface="Trebuchet MS"/>
              </a:rPr>
              <a:t> </a:t>
            </a:r>
            <a:r>
              <a:rPr spc="-70" dirty="0">
                <a:latin typeface="Trebuchet MS"/>
                <a:cs typeface="Trebuchet MS"/>
              </a:rPr>
              <a:t>i</a:t>
            </a:r>
            <a:r>
              <a:rPr spc="10" dirty="0">
                <a:latin typeface="Trebuchet MS"/>
                <a:cs typeface="Trebuchet MS"/>
              </a:rPr>
              <a:t>n</a:t>
            </a:r>
            <a:r>
              <a:rPr spc="-190" dirty="0">
                <a:latin typeface="Trebuchet MS"/>
                <a:cs typeface="Trebuchet MS"/>
              </a:rPr>
              <a:t> </a:t>
            </a:r>
            <a:r>
              <a:rPr spc="30" dirty="0">
                <a:latin typeface="Trebuchet MS"/>
                <a:cs typeface="Trebuchet MS"/>
              </a:rPr>
              <a:t>U</a:t>
            </a:r>
            <a:r>
              <a:rPr spc="-5" dirty="0">
                <a:latin typeface="Trebuchet MS"/>
                <a:cs typeface="Trebuchet MS"/>
              </a:rPr>
              <a:t>R</a:t>
            </a:r>
            <a:r>
              <a:rPr spc="-15" dirty="0">
                <a:latin typeface="Trebuchet MS"/>
                <a:cs typeface="Trebuchet MS"/>
              </a:rPr>
              <a:t>L</a:t>
            </a:r>
          </a:p>
          <a:p>
            <a:pPr marL="241300" indent="-229235">
              <a:lnSpc>
                <a:spcPct val="100000"/>
              </a:lnSpc>
              <a:spcBef>
                <a:spcPts val="620"/>
              </a:spcBef>
              <a:buFont typeface="Arial MT"/>
              <a:buChar char="•"/>
              <a:tabLst>
                <a:tab pos="241300" algn="l"/>
                <a:tab pos="241935" algn="l"/>
              </a:tabLst>
            </a:pPr>
            <a:r>
              <a:rPr spc="30" dirty="0">
                <a:latin typeface="Trebuchet MS"/>
                <a:cs typeface="Trebuchet MS"/>
              </a:rPr>
              <a:t>U</a:t>
            </a:r>
            <a:r>
              <a:rPr spc="165" dirty="0">
                <a:latin typeface="Trebuchet MS"/>
                <a:cs typeface="Trebuchet MS"/>
              </a:rPr>
              <a:t>s</a:t>
            </a:r>
            <a:r>
              <a:rPr spc="-70" dirty="0">
                <a:latin typeface="Trebuchet MS"/>
                <a:cs typeface="Trebuchet MS"/>
              </a:rPr>
              <a:t>i</a:t>
            </a:r>
            <a:r>
              <a:rPr spc="-10" dirty="0">
                <a:latin typeface="Trebuchet MS"/>
                <a:cs typeface="Trebuchet MS"/>
              </a:rPr>
              <a:t>n</a:t>
            </a:r>
            <a:r>
              <a:rPr spc="-35" dirty="0">
                <a:latin typeface="Trebuchet MS"/>
                <a:cs typeface="Trebuchet MS"/>
              </a:rPr>
              <a:t>g</a:t>
            </a:r>
            <a:r>
              <a:rPr spc="-220" dirty="0">
                <a:latin typeface="Trebuchet MS"/>
                <a:cs typeface="Trebuchet MS"/>
              </a:rPr>
              <a:t> </a:t>
            </a:r>
            <a:r>
              <a:rPr spc="100" dirty="0">
                <a:latin typeface="Trebuchet MS"/>
                <a:cs typeface="Trebuchet MS"/>
              </a:rPr>
              <a:t>U</a:t>
            </a:r>
            <a:r>
              <a:rPr spc="-5" dirty="0">
                <a:latin typeface="Trebuchet MS"/>
                <a:cs typeface="Trebuchet MS"/>
              </a:rPr>
              <a:t>R</a:t>
            </a:r>
            <a:r>
              <a:rPr spc="-15" dirty="0">
                <a:latin typeface="Trebuchet MS"/>
                <a:cs typeface="Trebuchet MS"/>
              </a:rPr>
              <a:t>L</a:t>
            </a:r>
            <a:r>
              <a:rPr spc="-170" dirty="0">
                <a:latin typeface="Trebuchet MS"/>
                <a:cs typeface="Trebuchet MS"/>
              </a:rPr>
              <a:t> </a:t>
            </a:r>
            <a:r>
              <a:rPr spc="105" dirty="0">
                <a:latin typeface="Trebuchet MS"/>
                <a:cs typeface="Trebuchet MS"/>
              </a:rPr>
              <a:t>S</a:t>
            </a:r>
            <a:r>
              <a:rPr spc="65" dirty="0">
                <a:latin typeface="Trebuchet MS"/>
                <a:cs typeface="Trebuchet MS"/>
              </a:rPr>
              <a:t>h</a:t>
            </a:r>
            <a:r>
              <a:rPr spc="5" dirty="0">
                <a:latin typeface="Trebuchet MS"/>
                <a:cs typeface="Trebuchet MS"/>
              </a:rPr>
              <a:t>o</a:t>
            </a:r>
            <a:r>
              <a:rPr spc="-120" dirty="0">
                <a:latin typeface="Trebuchet MS"/>
                <a:cs typeface="Trebuchet MS"/>
              </a:rPr>
              <a:t>r</a:t>
            </a:r>
            <a:r>
              <a:rPr spc="-105" dirty="0">
                <a:latin typeface="Trebuchet MS"/>
                <a:cs typeface="Trebuchet MS"/>
              </a:rPr>
              <a:t>t</a:t>
            </a:r>
            <a:r>
              <a:rPr spc="-90" dirty="0">
                <a:latin typeface="Trebuchet MS"/>
                <a:cs typeface="Trebuchet MS"/>
              </a:rPr>
              <a:t>e</a:t>
            </a:r>
            <a:r>
              <a:rPr spc="-10" dirty="0">
                <a:latin typeface="Trebuchet MS"/>
                <a:cs typeface="Trebuchet MS"/>
              </a:rPr>
              <a:t>n</a:t>
            </a:r>
            <a:r>
              <a:rPr spc="-70" dirty="0">
                <a:latin typeface="Trebuchet MS"/>
                <a:cs typeface="Trebuchet MS"/>
              </a:rPr>
              <a:t>i</a:t>
            </a:r>
            <a:r>
              <a:rPr spc="-10" dirty="0">
                <a:latin typeface="Trebuchet MS"/>
                <a:cs typeface="Trebuchet MS"/>
              </a:rPr>
              <a:t>n</a:t>
            </a:r>
            <a:r>
              <a:rPr spc="-35" dirty="0">
                <a:latin typeface="Trebuchet MS"/>
                <a:cs typeface="Trebuchet MS"/>
              </a:rPr>
              <a:t>g</a:t>
            </a:r>
            <a:r>
              <a:rPr spc="-145" dirty="0">
                <a:latin typeface="Trebuchet MS"/>
                <a:cs typeface="Trebuchet MS"/>
              </a:rPr>
              <a:t> </a:t>
            </a:r>
            <a:r>
              <a:rPr spc="105" dirty="0">
                <a:latin typeface="Trebuchet MS"/>
                <a:cs typeface="Trebuchet MS"/>
              </a:rPr>
              <a:t>S</a:t>
            </a:r>
            <a:r>
              <a:rPr spc="-15" dirty="0">
                <a:latin typeface="Trebuchet MS"/>
                <a:cs typeface="Trebuchet MS"/>
              </a:rPr>
              <a:t>e</a:t>
            </a:r>
            <a:r>
              <a:rPr spc="-80" dirty="0">
                <a:latin typeface="Trebuchet MS"/>
                <a:cs typeface="Trebuchet MS"/>
              </a:rPr>
              <a:t>r</a:t>
            </a:r>
            <a:r>
              <a:rPr spc="-90" dirty="0">
                <a:latin typeface="Trebuchet MS"/>
                <a:cs typeface="Trebuchet MS"/>
              </a:rPr>
              <a:t>v</a:t>
            </a:r>
            <a:r>
              <a:rPr spc="-70" dirty="0">
                <a:latin typeface="Trebuchet MS"/>
                <a:cs typeface="Trebuchet MS"/>
              </a:rPr>
              <a:t>i</a:t>
            </a:r>
            <a:r>
              <a:rPr dirty="0">
                <a:latin typeface="Trebuchet MS"/>
                <a:cs typeface="Trebuchet MS"/>
              </a:rPr>
              <a:t>c</a:t>
            </a:r>
            <a:r>
              <a:rPr spc="-35" dirty="0">
                <a:latin typeface="Trebuchet MS"/>
                <a:cs typeface="Trebuchet MS"/>
              </a:rPr>
              <a:t>e</a:t>
            </a:r>
          </a:p>
          <a:p>
            <a:pPr marL="241300" indent="-229235">
              <a:lnSpc>
                <a:spcPct val="100000"/>
              </a:lnSpc>
              <a:spcBef>
                <a:spcPts val="545"/>
              </a:spcBef>
              <a:buFont typeface="Arial MT"/>
              <a:buChar char="•"/>
              <a:tabLst>
                <a:tab pos="241300" algn="l"/>
                <a:tab pos="241935" algn="l"/>
              </a:tabLst>
            </a:pPr>
            <a:r>
              <a:rPr spc="-25" dirty="0">
                <a:latin typeface="Trebuchet MS"/>
                <a:cs typeface="Trebuchet MS"/>
              </a:rPr>
              <a:t>L</a:t>
            </a:r>
            <a:r>
              <a:rPr spc="-5" dirty="0">
                <a:latin typeface="Trebuchet MS"/>
                <a:cs typeface="Trebuchet MS"/>
              </a:rPr>
              <a:t>e</a:t>
            </a:r>
            <a:r>
              <a:rPr spc="-10" dirty="0">
                <a:latin typeface="Trebuchet MS"/>
                <a:cs typeface="Trebuchet MS"/>
              </a:rPr>
              <a:t>n</a:t>
            </a:r>
            <a:r>
              <a:rPr spc="-15" dirty="0">
                <a:latin typeface="Trebuchet MS"/>
                <a:cs typeface="Trebuchet MS"/>
              </a:rPr>
              <a:t>g</a:t>
            </a:r>
            <a:r>
              <a:rPr spc="-195" dirty="0">
                <a:latin typeface="Trebuchet MS"/>
                <a:cs typeface="Trebuchet MS"/>
              </a:rPr>
              <a:t>t</a:t>
            </a:r>
            <a:r>
              <a:rPr spc="10" dirty="0">
                <a:latin typeface="Trebuchet MS"/>
                <a:cs typeface="Trebuchet MS"/>
              </a:rPr>
              <a:t>h</a:t>
            </a:r>
            <a:r>
              <a:rPr spc="-190" dirty="0">
                <a:latin typeface="Trebuchet MS"/>
                <a:cs typeface="Trebuchet MS"/>
              </a:rPr>
              <a:t> </a:t>
            </a:r>
            <a:r>
              <a:rPr spc="75" dirty="0">
                <a:latin typeface="Trebuchet MS"/>
                <a:cs typeface="Trebuchet MS"/>
              </a:rPr>
              <a:t>o</a:t>
            </a:r>
            <a:r>
              <a:rPr spc="-125" dirty="0">
                <a:latin typeface="Trebuchet MS"/>
                <a:cs typeface="Trebuchet MS"/>
              </a:rPr>
              <a:t>f</a:t>
            </a:r>
            <a:r>
              <a:rPr spc="-190" dirty="0">
                <a:latin typeface="Trebuchet MS"/>
                <a:cs typeface="Trebuchet MS"/>
              </a:rPr>
              <a:t> </a:t>
            </a:r>
            <a:r>
              <a:rPr spc="30" dirty="0">
                <a:latin typeface="Trebuchet MS"/>
                <a:cs typeface="Trebuchet MS"/>
              </a:rPr>
              <a:t>U</a:t>
            </a:r>
            <a:r>
              <a:rPr spc="-5" dirty="0">
                <a:latin typeface="Trebuchet MS"/>
                <a:cs typeface="Trebuchet MS"/>
              </a:rPr>
              <a:t>R</a:t>
            </a:r>
            <a:r>
              <a:rPr spc="-15" dirty="0">
                <a:latin typeface="Trebuchet MS"/>
                <a:cs typeface="Trebuchet MS"/>
              </a:rPr>
              <a:t>L</a:t>
            </a:r>
          </a:p>
          <a:p>
            <a:pPr marL="241300" indent="-229235">
              <a:lnSpc>
                <a:spcPct val="100000"/>
              </a:lnSpc>
              <a:spcBef>
                <a:spcPts val="545"/>
              </a:spcBef>
              <a:buFont typeface="Arial MT"/>
              <a:buChar char="•"/>
              <a:tabLst>
                <a:tab pos="241300" algn="l"/>
                <a:tab pos="241935" algn="l"/>
              </a:tabLst>
            </a:pPr>
            <a:r>
              <a:rPr spc="40" dirty="0">
                <a:latin typeface="Trebuchet MS"/>
                <a:cs typeface="Trebuchet MS"/>
              </a:rPr>
              <a:t>P</a:t>
            </a:r>
            <a:r>
              <a:rPr spc="-180" dirty="0">
                <a:latin typeface="Trebuchet MS"/>
                <a:cs typeface="Trebuchet MS"/>
              </a:rPr>
              <a:t>r</a:t>
            </a:r>
            <a:r>
              <a:rPr spc="-15" dirty="0">
                <a:latin typeface="Trebuchet MS"/>
                <a:cs typeface="Trebuchet MS"/>
              </a:rPr>
              <a:t>e</a:t>
            </a:r>
            <a:r>
              <a:rPr spc="-145" dirty="0">
                <a:latin typeface="Trebuchet MS"/>
                <a:cs typeface="Trebuchet MS"/>
              </a:rPr>
              <a:t>f</a:t>
            </a:r>
            <a:r>
              <a:rPr spc="-70" dirty="0">
                <a:latin typeface="Trebuchet MS"/>
                <a:cs typeface="Trebuchet MS"/>
              </a:rPr>
              <a:t>i</a:t>
            </a:r>
            <a:r>
              <a:rPr spc="-105" dirty="0">
                <a:latin typeface="Trebuchet MS"/>
                <a:cs typeface="Trebuchet MS"/>
              </a:rPr>
              <a:t>x</a:t>
            </a:r>
            <a:r>
              <a:rPr spc="-220" dirty="0">
                <a:latin typeface="Trebuchet MS"/>
                <a:cs typeface="Trebuchet MS"/>
              </a:rPr>
              <a:t> </a:t>
            </a:r>
            <a:r>
              <a:rPr spc="5" dirty="0">
                <a:latin typeface="Trebuchet MS"/>
                <a:cs typeface="Trebuchet MS"/>
              </a:rPr>
              <a:t>o</a:t>
            </a:r>
            <a:r>
              <a:rPr spc="-100" dirty="0">
                <a:latin typeface="Trebuchet MS"/>
                <a:cs typeface="Trebuchet MS"/>
              </a:rPr>
              <a:t>r</a:t>
            </a:r>
            <a:r>
              <a:rPr spc="-175" dirty="0">
                <a:latin typeface="Trebuchet MS"/>
                <a:cs typeface="Trebuchet MS"/>
              </a:rPr>
              <a:t> </a:t>
            </a:r>
            <a:r>
              <a:rPr spc="175" dirty="0">
                <a:latin typeface="Trebuchet MS"/>
                <a:cs typeface="Trebuchet MS"/>
              </a:rPr>
              <a:t>S</a:t>
            </a:r>
            <a:r>
              <a:rPr spc="-15" dirty="0">
                <a:latin typeface="Trebuchet MS"/>
                <a:cs typeface="Trebuchet MS"/>
              </a:rPr>
              <a:t>u</a:t>
            </a:r>
            <a:r>
              <a:rPr spc="-145" dirty="0">
                <a:latin typeface="Trebuchet MS"/>
                <a:cs typeface="Trebuchet MS"/>
              </a:rPr>
              <a:t>ff</a:t>
            </a:r>
            <a:r>
              <a:rPr spc="-70" dirty="0">
                <a:latin typeface="Trebuchet MS"/>
                <a:cs typeface="Trebuchet MS"/>
              </a:rPr>
              <a:t>i</a:t>
            </a:r>
            <a:r>
              <a:rPr spc="-105" dirty="0">
                <a:latin typeface="Trebuchet MS"/>
                <a:cs typeface="Trebuchet MS"/>
              </a:rPr>
              <a:t>x</a:t>
            </a:r>
            <a:r>
              <a:rPr spc="-145" dirty="0">
                <a:latin typeface="Trebuchet MS"/>
                <a:cs typeface="Trebuchet MS"/>
              </a:rPr>
              <a:t> </a:t>
            </a:r>
            <a:r>
              <a:rPr spc="70" dirty="0">
                <a:latin typeface="Trebuchet MS"/>
                <a:cs typeface="Trebuchet MS"/>
              </a:rPr>
              <a:t>"</a:t>
            </a:r>
            <a:r>
              <a:rPr spc="-55" dirty="0">
                <a:latin typeface="Trebuchet MS"/>
                <a:cs typeface="Trebuchet MS"/>
              </a:rPr>
              <a:t>-</a:t>
            </a:r>
            <a:r>
              <a:rPr spc="80" dirty="0">
                <a:latin typeface="Trebuchet MS"/>
                <a:cs typeface="Trebuchet MS"/>
              </a:rPr>
              <a:t>"</a:t>
            </a:r>
            <a:r>
              <a:rPr spc="-165" dirty="0">
                <a:latin typeface="Trebuchet MS"/>
                <a:cs typeface="Trebuchet MS"/>
              </a:rPr>
              <a:t> </a:t>
            </a:r>
            <a:r>
              <a:rPr spc="-145" dirty="0">
                <a:latin typeface="Trebuchet MS"/>
                <a:cs typeface="Trebuchet MS"/>
              </a:rPr>
              <a:t>i</a:t>
            </a:r>
            <a:r>
              <a:rPr spc="10" dirty="0">
                <a:latin typeface="Trebuchet MS"/>
                <a:cs typeface="Trebuchet MS"/>
              </a:rPr>
              <a:t>n</a:t>
            </a:r>
            <a:r>
              <a:rPr spc="-190" dirty="0">
                <a:latin typeface="Trebuchet MS"/>
                <a:cs typeface="Trebuchet MS"/>
              </a:rPr>
              <a:t> </a:t>
            </a:r>
            <a:r>
              <a:rPr spc="165" dirty="0">
                <a:latin typeface="Trebuchet MS"/>
                <a:cs typeface="Trebuchet MS"/>
              </a:rPr>
              <a:t>D</a:t>
            </a:r>
            <a:r>
              <a:rPr spc="5" dirty="0">
                <a:latin typeface="Trebuchet MS"/>
                <a:cs typeface="Trebuchet MS"/>
              </a:rPr>
              <a:t>o</a:t>
            </a:r>
            <a:r>
              <a:rPr spc="75" dirty="0">
                <a:latin typeface="Trebuchet MS"/>
                <a:cs typeface="Trebuchet MS"/>
              </a:rPr>
              <a:t>m</a:t>
            </a:r>
            <a:r>
              <a:rPr spc="-50" dirty="0">
                <a:latin typeface="Trebuchet MS"/>
                <a:cs typeface="Trebuchet MS"/>
              </a:rPr>
              <a:t>a</a:t>
            </a:r>
            <a:r>
              <a:rPr spc="-70" dirty="0">
                <a:latin typeface="Trebuchet MS"/>
                <a:cs typeface="Trebuchet MS"/>
              </a:rPr>
              <a:t>i</a:t>
            </a:r>
            <a:r>
              <a:rPr spc="10" dirty="0">
                <a:latin typeface="Trebuchet MS"/>
                <a:cs typeface="Trebuchet MS"/>
              </a:rPr>
              <a:t>n</a:t>
            </a:r>
          </a:p>
          <a:p>
            <a:pPr marL="241300" indent="-229235">
              <a:lnSpc>
                <a:spcPct val="100000"/>
              </a:lnSpc>
              <a:spcBef>
                <a:spcPts val="615"/>
              </a:spcBef>
              <a:buFont typeface="Arial MT"/>
              <a:buChar char="•"/>
              <a:tabLst>
                <a:tab pos="241300" algn="l"/>
                <a:tab pos="241935" algn="l"/>
              </a:tabLst>
            </a:pPr>
            <a:r>
              <a:rPr spc="165" dirty="0">
                <a:latin typeface="Trebuchet MS"/>
                <a:cs typeface="Trebuchet MS"/>
              </a:rPr>
              <a:t>D</a:t>
            </a:r>
            <a:r>
              <a:rPr spc="-90" dirty="0">
                <a:latin typeface="Trebuchet MS"/>
                <a:cs typeface="Trebuchet MS"/>
              </a:rPr>
              <a:t>e</a:t>
            </a:r>
            <a:r>
              <a:rPr spc="40" dirty="0">
                <a:latin typeface="Trebuchet MS"/>
                <a:cs typeface="Trebuchet MS"/>
              </a:rPr>
              <a:t>p</a:t>
            </a:r>
            <a:r>
              <a:rPr spc="-120" dirty="0">
                <a:latin typeface="Trebuchet MS"/>
                <a:cs typeface="Trebuchet MS"/>
              </a:rPr>
              <a:t>t</a:t>
            </a:r>
            <a:r>
              <a:rPr spc="10" dirty="0">
                <a:latin typeface="Trebuchet MS"/>
                <a:cs typeface="Trebuchet MS"/>
              </a:rPr>
              <a:t>h</a:t>
            </a:r>
            <a:r>
              <a:rPr spc="-215" dirty="0">
                <a:latin typeface="Trebuchet MS"/>
                <a:cs typeface="Trebuchet MS"/>
              </a:rPr>
              <a:t> </a:t>
            </a:r>
            <a:r>
              <a:rPr spc="-80" dirty="0">
                <a:latin typeface="Trebuchet MS"/>
                <a:cs typeface="Trebuchet MS"/>
              </a:rPr>
              <a:t>o</a:t>
            </a:r>
            <a:r>
              <a:rPr spc="-40" dirty="0">
                <a:latin typeface="Trebuchet MS"/>
                <a:cs typeface="Trebuchet MS"/>
              </a:rPr>
              <a:t>f</a:t>
            </a:r>
            <a:r>
              <a:rPr spc="-175" dirty="0">
                <a:latin typeface="Trebuchet MS"/>
                <a:cs typeface="Trebuchet MS"/>
              </a:rPr>
              <a:t> </a:t>
            </a:r>
            <a:r>
              <a:rPr spc="30" dirty="0">
                <a:latin typeface="Trebuchet MS"/>
                <a:cs typeface="Trebuchet MS"/>
              </a:rPr>
              <a:t>U</a:t>
            </a:r>
            <a:r>
              <a:rPr spc="70" dirty="0">
                <a:latin typeface="Trebuchet MS"/>
                <a:cs typeface="Trebuchet MS"/>
              </a:rPr>
              <a:t>R</a:t>
            </a:r>
            <a:r>
              <a:rPr spc="-15" dirty="0">
                <a:latin typeface="Trebuchet MS"/>
                <a:cs typeface="Trebuchet MS"/>
              </a:rPr>
              <a:t>L</a:t>
            </a:r>
          </a:p>
        </p:txBody>
      </p:sp>
      <p:sp>
        <p:nvSpPr>
          <p:cNvPr id="4" name="object 4"/>
          <p:cNvSpPr txBox="1">
            <a:spLocks noGrp="1"/>
          </p:cNvSpPr>
          <p:nvPr>
            <p:ph sz="half" idx="3"/>
          </p:nvPr>
        </p:nvSpPr>
        <p:spPr>
          <a:prstGeom prst="rect">
            <a:avLst/>
          </a:prstGeom>
        </p:spPr>
        <p:txBody>
          <a:bodyPr vert="horz" wrap="square" lIns="0" tIns="78740" rIns="0" bIns="0" rtlCol="0">
            <a:spAutoFit/>
          </a:bodyPr>
          <a:lstStyle/>
          <a:p>
            <a:pPr marL="75565">
              <a:lnSpc>
                <a:spcPct val="100000"/>
              </a:lnSpc>
              <a:spcBef>
                <a:spcPts val="620"/>
              </a:spcBef>
            </a:pPr>
            <a:r>
              <a:rPr spc="-10" dirty="0"/>
              <a:t>2.</a:t>
            </a:r>
            <a:r>
              <a:rPr spc="35" dirty="0"/>
              <a:t> </a:t>
            </a:r>
            <a:r>
              <a:rPr spc="-5" dirty="0"/>
              <a:t>Domain</a:t>
            </a:r>
            <a:r>
              <a:rPr spc="-20" dirty="0"/>
              <a:t> </a:t>
            </a:r>
            <a:r>
              <a:rPr spc="10" dirty="0"/>
              <a:t>based</a:t>
            </a:r>
            <a:r>
              <a:rPr spc="-10" dirty="0"/>
              <a:t> Features</a:t>
            </a:r>
            <a:r>
              <a:rPr spc="-20" dirty="0"/>
              <a:t> </a:t>
            </a:r>
            <a:r>
              <a:rPr spc="-5" dirty="0"/>
              <a:t>considered</a:t>
            </a:r>
            <a:r>
              <a:rPr spc="-20" dirty="0"/>
              <a:t> </a:t>
            </a:r>
            <a:r>
              <a:rPr spc="10" dirty="0"/>
              <a:t>are:</a:t>
            </a:r>
          </a:p>
          <a:p>
            <a:pPr marL="241300" indent="-229235">
              <a:lnSpc>
                <a:spcPct val="100000"/>
              </a:lnSpc>
              <a:spcBef>
                <a:spcPts val="530"/>
              </a:spcBef>
              <a:buFont typeface="Arial MT"/>
              <a:buChar char="•"/>
              <a:tabLst>
                <a:tab pos="241300" algn="l"/>
                <a:tab pos="241935" algn="l"/>
              </a:tabLst>
            </a:pPr>
            <a:r>
              <a:rPr spc="10" dirty="0"/>
              <a:t>DNS</a:t>
            </a:r>
            <a:r>
              <a:rPr spc="-90" dirty="0"/>
              <a:t> </a:t>
            </a:r>
            <a:r>
              <a:rPr spc="5" dirty="0"/>
              <a:t>Record</a:t>
            </a:r>
          </a:p>
          <a:p>
            <a:pPr marL="241300" indent="-229235">
              <a:lnSpc>
                <a:spcPct val="100000"/>
              </a:lnSpc>
              <a:spcBef>
                <a:spcPts val="530"/>
              </a:spcBef>
              <a:buFont typeface="Arial MT"/>
              <a:buChar char="•"/>
              <a:tabLst>
                <a:tab pos="241300" algn="l"/>
                <a:tab pos="241935" algn="l"/>
              </a:tabLst>
            </a:pPr>
            <a:r>
              <a:rPr spc="-30" dirty="0"/>
              <a:t>Website</a:t>
            </a:r>
            <a:r>
              <a:rPr spc="-75" dirty="0"/>
              <a:t> </a:t>
            </a:r>
            <a:r>
              <a:rPr spc="-15" dirty="0"/>
              <a:t>Traffic</a:t>
            </a:r>
          </a:p>
          <a:p>
            <a:pPr marL="241300" indent="-229235">
              <a:lnSpc>
                <a:spcPct val="100000"/>
              </a:lnSpc>
              <a:spcBef>
                <a:spcPts val="530"/>
              </a:spcBef>
              <a:buFont typeface="Arial MT"/>
              <a:buChar char="•"/>
              <a:tabLst>
                <a:tab pos="241300" algn="l"/>
                <a:tab pos="241935" algn="l"/>
              </a:tabLst>
            </a:pPr>
            <a:r>
              <a:rPr spc="10" dirty="0"/>
              <a:t>Age</a:t>
            </a:r>
            <a:r>
              <a:rPr spc="-70" dirty="0"/>
              <a:t> </a:t>
            </a:r>
            <a:r>
              <a:rPr spc="25" dirty="0"/>
              <a:t>of</a:t>
            </a:r>
            <a:r>
              <a:rPr spc="-65" dirty="0"/>
              <a:t> </a:t>
            </a:r>
            <a:r>
              <a:rPr dirty="0"/>
              <a:t>DomainEnd</a:t>
            </a:r>
          </a:p>
          <a:p>
            <a:pPr marL="241300" indent="-229235">
              <a:lnSpc>
                <a:spcPct val="100000"/>
              </a:lnSpc>
              <a:spcBef>
                <a:spcPts val="525"/>
              </a:spcBef>
              <a:buFont typeface="Arial MT"/>
              <a:buChar char="•"/>
              <a:tabLst>
                <a:tab pos="241300" algn="l"/>
                <a:tab pos="241935" algn="l"/>
              </a:tabLst>
            </a:pPr>
            <a:r>
              <a:rPr spc="-5" dirty="0"/>
              <a:t>Period</a:t>
            </a:r>
            <a:r>
              <a:rPr spc="-45" dirty="0"/>
              <a:t> </a:t>
            </a:r>
            <a:r>
              <a:rPr spc="25" dirty="0"/>
              <a:t>of</a:t>
            </a:r>
            <a:r>
              <a:rPr spc="-75" dirty="0"/>
              <a:t> </a:t>
            </a:r>
            <a:r>
              <a:rPr spc="5" dirty="0"/>
              <a:t>Domain</a:t>
            </a:r>
          </a:p>
          <a:p>
            <a:pPr>
              <a:lnSpc>
                <a:spcPct val="100000"/>
              </a:lnSpc>
              <a:spcBef>
                <a:spcPts val="50"/>
              </a:spcBef>
            </a:pPr>
            <a:endParaRPr sz="3350"/>
          </a:p>
          <a:p>
            <a:pPr marL="12700" marR="237490">
              <a:lnSpc>
                <a:spcPts val="1950"/>
              </a:lnSpc>
            </a:pPr>
            <a:r>
              <a:rPr spc="-10" dirty="0"/>
              <a:t>3.</a:t>
            </a:r>
            <a:r>
              <a:rPr spc="25" dirty="0"/>
              <a:t> </a:t>
            </a:r>
            <a:r>
              <a:rPr spc="-5" dirty="0"/>
              <a:t>HTML</a:t>
            </a:r>
            <a:r>
              <a:rPr spc="-95" dirty="0"/>
              <a:t> </a:t>
            </a:r>
            <a:r>
              <a:rPr spc="-5" dirty="0"/>
              <a:t>and</a:t>
            </a:r>
            <a:r>
              <a:rPr spc="-30" dirty="0"/>
              <a:t> </a:t>
            </a:r>
            <a:r>
              <a:rPr dirty="0"/>
              <a:t>JavaScript</a:t>
            </a:r>
            <a:r>
              <a:rPr spc="-25" dirty="0"/>
              <a:t> </a:t>
            </a:r>
            <a:r>
              <a:rPr spc="-5" dirty="0"/>
              <a:t>based</a:t>
            </a:r>
            <a:r>
              <a:rPr spc="-30" dirty="0"/>
              <a:t> </a:t>
            </a:r>
            <a:r>
              <a:rPr dirty="0"/>
              <a:t>Features </a:t>
            </a:r>
            <a:r>
              <a:rPr spc="-484" dirty="0"/>
              <a:t> </a:t>
            </a:r>
            <a:r>
              <a:rPr spc="-5" dirty="0"/>
              <a:t>considered</a:t>
            </a:r>
            <a:r>
              <a:rPr spc="-25" dirty="0"/>
              <a:t> </a:t>
            </a:r>
            <a:r>
              <a:rPr spc="10" dirty="0"/>
              <a:t>are:</a:t>
            </a:r>
          </a:p>
          <a:p>
            <a:pPr marL="241300" indent="-229235">
              <a:lnSpc>
                <a:spcPct val="100000"/>
              </a:lnSpc>
              <a:spcBef>
                <a:spcPts val="465"/>
              </a:spcBef>
              <a:buFont typeface="Arial MT"/>
              <a:buChar char="•"/>
              <a:tabLst>
                <a:tab pos="241300" algn="l"/>
                <a:tab pos="241935" algn="l"/>
              </a:tabLst>
            </a:pPr>
            <a:r>
              <a:rPr spc="-5" dirty="0"/>
              <a:t>Iframe</a:t>
            </a:r>
            <a:r>
              <a:rPr spc="-20" dirty="0"/>
              <a:t> </a:t>
            </a:r>
            <a:r>
              <a:rPr spc="-5" dirty="0"/>
              <a:t>Redirection</a:t>
            </a:r>
          </a:p>
          <a:p>
            <a:pPr marL="241300" indent="-229235">
              <a:lnSpc>
                <a:spcPct val="100000"/>
              </a:lnSpc>
              <a:spcBef>
                <a:spcPts val="530"/>
              </a:spcBef>
              <a:buFont typeface="Arial MT"/>
              <a:buChar char="•"/>
              <a:tabLst>
                <a:tab pos="241300" algn="l"/>
                <a:tab pos="241935" algn="l"/>
              </a:tabLst>
            </a:pPr>
            <a:r>
              <a:rPr dirty="0"/>
              <a:t>Status</a:t>
            </a:r>
            <a:r>
              <a:rPr spc="-35" dirty="0"/>
              <a:t> </a:t>
            </a:r>
            <a:r>
              <a:rPr spc="-15" dirty="0"/>
              <a:t>Bar</a:t>
            </a:r>
            <a:r>
              <a:rPr spc="5" dirty="0"/>
              <a:t> </a:t>
            </a:r>
            <a:r>
              <a:rPr spc="-5" dirty="0"/>
              <a:t>Customization</a:t>
            </a:r>
          </a:p>
          <a:p>
            <a:pPr marL="241300" indent="-229235">
              <a:lnSpc>
                <a:spcPct val="100000"/>
              </a:lnSpc>
              <a:spcBef>
                <a:spcPts val="530"/>
              </a:spcBef>
              <a:buFont typeface="Arial MT"/>
              <a:buChar char="•"/>
              <a:tabLst>
                <a:tab pos="241300" algn="l"/>
                <a:tab pos="241935" algn="l"/>
              </a:tabLst>
            </a:pPr>
            <a:r>
              <a:rPr spc="-5" dirty="0"/>
              <a:t>Disabling</a:t>
            </a:r>
            <a:r>
              <a:rPr spc="-40" dirty="0"/>
              <a:t> </a:t>
            </a:r>
            <a:r>
              <a:rPr dirty="0"/>
              <a:t>Right</a:t>
            </a:r>
            <a:r>
              <a:rPr spc="-40" dirty="0"/>
              <a:t> </a:t>
            </a:r>
            <a:r>
              <a:rPr spc="-10" dirty="0"/>
              <a:t>Click</a:t>
            </a:r>
          </a:p>
          <a:p>
            <a:pPr marL="241300" indent="-229235">
              <a:lnSpc>
                <a:spcPct val="100000"/>
              </a:lnSpc>
              <a:spcBef>
                <a:spcPts val="525"/>
              </a:spcBef>
              <a:buFont typeface="Arial MT"/>
              <a:buChar char="•"/>
              <a:tabLst>
                <a:tab pos="241300" algn="l"/>
                <a:tab pos="241935" algn="l"/>
              </a:tabLst>
            </a:pPr>
            <a:r>
              <a:rPr spc="-30" dirty="0"/>
              <a:t>Website</a:t>
            </a:r>
            <a:r>
              <a:rPr spc="-15" dirty="0"/>
              <a:t> </a:t>
            </a:r>
            <a:r>
              <a:rPr spc="-5" dirty="0"/>
              <a:t>Forwarding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5E65A-EC01-ECE7-D6CC-13E021BFD058}"/>
              </a:ext>
            </a:extLst>
          </p:cNvPr>
          <p:cNvSpPr>
            <a:spLocks noGrp="1"/>
          </p:cNvSpPr>
          <p:nvPr>
            <p:ph type="title"/>
          </p:nvPr>
        </p:nvSpPr>
        <p:spPr>
          <a:xfrm>
            <a:off x="1752600" y="609282"/>
            <a:ext cx="9220201" cy="984885"/>
          </a:xfrm>
        </p:spPr>
        <p:txBody>
          <a:bodyPr/>
          <a:lstStyle/>
          <a:p>
            <a:pPr algn="ctr"/>
            <a:r>
              <a:rPr lang="en-US" sz="3200" b="1" dirty="0"/>
              <a:t>Feature Extraction for Phishing Website Detection</a:t>
            </a:r>
            <a:br>
              <a:rPr lang="en-US" sz="3200" b="1" dirty="0"/>
            </a:br>
            <a:endParaRPr lang="en-IN" sz="3200" dirty="0"/>
          </a:p>
        </p:txBody>
      </p:sp>
      <p:sp>
        <p:nvSpPr>
          <p:cNvPr id="3" name="Text Placeholder 2">
            <a:extLst>
              <a:ext uri="{FF2B5EF4-FFF2-40B4-BE49-F238E27FC236}">
                <a16:creationId xmlns:a16="http://schemas.microsoft.com/office/drawing/2014/main" id="{6B620F0A-69BF-EEDE-4CF9-4444BBD1D239}"/>
              </a:ext>
            </a:extLst>
          </p:cNvPr>
          <p:cNvSpPr>
            <a:spLocks noGrp="1"/>
          </p:cNvSpPr>
          <p:nvPr>
            <p:ph type="body" idx="1"/>
          </p:nvPr>
        </p:nvSpPr>
        <p:spPr>
          <a:xfrm>
            <a:off x="748030" y="1284541"/>
            <a:ext cx="10927715" cy="5539978"/>
          </a:xfrm>
        </p:spPr>
        <p:txBody>
          <a:bodyPr/>
          <a:lstStyle/>
          <a:p>
            <a:r>
              <a:rPr lang="en-US" b="1" dirty="0"/>
              <a:t>1. Using URL Shortening Services</a:t>
            </a:r>
          </a:p>
          <a:p>
            <a:pPr>
              <a:buFont typeface="Arial" panose="020B0604020202020204" pitchFamily="34" charset="0"/>
              <a:buChar char="•"/>
            </a:pPr>
            <a:r>
              <a:rPr lang="en-US" b="1" dirty="0"/>
              <a:t>Objective</a:t>
            </a:r>
            <a:r>
              <a:rPr lang="en-US" dirty="0"/>
              <a:t>: Identify phishing attempts using shortened URLs.</a:t>
            </a:r>
          </a:p>
          <a:p>
            <a:pPr>
              <a:buFont typeface="Arial" panose="020B0604020202020204" pitchFamily="34" charset="0"/>
              <a:buChar char="•"/>
            </a:pPr>
            <a:r>
              <a:rPr lang="en-US" b="1" dirty="0"/>
              <a:t>Method</a:t>
            </a:r>
            <a:r>
              <a:rPr lang="en-US" dirty="0"/>
              <a:t>: Detect URL shortening services like "bit.ly" or "tinyurl.com" through keyword matching. These services obscure the true destination, often used by attackers.</a:t>
            </a:r>
          </a:p>
          <a:p>
            <a:r>
              <a:rPr lang="en-US" b="1" dirty="0"/>
              <a:t>2. Existence of HTTPS Token</a:t>
            </a:r>
          </a:p>
          <a:p>
            <a:pPr>
              <a:buFont typeface="Arial" panose="020B0604020202020204" pitchFamily="34" charset="0"/>
              <a:buChar char="•"/>
            </a:pPr>
            <a:r>
              <a:rPr lang="en-US" b="1" dirty="0"/>
              <a:t>Objective</a:t>
            </a:r>
            <a:r>
              <a:rPr lang="en-US" dirty="0"/>
              <a:t>: Avoid misleading security indicators in the domain.</a:t>
            </a:r>
          </a:p>
          <a:p>
            <a:pPr>
              <a:buFont typeface="Arial" panose="020B0604020202020204" pitchFamily="34" charset="0"/>
              <a:buChar char="•"/>
            </a:pPr>
            <a:r>
              <a:rPr lang="en-US" b="1" dirty="0"/>
              <a:t>Method</a:t>
            </a:r>
            <a:r>
              <a:rPr lang="en-US" dirty="0"/>
              <a:t>: Flag URLs containing “HTTPS” in places other than the protocol (e.g., "httpssecure.com").</a:t>
            </a:r>
          </a:p>
          <a:p>
            <a:r>
              <a:rPr lang="en-US" b="1" dirty="0"/>
              <a:t>3. Abnormal URL</a:t>
            </a:r>
          </a:p>
          <a:p>
            <a:pPr>
              <a:buFont typeface="Arial" panose="020B0604020202020204" pitchFamily="34" charset="0"/>
              <a:buChar char="•"/>
            </a:pPr>
            <a:r>
              <a:rPr lang="en-US" b="1" dirty="0"/>
              <a:t>Objective</a:t>
            </a:r>
            <a:r>
              <a:rPr lang="en-US" dirty="0"/>
              <a:t>: Validate the legitimacy of domains.</a:t>
            </a:r>
          </a:p>
          <a:p>
            <a:pPr>
              <a:buFont typeface="Arial" panose="020B0604020202020204" pitchFamily="34" charset="0"/>
              <a:buChar char="•"/>
            </a:pPr>
            <a:r>
              <a:rPr lang="en-US" b="1" dirty="0"/>
              <a:t>Method</a:t>
            </a:r>
            <a:r>
              <a:rPr lang="en-US" dirty="0"/>
              <a:t>: Cross-check domains against WHOIS databases to verify registration details. Abnormal or unregistered domains raise suspicion.</a:t>
            </a:r>
          </a:p>
          <a:p>
            <a:r>
              <a:rPr lang="en-US" b="1" dirty="0"/>
              <a:t>4. Google Index</a:t>
            </a:r>
          </a:p>
          <a:p>
            <a:pPr>
              <a:buFont typeface="Arial" panose="020B0604020202020204" pitchFamily="34" charset="0"/>
              <a:buChar char="•"/>
            </a:pPr>
            <a:r>
              <a:rPr lang="en-US" b="1" dirty="0"/>
              <a:t>Objective</a:t>
            </a:r>
            <a:r>
              <a:rPr lang="en-US" dirty="0"/>
              <a:t>: Confirm the URL is indexed by search engines.</a:t>
            </a:r>
          </a:p>
          <a:p>
            <a:pPr>
              <a:buFont typeface="Arial" panose="020B0604020202020204" pitchFamily="34" charset="0"/>
              <a:buChar char="•"/>
            </a:pPr>
            <a:r>
              <a:rPr lang="en-US" b="1" dirty="0"/>
              <a:t>Method</a:t>
            </a:r>
            <a:r>
              <a:rPr lang="en-US" dirty="0"/>
              <a:t>: Use Google search APIs to verify if the URL exists in Google's database. Non-indexed sites are more likely to be phishing.</a:t>
            </a:r>
          </a:p>
          <a:p>
            <a:r>
              <a:rPr lang="en-US" b="1" dirty="0"/>
              <a:t>5. Website Traffic</a:t>
            </a:r>
          </a:p>
          <a:p>
            <a:pPr>
              <a:buFont typeface="Arial" panose="020B0604020202020204" pitchFamily="34" charset="0"/>
              <a:buChar char="•"/>
            </a:pPr>
            <a:r>
              <a:rPr lang="en-US" b="1" dirty="0"/>
              <a:t>Objective</a:t>
            </a:r>
            <a:r>
              <a:rPr lang="en-US" dirty="0"/>
              <a:t>: Assess website popularity.</a:t>
            </a:r>
          </a:p>
          <a:p>
            <a:pPr>
              <a:buFont typeface="Arial" panose="020B0604020202020204" pitchFamily="34" charset="0"/>
              <a:buChar char="•"/>
            </a:pPr>
            <a:r>
              <a:rPr lang="en-US" b="1" dirty="0"/>
              <a:t>Method</a:t>
            </a:r>
            <a:r>
              <a:rPr lang="en-US" dirty="0"/>
              <a:t>: Analyze Alexa rank data. Legitimate sites usually have higher traffic, while phishing sites rank low or are absent.</a:t>
            </a:r>
          </a:p>
          <a:p>
            <a:endParaRPr lang="en-IN" dirty="0"/>
          </a:p>
        </p:txBody>
      </p:sp>
    </p:spTree>
    <p:extLst>
      <p:ext uri="{BB962C8B-B14F-4D97-AF65-F5344CB8AC3E}">
        <p14:creationId xmlns:p14="http://schemas.microsoft.com/office/powerpoint/2010/main" val="557964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TotalTime>
  <Words>5436</Words>
  <Application>Microsoft Office PowerPoint</Application>
  <PresentationFormat>Widescreen</PresentationFormat>
  <Paragraphs>491</Paragraphs>
  <Slides>33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33</vt:i4>
      </vt:variant>
    </vt:vector>
  </HeadingPairs>
  <TitlesOfParts>
    <vt:vector size="42" baseType="lpstr">
      <vt:lpstr>Arial Unicode MS</vt:lpstr>
      <vt:lpstr>-apple-system</vt:lpstr>
      <vt:lpstr>Arial</vt:lpstr>
      <vt:lpstr>Arial MT</vt:lpstr>
      <vt:lpstr>Calibri</vt:lpstr>
      <vt:lpstr>Symbol</vt:lpstr>
      <vt:lpstr>Times New Roman</vt:lpstr>
      <vt:lpstr>Trebuchet MS</vt:lpstr>
      <vt:lpstr>Office Theme</vt:lpstr>
      <vt:lpstr>PowerPoint Presentation</vt:lpstr>
      <vt:lpstr>Project title Justification</vt:lpstr>
      <vt:lpstr>Objective of the Project</vt:lpstr>
      <vt:lpstr>Data Collection</vt:lpstr>
      <vt:lpstr>Phishing_sites.csv</vt:lpstr>
      <vt:lpstr>Legitimate_sites.csv</vt:lpstr>
      <vt:lpstr>Feature Extraction</vt:lpstr>
      <vt:lpstr>Feature Extraction</vt:lpstr>
      <vt:lpstr>Feature Extraction for Phishing Website Detection </vt:lpstr>
      <vt:lpstr>PowerPoint Presentation</vt:lpstr>
      <vt:lpstr>PowerPoint Presentation</vt:lpstr>
      <vt:lpstr>Implementation</vt:lpstr>
      <vt:lpstr>PowerPoint Presentation</vt:lpstr>
      <vt:lpstr>METHODOLOGY</vt:lpstr>
      <vt:lpstr>METHODOLOGY</vt:lpstr>
      <vt:lpstr>How does phishtank create dataset for train phishing website models?</vt:lpstr>
      <vt:lpstr>1 → Phishing Indicator (Feature is present in phishing sites) -1 → Safe Indicator (Feature suggests a legitimate site) 0 → Neutral (No strong influence on classification)</vt:lpstr>
      <vt:lpstr>PowerPoint Presentation</vt:lpstr>
      <vt:lpstr>Testing</vt:lpstr>
      <vt:lpstr>CURRENT PROTOTYPE FUNCTIONALITY </vt:lpstr>
      <vt:lpstr>OUTPUT</vt:lpstr>
      <vt:lpstr>PowerPoint Presentation</vt:lpstr>
      <vt:lpstr>PowerPoint Presentation</vt:lpstr>
      <vt:lpstr>PowerPoint Presentation</vt:lpstr>
      <vt:lpstr>FUTURE WORK </vt:lpstr>
      <vt:lpstr>Project Time Plan (Dec 2024 – May 2025) </vt:lpstr>
      <vt:lpstr>Conclusion related to Project</vt:lpstr>
      <vt:lpstr>ABSTRACT </vt:lpstr>
      <vt:lpstr>LITERATURE SURVEY</vt:lpstr>
      <vt:lpstr>LITERATURE SURVEY</vt:lpstr>
      <vt:lpstr>REFERENCES</vt:lpstr>
      <vt:lpstr>REFERENCES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Aditya Mishra</cp:lastModifiedBy>
  <cp:revision>53</cp:revision>
  <dcterms:created xsi:type="dcterms:W3CDTF">2024-10-16T03:38:47Z</dcterms:created>
  <dcterms:modified xsi:type="dcterms:W3CDTF">2025-03-28T14:15:09Z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2024-10-15T00:00:00Z</vt:filetime>
  </property>
  <property fmtid="{D5CDD505-2E9C-101B-9397-08002B2CF9AE}" pid="3" name="LastSaved">
    <vt:filetime>2024-10-16T00:00:00Z</vt:filetime>
  </property>
</Properties>
</file>