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60ce917d1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60ce917d1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60ce917d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60ce917d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60ce917d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60ce917d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60ce917d1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60ce917d1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60ce917d1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60ce917d1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60ce917d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60ce917d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60ce917d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60ce917d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60ce917d1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60ce917d1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60ce917d1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60ce917d1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60ce917d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60ce917d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60ce917d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60ce917d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60ce917d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60ce917d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60ce917d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60ce917d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60ce917d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60ce917d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60ce917d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60ce917d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60ce917d1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60ce917d1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0ce917d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60ce917d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84700" y="835300"/>
            <a:ext cx="57279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Medicine Overdose Prediction Using Machine Learning</a:t>
            </a:r>
            <a:endParaRPr sz="30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063418" y="2069930"/>
            <a:ext cx="3942600" cy="25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Aditya Mishra (250260825001)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Vidyuth Ramachandran (250260825014)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Batch : DBDA-Feb2025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Under the Guidance of: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Dr. Sumithra Radhakrishnan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(Mentor, C-DAC ACTS Chennai)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Centre for Development of Advanced Computing (C-DAC)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Advanced Computing Training School (ACTS), Chennai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1C022A-EC00-C8A2-77EA-A0532351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0255"/>
            <a:ext cx="2175510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66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Model Evaluation Metrics</a:t>
            </a:r>
            <a:endParaRPr sz="3366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model was trained on 80% of the data and evaluated on a 20% test set.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Accuracy Score: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0.9204 - Indicates a high proportion of correct predictions.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Precision Score: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0.9578 - High accuracy of positive predictions.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Recall Score: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0.9043 - The model correctly identified over 90% of actual positives.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F1-Score: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0.9303 - A strong harmonic mean of precision and recall.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Confusion Matrix:</a:t>
            </a:r>
            <a:endParaRPr sz="1200" i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True Positives (TP):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2659 (Correctly predicted opioid prescribers)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True Negatives (TN):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1946 (Correctly predicted non-opioid prescribers)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False Positives (FP):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116 (Non-prescribers incorrectly labeled as prescribers)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False Negatives (FN):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279 (Actual prescribers incorrectly labeled as non-prescribers)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9C7C1E-0AC7-9149-51F3-EFEB106D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300" y="152400"/>
            <a:ext cx="580644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F4BE89-393D-23F8-E056-9FDF02E2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		    Visualization &amp; Insights</a:t>
            </a:r>
            <a:endParaRPr sz="33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297500" y="987900"/>
            <a:ext cx="7038900" cy="3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Feature Importance Plot:</a:t>
            </a:r>
            <a:endParaRPr sz="14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5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200" dirty="0"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273" y="1568587"/>
            <a:ext cx="5455353" cy="32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79DD39-BB73-6D57-61B3-826B41F5A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1369700" y="18179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This chart shows the top features influencing the model's predictions.</a:t>
            </a:r>
            <a:endParaRPr sz="15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Drugs like Hydrocodone/Acetaminophen and Oxycodone/Acetaminophen are the most significant predictors.</a:t>
            </a:r>
            <a:endParaRPr sz="15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Prescriber's State and Specialty also play a crucial role</a:t>
            </a:r>
            <a:endParaRPr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E2FCB7-5CBB-2D84-A549-3668EE5A8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1297500" y="633675"/>
            <a:ext cx="7038900" cy="38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ROC Curve:</a:t>
            </a:r>
            <a:endParaRPr sz="15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313" y="1076875"/>
            <a:ext cx="4673275" cy="38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B6B4B3-2D40-0654-DB2F-B32EDE86D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1307825" y="20216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AUC Score: 0.97</a:t>
            </a:r>
            <a:endParaRPr sz="15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high Area Under the Curve (AUC) indicates an excellent measure of separability between the classes, confirming the model's high performance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AF302-F5FC-A95E-F4EB-8E2546848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 Conclusion</a:t>
            </a:r>
            <a:endParaRPr sz="3000" b="1"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This project successfully developed a data-driven solution to predict whether a prescriber is likely to issue opioid prescriptions using a Random Forest algorithm.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model demonstrated high performance in accuracy, precision, and recall.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 key strength is the model's ability to provide insights into the factors driving predictions, making it easier for healthcare professionals and policymakers to understand the results.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This project showcases the potential of machine learning to support public health decisions and mitigate opioid-related risks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B39789-DEBE-8F6B-C4BF-77B4D418B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             Future Work &amp; Limitations</a:t>
            </a:r>
            <a:endParaRPr sz="30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3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Limitations:</a:t>
            </a:r>
            <a:endParaRPr sz="14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model's performance depends on the quality, volume, and accessibility of input data.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Challenges include variations in data formats and data-sharing restrictions due to privacy.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model's accuracy may be influenced by the algorithms used and requires regular updates to account for new trends.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sz="14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model can be improved by integrating real-time updates and larger datasets.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With continuous development, it can become a practical tool for monitoring and preventing opioid misuse in communities.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BA84BC-EB1B-F036-4A5E-9CC4419F2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1297500" y="664650"/>
            <a:ext cx="70389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			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sz="40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 dirty="0">
                <a:latin typeface="Arial"/>
                <a:ea typeface="Arial"/>
                <a:cs typeface="Arial"/>
                <a:sym typeface="Arial"/>
              </a:rPr>
              <a:t>     </a:t>
            </a:r>
            <a:endParaRPr sz="2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8AA072-5E27-7AE8-43B9-73D14165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/>
              <a:t>Project Abstract</a:t>
            </a:r>
            <a:endParaRPr sz="3900" b="1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The opioid epidemic is a critical public health challenge. There's a growing need for predictive models to identify individuals at risk of opioid misuse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To develop a data-driven approach using machine learning to forecast opioid-related outcomes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Methodology: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Utilized a diverse dataset including demographic information, medical history, and prescription records. The model focuses on identifying at-risk individuals while differentiating between therapeutic use and potential misuse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Emphasizes model interpretability, privacy-preserving techniques, and evaluation using metrics like sensitivity, specificity, and ROC curve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Contribution:</a:t>
            </a: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This work presents a scalable, interpretable, and ethical predictive solution to support proactive public health strategies against opioid misuse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6592A-0DE2-AECF-CB14-344E34C0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52550" y="393750"/>
            <a:ext cx="7038900" cy="11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                </a:t>
            </a:r>
            <a:r>
              <a:rPr lang="en" sz="3300" b="1"/>
              <a:t>Introduction and                                    			 Problem Statement </a:t>
            </a:r>
            <a:endParaRPr sz="3300" b="1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500750"/>
            <a:ext cx="7038900" cy="3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Crisis:</a:t>
            </a: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Drug overdose is a leading cause of death for individuals under 50 globally, with opioids being a major contributor. Provisional CDC data indicates over 80,000 drug overdose deaths in the U.S. in 2024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The Challenge:</a:t>
            </a: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Public health organizations lack timely and adequate data to address the opioid crisis effectively. Current systems are often reactive, making it difficult to detect emerging overdose hotspots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r>
              <a:rPr lang="en" sz="12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The rising number of drug overdose fatalities highlights an urgent need for proactive and data-driven intervention. Existing machine learning models often suffer from slow learning rates and an inability to detect emerging trends early</a:t>
            </a:r>
            <a:endParaRPr sz="12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ECD3D-DD48-76F8-AF06-42772FEE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55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Project Objectives &amp; Scope</a:t>
            </a:r>
            <a:endParaRPr sz="3555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Primary Objective</a:t>
            </a:r>
            <a:r>
              <a:rPr lang="en" sz="105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05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To investigate, develop, and analyze machine learning models for predicting drug use and potential overdoses by integrating diverse data from sources like healthcare records.</a:t>
            </a: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Scope of the Project:</a:t>
            </a:r>
            <a:endParaRPr sz="15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E2E2E5"/>
              </a:buClr>
              <a:buSzPts val="1250"/>
              <a:buFont typeface="Arial"/>
              <a:buChar char="●"/>
            </a:pPr>
            <a:r>
              <a:rPr lang="en" sz="125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Clinical Diagnosis:</a:t>
            </a: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Assist doctors in analyzing patient data to identify at-risk individuals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50"/>
              <a:buFont typeface="Arial"/>
              <a:buChar char="●"/>
            </a:pPr>
            <a:r>
              <a:rPr lang="en" sz="125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Medicinal Combination Testing:</a:t>
            </a: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Analyze how combinations of different drugs contribute to overdose risk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9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250"/>
              <a:buFont typeface="Arial"/>
              <a:buChar char="●"/>
            </a:pPr>
            <a:r>
              <a:rPr lang="en" sz="125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Public Health Analysis:</a:t>
            </a: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Allow officials to monitor, predict, and respond to overdose trends across different locations</a:t>
            </a:r>
            <a:endParaRPr sz="10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D2D52-3672-A4DC-7991-A73A1B88D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Literature Survey &amp; Research Gap</a:t>
            </a:r>
            <a:endParaRPr sz="30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472991" y="933627"/>
            <a:ext cx="70389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Previous Work</a:t>
            </a:r>
            <a:r>
              <a:rPr lang="en" sz="1600" b="1" dirty="0">
                <a:solidFill>
                  <a:srgbClr val="E2E2E5"/>
                </a:solidFill>
                <a:highlight>
                  <a:srgbClr val="191919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 dirty="0">
              <a:solidFill>
                <a:srgbClr val="E2E2E5"/>
              </a:solidFill>
              <a:highlight>
                <a:srgbClr val="19191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5435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308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Various machine learning algorithms have been used to predict opioid prescription patterns</a:t>
            </a:r>
            <a:endParaRPr sz="1308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543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308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IEEE 2023:</a:t>
            </a:r>
            <a:r>
              <a:rPr lang="en" sz="1308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 deep learning framework using multimodal healthcare data showed high accuracy but lacked scalability for real-time public health deployment</a:t>
            </a:r>
            <a:endParaRPr sz="1308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543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308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Other approaches like feed-forward neural networks, Naive Bayes, and MLP models faced challenges with convergence, handling complex data, and classification accuracy</a:t>
            </a:r>
            <a:endParaRPr sz="1308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543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308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Unsupervised models like K-Means and DBSCAN showed limited use in early detection</a:t>
            </a:r>
            <a:endParaRPr sz="1308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41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Identified Research Gaps:</a:t>
            </a:r>
            <a:endParaRPr sz="1641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2021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Slow learning and long execution times hinder practical deployment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2021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Low interpretability makes clinical integration difficult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2021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Dependence on clean EHR data limits usability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2021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25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Lack of real-time performance in many deep learning models</a:t>
            </a:r>
            <a:endParaRPr sz="125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2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F0839-5F32-9848-635E-12A7BA8A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  Data Collection &amp; Feature Engineering</a:t>
            </a:r>
            <a:endParaRPr sz="30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900825"/>
            <a:ext cx="7038900" cy="40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Data Collection:</a:t>
            </a:r>
            <a:endParaRPr sz="16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Dataset acquired from Kaggle, containing records on opioid prescription behavior and prescriber attributes in the U.S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Dataset Snapshot:</a:t>
            </a:r>
            <a:endParaRPr sz="16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July 6, 2025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Records: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~25,000 rows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256 columns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Information Included: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Prescriber demographics, specialty, prescription patterns, opioid details, drug names, and cost information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Data Preprocessing:</a:t>
            </a:r>
            <a:endParaRPr sz="16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Tools: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Pandas, NumPy, and Scikit-learn in Python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●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600" b="1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Missing Value Treatment: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Handled missing values in fields like Gender and Credentials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Categorical Encoding: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Converted variables like State and Specialty into a numeric format using Label Encoding</a:t>
            </a:r>
            <a:endParaRPr sz="1600" dirty="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Char char="○"/>
            </a:pPr>
            <a:r>
              <a:rPr lang="en" sz="1600" b="1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Dropping Irrelevant Columns:</a:t>
            </a:r>
            <a:r>
              <a:rPr lang="en" sz="1600" dirty="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Removed identifier columns that don't contribute to prediction</a:t>
            </a:r>
            <a:endParaRPr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855D55-B331-EC21-50C6-02065D56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         Feature Extraction &amp; Selection</a:t>
            </a:r>
            <a:endParaRPr sz="30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108425"/>
            <a:ext cx="7038900" cy="3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Feature Extraction: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New features were created to enhance the dataset's predictive power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Derived Features: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Opioid Claim Ratio: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Opioid Claim Count / Total Claim Count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Average Opioid Cost per Claim: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Opioid Cost / Opioid Claim Count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Feature Selection: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A combination of domain knowledge, a correlation matrix, and feature importance scores from a Random Forest model were used to select the most impactful features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Key Predictors Chosen: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Total Claim Count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Opioid Claim Count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Opioid Cost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Days' Supply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Specialty and Credentials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0EA88F-582E-449C-2285-34F36502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Technology &amp; Architecture</a:t>
            </a:r>
            <a:endParaRPr sz="300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118750"/>
            <a:ext cx="7038900" cy="3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Technology Used: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IDE: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Anaconda Navigator with Jupyter Notebook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Python 3.12.11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sz="1050" b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Pandas &amp; NumPy: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For data preprocessing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Scikit-learn: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For machine learning (Random Forest classifier)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Matplotlib &amp; Seaborn: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For visualization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○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Pickle: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For model serialization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System Architecture:</a:t>
            </a:r>
            <a:endParaRPr sz="1050" i="1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140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Data Ingestion &amp; Preprocessing: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Data from various sources is collected and cleaned.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Features are selected and new ones are created.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A Random Forest Classifier is trained on the processed data.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Model Evaluation: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Performance is analyzed using classification reports and confusion matrices.</a:t>
            </a:r>
            <a:endParaRPr sz="105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ts val="1050"/>
              <a:buFont typeface="Arial"/>
              <a:buChar char="●"/>
            </a:pPr>
            <a:r>
              <a:rPr lang="en" sz="1050" b="1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Deployment:</a:t>
            </a:r>
            <a:r>
              <a:rPr lang="en" sz="105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 The model is serialized for future use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9AB05-30E6-8C2B-FF0A-0BE42040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25" y="152400"/>
            <a:ext cx="7258048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766DF76-36F4-F93F-4CC0-FF70F67D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9750"/>
            <a:ext cx="1520843" cy="393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1215</Words>
  <Application>Microsoft Office PowerPoint</Application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Lato</vt:lpstr>
      <vt:lpstr>Focus</vt:lpstr>
      <vt:lpstr>Medicine Overdose Prediction Using Machine Learning</vt:lpstr>
      <vt:lpstr>Project Abstract</vt:lpstr>
      <vt:lpstr>                Introduction and                                        Problem Statement </vt:lpstr>
      <vt:lpstr>Project Objectives &amp; Scope </vt:lpstr>
      <vt:lpstr>  Literature Survey &amp; Research Gap </vt:lpstr>
      <vt:lpstr>    Data Collection &amp; Feature Engineering </vt:lpstr>
      <vt:lpstr>          Feature Extraction &amp; Selection </vt:lpstr>
      <vt:lpstr>Technology &amp; Architecture </vt:lpstr>
      <vt:lpstr>PowerPoint Presentation</vt:lpstr>
      <vt:lpstr>  Model Evaluation Metrics </vt:lpstr>
      <vt:lpstr>PowerPoint Presentation</vt:lpstr>
      <vt:lpstr>        Visualization &amp; Insights </vt:lpstr>
      <vt:lpstr>PowerPoint Presentation</vt:lpstr>
      <vt:lpstr>PowerPoint Presentation</vt:lpstr>
      <vt:lpstr>PowerPoint Presentation</vt:lpstr>
      <vt:lpstr> Conclusion</vt:lpstr>
      <vt:lpstr>               Future Work &amp; Limitations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mishra</cp:lastModifiedBy>
  <cp:revision>1</cp:revision>
  <dcterms:modified xsi:type="dcterms:W3CDTF">2025-08-10T16:31:22Z</dcterms:modified>
</cp:coreProperties>
</file>