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8" r:id="rId3"/>
    <p:sldId id="292" r:id="rId4"/>
    <p:sldId id="257" r:id="rId5"/>
    <p:sldId id="293" r:id="rId6"/>
    <p:sldId id="294" r:id="rId7"/>
    <p:sldId id="260" r:id="rId8"/>
    <p:sldId id="297" r:id="rId9"/>
    <p:sldId id="291" r:id="rId10"/>
    <p:sldId id="261" r:id="rId11"/>
    <p:sldId id="288" r:id="rId12"/>
    <p:sldId id="287" r:id="rId13"/>
    <p:sldId id="262" r:id="rId14"/>
    <p:sldId id="270" r:id="rId15"/>
    <p:sldId id="289" r:id="rId16"/>
    <p:sldId id="290" r:id="rId17"/>
    <p:sldId id="295" r:id="rId18"/>
    <p:sldId id="296" r:id="rId19"/>
    <p:sldId id="298" r:id="rId20"/>
    <p:sldId id="281" r:id="rId21"/>
    <p:sldId id="282" r:id="rId2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7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1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17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41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0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51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09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9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5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8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9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9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62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ho.int/cardiovascular_diseases/res%20ources/atlas/e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34" y="2286000"/>
            <a:ext cx="8020937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95525" marR="5080" indent="-2283460" algn="ctr">
              <a:lnSpc>
                <a:spcPct val="100000"/>
              </a:lnSpc>
              <a:spcBef>
                <a:spcPts val="105"/>
              </a:spcBef>
            </a:pPr>
            <a:r>
              <a:rPr lang="en-US" sz="3500" b="1" u="none" spc="-40" dirty="0" smtClean="0"/>
              <a:t>MEDICINE OVERDOSE PREDICTION USING MACHINE LEARNING</a:t>
            </a:r>
            <a:endParaRPr lang="en-US" sz="3500" b="1" u="none" spc="-4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85895" y="4191000"/>
            <a:ext cx="2506345" cy="12214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105"/>
              </a:spcBef>
            </a:pPr>
            <a:r>
              <a:rPr sz="3200" b="1" spc="-105" dirty="0">
                <a:latin typeface="Calibri"/>
                <a:cs typeface="Calibri"/>
              </a:rPr>
              <a:t>BY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4668" y="461899"/>
            <a:ext cx="5924931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PROPOSED</a:t>
            </a:r>
            <a:r>
              <a:rPr spc="-65" dirty="0"/>
              <a:t> </a:t>
            </a:r>
            <a:r>
              <a:rPr spc="-4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8044180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0607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proposed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acts as a </a:t>
            </a:r>
            <a:r>
              <a:rPr sz="2400" spc="-5" dirty="0">
                <a:latin typeface="Calibri"/>
                <a:cs typeface="Calibri"/>
              </a:rPr>
              <a:t>decision support </a:t>
            </a:r>
            <a:r>
              <a:rPr sz="2400" spc="-20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and  will </a:t>
            </a:r>
            <a:r>
              <a:rPr sz="2400" spc="-20" dirty="0">
                <a:latin typeface="Calibri"/>
                <a:cs typeface="Calibri"/>
              </a:rPr>
              <a:t>prove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an aid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physicians </a:t>
            </a:r>
            <a:r>
              <a:rPr sz="2400" dirty="0">
                <a:latin typeface="Calibri"/>
                <a:cs typeface="Calibri"/>
              </a:rPr>
              <a:t>with 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diagnosis.</a:t>
            </a:r>
            <a:endParaRPr sz="2400" dirty="0">
              <a:latin typeface="Calibri"/>
              <a:cs typeface="Calibri"/>
            </a:endParaRPr>
          </a:p>
          <a:p>
            <a:pPr marL="355600" marR="259079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algorithm ,</a:t>
            </a:r>
            <a:r>
              <a:rPr sz="2400" b="1" spc="-5" dirty="0">
                <a:latin typeface="Calibri"/>
                <a:cs typeface="Calibri"/>
              </a:rPr>
              <a:t>Fuzzy </a:t>
            </a:r>
            <a:r>
              <a:rPr sz="2400" b="1" dirty="0">
                <a:latin typeface="Calibri"/>
                <a:cs typeface="Calibri"/>
              </a:rPr>
              <a:t>c means </a:t>
            </a:r>
            <a:r>
              <a:rPr sz="2400" spc="-5" dirty="0">
                <a:latin typeface="Calibri"/>
                <a:cs typeface="Calibri"/>
              </a:rPr>
              <a:t>uses clustering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makes </a:t>
            </a:r>
            <a:r>
              <a:rPr sz="2400" spc="-5" dirty="0">
                <a:latin typeface="Calibri"/>
                <a:cs typeface="Calibri"/>
              </a:rPr>
              <a:t>use  of </a:t>
            </a:r>
            <a:r>
              <a:rPr sz="2400" spc="-10" dirty="0">
                <a:latin typeface="Calibri"/>
                <a:cs typeface="Calibri"/>
              </a:rPr>
              <a:t>clusters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points to </a:t>
            </a:r>
            <a:r>
              <a:rPr sz="2400" spc="-5" dirty="0">
                <a:latin typeface="Calibri"/>
                <a:cs typeface="Calibri"/>
              </a:rPr>
              <a:t>predict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relativity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10" dirty="0">
                <a:latin typeface="Calibri"/>
                <a:cs typeface="Calibri"/>
              </a:rPr>
              <a:t>point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multiple </a:t>
            </a:r>
            <a:r>
              <a:rPr sz="2400" spc="-10" dirty="0">
                <a:latin typeface="Calibri"/>
                <a:cs typeface="Calibri"/>
              </a:rPr>
              <a:t>clusters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depending</a:t>
            </a: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upon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membership degrees.</a:t>
            </a:r>
            <a:endParaRPr lang="en-US" sz="2400" spc="-5" dirty="0">
              <a:latin typeface="Calibri"/>
              <a:cs typeface="Calibri"/>
            </a:endParaRPr>
          </a:p>
          <a:p>
            <a:pPr marL="355600" algn="just">
              <a:lnSpc>
                <a:spcPct val="100000"/>
              </a:lnSpc>
            </a:pPr>
            <a:r>
              <a:rPr lang="en-US" sz="2400" dirty="0"/>
              <a:t>The training data is trained by using  proposed machine learning algorithm </a:t>
            </a:r>
            <a:r>
              <a:rPr lang="en-US" sz="2400" b="1" dirty="0" smtClean="0"/>
              <a:t>RCNN </a:t>
            </a:r>
            <a:r>
              <a:rPr lang="en-US" sz="2400" b="1" dirty="0"/>
              <a:t>classification </a:t>
            </a:r>
            <a:r>
              <a:rPr lang="en-US" sz="2400" dirty="0"/>
              <a:t>clustering and </a:t>
            </a:r>
            <a:r>
              <a:rPr lang="en-US" sz="2400" dirty="0" err="1"/>
              <a:t>Adaboost</a:t>
            </a:r>
            <a:r>
              <a:rPr lang="en-US" sz="2400" dirty="0"/>
              <a:t> feature extraction algorithm.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461899"/>
            <a:ext cx="4419600" cy="757301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81761"/>
            <a:ext cx="6318737" cy="5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61899"/>
            <a:ext cx="4267199" cy="757301"/>
          </a:xfrm>
        </p:spPr>
        <p:txBody>
          <a:bodyPr/>
          <a:lstStyle/>
          <a:p>
            <a:r>
              <a:rPr lang="en-US" spc="-15" dirty="0"/>
              <a:t>Advantages: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6414" y="1612138"/>
            <a:ext cx="8091170" cy="1769715"/>
          </a:xfrm>
        </p:spPr>
        <p:txBody>
          <a:bodyPr>
            <a:normAutofit lnSpcReduction="10000"/>
          </a:bodyPr>
          <a:lstStyle/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/>
              <a:t>High </a:t>
            </a:r>
            <a:r>
              <a:rPr lang="en-US" sz="2800" spc="-5" dirty="0"/>
              <a:t>performance </a:t>
            </a:r>
            <a:r>
              <a:rPr lang="en-US" sz="2800" dirty="0"/>
              <a:t>and </a:t>
            </a:r>
            <a:r>
              <a:rPr lang="en-US" sz="2800" spc="-5" dirty="0"/>
              <a:t>accuracy</a:t>
            </a:r>
            <a:r>
              <a:rPr lang="en-US" sz="2800" spc="-45" dirty="0"/>
              <a:t> </a:t>
            </a:r>
            <a:r>
              <a:rPr lang="en-US" sz="2800" spc="-20" dirty="0"/>
              <a:t>rate.</a:t>
            </a:r>
            <a:endParaRPr lang="en-US" sz="2800" dirty="0"/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spc="-10" dirty="0" smtClean="0"/>
              <a:t>RCNN </a:t>
            </a:r>
            <a:r>
              <a:rPr lang="en-US" sz="2800" spc="-10" dirty="0"/>
              <a:t>Classification </a:t>
            </a:r>
            <a:r>
              <a:rPr lang="en-US" sz="2800" dirty="0"/>
              <a:t>is </a:t>
            </a:r>
            <a:r>
              <a:rPr lang="en-US" sz="2800" spc="-5" dirty="0"/>
              <a:t>very </a:t>
            </a:r>
            <a:r>
              <a:rPr lang="en-US" sz="2800" spc="-10" dirty="0"/>
              <a:t>flexible </a:t>
            </a:r>
            <a:r>
              <a:rPr lang="en-US" sz="2800" dirty="0"/>
              <a:t>and is widely in </a:t>
            </a:r>
            <a:r>
              <a:rPr lang="en-US" sz="2800" spc="-5" dirty="0"/>
              <a:t>various domains </a:t>
            </a:r>
            <a:r>
              <a:rPr lang="en-US" sz="2800" dirty="0"/>
              <a:t>with</a:t>
            </a:r>
            <a:r>
              <a:rPr lang="en-US" sz="2800" spc="5" dirty="0"/>
              <a:t> </a:t>
            </a:r>
            <a:r>
              <a:rPr lang="en-US" sz="2800" spc="-5" dirty="0"/>
              <a:t>high</a:t>
            </a:r>
            <a:r>
              <a:rPr lang="en-US" sz="2800" dirty="0"/>
              <a:t> </a:t>
            </a:r>
            <a:r>
              <a:rPr lang="en-US" sz="2800" spc="-20" dirty="0"/>
              <a:t>rates </a:t>
            </a:r>
            <a:r>
              <a:rPr lang="en-US" sz="2800" spc="-5" dirty="0"/>
              <a:t>of</a:t>
            </a:r>
            <a:r>
              <a:rPr lang="en-US" sz="2800" spc="25" dirty="0"/>
              <a:t> </a:t>
            </a:r>
            <a:r>
              <a:rPr lang="en-US" sz="2800" spc="-5" dirty="0"/>
              <a:t>success.</a:t>
            </a:r>
            <a:endParaRPr lang="en-US" sz="2800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4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660" y="461899"/>
            <a:ext cx="595693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SYSTEM</a:t>
            </a:r>
            <a:r>
              <a:rPr spc="-25" dirty="0"/>
              <a:t> </a:t>
            </a:r>
            <a:r>
              <a:rPr spc="-40" dirty="0"/>
              <a:t>SPECIFICATION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9978"/>
            <a:ext cx="5956935" cy="38170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484"/>
              </a:spcBef>
            </a:pPr>
            <a:r>
              <a:rPr sz="3200" b="1" spc="-5" dirty="0">
                <a:latin typeface="Calibri"/>
                <a:cs typeface="Calibri"/>
              </a:rPr>
              <a:t>Software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Requirements</a:t>
            </a:r>
            <a:r>
              <a:rPr sz="3200" spc="-15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lang="en-US" sz="3200" dirty="0">
                <a:latin typeface="Calibri"/>
                <a:cs typeface="Calibri"/>
              </a:rPr>
              <a:t>Anaconda IDE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4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lang="en-US" sz="3200" dirty="0">
                <a:latin typeface="Calibri"/>
                <a:cs typeface="Calibri"/>
              </a:rPr>
              <a:t>Python 3.7</a:t>
            </a:r>
            <a:endParaRPr sz="3200" dirty="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390"/>
              </a:spcBef>
            </a:pPr>
            <a:r>
              <a:rPr sz="3200" b="1" spc="-15" dirty="0">
                <a:latin typeface="Calibri"/>
                <a:cs typeface="Calibri"/>
              </a:rPr>
              <a:t>Hardware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Requirements: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5" dirty="0">
                <a:latin typeface="Calibri"/>
                <a:cs typeface="Calibri"/>
              </a:rPr>
              <a:t>Hard </a:t>
            </a:r>
            <a:r>
              <a:rPr sz="3200" spc="-5" dirty="0">
                <a:latin typeface="Calibri"/>
                <a:cs typeface="Calibri"/>
              </a:rPr>
              <a:t>Disk: </a:t>
            </a:r>
            <a:r>
              <a:rPr sz="3200" spc="-15" dirty="0">
                <a:latin typeface="Calibri"/>
                <a:cs typeface="Calibri"/>
              </a:rPr>
              <a:t>Greater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lang="en-US" sz="3200" spc="-5" dirty="0">
                <a:latin typeface="Calibri"/>
                <a:cs typeface="Calibri"/>
              </a:rPr>
              <a:t>500 </a:t>
            </a:r>
            <a:r>
              <a:rPr sz="3200" spc="-5" dirty="0">
                <a:latin typeface="Calibri"/>
                <a:cs typeface="Calibri"/>
              </a:rPr>
              <a:t>GB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5" dirty="0">
                <a:latin typeface="Calibri"/>
                <a:cs typeface="Calibri"/>
              </a:rPr>
              <a:t>RAM: </a:t>
            </a:r>
            <a:r>
              <a:rPr sz="3200" spc="-15" dirty="0">
                <a:latin typeface="Calibri"/>
                <a:cs typeface="Calibri"/>
              </a:rPr>
              <a:t>Greater </a:t>
            </a:r>
            <a:r>
              <a:rPr sz="3200" dirty="0">
                <a:latin typeface="Calibri"/>
                <a:cs typeface="Calibri"/>
              </a:rPr>
              <a:t>than </a:t>
            </a:r>
            <a:r>
              <a:rPr lang="en-US" sz="3200" spc="-5" dirty="0">
                <a:latin typeface="Calibri"/>
                <a:cs typeface="Calibri"/>
              </a:rPr>
              <a:t>4 </a:t>
            </a:r>
            <a:r>
              <a:rPr sz="3200" spc="-5" dirty="0">
                <a:latin typeface="Calibri"/>
                <a:cs typeface="Calibri"/>
              </a:rPr>
              <a:t>GB</a:t>
            </a:r>
            <a:endParaRPr sz="3200" dirty="0">
              <a:latin typeface="Calibri"/>
              <a:cs typeface="Calibri"/>
            </a:endParaRPr>
          </a:p>
          <a:p>
            <a:pPr marL="447040" indent="-43497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447040" algn="l"/>
                <a:tab pos="447675" algn="l"/>
              </a:tabLst>
            </a:pPr>
            <a:r>
              <a:rPr sz="3200" spc="-10" dirty="0">
                <a:latin typeface="Calibri"/>
                <a:cs typeface="Calibri"/>
              </a:rPr>
              <a:t>Processor: </a:t>
            </a:r>
            <a:r>
              <a:rPr sz="3200" spc="-15" dirty="0">
                <a:latin typeface="Calibri"/>
                <a:cs typeface="Calibri"/>
              </a:rPr>
              <a:t>Core </a:t>
            </a:r>
            <a:r>
              <a:rPr sz="3200" dirty="0">
                <a:latin typeface="Calibri"/>
                <a:cs typeface="Calibri"/>
              </a:rPr>
              <a:t>2 </a:t>
            </a:r>
            <a:r>
              <a:rPr sz="3200" spc="-5" dirty="0">
                <a:latin typeface="Calibri"/>
                <a:cs typeface="Calibri"/>
              </a:rPr>
              <a:t>Duo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Above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832" y="461899"/>
            <a:ext cx="4197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10" dirty="0">
                <a:latin typeface="Calibri"/>
                <a:cs typeface="Calibri"/>
              </a:rPr>
              <a:t>Clustering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5" dirty="0">
                <a:latin typeface="Calibri"/>
                <a:cs typeface="Calibri"/>
              </a:rPr>
              <a:t>Module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63065"/>
            <a:ext cx="8027034" cy="443198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60" dirty="0">
                <a:latin typeface="Calibri"/>
                <a:cs typeface="Calibri"/>
              </a:rPr>
              <a:t>We </a:t>
            </a:r>
            <a:r>
              <a:rPr sz="3000" spc="-5" dirty="0">
                <a:latin typeface="Calibri"/>
                <a:cs typeface="Calibri"/>
              </a:rPr>
              <a:t>employ Fuzzy </a:t>
            </a:r>
            <a:r>
              <a:rPr sz="3000" dirty="0">
                <a:latin typeface="Calibri"/>
                <a:cs typeface="Calibri"/>
              </a:rPr>
              <a:t>C means </a:t>
            </a:r>
            <a:r>
              <a:rPr sz="3000" spc="-10" dirty="0">
                <a:latin typeface="Calibri"/>
                <a:cs typeface="Calibri"/>
              </a:rPr>
              <a:t>Clustering </a:t>
            </a:r>
            <a:r>
              <a:rPr sz="3000" dirty="0">
                <a:latin typeface="Calibri"/>
                <a:cs typeface="Calibri"/>
              </a:rPr>
              <a:t>which is apt 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10" dirty="0">
                <a:latin typeface="Calibri"/>
                <a:cs typeface="Calibri"/>
              </a:rPr>
              <a:t>clustering </a:t>
            </a:r>
            <a:r>
              <a:rPr sz="3000" spc="-5" dirty="0">
                <a:latin typeface="Calibri"/>
                <a:cs typeface="Calibri"/>
              </a:rPr>
              <a:t>medical </a:t>
            </a:r>
            <a:r>
              <a:rPr sz="3000" spc="-15" dirty="0">
                <a:latin typeface="Calibri"/>
                <a:cs typeface="Calibri"/>
              </a:rPr>
              <a:t>data. </a:t>
            </a:r>
            <a:endParaRPr lang="en-US" sz="3000" spc="-1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given </a:t>
            </a:r>
            <a:r>
              <a:rPr sz="3000" spc="-15" dirty="0">
                <a:latin typeface="Calibri"/>
                <a:cs typeface="Calibri"/>
              </a:rPr>
              <a:t>by </a:t>
            </a:r>
            <a:r>
              <a:rPr sz="3000" spc="-5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doctor </a:t>
            </a:r>
            <a:r>
              <a:rPr sz="3000" dirty="0">
                <a:latin typeface="Calibri"/>
                <a:cs typeface="Calibri"/>
              </a:rPr>
              <a:t>and the </a:t>
            </a:r>
            <a:r>
              <a:rPr sz="3000" spc="-10" dirty="0">
                <a:latin typeface="Calibri"/>
                <a:cs typeface="Calibri"/>
              </a:rPr>
              <a:t>patient </a:t>
            </a:r>
            <a:r>
              <a:rPr sz="3000" spc="-5" dirty="0">
                <a:latin typeface="Calibri"/>
                <a:cs typeface="Calibri"/>
              </a:rPr>
              <a:t>has </a:t>
            </a:r>
            <a:r>
              <a:rPr sz="3000" spc="-10" dirty="0">
                <a:latin typeface="Calibri"/>
                <a:cs typeface="Calibri"/>
              </a:rPr>
              <a:t>been </a:t>
            </a:r>
            <a:r>
              <a:rPr sz="3000" spc="-15" dirty="0">
                <a:latin typeface="Calibri"/>
                <a:cs typeface="Calibri"/>
              </a:rPr>
              <a:t>Fed </a:t>
            </a:r>
            <a:r>
              <a:rPr sz="3000" spc="-20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then  </a:t>
            </a:r>
            <a:r>
              <a:rPr sz="3000" spc="-5" dirty="0">
                <a:latin typeface="Calibri"/>
                <a:cs typeface="Calibri"/>
              </a:rPr>
              <a:t>algorithm. </a:t>
            </a:r>
            <a:endParaRPr lang="en-US" sz="3000" spc="-5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It </a:t>
            </a:r>
            <a:r>
              <a:rPr sz="3000" spc="-10" dirty="0">
                <a:latin typeface="Calibri"/>
                <a:cs typeface="Calibri"/>
              </a:rPr>
              <a:t>is </a:t>
            </a:r>
            <a:r>
              <a:rPr sz="3000" spc="-5" dirty="0">
                <a:latin typeface="Calibri"/>
                <a:cs typeface="Calibri"/>
              </a:rPr>
              <a:t>now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job of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clustering  </a:t>
            </a:r>
            <a:r>
              <a:rPr sz="3000" spc="-5" dirty="0">
                <a:latin typeface="Calibri"/>
                <a:cs typeface="Calibri"/>
              </a:rPr>
              <a:t>algorithm.</a:t>
            </a:r>
            <a:endParaRPr sz="3000" dirty="0">
              <a:latin typeface="Calibri"/>
              <a:cs typeface="Calibri"/>
            </a:endParaRPr>
          </a:p>
          <a:p>
            <a:pPr marL="355600" marR="214629" indent="-342900" algn="just">
              <a:lnSpc>
                <a:spcPct val="9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Data </a:t>
            </a:r>
            <a:r>
              <a:rPr sz="3000" spc="-10" dirty="0">
                <a:latin typeface="Calibri"/>
                <a:cs typeface="Calibri"/>
              </a:rPr>
              <a:t>clustering </a:t>
            </a:r>
            <a:r>
              <a:rPr sz="3000" dirty="0">
                <a:latin typeface="Calibri"/>
                <a:cs typeface="Calibri"/>
              </a:rPr>
              <a:t>is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spc="-10" dirty="0">
                <a:latin typeface="Calibri"/>
                <a:cs typeface="Calibri"/>
              </a:rPr>
              <a:t>dividing </a:t>
            </a:r>
            <a:r>
              <a:rPr sz="3000" spc="-15" dirty="0">
                <a:latin typeface="Calibri"/>
                <a:cs typeface="Calibri"/>
              </a:rPr>
              <a:t>data  </a:t>
            </a:r>
            <a:r>
              <a:rPr sz="3000" spc="-5" dirty="0">
                <a:latin typeface="Calibri"/>
                <a:cs typeface="Calibri"/>
              </a:rPr>
              <a:t>elements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spc="-5" dirty="0">
                <a:latin typeface="Calibri"/>
                <a:cs typeface="Calibri"/>
              </a:rPr>
              <a:t>classes or </a:t>
            </a:r>
            <a:r>
              <a:rPr sz="3000" spc="-15" dirty="0">
                <a:latin typeface="Calibri"/>
                <a:cs typeface="Calibri"/>
              </a:rPr>
              <a:t>clusters </a:t>
            </a:r>
            <a:r>
              <a:rPr sz="3000" spc="-5" dirty="0">
                <a:latin typeface="Calibri"/>
                <a:cs typeface="Calibri"/>
              </a:rPr>
              <a:t>so that </a:t>
            </a:r>
            <a:r>
              <a:rPr sz="3000" spc="-10" dirty="0">
                <a:latin typeface="Calibri"/>
                <a:cs typeface="Calibri"/>
              </a:rPr>
              <a:t>items </a:t>
            </a:r>
            <a:r>
              <a:rPr sz="3000" dirty="0">
                <a:latin typeface="Calibri"/>
                <a:cs typeface="Calibri"/>
              </a:rPr>
              <a:t>in  the same class </a:t>
            </a:r>
            <a:r>
              <a:rPr sz="3000" spc="-10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similar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possible, and  </a:t>
            </a:r>
            <a:r>
              <a:rPr sz="3000" spc="-10" dirty="0">
                <a:latin typeface="Calibri"/>
                <a:cs typeface="Calibri"/>
              </a:rPr>
              <a:t>items </a:t>
            </a:r>
            <a:r>
              <a:rPr sz="3000" dirty="0">
                <a:latin typeface="Calibri"/>
                <a:cs typeface="Calibri"/>
              </a:rPr>
              <a:t>in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dirty="0">
                <a:latin typeface="Calibri"/>
                <a:cs typeface="Calibri"/>
              </a:rPr>
              <a:t>classes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dissimilar </a:t>
            </a:r>
            <a:r>
              <a:rPr sz="3000" dirty="0">
                <a:latin typeface="Calibri"/>
                <a:cs typeface="Calibri"/>
              </a:rPr>
              <a:t>as  </a:t>
            </a:r>
            <a:r>
              <a:rPr sz="3000" spc="-5" dirty="0">
                <a:latin typeface="Calibri"/>
                <a:cs typeface="Calibri"/>
              </a:rPr>
              <a:t>possible.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239000" cy="685800"/>
          </a:xfrm>
        </p:spPr>
        <p:txBody>
          <a:bodyPr/>
          <a:lstStyle/>
          <a:p>
            <a:r>
              <a:rPr lang="en-US" u="none" dirty="0"/>
              <a:t>CLASSIFICATION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6414" y="1612138"/>
            <a:ext cx="8091170" cy="3600986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This is one of the simplest and fundamental methods of classification where the user does have a little knowledge or no understanding of the dissemination of the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The best score achieved of yolo between 1 and the given value is chosen that helps building parallel models on all values of k up to the extreme identified value for which y=9 was selected and scoring is done using the finest models from the available ones. </a:t>
            </a:r>
          </a:p>
        </p:txBody>
      </p:sp>
    </p:spTree>
    <p:extLst>
      <p:ext uri="{BB962C8B-B14F-4D97-AF65-F5344CB8AC3E}">
        <p14:creationId xmlns:p14="http://schemas.microsoft.com/office/powerpoint/2010/main" val="250574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61899"/>
            <a:ext cx="6629399" cy="681101"/>
          </a:xfrm>
        </p:spPr>
        <p:txBody>
          <a:bodyPr/>
          <a:lstStyle/>
          <a:p>
            <a:r>
              <a:rPr lang="en-US" dirty="0" smtClean="0"/>
              <a:t>RCNN </a:t>
            </a:r>
            <a:r>
              <a:rPr lang="en-US" dirty="0"/>
              <a:t>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91170" cy="5201424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From the perspective of automatic learning, </a:t>
            </a:r>
            <a:r>
              <a:rPr lang="en-US" dirty="0" smtClean="0"/>
              <a:t>Medicine Overdose </a:t>
            </a:r>
            <a:r>
              <a:rPr lang="en-US" dirty="0"/>
              <a:t>detection can be seen as a classification or clustering problem.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On the other hand, we formed a model on the vast set of presence and absence file data; we can reduce this problem to classification.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For known families, this problem can be reduced to one classification only - having a limited set of classes, including the </a:t>
            </a:r>
            <a:r>
              <a:rPr lang="en-US" dirty="0" smtClean="0"/>
              <a:t>Medicine Overdose </a:t>
            </a:r>
            <a:r>
              <a:rPr lang="en-US" dirty="0"/>
              <a:t>sample, it is easier to identify the right class, and the result would be more accurate than with clustering algorithms.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 this section, the theoretical context is given on all the methods used in this research.</a:t>
            </a:r>
          </a:p>
        </p:txBody>
      </p:sp>
    </p:spTree>
    <p:extLst>
      <p:ext uri="{BB962C8B-B14F-4D97-AF65-F5344CB8AC3E}">
        <p14:creationId xmlns:p14="http://schemas.microsoft.com/office/powerpoint/2010/main" val="167131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3911F-E28B-E0F7-C365-9DCCCC36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AC8D32C-9A11-6D24-F98B-91899F48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447800"/>
            <a:ext cx="5597911" cy="4876800"/>
          </a:xfrm>
        </p:spPr>
      </p:pic>
    </p:spTree>
    <p:extLst>
      <p:ext uri="{BB962C8B-B14F-4D97-AF65-F5344CB8AC3E}">
        <p14:creationId xmlns:p14="http://schemas.microsoft.com/office/powerpoint/2010/main" val="2995029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B1639F-A4E7-B6C3-78F2-06D621D9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75EA642-91E0-55ED-8042-022011604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014" y="2052638"/>
            <a:ext cx="4994097" cy="4195762"/>
          </a:xfrm>
        </p:spPr>
      </p:pic>
    </p:spTree>
    <p:extLst>
      <p:ext uri="{BB962C8B-B14F-4D97-AF65-F5344CB8AC3E}">
        <p14:creationId xmlns:p14="http://schemas.microsoft.com/office/powerpoint/2010/main" val="3074693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Diagnosis of medicinal Data</a:t>
            </a:r>
          </a:p>
          <a:p>
            <a:r>
              <a:rPr lang="en-US" dirty="0" smtClean="0"/>
              <a:t>Medicinal Combination testing</a:t>
            </a:r>
          </a:p>
          <a:p>
            <a:r>
              <a:rPr lang="en-US" dirty="0" smtClean="0"/>
              <a:t>Doctor Diagnosis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6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8784"/>
            <a:ext cx="8227059" cy="4219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00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US" dirty="0"/>
              <a:t>Drug overdose is now the leading cause of death for those under 50 in the </a:t>
            </a:r>
            <a:r>
              <a:rPr lang="en-US" dirty="0" smtClean="0"/>
              <a:t>World.</a:t>
            </a:r>
          </a:p>
          <a:p>
            <a:pPr marL="355600" marR="1600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US" dirty="0" smtClean="0"/>
              <a:t> </a:t>
            </a:r>
            <a:r>
              <a:rPr lang="en-US" dirty="0"/>
              <a:t>Inadequate data present a challenge for city officials, which prevents them from </a:t>
            </a:r>
            <a:r>
              <a:rPr lang="en-US" dirty="0" smtClean="0"/>
              <a:t>investigating </a:t>
            </a:r>
            <a:r>
              <a:rPr lang="en-US" dirty="0"/>
              <a:t>the scale of the opioid overdose crisis. </a:t>
            </a:r>
            <a:endParaRPr lang="en-US" dirty="0" smtClean="0"/>
          </a:p>
          <a:p>
            <a:pPr marL="355600" marR="1600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US" dirty="0" smtClean="0"/>
              <a:t>Various </a:t>
            </a:r>
            <a:r>
              <a:rPr lang="en-US" dirty="0"/>
              <a:t>factors need to be considered in the prediction model for estimating the level of drug consumption, type of drug, and the location of the affected area. </a:t>
            </a:r>
            <a:endParaRPr lang="en-US" dirty="0" smtClean="0"/>
          </a:p>
          <a:p>
            <a:pPr marL="355600" marR="1600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US" dirty="0" smtClean="0"/>
              <a:t>The </a:t>
            </a:r>
            <a:r>
              <a:rPr lang="en-US" dirty="0"/>
              <a:t>aim of this project is to investigate several prediction and analysis models for forecasting drug use and overdoses by considering diverse data obtained from different sources, including sewage-based drug epidemiology, healthcare data, social networks data mining, and police data. </a:t>
            </a:r>
            <a:endParaRPr lang="en-US" dirty="0" smtClean="0"/>
          </a:p>
          <a:p>
            <a:pPr marL="355600" marR="16002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US" dirty="0" smtClean="0"/>
              <a:t>Such </a:t>
            </a:r>
            <a:r>
              <a:rPr lang="en-US" dirty="0"/>
              <a:t>analysis will help to formulate more effective policies and programs to combat fatal opioid overdoses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666" y="461899"/>
            <a:ext cx="3061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spc="-15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7176" y="1295400"/>
            <a:ext cx="8299623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 smtClean="0"/>
              <a:t>Medicine Overdose </a:t>
            </a:r>
            <a:r>
              <a:rPr lang="en-US" sz="2000" dirty="0"/>
              <a:t>is still a widespread disease nowadays, and its diagnosis often requires frequent and very time-consuming clinical exams.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/>
              <a:t>In this project, machine learning can provide effective tools to speed up the diagnosis process, by processing high-scale patients’ datasets in a few minutes.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/>
              <a:t>we presented a computational system for the prediction of cervical patient diagnosis, and for the interpretation of its results.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000" dirty="0"/>
              <a:t>Our deep learning methods predicted the diagnosis of the patients with high accuracy, and their application to other datasets showed that their robustness and effectiveness is not bounded to </a:t>
            </a:r>
            <a:r>
              <a:rPr lang="en-US" sz="2000" dirty="0" smtClean="0"/>
              <a:t>Medicine Overdose.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85" y="461899"/>
            <a:ext cx="289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u="none" dirty="0">
                <a:latin typeface="Calibri"/>
                <a:cs typeface="Calibri"/>
              </a:rPr>
              <a:t>REFERENC</a:t>
            </a:r>
            <a:r>
              <a:rPr b="0" u="none" spc="-50" dirty="0">
                <a:latin typeface="Calibri"/>
                <a:cs typeface="Calibri"/>
              </a:rPr>
              <a:t>E</a:t>
            </a:r>
            <a:r>
              <a:rPr b="0" u="none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85495"/>
            <a:ext cx="8150860" cy="415447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27685" marR="250825" indent="-515620" algn="just">
              <a:lnSpc>
                <a:spcPct val="8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“The Atlas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Overdose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Stroke”, [online].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http://www.who.int/cardiovascular_diseases/res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/atlas/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250825" indent="-515620" algn="just">
              <a:lnSpc>
                <a:spcPct val="8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J. S. Rumsfeld, K. E. Joynt, and T. M. Maddox, “Big data analytics to improve cardiovascular care: promise and challenges”, Nature Reviews Cardiology, Vol.13, No.6, pp.350, 2016. </a:t>
            </a:r>
          </a:p>
          <a:p>
            <a:pPr marL="527685" marR="250825" indent="-515620" algn="just">
              <a:lnSpc>
                <a:spcPct val="8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W. Dai, T. 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Brisimi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G. Adams, 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Saligrama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I. C.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Paschalidis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“Classification of hospitalization due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Overdoses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supervised learning methods”, International Journal of Medical Informatics, Vol.84, No.3, pp.189–197, 2015. </a:t>
            </a:r>
          </a:p>
          <a:p>
            <a:pPr marL="527685" marR="250825" indent="-515620" algn="just">
              <a:lnSpc>
                <a:spcPct val="8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Akbarzadeh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 and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Yaghoobi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"Intelligent water drops a new optimization algorithm for solving the Vehicle Routing Problem", In: Proc. of IEEE International Conference on Systems, Man and Cybernetics, pp.4142-4146, 2010.</a:t>
            </a:r>
          </a:p>
          <a:p>
            <a:pPr marL="527685" marR="250825" indent="-515620" algn="just">
              <a:lnSpc>
                <a:spcPct val="80000"/>
              </a:lnSpc>
              <a:spcBef>
                <a:spcPts val="62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N.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Gazzaz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Yusoff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Juahir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Z.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"Artificial neural network modeling of the water quality index using land use areas as predictors", Water Environment Research, Vol.87, No.2, pp.99- 112, 2015.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AB16E5-3DF3-40B0-8EDA-B7566EA6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461899"/>
            <a:ext cx="3886199" cy="833501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C53D98-7F53-4F06-B747-5D5675AE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4" y="1612138"/>
            <a:ext cx="8091170" cy="400109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Medicine Overdose is </a:t>
            </a:r>
            <a:r>
              <a:rPr lang="en-US" dirty="0"/>
              <a:t>a leisurely loss of </a:t>
            </a:r>
            <a:r>
              <a:rPr lang="en-US" dirty="0" smtClean="0"/>
              <a:t>Life </a:t>
            </a:r>
            <a:r>
              <a:rPr lang="en-US" dirty="0"/>
              <a:t>function for months or years.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About 10% of the population worldwide suffers from </a:t>
            </a:r>
            <a:r>
              <a:rPr lang="en-US" dirty="0" smtClean="0"/>
              <a:t>overdose Issues and </a:t>
            </a:r>
            <a:r>
              <a:rPr lang="en-US" dirty="0"/>
              <a:t>millions die each year because they cannot get affordable treatment, with the number increasing in the elderly.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Early detection of </a:t>
            </a:r>
            <a:r>
              <a:rPr lang="en-US" dirty="0" smtClean="0"/>
              <a:t>medicine overdose </a:t>
            </a:r>
            <a:r>
              <a:rPr lang="en-US" dirty="0"/>
              <a:t>is crucial and helpful in decreasing medical resources as ESRD patients preserve their health through hemodialysis, peritoneal dialysis or kidney </a:t>
            </a:r>
            <a:r>
              <a:rPr lang="en-US" dirty="0" smtClean="0"/>
              <a:t>transplantation.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5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61899"/>
            <a:ext cx="5257799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lang="en-US" spc="-15" dirty="0"/>
              <a:t>INTRODUCTION</a:t>
            </a:r>
            <a:endParaRPr spc="-1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71484" cy="4360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Medicine Overdose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is cancer arising from the cervix.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It arises due to the abnormal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Drugs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and spreads to other parts of the body.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We can use machine learning techniques to predict if a person as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Medicine overdose crisis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or not.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Different factors such as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age, Medicine details, 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habits </a:t>
            </a:r>
            <a:r>
              <a:rPr lang="en-US" sz="2800" dirty="0" err="1">
                <a:latin typeface="+mj-lt"/>
                <a:cs typeface="Times New Roman" panose="02020603050405020304" pitchFamily="18" charset="0"/>
              </a:rPr>
              <a:t>etc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can be used to predict </a:t>
            </a:r>
            <a:r>
              <a:rPr lang="en-US" sz="2800" dirty="0" smtClean="0">
                <a:latin typeface="+mj-lt"/>
                <a:cs typeface="Times New Roman" panose="02020603050405020304" pitchFamily="18" charset="0"/>
              </a:rPr>
              <a:t>Dosage. </a:t>
            </a:r>
            <a:endParaRPr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21244-493D-BA5A-89E0-E087CFA9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77BF65-D42B-5BB8-AF7A-E0DDE3A3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57396"/>
              </p:ext>
            </p:extLst>
          </p:nvPr>
        </p:nvGraphicFramePr>
        <p:xfrm>
          <a:off x="484710" y="1524000"/>
          <a:ext cx="8174578" cy="472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9610">
                  <a:extLst>
                    <a:ext uri="{9D8B030D-6E8A-4147-A177-3AD203B41FA5}">
                      <a16:colId xmlns:a16="http://schemas.microsoft.com/office/drawing/2014/main" xmlns="" val="3095159678"/>
                    </a:ext>
                  </a:extLst>
                </a:gridCol>
                <a:gridCol w="1512749">
                  <a:extLst>
                    <a:ext uri="{9D8B030D-6E8A-4147-A177-3AD203B41FA5}">
                      <a16:colId xmlns:a16="http://schemas.microsoft.com/office/drawing/2014/main" xmlns="" val="3960930428"/>
                    </a:ext>
                  </a:extLst>
                </a:gridCol>
                <a:gridCol w="1370439">
                  <a:extLst>
                    <a:ext uri="{9D8B030D-6E8A-4147-A177-3AD203B41FA5}">
                      <a16:colId xmlns:a16="http://schemas.microsoft.com/office/drawing/2014/main" xmlns="" val="4276521432"/>
                    </a:ext>
                  </a:extLst>
                </a:gridCol>
                <a:gridCol w="1302979">
                  <a:extLst>
                    <a:ext uri="{9D8B030D-6E8A-4147-A177-3AD203B41FA5}">
                      <a16:colId xmlns:a16="http://schemas.microsoft.com/office/drawing/2014/main" xmlns="" val="4133240803"/>
                    </a:ext>
                  </a:extLst>
                </a:gridCol>
                <a:gridCol w="1486875">
                  <a:extLst>
                    <a:ext uri="{9D8B030D-6E8A-4147-A177-3AD203B41FA5}">
                      <a16:colId xmlns:a16="http://schemas.microsoft.com/office/drawing/2014/main" xmlns="" val="3280375082"/>
                    </a:ext>
                  </a:extLst>
                </a:gridCol>
                <a:gridCol w="1741926">
                  <a:extLst>
                    <a:ext uri="{9D8B030D-6E8A-4147-A177-3AD203B41FA5}">
                      <a16:colId xmlns:a16="http://schemas.microsoft.com/office/drawing/2014/main" xmlns="" val="389276599"/>
                    </a:ext>
                  </a:extLst>
                </a:gridCol>
              </a:tblGrid>
              <a:tr h="3059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S.No.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Paper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Author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Published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Methodology used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Issues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xmlns="" val="2034664903"/>
                  </a:ext>
                </a:extLst>
              </a:tr>
              <a:tr h="127677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1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Prediction of Chronic </a:t>
                      </a:r>
                      <a:r>
                        <a:rPr lang="en-US" sz="700" dirty="0" smtClean="0">
                          <a:effectLst/>
                        </a:rPr>
                        <a:t>Medicine Overdose </a:t>
                      </a:r>
                      <a:r>
                        <a:rPr lang="en-US" sz="700" dirty="0">
                          <a:effectLst/>
                        </a:rPr>
                        <a:t>- A Machine Learning Perspective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Arti Gupta, Maneesh Shreevastava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IEEE 2021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feed forward Back propagation algorithm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very small learning rate when using a large training set size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xmlns="" val="1602129303"/>
                  </a:ext>
                </a:extLst>
              </a:tr>
              <a:tr h="176214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2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Detection of Chronic </a:t>
                      </a:r>
                      <a:r>
                        <a:rPr lang="en-US" sz="700" dirty="0" smtClean="0">
                          <a:effectLst/>
                        </a:rPr>
                        <a:t>Medicine Overdose </a:t>
                      </a:r>
                      <a:r>
                        <a:rPr lang="en-US" sz="700" dirty="0">
                          <a:effectLst/>
                        </a:rPr>
                        <a:t>and Selecting Important Predictive Attributes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Shraddha Subhash Shirsath, Prof. Shubhangi Patil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IEEE 2019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Naive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Bayesian,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CNN-MDRP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Not a good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way to describe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complex disease,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algorithm performs poor for the numeric data.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xmlns="" val="1178304674"/>
                  </a:ext>
                </a:extLst>
              </a:tr>
              <a:tr h="137949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>
                          <a:effectLst/>
                        </a:rPr>
                        <a:t>3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700" dirty="0">
                          <a:effectLst/>
                        </a:rPr>
                        <a:t>Early Detection and Prevention of Chronic </a:t>
                      </a:r>
                      <a:r>
                        <a:rPr lang="en-US" sz="700" dirty="0" smtClean="0">
                          <a:effectLst/>
                        </a:rPr>
                        <a:t>Medicine Overdose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 </a:t>
                      </a:r>
                      <a:endParaRPr lang="en-US" sz="6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600">
                          <a:effectLst/>
                        </a:rPr>
                        <a:t>Nikita Kamble, Manjiri Harmalkar, Manali Bhoir, Supriya Chaudhary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IEEE 2019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Naive Bayesian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 </a:t>
                      </a:r>
                      <a:endParaRPr lang="en-US" sz="6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700" dirty="0">
                          <a:effectLst/>
                        </a:rPr>
                        <a:t>No more data reduction method is used, limited datasets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xmlns="" val="35429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63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A21244-493D-BA5A-89E0-E087CFA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52400"/>
            <a:ext cx="7055380" cy="1400530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977BF65-D42B-5BB8-AF7A-E0DDE3A3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04550"/>
              </p:ext>
            </p:extLst>
          </p:nvPr>
        </p:nvGraphicFramePr>
        <p:xfrm>
          <a:off x="484710" y="990601"/>
          <a:ext cx="8278289" cy="6030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9247">
                  <a:extLst>
                    <a:ext uri="{9D8B030D-6E8A-4147-A177-3AD203B41FA5}">
                      <a16:colId xmlns:a16="http://schemas.microsoft.com/office/drawing/2014/main" xmlns="" val="3095159678"/>
                    </a:ext>
                  </a:extLst>
                </a:gridCol>
                <a:gridCol w="1531941">
                  <a:extLst>
                    <a:ext uri="{9D8B030D-6E8A-4147-A177-3AD203B41FA5}">
                      <a16:colId xmlns:a16="http://schemas.microsoft.com/office/drawing/2014/main" xmlns="" val="3960930428"/>
                    </a:ext>
                  </a:extLst>
                </a:gridCol>
                <a:gridCol w="1387826">
                  <a:extLst>
                    <a:ext uri="{9D8B030D-6E8A-4147-A177-3AD203B41FA5}">
                      <a16:colId xmlns:a16="http://schemas.microsoft.com/office/drawing/2014/main" xmlns="" val="4276521432"/>
                    </a:ext>
                  </a:extLst>
                </a:gridCol>
                <a:gridCol w="1319510">
                  <a:extLst>
                    <a:ext uri="{9D8B030D-6E8A-4147-A177-3AD203B41FA5}">
                      <a16:colId xmlns:a16="http://schemas.microsoft.com/office/drawing/2014/main" xmlns="" val="4133240803"/>
                    </a:ext>
                  </a:extLst>
                </a:gridCol>
                <a:gridCol w="1505739">
                  <a:extLst>
                    <a:ext uri="{9D8B030D-6E8A-4147-A177-3AD203B41FA5}">
                      <a16:colId xmlns:a16="http://schemas.microsoft.com/office/drawing/2014/main" xmlns="" val="3280375082"/>
                    </a:ext>
                  </a:extLst>
                </a:gridCol>
                <a:gridCol w="1764026">
                  <a:extLst>
                    <a:ext uri="{9D8B030D-6E8A-4147-A177-3AD203B41FA5}">
                      <a16:colId xmlns:a16="http://schemas.microsoft.com/office/drawing/2014/main" xmlns="" val="389276599"/>
                    </a:ext>
                  </a:extLst>
                </a:gridCol>
              </a:tblGrid>
              <a:tr h="2702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 dirty="0">
                          <a:effectLst/>
                        </a:rPr>
                        <a:t>S.No.</a:t>
                      </a:r>
                      <a:endParaRPr lang="en-US" sz="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Paper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Author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Published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Methodology used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700">
                          <a:effectLst/>
                        </a:rPr>
                        <a:t>Issues</a:t>
                      </a:r>
                      <a:endParaRPr lang="en-US" sz="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905" marR="39905" marT="0" marB="0"/>
                </a:tc>
                <a:extLst>
                  <a:ext uri="{0D108BD9-81ED-4DB2-BD59-A6C34878D82A}">
                    <a16:rowId xmlns:a16="http://schemas.microsoft.com/office/drawing/2014/main" xmlns="" val="2034664903"/>
                  </a:ext>
                </a:extLst>
              </a:tr>
              <a:tr h="214751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Chronic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Medicine Overdose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Prediction using Machine Learning Ensemble Algorithm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Nilesh Borisagar, Dipa Barad, Priyanka Raval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2019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Levenberg, Bayesian regularization, Scaled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Conjugate and Resilient back propagation 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Slow learning rate and Execution time is more.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02129303"/>
                  </a:ext>
                </a:extLst>
              </a:tr>
              <a:tr h="155644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Intelligent Heart Disease Prediction System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Using Machine Learning Technique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Sellappan Palaniappan, Rafiah Awang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IEEE,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Multilayer Perceptron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Neural Network with Back Propagation Algorithm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accuracy of output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78304674"/>
                  </a:ext>
                </a:extLst>
              </a:tr>
              <a:tr h="166456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Chronic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Medicine Overdose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(CKD) Diagnosis using Multi-Layer Perceptron Classifier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M.A.Nishara Banu,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 Gomathy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IEEE 2020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MAFIA Algorithm, C4.5 Algorithm,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K-means clustering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used in large real time health datasets to predict the diseases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429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16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766" y="192149"/>
            <a:ext cx="484403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EXISTING</a:t>
            </a:r>
            <a:r>
              <a:rPr sz="4000" spc="-60" dirty="0"/>
              <a:t> </a:t>
            </a:r>
            <a:r>
              <a:rPr sz="4000" spc="-35" dirty="0"/>
              <a:t>SYSTEM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48181"/>
            <a:ext cx="7753984" cy="44719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marR="130175" indent="-342900" algn="just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/>
              <a:t>Although, several researchers have tried to address the situation by developing intelligent systems using supervised machine learning methods, till date limited studies have used unsupervised machine learning algorithms. </a:t>
            </a:r>
          </a:p>
          <a:p>
            <a:pPr marL="355600" marR="130175" indent="-342900" algn="just">
              <a:lnSpc>
                <a:spcPct val="150000"/>
              </a:lnSpc>
              <a:spcBef>
                <a:spcPts val="43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/>
              <a:t>The Existing system has implemented five unsupervised algorithms, K-Means Clustering, DB-Scan, I-Forest, and Autoencoder.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354F9D-64B3-88FB-4A30-EE3FB973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DISADVATNAGES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BDF3C-B33F-79BA-1D00-5AE3EBBED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algn="just">
              <a:lnSpc>
                <a:spcPct val="100000"/>
              </a:lnSpc>
            </a:pPr>
            <a:r>
              <a:rPr lang="en-US" sz="2000" spc="-5" dirty="0">
                <a:latin typeface="Calibri"/>
                <a:cs typeface="Calibri"/>
              </a:rPr>
              <a:t>The </a:t>
            </a:r>
            <a:r>
              <a:rPr lang="en-US" sz="2000" spc="-15" dirty="0">
                <a:latin typeface="Calibri"/>
                <a:cs typeface="Calibri"/>
              </a:rPr>
              <a:t>disadvantages</a:t>
            </a:r>
            <a:r>
              <a:rPr lang="en-US" sz="2000" spc="15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are</a:t>
            </a:r>
            <a:endParaRPr lang="en-US" sz="20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000" spc="-10" dirty="0">
                <a:latin typeface="Calibri"/>
                <a:cs typeface="Calibri"/>
              </a:rPr>
              <a:t>Detection </a:t>
            </a:r>
            <a:r>
              <a:rPr lang="en-US" sz="2000" spc="-5" dirty="0">
                <a:latin typeface="Calibri"/>
                <a:cs typeface="Calibri"/>
              </a:rPr>
              <a:t>is </a:t>
            </a:r>
            <a:r>
              <a:rPr lang="en-US" sz="2000" spc="-10" dirty="0">
                <a:latin typeface="Calibri"/>
                <a:cs typeface="Calibri"/>
              </a:rPr>
              <a:t>not possible </a:t>
            </a:r>
            <a:r>
              <a:rPr lang="en-US" sz="2000" spc="-15" dirty="0">
                <a:latin typeface="Calibri"/>
                <a:cs typeface="Calibri"/>
              </a:rPr>
              <a:t>at </a:t>
            </a:r>
            <a:r>
              <a:rPr lang="en-US" sz="2000" spc="-5" dirty="0">
                <a:latin typeface="Calibri"/>
                <a:cs typeface="Calibri"/>
              </a:rPr>
              <a:t>an earlier</a:t>
            </a:r>
            <a:r>
              <a:rPr lang="en-US" sz="2000" spc="150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stage.</a:t>
            </a:r>
            <a:endParaRPr lang="en-US" sz="2000" dirty="0">
              <a:latin typeface="Calibri"/>
              <a:cs typeface="Calibri"/>
            </a:endParaRPr>
          </a:p>
          <a:p>
            <a:pPr marL="355600" marR="803910" indent="-342900" algn="just">
              <a:lnSpc>
                <a:spcPts val="302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  <a:tab pos="2844800" algn="l"/>
              </a:tabLst>
            </a:pPr>
            <a:r>
              <a:rPr lang="en-US" sz="2000" spc="-5" dirty="0">
                <a:latin typeface="Calibri"/>
                <a:cs typeface="Calibri"/>
              </a:rPr>
              <a:t>In the </a:t>
            </a:r>
            <a:r>
              <a:rPr lang="en-US" sz="2000" spc="-15" dirty="0">
                <a:latin typeface="Calibri"/>
                <a:cs typeface="Calibri"/>
              </a:rPr>
              <a:t>existing </a:t>
            </a:r>
            <a:r>
              <a:rPr lang="en-US" sz="2000" spc="-25" dirty="0">
                <a:latin typeface="Calibri"/>
                <a:cs typeface="Calibri"/>
              </a:rPr>
              <a:t>system, </a:t>
            </a:r>
            <a:r>
              <a:rPr lang="en-US" sz="2000" spc="-15" dirty="0">
                <a:latin typeface="Calibri"/>
                <a:cs typeface="Calibri"/>
              </a:rPr>
              <a:t>practical </a:t>
            </a:r>
            <a:r>
              <a:rPr lang="en-US" sz="2000" spc="-10" dirty="0">
                <a:latin typeface="Calibri"/>
                <a:cs typeface="Calibri"/>
              </a:rPr>
              <a:t>use </a:t>
            </a:r>
            <a:r>
              <a:rPr lang="en-US" sz="2000" spc="-5" dirty="0">
                <a:latin typeface="Calibri"/>
                <a:cs typeface="Calibri"/>
              </a:rPr>
              <a:t>of </a:t>
            </a:r>
            <a:r>
              <a:rPr lang="en-US" sz="2000" spc="-10" dirty="0">
                <a:latin typeface="Calibri"/>
                <a:cs typeface="Calibri"/>
              </a:rPr>
              <a:t>various  collected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lang="en-US" sz="2000" spc="-20" dirty="0">
                <a:latin typeface="Calibri"/>
                <a:cs typeface="Calibri"/>
              </a:rPr>
              <a:t>data</a:t>
            </a:r>
            <a:r>
              <a:rPr lang="en-US" sz="2000" spc="20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is time </a:t>
            </a:r>
            <a:r>
              <a:rPr lang="en-US" sz="2000" spc="-10" dirty="0">
                <a:latin typeface="Calibri"/>
                <a:cs typeface="Calibri"/>
              </a:rPr>
              <a:t>consuming</a:t>
            </a:r>
            <a:r>
              <a:rPr lang="en-US" sz="2000" spc="5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.</a:t>
            </a:r>
            <a:endParaRPr lang="en-US" sz="20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5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257DA56-0BCB-401E-BC52-176CED9F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61899"/>
            <a:ext cx="5791200" cy="635509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CF67B-3616-4E20-9F68-9CDD40A34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14" y="1612138"/>
            <a:ext cx="8091170" cy="400109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Technological development, including machine learning, has a huge impact on health through an effective analysis of various </a:t>
            </a:r>
            <a:r>
              <a:rPr lang="en-US" dirty="0" smtClean="0"/>
              <a:t>Dosage Issues for </a:t>
            </a:r>
            <a:r>
              <a:rPr lang="en-US" dirty="0"/>
              <a:t>more accurate diagnosis and successful treatment.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/>
              <a:t>Medicine Overdose </a:t>
            </a:r>
            <a:r>
              <a:rPr lang="en-US" dirty="0"/>
              <a:t>is a major </a:t>
            </a:r>
            <a:r>
              <a:rPr lang="en-US" dirty="0" smtClean="0"/>
              <a:t>dosage </a:t>
            </a:r>
            <a:r>
              <a:rPr lang="en-US" dirty="0"/>
              <a:t>disease associated with aging, hypertension, and diabetes, affecting people 60 and over. Its major cause is the malfunctioning of the kidney in disposing toxins from the blood.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 Still there is no relevant and accurate methodology to predict </a:t>
            </a:r>
            <a:r>
              <a:rPr lang="en-US" dirty="0" smtClean="0"/>
              <a:t>Medicine Overdose </a:t>
            </a:r>
            <a:r>
              <a:rPr lang="en-US" dirty="0"/>
              <a:t>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375777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164</TotalTime>
  <Words>1253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Times New Roman</vt:lpstr>
      <vt:lpstr>Wingdings 3</vt:lpstr>
      <vt:lpstr>Ion</vt:lpstr>
      <vt:lpstr>MEDICINE OVERDOSE PREDICTION USING MACHINE LEARNING</vt:lpstr>
      <vt:lpstr>ABSTRACT</vt:lpstr>
      <vt:lpstr>OBJECTIVE</vt:lpstr>
      <vt:lpstr>INTRODUCTION</vt:lpstr>
      <vt:lpstr>LITERATURE SURVEY</vt:lpstr>
      <vt:lpstr>LITERATURE SURVEY</vt:lpstr>
      <vt:lpstr>EXISTING SYSTEM</vt:lpstr>
      <vt:lpstr>DISADVATNAGES</vt:lpstr>
      <vt:lpstr>PROBLEM DEFINITION</vt:lpstr>
      <vt:lpstr>PROPOSED SYSTEM</vt:lpstr>
      <vt:lpstr>ARCHITECTURE</vt:lpstr>
      <vt:lpstr>Advantages: </vt:lpstr>
      <vt:lpstr>SYSTEM SPECIFICATION</vt:lpstr>
      <vt:lpstr>Clustering Module</vt:lpstr>
      <vt:lpstr>CLASSIFICATION MODULE</vt:lpstr>
      <vt:lpstr>RCNN CLASSIFICATION</vt:lpstr>
      <vt:lpstr>DATAFLOW DIAGRAM</vt:lpstr>
      <vt:lpstr>SEQUENCE DIAGRAM</vt:lpstr>
      <vt:lpstr>APPLICATIONS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 SYSTEM</dc:title>
  <dc:creator>Madhan</dc:creator>
  <cp:lastModifiedBy>Microsoft account</cp:lastModifiedBy>
  <cp:revision>71</cp:revision>
  <dcterms:created xsi:type="dcterms:W3CDTF">2020-02-18T03:11:17Z</dcterms:created>
  <dcterms:modified xsi:type="dcterms:W3CDTF">2024-02-27T08:59:24Z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2020-02-18T00:00:00Z</vt:filetime>
  </property>
</Properties>
</file>