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79" r:id="rId5"/>
    <p:sldId id="280" r:id="rId6"/>
    <p:sldId id="278" r:id="rId7"/>
    <p:sldId id="267" r:id="rId8"/>
    <p:sldId id="268" r:id="rId9"/>
    <p:sldId id="283" r:id="rId10"/>
    <p:sldId id="284" r:id="rId11"/>
    <p:sldId id="281" r:id="rId12"/>
    <p:sldId id="269" r:id="rId13"/>
    <p:sldId id="282" r:id="rId14"/>
    <p:sldId id="285" r:id="rId15"/>
    <p:sldId id="270" r:id="rId16"/>
    <p:sldId id="288" r:id="rId17"/>
    <p:sldId id="289" r:id="rId18"/>
    <p:sldId id="290" r:id="rId19"/>
    <p:sldId id="294" r:id="rId20"/>
    <p:sldId id="291" r:id="rId21"/>
    <p:sldId id="292" r:id="rId22"/>
    <p:sldId id="293" r:id="rId23"/>
    <p:sldId id="295" r:id="rId24"/>
    <p:sldId id="297" r:id="rId25"/>
    <p:sldId id="298" r:id="rId26"/>
    <p:sldId id="299" r:id="rId27"/>
    <p:sldId id="271" r:id="rId28"/>
    <p:sldId id="272" r:id="rId29"/>
    <p:sldId id="273" r:id="rId30"/>
    <p:sldId id="274" r:id="rId31"/>
    <p:sldId id="275" r:id="rId32"/>
    <p:sldId id="276" r:id="rId33"/>
    <p:sldId id="277" r:id="rId34"/>
  </p:sldIdLst>
  <p:sldSz cx="9144000" cy="6858000"/>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5531" y="70103"/>
            <a:ext cx="9012936" cy="6691873"/>
          </a:xfrm>
          <a:prstGeom prst="rect">
            <a:avLst/>
          </a:prstGeom>
        </p:spPr>
      </p:pic>
      <p:sp>
        <p:nvSpPr>
          <p:cNvPr id="17" name="bg object 17"/>
          <p:cNvSpPr/>
          <p:nvPr/>
        </p:nvSpPr>
        <p:spPr>
          <a:xfrm>
            <a:off x="65531" y="70103"/>
            <a:ext cx="9013190" cy="6692265"/>
          </a:xfrm>
          <a:custGeom>
            <a:avLst/>
            <a:gdLst/>
            <a:ahLst/>
            <a:cxnLst/>
            <a:rect l="l" t="t" r="r" b="b"/>
            <a:pathLst>
              <a:path w="9013190" h="6692265">
                <a:moveTo>
                  <a:pt x="0" y="329819"/>
                </a:moveTo>
                <a:lnTo>
                  <a:pt x="3576" y="281088"/>
                </a:lnTo>
                <a:lnTo>
                  <a:pt x="13965" y="234576"/>
                </a:lnTo>
                <a:lnTo>
                  <a:pt x="30656" y="190791"/>
                </a:lnTo>
                <a:lnTo>
                  <a:pt x="53139" y="150245"/>
                </a:lnTo>
                <a:lnTo>
                  <a:pt x="80905" y="113448"/>
                </a:lnTo>
                <a:lnTo>
                  <a:pt x="113441" y="80911"/>
                </a:lnTo>
                <a:lnTo>
                  <a:pt x="150240" y="53144"/>
                </a:lnTo>
                <a:lnTo>
                  <a:pt x="190789" y="30660"/>
                </a:lnTo>
                <a:lnTo>
                  <a:pt x="234580" y="13967"/>
                </a:lnTo>
                <a:lnTo>
                  <a:pt x="281102" y="3576"/>
                </a:lnTo>
                <a:lnTo>
                  <a:pt x="329844" y="0"/>
                </a:lnTo>
                <a:lnTo>
                  <a:pt x="8683117" y="0"/>
                </a:lnTo>
                <a:lnTo>
                  <a:pt x="8731847" y="3576"/>
                </a:lnTo>
                <a:lnTo>
                  <a:pt x="8778359" y="13967"/>
                </a:lnTo>
                <a:lnTo>
                  <a:pt x="8822144" y="30660"/>
                </a:lnTo>
                <a:lnTo>
                  <a:pt x="8862690" y="53144"/>
                </a:lnTo>
                <a:lnTo>
                  <a:pt x="8899487" y="80911"/>
                </a:lnTo>
                <a:lnTo>
                  <a:pt x="8932024" y="113448"/>
                </a:lnTo>
                <a:lnTo>
                  <a:pt x="8959791" y="150245"/>
                </a:lnTo>
                <a:lnTo>
                  <a:pt x="8982275" y="190791"/>
                </a:lnTo>
                <a:lnTo>
                  <a:pt x="8998968" y="234576"/>
                </a:lnTo>
                <a:lnTo>
                  <a:pt x="9009359" y="281088"/>
                </a:lnTo>
                <a:lnTo>
                  <a:pt x="9012936" y="329819"/>
                </a:lnTo>
                <a:lnTo>
                  <a:pt x="9012936" y="6362026"/>
                </a:lnTo>
                <a:lnTo>
                  <a:pt x="9009359" y="6410769"/>
                </a:lnTo>
                <a:lnTo>
                  <a:pt x="8998968" y="6457290"/>
                </a:lnTo>
                <a:lnTo>
                  <a:pt x="8982275" y="6501081"/>
                </a:lnTo>
                <a:lnTo>
                  <a:pt x="8959791" y="6541631"/>
                </a:lnTo>
                <a:lnTo>
                  <a:pt x="8932024" y="6578430"/>
                </a:lnTo>
                <a:lnTo>
                  <a:pt x="8899487" y="6610967"/>
                </a:lnTo>
                <a:lnTo>
                  <a:pt x="8862690" y="6638733"/>
                </a:lnTo>
                <a:lnTo>
                  <a:pt x="8822144" y="6661216"/>
                </a:lnTo>
                <a:lnTo>
                  <a:pt x="8778359" y="6677908"/>
                </a:lnTo>
                <a:lnTo>
                  <a:pt x="8731847" y="6688297"/>
                </a:lnTo>
                <a:lnTo>
                  <a:pt x="8683117" y="6691873"/>
                </a:lnTo>
                <a:lnTo>
                  <a:pt x="329844" y="6691873"/>
                </a:lnTo>
                <a:lnTo>
                  <a:pt x="281102" y="6688297"/>
                </a:lnTo>
                <a:lnTo>
                  <a:pt x="234580" y="6677908"/>
                </a:lnTo>
                <a:lnTo>
                  <a:pt x="190789" y="6661216"/>
                </a:lnTo>
                <a:lnTo>
                  <a:pt x="150240" y="6638733"/>
                </a:lnTo>
                <a:lnTo>
                  <a:pt x="113441" y="6610967"/>
                </a:lnTo>
                <a:lnTo>
                  <a:pt x="80905" y="6578430"/>
                </a:lnTo>
                <a:lnTo>
                  <a:pt x="53139" y="6541631"/>
                </a:lnTo>
                <a:lnTo>
                  <a:pt x="30656" y="6501081"/>
                </a:lnTo>
                <a:lnTo>
                  <a:pt x="13965" y="6457290"/>
                </a:lnTo>
                <a:lnTo>
                  <a:pt x="3576" y="6410769"/>
                </a:lnTo>
                <a:lnTo>
                  <a:pt x="0" y="6362026"/>
                </a:lnTo>
                <a:lnTo>
                  <a:pt x="0" y="329819"/>
                </a:lnTo>
                <a:close/>
              </a:path>
            </a:pathLst>
          </a:custGeom>
          <a:ln w="6096">
            <a:solidFill>
              <a:srgbClr val="000000"/>
            </a:solidFill>
          </a:ln>
        </p:spPr>
        <p:txBody>
          <a:bodyPr wrap="square" lIns="0" tIns="0" rIns="0" bIns="0" rtlCol="0"/>
          <a:lstStyle/>
          <a:p/>
        </p:txBody>
      </p:sp>
      <p:sp>
        <p:nvSpPr>
          <p:cNvPr id="18" name="bg object 18"/>
          <p:cNvSpPr/>
          <p:nvPr/>
        </p:nvSpPr>
        <p:spPr>
          <a:xfrm>
            <a:off x="62483" y="1395984"/>
            <a:ext cx="9022080" cy="121920"/>
          </a:xfrm>
          <a:custGeom>
            <a:avLst/>
            <a:gdLst/>
            <a:ahLst/>
            <a:cxnLst/>
            <a:rect l="l" t="t" r="r" b="b"/>
            <a:pathLst>
              <a:path w="9022080" h="121919">
                <a:moveTo>
                  <a:pt x="9022080" y="0"/>
                </a:moveTo>
                <a:lnTo>
                  <a:pt x="0" y="0"/>
                </a:lnTo>
                <a:lnTo>
                  <a:pt x="0" y="121920"/>
                </a:lnTo>
                <a:lnTo>
                  <a:pt x="9022080" y="121920"/>
                </a:lnTo>
                <a:lnTo>
                  <a:pt x="9022080" y="0"/>
                </a:lnTo>
                <a:close/>
              </a:path>
            </a:pathLst>
          </a:custGeom>
          <a:solidFill>
            <a:srgbClr val="E6B0AB"/>
          </a:solidFill>
        </p:spPr>
        <p:txBody>
          <a:bodyPr wrap="square" lIns="0" tIns="0" rIns="0" bIns="0" rtlCol="0"/>
          <a:lstStyle/>
          <a:p/>
        </p:txBody>
      </p:sp>
      <p:sp>
        <p:nvSpPr>
          <p:cNvPr id="19" name="bg object 19"/>
          <p:cNvSpPr/>
          <p:nvPr/>
        </p:nvSpPr>
        <p:spPr>
          <a:xfrm>
            <a:off x="62483" y="2976371"/>
            <a:ext cx="9022080" cy="111760"/>
          </a:xfrm>
          <a:custGeom>
            <a:avLst/>
            <a:gdLst/>
            <a:ahLst/>
            <a:cxnLst/>
            <a:rect l="l" t="t" r="r" b="b"/>
            <a:pathLst>
              <a:path w="9022080" h="111760">
                <a:moveTo>
                  <a:pt x="9022080" y="0"/>
                </a:moveTo>
                <a:lnTo>
                  <a:pt x="0" y="0"/>
                </a:lnTo>
                <a:lnTo>
                  <a:pt x="0" y="111251"/>
                </a:lnTo>
                <a:lnTo>
                  <a:pt x="9022080" y="111251"/>
                </a:lnTo>
                <a:lnTo>
                  <a:pt x="9022080" y="0"/>
                </a:lnTo>
                <a:close/>
              </a:path>
            </a:pathLst>
          </a:custGeom>
          <a:solidFill>
            <a:srgbClr val="918485"/>
          </a:solidFill>
        </p:spPr>
        <p:txBody>
          <a:bodyPr wrap="square" lIns="0" tIns="0" rIns="0" bIns="0" rtlCol="0"/>
          <a:lstStyle/>
          <a:p/>
        </p:txBody>
      </p:sp>
      <p:sp>
        <p:nvSpPr>
          <p:cNvPr id="2" name="Holder 2"/>
          <p:cNvSpPr>
            <a:spLocks noGrp="1"/>
          </p:cNvSpPr>
          <p:nvPr>
            <p:ph type="ctrTitle"/>
          </p:nvPr>
        </p:nvSpPr>
        <p:spPr>
          <a:xfrm>
            <a:off x="59435" y="1517903"/>
            <a:ext cx="9025128" cy="1458595"/>
          </a:xfrm>
          <a:prstGeom prst="rect">
            <a:avLst/>
          </a:prstGeom>
        </p:spPr>
        <p:txBody>
          <a:bodyPr wrap="square" lIns="0" tIns="0" rIns="0" bIns="0">
            <a:spAutoFit/>
          </a:bodyPr>
          <a:lstStyle>
            <a:lvl1pPr>
              <a:defRPr sz="3600" b="0" i="0">
                <a:solidFill>
                  <a:srgbClr val="696363"/>
                </a:solidFill>
                <a:latin typeface="Franklin Gothic Medium" panose="020B0603020102020204"/>
                <a:cs typeface="Franklin Gothic Medium" panose="020B0603020102020204"/>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10" dirty="0"/>
              <a:t>5/25/2023</a:t>
            </a:r>
            <a:endParaRPr spc="-10" dirty="0"/>
          </a:p>
        </p:txBody>
      </p:sp>
      <p:sp>
        <p:nvSpPr>
          <p:cNvPr id="5" name="Holder 5"/>
          <p:cNvSpPr>
            <a:spLocks noGrp="1"/>
          </p:cNvSpPr>
          <p:nvPr>
            <p:ph type="dt" sz="half" idx="6"/>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90" dirty="0"/>
              <a:t>IoT</a:t>
            </a:r>
            <a:r>
              <a:rPr spc="20" dirty="0"/>
              <a:t> </a:t>
            </a:r>
            <a:r>
              <a:rPr spc="-50" dirty="0"/>
              <a:t>Unit-5</a:t>
            </a:r>
            <a:endParaRPr spc="-50" dirty="0"/>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panose="020B0603020102020204"/>
                <a:cs typeface="Franklin Gothic Medium" panose="020B0603020102020204"/>
              </a:defRPr>
            </a:lvl1pPr>
          </a:lstStyle>
          <a:p>
            <a:pPr marL="36195">
              <a:lnSpc>
                <a:spcPts val="1665"/>
              </a:lnSpc>
            </a:pPr>
            <a:fld id="{81D60167-4931-47E6-BA6A-407CBD079E47}" type="slidenum">
              <a:rPr spc="-25" dirty="0"/>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696363"/>
                </a:solidFill>
                <a:latin typeface="Franklin Gothic Medium" panose="020B0603020102020204"/>
                <a:cs typeface="Franklin Gothic Medium" panose="020B0603020102020204"/>
              </a:defRPr>
            </a:lvl1pPr>
          </a:lstStyle>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10" dirty="0"/>
              <a:t>5/25/2023</a:t>
            </a:r>
            <a:endParaRPr spc="-10" dirty="0"/>
          </a:p>
        </p:txBody>
      </p:sp>
      <p:sp>
        <p:nvSpPr>
          <p:cNvPr id="5" name="Holder 5"/>
          <p:cNvSpPr>
            <a:spLocks noGrp="1"/>
          </p:cNvSpPr>
          <p:nvPr>
            <p:ph type="dt" sz="half" idx="6"/>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90" dirty="0"/>
              <a:t>IoT</a:t>
            </a:r>
            <a:r>
              <a:rPr spc="20" dirty="0"/>
              <a:t> </a:t>
            </a:r>
            <a:r>
              <a:rPr spc="-50" dirty="0"/>
              <a:t>Unit-5</a:t>
            </a:r>
            <a:endParaRPr spc="-50" dirty="0"/>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panose="020B0603020102020204"/>
                <a:cs typeface="Franklin Gothic Medium" panose="020B0603020102020204"/>
              </a:defRPr>
            </a:lvl1pPr>
          </a:lstStyle>
          <a:p>
            <a:pPr marL="36195">
              <a:lnSpc>
                <a:spcPts val="1665"/>
              </a:lnSpc>
            </a:pPr>
            <a:fld id="{81D60167-4931-47E6-BA6A-407CBD079E47}" type="slidenum">
              <a:rPr spc="-25" dirty="0"/>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696363"/>
                </a:solidFill>
                <a:latin typeface="Franklin Gothic Medium" panose="020B0603020102020204"/>
                <a:cs typeface="Franklin Gothic Medium" panose="020B06030201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10" dirty="0"/>
              <a:t>5/25/2023</a:t>
            </a:r>
            <a:endParaRPr spc="-10" dirty="0"/>
          </a:p>
        </p:txBody>
      </p:sp>
      <p:sp>
        <p:nvSpPr>
          <p:cNvPr id="6" name="Holder 6"/>
          <p:cNvSpPr>
            <a:spLocks noGrp="1"/>
          </p:cNvSpPr>
          <p:nvPr>
            <p:ph type="dt" sz="half" idx="6"/>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90" dirty="0"/>
              <a:t>IoT</a:t>
            </a:r>
            <a:r>
              <a:rPr spc="20" dirty="0"/>
              <a:t> </a:t>
            </a:r>
            <a:r>
              <a:rPr spc="-50" dirty="0"/>
              <a:t>Unit-5</a:t>
            </a:r>
            <a:endParaRPr spc="-50" dirty="0"/>
          </a:p>
        </p:txBody>
      </p:sp>
      <p:sp>
        <p:nvSpPr>
          <p:cNvPr id="7" name="Holder 7"/>
          <p:cNvSpPr>
            <a:spLocks noGrp="1"/>
          </p:cNvSpPr>
          <p:nvPr>
            <p:ph type="sldNum" sz="quarter" idx="7"/>
          </p:nvPr>
        </p:nvSpPr>
        <p:spPr/>
        <p:txBody>
          <a:bodyPr lIns="0" tIns="0" rIns="0" bIns="0"/>
          <a:lstStyle>
            <a:lvl1pPr>
              <a:defRPr sz="1400" b="0" i="0">
                <a:solidFill>
                  <a:schemeClr val="bg1"/>
                </a:solidFill>
                <a:latin typeface="Franklin Gothic Medium" panose="020B0603020102020204"/>
                <a:cs typeface="Franklin Gothic Medium" panose="020B0603020102020204"/>
              </a:defRPr>
            </a:lvl1pPr>
          </a:lstStyle>
          <a:p>
            <a:pPr marL="36195">
              <a:lnSpc>
                <a:spcPts val="1665"/>
              </a:lnSpc>
            </a:pPr>
            <a:fld id="{81D60167-4931-47E6-BA6A-407CBD079E47}" type="slidenum">
              <a:rPr spc="-25" dirty="0"/>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2"/>
                </a:lnTo>
                <a:lnTo>
                  <a:pt x="8959784" y="6543131"/>
                </a:lnTo>
                <a:lnTo>
                  <a:pt x="8932012" y="6579938"/>
                </a:lnTo>
                <a:lnTo>
                  <a:pt x="8899467" y="6612482"/>
                </a:lnTo>
                <a:lnTo>
                  <a:pt x="8862658" y="6640254"/>
                </a:lnTo>
                <a:lnTo>
                  <a:pt x="8822095" y="6662743"/>
                </a:lnTo>
                <a:lnTo>
                  <a:pt x="8778290" y="6679439"/>
                </a:lnTo>
                <a:lnTo>
                  <a:pt x="8731751" y="6689830"/>
                </a:lnTo>
                <a:lnTo>
                  <a:pt x="8682990"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5">
            <a:solidFill>
              <a:srgbClr val="000000"/>
            </a:solidFill>
          </a:ln>
        </p:spPr>
        <p:txBody>
          <a:bodyPr wrap="square" lIns="0" tIns="0" rIns="0" bIns="0" rtlCol="0"/>
          <a:lstStyle/>
          <a:p/>
        </p:txBody>
      </p:sp>
      <p:pic>
        <p:nvPicPr>
          <p:cNvPr id="17" name="bg object 17"/>
          <p:cNvPicPr/>
          <p:nvPr/>
        </p:nvPicPr>
        <p:blipFill>
          <a:blip r:embed="rId2" cstate="print"/>
          <a:stretch>
            <a:fillRect/>
          </a:stretch>
        </p:blipFill>
        <p:spPr>
          <a:xfrm>
            <a:off x="531876" y="1217676"/>
            <a:ext cx="8077961" cy="5638038"/>
          </a:xfrm>
          <a:prstGeom prst="rect">
            <a:avLst/>
          </a:prstGeom>
        </p:spPr>
      </p:pic>
      <p:pic>
        <p:nvPicPr>
          <p:cNvPr id="18" name="bg object 18"/>
          <p:cNvPicPr/>
          <p:nvPr/>
        </p:nvPicPr>
        <p:blipFill>
          <a:blip r:embed="rId3" cstate="print"/>
          <a:stretch>
            <a:fillRect/>
          </a:stretch>
        </p:blipFill>
        <p:spPr>
          <a:xfrm>
            <a:off x="941831" y="1149096"/>
            <a:ext cx="7260335" cy="4870704"/>
          </a:xfrm>
          <a:prstGeom prst="rect">
            <a:avLst/>
          </a:prstGeom>
        </p:spPr>
      </p:pic>
      <p:sp>
        <p:nvSpPr>
          <p:cNvPr id="2" name="Holder 2"/>
          <p:cNvSpPr>
            <a:spLocks noGrp="1"/>
          </p:cNvSpPr>
          <p:nvPr>
            <p:ph type="title"/>
          </p:nvPr>
        </p:nvSpPr>
        <p:spPr/>
        <p:txBody>
          <a:bodyPr lIns="0" tIns="0" rIns="0" bIns="0"/>
          <a:lstStyle>
            <a:lvl1pPr>
              <a:defRPr sz="3600" b="0" i="0">
                <a:solidFill>
                  <a:srgbClr val="696363"/>
                </a:solidFill>
                <a:latin typeface="Franklin Gothic Medium" panose="020B0603020102020204"/>
                <a:cs typeface="Franklin Gothic Medium" panose="020B0603020102020204"/>
              </a:defRPr>
            </a:lvl1pPr>
          </a:lstStyle>
          <a:p/>
        </p:txBody>
      </p:sp>
      <p:sp>
        <p:nvSpPr>
          <p:cNvPr id="3" name="Holder 3"/>
          <p:cNvSpPr>
            <a:spLocks noGrp="1"/>
          </p:cNvSpPr>
          <p:nvPr>
            <p:ph type="ftr" sz="quarter" idx="5"/>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10" dirty="0"/>
              <a:t>5/25/2023</a:t>
            </a:r>
            <a:endParaRPr spc="-10" dirty="0"/>
          </a:p>
        </p:txBody>
      </p:sp>
      <p:sp>
        <p:nvSpPr>
          <p:cNvPr id="4" name="Holder 4"/>
          <p:cNvSpPr>
            <a:spLocks noGrp="1"/>
          </p:cNvSpPr>
          <p:nvPr>
            <p:ph type="dt" sz="half" idx="6"/>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90" dirty="0"/>
              <a:t>IoT</a:t>
            </a:r>
            <a:r>
              <a:rPr spc="20" dirty="0"/>
              <a:t> </a:t>
            </a:r>
            <a:r>
              <a:rPr spc="-50" dirty="0"/>
              <a:t>Unit-5</a:t>
            </a:r>
            <a:endParaRPr spc="-50" dirty="0"/>
          </a:p>
        </p:txBody>
      </p:sp>
      <p:sp>
        <p:nvSpPr>
          <p:cNvPr id="5" name="Holder 5"/>
          <p:cNvSpPr>
            <a:spLocks noGrp="1"/>
          </p:cNvSpPr>
          <p:nvPr>
            <p:ph type="sldNum" sz="quarter" idx="7"/>
          </p:nvPr>
        </p:nvSpPr>
        <p:spPr/>
        <p:txBody>
          <a:bodyPr lIns="0" tIns="0" rIns="0" bIns="0"/>
          <a:lstStyle>
            <a:lvl1pPr>
              <a:defRPr sz="1400" b="0" i="0">
                <a:solidFill>
                  <a:schemeClr val="bg1"/>
                </a:solidFill>
                <a:latin typeface="Franklin Gothic Medium" panose="020B0603020102020204"/>
                <a:cs typeface="Franklin Gothic Medium" panose="020B0603020102020204"/>
              </a:defRPr>
            </a:lvl1pPr>
          </a:lstStyle>
          <a:p>
            <a:pPr marL="36195">
              <a:lnSpc>
                <a:spcPts val="1665"/>
              </a:lnSpc>
            </a:pPr>
            <a:fld id="{81D60167-4931-47E6-BA6A-407CBD079E47}" type="slidenum">
              <a:rPr spc="-25" dirty="0"/>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2"/>
                </a:lnTo>
                <a:lnTo>
                  <a:pt x="8959784" y="6543131"/>
                </a:lnTo>
                <a:lnTo>
                  <a:pt x="8932012" y="6579938"/>
                </a:lnTo>
                <a:lnTo>
                  <a:pt x="8899467" y="6612482"/>
                </a:lnTo>
                <a:lnTo>
                  <a:pt x="8862658" y="6640254"/>
                </a:lnTo>
                <a:lnTo>
                  <a:pt x="8822095" y="6662743"/>
                </a:lnTo>
                <a:lnTo>
                  <a:pt x="8778290" y="6679439"/>
                </a:lnTo>
                <a:lnTo>
                  <a:pt x="8731751" y="6689830"/>
                </a:lnTo>
                <a:lnTo>
                  <a:pt x="8682990"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5">
            <a:solidFill>
              <a:srgbClr val="000000"/>
            </a:solidFill>
          </a:ln>
        </p:spPr>
        <p:txBody>
          <a:bodyPr wrap="square" lIns="0" tIns="0" rIns="0" bIns="0" rtlCol="0"/>
          <a:lstStyle/>
          <a:p/>
        </p:txBody>
      </p:sp>
      <p:sp>
        <p:nvSpPr>
          <p:cNvPr id="17" name="bg object 17"/>
          <p:cNvSpPr/>
          <p:nvPr/>
        </p:nvSpPr>
        <p:spPr>
          <a:xfrm>
            <a:off x="146304"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10" dirty="0"/>
              <a:t>5/25/2023</a:t>
            </a:r>
            <a:endParaRPr spc="-10" dirty="0"/>
          </a:p>
        </p:txBody>
      </p:sp>
      <p:sp>
        <p:nvSpPr>
          <p:cNvPr id="3" name="Holder 3"/>
          <p:cNvSpPr>
            <a:spLocks noGrp="1"/>
          </p:cNvSpPr>
          <p:nvPr>
            <p:ph type="dt" sz="half" idx="6"/>
          </p:nvPr>
        </p:nvSpPr>
        <p:spPr/>
        <p:txBody>
          <a:bodyPr lIns="0" tIns="0" rIns="0" bIns="0"/>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90" dirty="0"/>
              <a:t>IoT</a:t>
            </a:r>
            <a:r>
              <a:rPr spc="20" dirty="0"/>
              <a:t> </a:t>
            </a:r>
            <a:r>
              <a:rPr spc="-50" dirty="0"/>
              <a:t>Unit-5</a:t>
            </a:r>
            <a:endParaRPr spc="-50" dirty="0"/>
          </a:p>
        </p:txBody>
      </p:sp>
      <p:sp>
        <p:nvSpPr>
          <p:cNvPr id="4" name="Holder 4"/>
          <p:cNvSpPr>
            <a:spLocks noGrp="1"/>
          </p:cNvSpPr>
          <p:nvPr>
            <p:ph type="sldNum" sz="quarter" idx="7"/>
          </p:nvPr>
        </p:nvSpPr>
        <p:spPr/>
        <p:txBody>
          <a:bodyPr lIns="0" tIns="0" rIns="0" bIns="0"/>
          <a:lstStyle>
            <a:lvl1pPr>
              <a:defRPr sz="1400" b="0" i="0">
                <a:solidFill>
                  <a:schemeClr val="bg1"/>
                </a:solidFill>
                <a:latin typeface="Franklin Gothic Medium" panose="020B0603020102020204"/>
                <a:cs typeface="Franklin Gothic Medium" panose="020B0603020102020204"/>
              </a:defRPr>
            </a:lvl1pPr>
          </a:lstStyle>
          <a:p>
            <a:pPr marL="36195">
              <a:lnSpc>
                <a:spcPts val="1665"/>
              </a:lnSpc>
            </a:pPr>
            <a:fld id="{81D60167-4931-47E6-BA6A-407CBD079E47}" type="slidenum">
              <a:rPr spc="-25" dirty="0"/>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4007" y="70103"/>
            <a:ext cx="9013190" cy="6693534"/>
          </a:xfrm>
          <a:custGeom>
            <a:avLst/>
            <a:gdLst/>
            <a:ahLst/>
            <a:cxnLst/>
            <a:rect l="l" t="t" r="r" b="b"/>
            <a:pathLst>
              <a:path w="9013190" h="6693534">
                <a:moveTo>
                  <a:pt x="0" y="329946"/>
                </a:moveTo>
                <a:lnTo>
                  <a:pt x="3577" y="281184"/>
                </a:lnTo>
                <a:lnTo>
                  <a:pt x="13968" y="234645"/>
                </a:lnTo>
                <a:lnTo>
                  <a:pt x="30664" y="190840"/>
                </a:lnTo>
                <a:lnTo>
                  <a:pt x="53153" y="150277"/>
                </a:lnTo>
                <a:lnTo>
                  <a:pt x="80925" y="113468"/>
                </a:lnTo>
                <a:lnTo>
                  <a:pt x="113469" y="80923"/>
                </a:lnTo>
                <a:lnTo>
                  <a:pt x="150276" y="53151"/>
                </a:lnTo>
                <a:lnTo>
                  <a:pt x="190835" y="30662"/>
                </a:lnTo>
                <a:lnTo>
                  <a:pt x="234636" y="13967"/>
                </a:lnTo>
                <a:lnTo>
                  <a:pt x="281168" y="3576"/>
                </a:lnTo>
                <a:lnTo>
                  <a:pt x="329920" y="0"/>
                </a:lnTo>
                <a:lnTo>
                  <a:pt x="8682990" y="0"/>
                </a:lnTo>
                <a:lnTo>
                  <a:pt x="8731751" y="3576"/>
                </a:lnTo>
                <a:lnTo>
                  <a:pt x="8778290" y="13967"/>
                </a:lnTo>
                <a:lnTo>
                  <a:pt x="8822095" y="30662"/>
                </a:lnTo>
                <a:lnTo>
                  <a:pt x="8862658" y="53151"/>
                </a:lnTo>
                <a:lnTo>
                  <a:pt x="8899467" y="80923"/>
                </a:lnTo>
                <a:lnTo>
                  <a:pt x="8932012" y="113468"/>
                </a:lnTo>
                <a:lnTo>
                  <a:pt x="8959784" y="150277"/>
                </a:lnTo>
                <a:lnTo>
                  <a:pt x="8982273" y="190840"/>
                </a:lnTo>
                <a:lnTo>
                  <a:pt x="8998968" y="234645"/>
                </a:lnTo>
                <a:lnTo>
                  <a:pt x="9009359" y="281184"/>
                </a:lnTo>
                <a:lnTo>
                  <a:pt x="9012936" y="329946"/>
                </a:lnTo>
                <a:lnTo>
                  <a:pt x="9012936" y="6363487"/>
                </a:lnTo>
                <a:lnTo>
                  <a:pt x="9009359" y="6412239"/>
                </a:lnTo>
                <a:lnTo>
                  <a:pt x="8998968" y="6458771"/>
                </a:lnTo>
                <a:lnTo>
                  <a:pt x="8982273" y="6502572"/>
                </a:lnTo>
                <a:lnTo>
                  <a:pt x="8959784" y="6543131"/>
                </a:lnTo>
                <a:lnTo>
                  <a:pt x="8932012" y="6579938"/>
                </a:lnTo>
                <a:lnTo>
                  <a:pt x="8899467" y="6612482"/>
                </a:lnTo>
                <a:lnTo>
                  <a:pt x="8862658" y="6640254"/>
                </a:lnTo>
                <a:lnTo>
                  <a:pt x="8822095" y="6662743"/>
                </a:lnTo>
                <a:lnTo>
                  <a:pt x="8778290" y="6679439"/>
                </a:lnTo>
                <a:lnTo>
                  <a:pt x="8731751" y="6689830"/>
                </a:lnTo>
                <a:lnTo>
                  <a:pt x="8682990" y="6693408"/>
                </a:lnTo>
                <a:lnTo>
                  <a:pt x="329920" y="6693408"/>
                </a:lnTo>
                <a:lnTo>
                  <a:pt x="281168" y="6689830"/>
                </a:lnTo>
                <a:lnTo>
                  <a:pt x="234636" y="6679439"/>
                </a:lnTo>
                <a:lnTo>
                  <a:pt x="190835" y="6662743"/>
                </a:lnTo>
                <a:lnTo>
                  <a:pt x="150276" y="6640254"/>
                </a:lnTo>
                <a:lnTo>
                  <a:pt x="113469" y="6612482"/>
                </a:lnTo>
                <a:lnTo>
                  <a:pt x="80925" y="6579938"/>
                </a:lnTo>
                <a:lnTo>
                  <a:pt x="53153" y="6543131"/>
                </a:lnTo>
                <a:lnTo>
                  <a:pt x="30664" y="6502572"/>
                </a:lnTo>
                <a:lnTo>
                  <a:pt x="13968" y="6458771"/>
                </a:lnTo>
                <a:lnTo>
                  <a:pt x="3577" y="6412239"/>
                </a:lnTo>
                <a:lnTo>
                  <a:pt x="0" y="6363487"/>
                </a:lnTo>
                <a:lnTo>
                  <a:pt x="0" y="329946"/>
                </a:lnTo>
                <a:close/>
              </a:path>
            </a:pathLst>
          </a:custGeom>
          <a:ln w="6095">
            <a:solidFill>
              <a:srgbClr val="000000"/>
            </a:solidFill>
          </a:ln>
        </p:spPr>
        <p:txBody>
          <a:bodyPr wrap="square" lIns="0" tIns="0" rIns="0" bIns="0" rtlCol="0"/>
          <a:lstStyle/>
          <a:p/>
        </p:txBody>
      </p:sp>
      <p:sp>
        <p:nvSpPr>
          <p:cNvPr id="2" name="Holder 2"/>
          <p:cNvSpPr>
            <a:spLocks noGrp="1"/>
          </p:cNvSpPr>
          <p:nvPr>
            <p:ph type="title"/>
          </p:nvPr>
        </p:nvSpPr>
        <p:spPr>
          <a:xfrm>
            <a:off x="535940" y="201625"/>
            <a:ext cx="8072119" cy="1152448"/>
          </a:xfrm>
          <a:prstGeom prst="rect">
            <a:avLst/>
          </a:prstGeom>
        </p:spPr>
        <p:txBody>
          <a:bodyPr wrap="square" lIns="0" tIns="0" rIns="0" bIns="0">
            <a:spAutoFit/>
          </a:bodyPr>
          <a:lstStyle>
            <a:lvl1pPr>
              <a:defRPr sz="3600" b="0" i="0">
                <a:solidFill>
                  <a:srgbClr val="696363"/>
                </a:solidFill>
                <a:latin typeface="Franklin Gothic Medium" panose="020B0603020102020204"/>
                <a:cs typeface="Franklin Gothic Medium" panose="020B0603020102020204"/>
              </a:defRPr>
            </a:lvl1pPr>
          </a:lstStyle>
          <a:p/>
        </p:txBody>
      </p:sp>
      <p:sp>
        <p:nvSpPr>
          <p:cNvPr id="3" name="Holder 3"/>
          <p:cNvSpPr>
            <a:spLocks noGrp="1"/>
          </p:cNvSpPr>
          <p:nvPr>
            <p:ph type="body" idx="1"/>
          </p:nvPr>
        </p:nvSpPr>
        <p:spPr>
          <a:xfrm>
            <a:off x="969975" y="1358613"/>
            <a:ext cx="7204049" cy="2708275"/>
          </a:xfrm>
          <a:prstGeom prst="rect">
            <a:avLst/>
          </a:prstGeom>
        </p:spPr>
        <p:txBody>
          <a:bodyPr wrap="square" lIns="0" tIns="0" rIns="0" bIns="0">
            <a:spAutoFit/>
          </a:bodyPr>
          <a:lstStyle>
            <a:lvl1pPr>
              <a:defRPr sz="2600" b="0" i="0">
                <a:solidFill>
                  <a:schemeClr val="tx1"/>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7794497" y="6317509"/>
            <a:ext cx="774700" cy="229870"/>
          </a:xfrm>
          <a:prstGeom prst="rect">
            <a:avLst/>
          </a:prstGeom>
        </p:spPr>
        <p:txBody>
          <a:bodyPr wrap="square" lIns="0" tIns="0" rIns="0" bIns="0">
            <a:spAutoFit/>
          </a:bodyPr>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10" dirty="0"/>
              <a:t>5/25/2023</a:t>
            </a:r>
            <a:endParaRPr spc="-10" dirty="0"/>
          </a:p>
        </p:txBody>
      </p:sp>
      <p:sp>
        <p:nvSpPr>
          <p:cNvPr id="5" name="Holder 5"/>
          <p:cNvSpPr>
            <a:spLocks noGrp="1"/>
          </p:cNvSpPr>
          <p:nvPr>
            <p:ph type="dt" sz="half" idx="6"/>
          </p:nvPr>
        </p:nvSpPr>
        <p:spPr>
          <a:xfrm>
            <a:off x="993444" y="6288857"/>
            <a:ext cx="724535" cy="229870"/>
          </a:xfrm>
          <a:prstGeom prst="rect">
            <a:avLst/>
          </a:prstGeom>
        </p:spPr>
        <p:txBody>
          <a:bodyPr wrap="square" lIns="0" tIns="0" rIns="0" bIns="0">
            <a:spAutoFit/>
          </a:bodyPr>
          <a:lstStyle>
            <a:lvl1pPr>
              <a:defRPr sz="1400" b="0" i="0">
                <a:solidFill>
                  <a:srgbClr val="696363"/>
                </a:solidFill>
                <a:latin typeface="Times New Roman" panose="02020603050405020304"/>
                <a:cs typeface="Times New Roman" panose="02020603050405020304"/>
              </a:defRPr>
            </a:lvl1pPr>
          </a:lstStyle>
          <a:p>
            <a:pPr marL="12700">
              <a:lnSpc>
                <a:spcPts val="1530"/>
              </a:lnSpc>
            </a:pPr>
            <a:r>
              <a:rPr spc="-90" dirty="0"/>
              <a:t>IoT</a:t>
            </a:r>
            <a:r>
              <a:rPr spc="20" dirty="0"/>
              <a:t> </a:t>
            </a:r>
            <a:r>
              <a:rPr spc="-50" dirty="0"/>
              <a:t>Unit-5</a:t>
            </a:r>
            <a:endParaRPr spc="-50" dirty="0"/>
          </a:p>
        </p:txBody>
      </p:sp>
      <p:sp>
        <p:nvSpPr>
          <p:cNvPr id="6" name="Holder 6"/>
          <p:cNvSpPr>
            <a:spLocks noGrp="1"/>
          </p:cNvSpPr>
          <p:nvPr>
            <p:ph type="sldNum" sz="quarter" idx="7"/>
          </p:nvPr>
        </p:nvSpPr>
        <p:spPr>
          <a:xfrm>
            <a:off x="232257" y="6329531"/>
            <a:ext cx="293370" cy="227965"/>
          </a:xfrm>
          <a:prstGeom prst="rect">
            <a:avLst/>
          </a:prstGeom>
        </p:spPr>
        <p:txBody>
          <a:bodyPr wrap="square" lIns="0" tIns="0" rIns="0" bIns="0">
            <a:spAutoFit/>
          </a:bodyPr>
          <a:lstStyle>
            <a:lvl1pPr>
              <a:defRPr sz="1400" b="0" i="0">
                <a:solidFill>
                  <a:schemeClr val="bg1"/>
                </a:solidFill>
                <a:latin typeface="Franklin Gothic Medium" panose="020B0603020102020204"/>
                <a:cs typeface="Franklin Gothic Medium" panose="020B0603020102020204"/>
              </a:defRPr>
            </a:lvl1pPr>
          </a:lstStyle>
          <a:p>
            <a:pPr marL="36195">
              <a:lnSpc>
                <a:spcPts val="1665"/>
              </a:lnSpc>
            </a:pPr>
            <a:fld id="{81D60167-4931-47E6-BA6A-407CBD079E47}" type="slidenum">
              <a:rPr spc="-25" dirty="0"/>
            </a:fld>
            <a:endParaRPr spc="-2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84497" y="3186811"/>
            <a:ext cx="1022985" cy="422275"/>
          </a:xfrm>
          <a:prstGeom prst="rect">
            <a:avLst/>
          </a:prstGeom>
        </p:spPr>
        <p:txBody>
          <a:bodyPr vert="horz" wrap="square" lIns="0" tIns="13335" rIns="0" bIns="0" rtlCol="0">
            <a:spAutoFit/>
          </a:bodyPr>
          <a:lstStyle/>
          <a:p>
            <a:pPr marL="12700">
              <a:lnSpc>
                <a:spcPct val="100000"/>
              </a:lnSpc>
              <a:spcBef>
                <a:spcPts val="105"/>
              </a:spcBef>
            </a:pPr>
            <a:r>
              <a:rPr sz="2600" spc="-215" dirty="0">
                <a:solidFill>
                  <a:srgbClr val="696363"/>
                </a:solidFill>
                <a:latin typeface="Times New Roman" panose="02020603050405020304"/>
                <a:cs typeface="Times New Roman" panose="02020603050405020304"/>
              </a:rPr>
              <a:t>UNIT-</a:t>
            </a:r>
            <a:r>
              <a:rPr sz="2600" spc="-40" dirty="0">
                <a:solidFill>
                  <a:srgbClr val="696363"/>
                </a:solidFill>
                <a:latin typeface="Times New Roman" panose="02020603050405020304"/>
                <a:cs typeface="Times New Roman" panose="02020603050405020304"/>
              </a:rPr>
              <a:t> </a:t>
            </a:r>
            <a:r>
              <a:rPr sz="2600" spc="-50" dirty="0">
                <a:solidFill>
                  <a:srgbClr val="696363"/>
                </a:solidFill>
                <a:latin typeface="Times New Roman" panose="02020603050405020304"/>
                <a:cs typeface="Times New Roman" panose="02020603050405020304"/>
              </a:rPr>
              <a:t>5</a:t>
            </a:r>
            <a:endParaRPr sz="2600">
              <a:latin typeface="Times New Roman" panose="02020603050405020304"/>
              <a:cs typeface="Times New Roman" panose="02020603050405020304"/>
            </a:endParaRPr>
          </a:p>
        </p:txBody>
      </p:sp>
      <p:sp>
        <p:nvSpPr>
          <p:cNvPr id="3" name="object 3"/>
          <p:cNvSpPr txBox="1"/>
          <p:nvPr/>
        </p:nvSpPr>
        <p:spPr>
          <a:xfrm>
            <a:off x="62484" y="1517903"/>
            <a:ext cx="9022080" cy="1458595"/>
          </a:xfrm>
          <a:prstGeom prst="rect">
            <a:avLst/>
          </a:prstGeom>
          <a:solidFill>
            <a:srgbClr val="D24717"/>
          </a:solidFill>
        </p:spPr>
        <p:txBody>
          <a:bodyPr vert="horz" wrap="square" lIns="0" tIns="379730" rIns="0" bIns="0" rtlCol="0">
            <a:spAutoFit/>
          </a:bodyPr>
          <a:lstStyle/>
          <a:p>
            <a:pPr algn="ctr">
              <a:lnSpc>
                <a:spcPct val="100000"/>
              </a:lnSpc>
              <a:spcBef>
                <a:spcPts val="2990"/>
              </a:spcBef>
            </a:pPr>
            <a:r>
              <a:rPr sz="4000" dirty="0">
                <a:solidFill>
                  <a:srgbClr val="FFFFFF"/>
                </a:solidFill>
                <a:latin typeface="Franklin Gothic Medium" panose="020B0603020102020204"/>
                <a:cs typeface="Franklin Gothic Medium" panose="020B0603020102020204"/>
              </a:rPr>
              <a:t>Cloud</a:t>
            </a:r>
            <a:r>
              <a:rPr sz="4000" spc="-130" dirty="0">
                <a:solidFill>
                  <a:srgbClr val="FFFFFF"/>
                </a:solidFill>
                <a:latin typeface="Franklin Gothic Medium" panose="020B0603020102020204"/>
                <a:cs typeface="Franklin Gothic Medium" panose="020B0603020102020204"/>
              </a:rPr>
              <a:t> </a:t>
            </a:r>
            <a:r>
              <a:rPr sz="4000" spc="-55" dirty="0">
                <a:solidFill>
                  <a:srgbClr val="FFFFFF"/>
                </a:solidFill>
                <a:latin typeface="Franklin Gothic Medium" panose="020B0603020102020204"/>
                <a:cs typeface="Franklin Gothic Medium" panose="020B0603020102020204"/>
              </a:rPr>
              <a:t>Computing</a:t>
            </a:r>
            <a:r>
              <a:rPr sz="4000" spc="-135" dirty="0">
                <a:solidFill>
                  <a:srgbClr val="FFFFFF"/>
                </a:solidFill>
                <a:latin typeface="Franklin Gothic Medium" panose="020B0603020102020204"/>
                <a:cs typeface="Franklin Gothic Medium" panose="020B0603020102020204"/>
              </a:rPr>
              <a:t> </a:t>
            </a:r>
            <a:r>
              <a:rPr sz="4000" spc="-10" dirty="0">
                <a:solidFill>
                  <a:srgbClr val="FFFFFF"/>
                </a:solidFill>
                <a:latin typeface="Franklin Gothic Medium" panose="020B0603020102020204"/>
                <a:cs typeface="Franklin Gothic Medium" panose="020B0603020102020204"/>
              </a:rPr>
              <a:t>Fundamentals</a:t>
            </a:r>
            <a:endParaRPr sz="4000">
              <a:latin typeface="Franklin Gothic Medium" panose="020B0603020102020204"/>
              <a:cs typeface="Franklin Gothic Medium" panose="020B0603020102020204"/>
            </a:endParaRPr>
          </a:p>
        </p:txBody>
      </p:sp>
      <p:sp>
        <p:nvSpPr>
          <p:cNvPr id="5" name="object 5"/>
          <p:cNvSpPr/>
          <p:nvPr/>
        </p:nvSpPr>
        <p:spPr>
          <a:xfrm>
            <a:off x="146304"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p:txBody>
      </p:sp>
      <p:sp>
        <p:nvSpPr>
          <p:cNvPr id="6" name="object 6"/>
          <p:cNvSpPr txBox="1"/>
          <p:nvPr/>
        </p:nvSpPr>
        <p:spPr>
          <a:xfrm>
            <a:off x="309473" y="6314643"/>
            <a:ext cx="130175" cy="239395"/>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FFFFFF"/>
                </a:solidFill>
                <a:latin typeface="Franklin Gothic Medium" panose="020B0603020102020204"/>
                <a:cs typeface="Franklin Gothic Medium" panose="020B0603020102020204"/>
              </a:rPr>
              <a:t>1</a:t>
            </a:r>
            <a:endParaRPr sz="1400">
              <a:latin typeface="Franklin Gothic Medium" panose="020B0603020102020204"/>
              <a:cs typeface="Franklin Gothic Medium" panose="020B0603020102020204"/>
            </a:endParaRPr>
          </a:p>
        </p:txBody>
      </p:sp>
      <p:sp>
        <p:nvSpPr>
          <p:cNvPr id="7" name="object 7"/>
          <p:cNvSpPr txBox="1"/>
          <p:nvPr/>
        </p:nvSpPr>
        <p:spPr>
          <a:xfrm>
            <a:off x="993444" y="6256731"/>
            <a:ext cx="724535" cy="239395"/>
          </a:xfrm>
          <a:prstGeom prst="rect">
            <a:avLst/>
          </a:prstGeom>
        </p:spPr>
        <p:txBody>
          <a:bodyPr vert="horz" wrap="square" lIns="0" tIns="12700" rIns="0" bIns="0" rtlCol="0">
            <a:spAutoFit/>
          </a:bodyPr>
          <a:lstStyle/>
          <a:p>
            <a:pPr marL="12700">
              <a:lnSpc>
                <a:spcPct val="100000"/>
              </a:lnSpc>
              <a:spcBef>
                <a:spcPts val="100"/>
              </a:spcBef>
            </a:pPr>
            <a:r>
              <a:rPr sz="1400" spc="-90" dirty="0">
                <a:solidFill>
                  <a:srgbClr val="696363"/>
                </a:solidFill>
                <a:latin typeface="Times New Roman" panose="02020603050405020304"/>
                <a:cs typeface="Times New Roman" panose="02020603050405020304"/>
              </a:rPr>
              <a:t>IoT</a:t>
            </a:r>
            <a:r>
              <a:rPr sz="1400" spc="20" dirty="0">
                <a:solidFill>
                  <a:srgbClr val="696363"/>
                </a:solidFill>
                <a:latin typeface="Times New Roman" panose="02020603050405020304"/>
                <a:cs typeface="Times New Roman" panose="02020603050405020304"/>
              </a:rPr>
              <a:t> </a:t>
            </a:r>
            <a:r>
              <a:rPr sz="1400" spc="-50" dirty="0">
                <a:solidFill>
                  <a:srgbClr val="696363"/>
                </a:solidFill>
                <a:latin typeface="Times New Roman" panose="02020603050405020304"/>
                <a:cs typeface="Times New Roman" panose="02020603050405020304"/>
              </a:rPr>
              <a:t>Unit-5</a:t>
            </a:r>
            <a:endParaRPr sz="140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65125" y="452120"/>
            <a:ext cx="8493760" cy="5570855"/>
          </a:xfrm>
          <a:prstGeom prst="rect">
            <a:avLst/>
          </a:prstGeom>
          <a:noFill/>
        </p:spPr>
        <p:txBody>
          <a:bodyPr wrap="square" rtlCol="0" anchor="t">
            <a:noAutofit/>
          </a:bodyPr>
          <a:p>
            <a:pPr marL="12700" indent="0" algn="just">
              <a:lnSpc>
                <a:spcPct val="100000"/>
              </a:lnSpc>
              <a:spcBef>
                <a:spcPts val="170"/>
              </a:spcBef>
              <a:buClr>
                <a:srgbClr val="D24717"/>
              </a:buClr>
              <a:buSzPct val="83000"/>
              <a:buFont typeface="Segoe UI Symbol" panose="020B0502040204020203"/>
              <a:buNone/>
              <a:tabLst>
                <a:tab pos="287020" algn="l"/>
              </a:tabLst>
            </a:pP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Here are the key components and features of PaaS in cloud computing:</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287020" indent="-274320" algn="just">
              <a:lnSpc>
                <a:spcPct val="100000"/>
              </a:lnSpc>
              <a:spcBef>
                <a:spcPts val="170"/>
              </a:spcBef>
              <a:buClr>
                <a:srgbClr val="D24717"/>
              </a:buClr>
              <a:buSzPct val="83000"/>
              <a:buFont typeface="Segoe UI Symbol" panose="020B0502040204020203"/>
              <a:buChar char="⚫"/>
              <a:tabLst>
                <a:tab pos="287020"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4605" indent="0" algn="just">
              <a:lnSpc>
                <a:spcPts val="1730"/>
              </a:lnSpc>
              <a:spcBef>
                <a:spcPts val="585"/>
              </a:spcBef>
              <a:buClr>
                <a:srgbClr val="D24717"/>
              </a:buClr>
              <a:buSzPct val="83000"/>
              <a:buFont typeface="Segoe UI Symbol" panose="020B0502040204020203"/>
              <a:buNone/>
              <a:tabLst>
                <a:tab pos="286385" algn="l"/>
              </a:tabLst>
            </a:pPr>
            <a:r>
              <a:rPr kumimoji="0" sz="24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Development Environment:</a:t>
            </a: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 </a:t>
            </a:r>
            <a:r>
              <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PaaS offers a pre-configured and managed</a:t>
            </a:r>
            <a:endPar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12065" marR="14605" indent="0" algn="just">
              <a:lnSpc>
                <a:spcPts val="1730"/>
              </a:lnSpc>
              <a:spcBef>
                <a:spcPts val="585"/>
              </a:spcBef>
              <a:buClr>
                <a:srgbClr val="D24717"/>
              </a:buClr>
              <a:buSzPct val="83000"/>
              <a:buFont typeface="Segoe UI Symbol" panose="020B0502040204020203"/>
              <a:buNone/>
              <a:tabLst>
                <a:tab pos="286385" algn="l"/>
              </a:tabLst>
            </a:pPr>
            <a:r>
              <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development environment that includes programming languages, libraries,</a:t>
            </a:r>
            <a:endPar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12065" marR="14605" indent="0" algn="just">
              <a:lnSpc>
                <a:spcPts val="1730"/>
              </a:lnSpc>
              <a:spcBef>
                <a:spcPts val="585"/>
              </a:spcBef>
              <a:buClr>
                <a:srgbClr val="D24717"/>
              </a:buClr>
              <a:buSzPct val="83000"/>
              <a:buFont typeface="Segoe UI Symbol" panose="020B0502040204020203"/>
              <a:buNone/>
              <a:tabLst>
                <a:tab pos="286385" algn="l"/>
              </a:tabLst>
            </a:pPr>
            <a:r>
              <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frameworks, and development tools. Users can write, debug, and test their</a:t>
            </a:r>
            <a:endPar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12065" marR="14605" indent="0" algn="just">
              <a:lnSpc>
                <a:spcPts val="1730"/>
              </a:lnSpc>
              <a:spcBef>
                <a:spcPts val="585"/>
              </a:spcBef>
              <a:buClr>
                <a:srgbClr val="D24717"/>
              </a:buClr>
              <a:buSzPct val="83000"/>
              <a:buFont typeface="Segoe UI Symbol" panose="020B0502040204020203"/>
              <a:buNone/>
              <a:tabLst>
                <a:tab pos="286385" algn="l"/>
              </a:tabLst>
            </a:pPr>
            <a:r>
              <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applications directly within the platform.</a:t>
            </a:r>
            <a:endParaRPr kumimoji="0" lang="en-US" altLang="en-GB"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12065" marR="14605" indent="0" algn="just">
              <a:lnSpc>
                <a:spcPts val="1730"/>
              </a:lnSpc>
              <a:spcBef>
                <a:spcPts val="585"/>
              </a:spcBef>
              <a:buClr>
                <a:srgbClr val="D24717"/>
              </a:buClr>
              <a:buSzPct val="83000"/>
              <a:buFont typeface="Segoe UI Symbol" panose="020B0502040204020203"/>
              <a:buNone/>
              <a:tabLst>
                <a:tab pos="286385"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335" indent="0" algn="just">
              <a:lnSpc>
                <a:spcPct val="80000"/>
              </a:lnSpc>
              <a:spcBef>
                <a:spcPts val="610"/>
              </a:spcBef>
              <a:buClr>
                <a:srgbClr val="D24717"/>
              </a:buClr>
              <a:buSzPct val="83000"/>
              <a:buFont typeface="Segoe UI Symbol" panose="020B0502040204020203"/>
              <a:buNone/>
              <a:tabLst>
                <a:tab pos="286385" algn="l"/>
              </a:tabLst>
            </a:pPr>
            <a:r>
              <a:rPr kumimoji="0" sz="24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Deployment Services:</a:t>
            </a: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 PaaS provides deployment services that automate application deployment and scaling. Users can easily deploy their applications to the platform and take advantage of automated scaling capabilities to handle changes in user demand.</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12065" marR="13335" indent="0" algn="just">
              <a:lnSpc>
                <a:spcPct val="80000"/>
              </a:lnSpc>
              <a:spcBef>
                <a:spcPts val="610"/>
              </a:spcBef>
              <a:buClr>
                <a:srgbClr val="D24717"/>
              </a:buClr>
              <a:buSzPct val="83000"/>
              <a:buFont typeface="Segoe UI Symbol" panose="020B0502040204020203"/>
              <a:buNone/>
              <a:tabLst>
                <a:tab pos="286385"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970" indent="0" algn="just">
              <a:lnSpc>
                <a:spcPct val="80000"/>
              </a:lnSpc>
              <a:spcBef>
                <a:spcPts val="595"/>
              </a:spcBef>
              <a:buClr>
                <a:srgbClr val="D24717"/>
              </a:buClr>
              <a:buSzPct val="83000"/>
              <a:buFont typeface="Segoe UI Symbol" panose="020B0502040204020203"/>
              <a:buNone/>
              <a:tabLst>
                <a:tab pos="286385" algn="l"/>
              </a:tabLst>
            </a:pPr>
            <a:r>
              <a:rPr kumimoji="0" sz="24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Application Lifecycle Management:</a:t>
            </a: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 PaaS facilitates the management of the entire application lifecycle, including development, testing, deployment, and maintenance. It provides tools for version control, collaboration, monitoring, and troubleshooting.</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0705" y="382270"/>
            <a:ext cx="8218805" cy="5885815"/>
          </a:xfrm>
          <a:prstGeom prst="rect">
            <a:avLst/>
          </a:prstGeom>
        </p:spPr>
        <p:txBody>
          <a:bodyPr vert="horz" wrap="square" lIns="0" tIns="65405" rIns="0" bIns="0" rtlCol="0">
            <a:noAutofit/>
          </a:bodyPr>
          <a:lstStyle/>
          <a:p>
            <a:pPr marL="12065" marR="5715" indent="0" algn="just">
              <a:lnSpc>
                <a:spcPts val="1730"/>
              </a:lnSpc>
              <a:spcBef>
                <a:spcPts val="515"/>
              </a:spcBef>
              <a:buClr>
                <a:srgbClr val="D24717"/>
              </a:buClr>
              <a:buSzPct val="83000"/>
              <a:buFont typeface="Segoe UI Symbol" panose="020B0502040204020203"/>
              <a:buNone/>
              <a:tabLst>
                <a:tab pos="287020" algn="l"/>
              </a:tabLst>
            </a:pPr>
            <a:r>
              <a:rPr kumimoji="0" sz="23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Scalability and Availability:</a:t>
            </a:r>
            <a:r>
              <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PaaS platforms typically offer built-in</a:t>
            </a: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5715" indent="0" algn="just">
              <a:lnSpc>
                <a:spcPts val="1730"/>
              </a:lnSpc>
              <a:spcBef>
                <a:spcPts val="515"/>
              </a:spcBef>
              <a:buClr>
                <a:srgbClr val="D24717"/>
              </a:buClr>
              <a:buSzPct val="83000"/>
              <a:buFont typeface="Segoe UI Symbol" panose="020B0502040204020203"/>
              <a:buNone/>
              <a:tabLst>
                <a:tab pos="287020" algn="l"/>
              </a:tabLst>
            </a:pPr>
            <a:r>
              <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scalability and high availability features. Users can scale their applications</a:t>
            </a: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5715" indent="0" algn="just">
              <a:lnSpc>
                <a:spcPts val="1730"/>
              </a:lnSpc>
              <a:spcBef>
                <a:spcPts val="515"/>
              </a:spcBef>
              <a:buClr>
                <a:srgbClr val="D24717"/>
              </a:buClr>
              <a:buSzPct val="83000"/>
              <a:buFont typeface="Segoe UI Symbol" panose="020B0502040204020203"/>
              <a:buNone/>
              <a:tabLst>
                <a:tab pos="287020" algn="l"/>
              </a:tabLst>
            </a:pPr>
            <a:r>
              <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horizontally or vertically based on demand without worrying about infrastructure provisioning or configuration.</a:t>
            </a: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287020" marR="5715" indent="-274955" algn="just">
              <a:lnSpc>
                <a:spcPts val="1730"/>
              </a:lnSpc>
              <a:spcBef>
                <a:spcPts val="515"/>
              </a:spcBef>
              <a:buClr>
                <a:srgbClr val="D24717"/>
              </a:buClr>
              <a:buSzPct val="83000"/>
              <a:buFont typeface="Segoe UI Symbol" panose="020B0502040204020203"/>
              <a:buChar char="⚫"/>
              <a:tabLst>
                <a:tab pos="287020" algn="l"/>
              </a:tabLst>
            </a:pP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5715" indent="0" algn="just">
              <a:lnSpc>
                <a:spcPct val="80000"/>
              </a:lnSpc>
              <a:spcBef>
                <a:spcPts val="605"/>
              </a:spcBef>
              <a:buClr>
                <a:srgbClr val="D24717"/>
              </a:buClr>
              <a:buSzPct val="83000"/>
              <a:buFont typeface="Segoe UI Symbol" panose="020B0502040204020203"/>
              <a:buNone/>
              <a:tabLst>
                <a:tab pos="287020" algn="l"/>
              </a:tabLst>
            </a:pPr>
            <a:r>
              <a:rPr kumimoji="0" sz="23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Integration Capabilities:</a:t>
            </a:r>
            <a:r>
              <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PaaS platforms often provide integration services, allowing users to connect their applications with other services or APIs. This enables seamless data exchange and integration with external systems such as databases, messaging queues, or third-party services.</a:t>
            </a: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287020" marR="5715" indent="-274955" algn="just">
              <a:lnSpc>
                <a:spcPct val="80000"/>
              </a:lnSpc>
              <a:spcBef>
                <a:spcPts val="605"/>
              </a:spcBef>
              <a:buClr>
                <a:srgbClr val="D24717"/>
              </a:buClr>
              <a:buSzPct val="83000"/>
              <a:buFont typeface="Segoe UI Symbol" panose="020B0502040204020203"/>
              <a:buChar char="⚫"/>
              <a:tabLst>
                <a:tab pos="287020" algn="l"/>
              </a:tabLst>
            </a:pP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6350" indent="0" algn="just">
              <a:lnSpc>
                <a:spcPct val="80000"/>
              </a:lnSpc>
              <a:spcBef>
                <a:spcPts val="600"/>
              </a:spcBef>
              <a:buClr>
                <a:srgbClr val="D24717"/>
              </a:buClr>
              <a:buSzPct val="83000"/>
              <a:buFont typeface="Segoe UI Symbol" panose="020B0502040204020203"/>
              <a:buNone/>
              <a:tabLst>
                <a:tab pos="287020" algn="l"/>
              </a:tabLst>
            </a:pPr>
            <a:r>
              <a:rPr kumimoji="0" sz="23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Database and Storage Services:</a:t>
            </a:r>
            <a:r>
              <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PaaS includes managed database and storage services. Users can utilize these services to store and manage application data without the need for manual database setup or administration.</a:t>
            </a: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287020" marR="6350" indent="-274955" algn="just">
              <a:lnSpc>
                <a:spcPct val="80000"/>
              </a:lnSpc>
              <a:spcBef>
                <a:spcPts val="600"/>
              </a:spcBef>
              <a:buClr>
                <a:srgbClr val="D24717"/>
              </a:buClr>
              <a:buSzPct val="83000"/>
              <a:buFont typeface="Segoe UI Symbol" panose="020B0502040204020203"/>
              <a:buChar char="⚫"/>
              <a:tabLst>
                <a:tab pos="287020" algn="l"/>
              </a:tabLst>
            </a:pP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6985" indent="0" algn="just">
              <a:lnSpc>
                <a:spcPct val="80000"/>
              </a:lnSpc>
              <a:spcBef>
                <a:spcPts val="600"/>
              </a:spcBef>
              <a:buClr>
                <a:srgbClr val="D24717"/>
              </a:buClr>
              <a:buSzPct val="83000"/>
              <a:buFont typeface="Segoe UI Symbol" panose="020B0502040204020203"/>
              <a:buNone/>
              <a:tabLst>
                <a:tab pos="287020" algn="l"/>
              </a:tabLst>
            </a:pPr>
            <a:r>
              <a:rPr kumimoji="0" sz="23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Collaboration and Teamwork:</a:t>
            </a:r>
            <a:r>
              <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PaaS platforms often support collaboration features that enable teams to work together on application development and share resources, code repositories, and project management tools.</a:t>
            </a:r>
            <a:endParaRPr kumimoji="0" sz="23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287020" marR="5715" indent="-274955" algn="just">
              <a:lnSpc>
                <a:spcPct val="80000"/>
              </a:lnSpc>
              <a:spcBef>
                <a:spcPts val="605"/>
              </a:spcBef>
              <a:buClr>
                <a:srgbClr val="D24717"/>
              </a:buClr>
              <a:buSzPct val="83000"/>
              <a:buFont typeface="Segoe UI Symbol" panose="020B0502040204020203"/>
              <a:buChar char="⚫"/>
              <a:tabLst>
                <a:tab pos="287020" algn="l"/>
              </a:tabLst>
            </a:pPr>
            <a:endParaRPr sz="2300">
              <a:latin typeface="Times New Roman" panose="02020603050405020304"/>
              <a:cs typeface="Times New Roman" panose="02020603050405020304"/>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6195">
              <a:lnSpc>
                <a:spcPts val="1665"/>
              </a:lnSpc>
            </a:pPr>
            <a:fld id="{81D60167-4931-47E6-BA6A-407CBD079E47}" type="slidenum">
              <a:rPr spc="-25" dirty="0"/>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2120" y="500380"/>
            <a:ext cx="8362315" cy="5536565"/>
          </a:xfrm>
          <a:prstGeom prst="rect">
            <a:avLst/>
          </a:prstGeom>
          <a:noFill/>
        </p:spPr>
        <p:txBody>
          <a:bodyPr wrap="square" rtlCol="0" anchor="t">
            <a:noAutofit/>
          </a:bodyPr>
          <a:p>
            <a:pPr marL="287020" marR="5715" indent="-274955" algn="just">
              <a:lnSpc>
                <a:spcPct val="80000"/>
              </a:lnSpc>
              <a:spcBef>
                <a:spcPts val="605"/>
              </a:spcBef>
              <a:buClr>
                <a:srgbClr val="D24717"/>
              </a:buClr>
              <a:buSzPct val="83000"/>
              <a:buFont typeface="Segoe UI Symbol" panose="020B0502040204020203"/>
              <a:buChar char="⚫"/>
              <a:tabLst>
                <a:tab pos="287020" algn="l"/>
              </a:tabLst>
            </a:pPr>
            <a:r>
              <a:rPr kumimoji="0" sz="24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Cost Optimization:</a:t>
            </a: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 PaaS follows a pay-as-you-go model, where users are billed based on their resource consumption. It allows users to optimize costs by dynamically adjusting resources and scaling based on application requirements.</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287020" marR="5715" indent="-274955" algn="just">
              <a:lnSpc>
                <a:spcPct val="80000"/>
              </a:lnSpc>
              <a:spcBef>
                <a:spcPts val="605"/>
              </a:spcBef>
              <a:buClr>
                <a:srgbClr val="D24717"/>
              </a:buClr>
              <a:buSzPct val="83000"/>
              <a:buFont typeface="Segoe UI Symbol" panose="020B0502040204020203"/>
              <a:buChar char="⚫"/>
              <a:tabLst>
                <a:tab pos="287020"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5080" indent="0" algn="just">
              <a:lnSpc>
                <a:spcPct val="80000"/>
              </a:lnSpc>
              <a:spcBef>
                <a:spcPts val="600"/>
              </a:spcBef>
              <a:buClr>
                <a:srgbClr val="D24717"/>
              </a:buClr>
              <a:buSzPct val="83000"/>
              <a:buFont typeface="Segoe UI Symbol" panose="020B0502040204020203"/>
              <a:buNone/>
              <a:tabLst>
                <a:tab pos="287020" algn="l"/>
              </a:tabLst>
            </a:pP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PaaS is particularly advantageous for developers and businesses looking to streamline the application development process, reduce infrastructure management overhead, and improve time-to-market. It provides a flexible and scalable environment that allows developers to focus on writing code and building applications rather than managing servers and infrastructure.</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a:p>
            <a:pPr marL="12065" marR="5080" indent="0" algn="just">
              <a:lnSpc>
                <a:spcPct val="80000"/>
              </a:lnSpc>
              <a:spcBef>
                <a:spcPts val="600"/>
              </a:spcBef>
              <a:buClr>
                <a:srgbClr val="D24717"/>
              </a:buClr>
              <a:buSzPct val="83000"/>
              <a:buFont typeface="Segoe UI Symbol" panose="020B0502040204020203"/>
              <a:buNone/>
              <a:tabLst>
                <a:tab pos="287020"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8890" indent="0" algn="just">
              <a:lnSpc>
                <a:spcPts val="1730"/>
              </a:lnSpc>
              <a:spcBef>
                <a:spcPts val="585"/>
              </a:spcBef>
              <a:buClr>
                <a:srgbClr val="D24717"/>
              </a:buClr>
              <a:buSzPct val="83000"/>
              <a:buFont typeface="Segoe UI Symbol" panose="020B0502040204020203"/>
              <a:buNone/>
              <a:tabLst>
                <a:tab pos="287020" algn="l"/>
              </a:tabLst>
            </a:pP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rPr>
              <a:t>Some popular examples of PaaS providers include Heroku, Google App Engine, Microsoft Azure App Service, and AWS Elastic Beanstalk.</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sym typeface="+mn-ea"/>
            </a:endParaRPr>
          </a:p>
        </p:txBody>
      </p:sp>
      <p:sp>
        <p:nvSpPr>
          <p:cNvPr id="3" name="Text Box 2"/>
          <p:cNvSpPr txBox="1"/>
          <p:nvPr/>
        </p:nvSpPr>
        <p:spPr>
          <a:xfrm>
            <a:off x="452755" y="6429375"/>
            <a:ext cx="3048000" cy="368300"/>
          </a:xfrm>
          <a:prstGeom prst="rect">
            <a:avLst/>
          </a:prstGeom>
          <a:noFill/>
        </p:spPr>
        <p:txBody>
          <a:bodyPr wrap="square" rtlCol="0">
            <a:spAutoFit/>
          </a:bodyPr>
          <a:p>
            <a:endParaRPr lang="en-GB"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TB1WyglO7voK1RjSZFwXXciCFXa-2305-1450.png_"/>
          <p:cNvPicPr>
            <a:picLocks noChangeAspect="1"/>
          </p:cNvPicPr>
          <p:nvPr/>
        </p:nvPicPr>
        <p:blipFill>
          <a:blip r:embed="rId1"/>
          <a:stretch>
            <a:fillRect/>
          </a:stretch>
        </p:blipFill>
        <p:spPr>
          <a:xfrm>
            <a:off x="381000" y="455930"/>
            <a:ext cx="8540115" cy="5372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261873"/>
            <a:ext cx="6473825" cy="635000"/>
          </a:xfrm>
          <a:prstGeom prst="rect">
            <a:avLst/>
          </a:prstGeom>
        </p:spPr>
        <p:txBody>
          <a:bodyPr vert="horz" wrap="square" lIns="0" tIns="12065" rIns="0" bIns="0" rtlCol="0">
            <a:spAutoFit/>
          </a:bodyPr>
          <a:lstStyle/>
          <a:p>
            <a:pPr marL="12700">
              <a:lnSpc>
                <a:spcPct val="100000"/>
              </a:lnSpc>
              <a:spcBef>
                <a:spcPts val="95"/>
              </a:spcBef>
            </a:pPr>
            <a:r>
              <a:rPr sz="4000" spc="-25" dirty="0"/>
              <a:t>Properties</a:t>
            </a:r>
            <a:r>
              <a:rPr sz="4000" spc="-125" dirty="0"/>
              <a:t> </a:t>
            </a:r>
            <a:r>
              <a:rPr sz="4000" dirty="0"/>
              <a:t>and</a:t>
            </a:r>
            <a:r>
              <a:rPr sz="4000" spc="-140" dirty="0"/>
              <a:t> </a:t>
            </a:r>
            <a:r>
              <a:rPr sz="4000" spc="-10" dirty="0"/>
              <a:t>Characteristics</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553720"/>
          </a:xfrm>
        </p:spPr>
        <p:txBody>
          <a:bodyPr/>
          <a:p>
            <a:r>
              <a:rPr lang="en-US" altLang="en-GB"/>
              <a:t>Multi-Cloud</a:t>
            </a:r>
            <a:endParaRPr lang="en-US" altLang="en-GB"/>
          </a:p>
        </p:txBody>
      </p:sp>
      <p:sp>
        <p:nvSpPr>
          <p:cNvPr id="3" name="Text Placeholder 2"/>
          <p:cNvSpPr>
            <a:spLocks noGrp="1"/>
          </p:cNvSpPr>
          <p:nvPr>
            <p:ph type="body" idx="1"/>
          </p:nvPr>
        </p:nvSpPr>
        <p:spPr>
          <a:xfrm>
            <a:off x="969975" y="1358613"/>
            <a:ext cx="7204049" cy="4001135"/>
          </a:xfrm>
        </p:spPr>
        <p:txBody>
          <a:bodyPr/>
          <a:p>
            <a:pPr algn="just"/>
            <a:r>
              <a:rPr lang="en-US" altLang="en-GB"/>
              <a:t>Multi-cloud is the use of two or more cloud providers together, they might be public, private or a mix of both to achieve the organization’s goals. Basically, it is the use of various types of cloud operators to have more features and increase their organization’s flexibility which also covers the disadvantages of the individual platforms. Companies prefer multi-cloud environments as they can distribute computing resources and minimize the risk of downtime and data loss.</a:t>
            </a:r>
            <a:endParaRPr lang="en-US" alt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553720"/>
          </a:xfrm>
        </p:spPr>
        <p:txBody>
          <a:bodyPr/>
          <a:p>
            <a:r>
              <a:rPr lang="en-US" altLang="en-GB"/>
              <a:t>Why Use a Multi Cloud?</a:t>
            </a:r>
            <a:endParaRPr lang="en-US" altLang="en-GB"/>
          </a:p>
        </p:txBody>
      </p:sp>
      <p:sp>
        <p:nvSpPr>
          <p:cNvPr id="3" name="Text Placeholder 2"/>
          <p:cNvSpPr>
            <a:spLocks noGrp="1"/>
          </p:cNvSpPr>
          <p:nvPr>
            <p:ph type="body" idx="1"/>
          </p:nvPr>
        </p:nvSpPr>
        <p:spPr>
          <a:xfrm>
            <a:off x="633095" y="1028700"/>
            <a:ext cx="8013700" cy="5197475"/>
          </a:xfrm>
        </p:spPr>
        <p:txBody>
          <a:bodyPr>
            <a:noAutofit/>
          </a:bodyPr>
          <a:p>
            <a:pPr algn="just"/>
            <a:r>
              <a:rPr lang="en-US" altLang="en-GB" sz="2300"/>
              <a:t>Multi cloud strategy empowers organization with flexibility, resilience and performance optimization. It access multi diverse cloud services and provides innovation and mitigating risks. The following are the reasons to use Multi Cloud Strategy:</a:t>
            </a:r>
            <a:endParaRPr lang="en-US" altLang="en-GB" sz="2300"/>
          </a:p>
          <a:p>
            <a:pPr algn="just"/>
            <a:endParaRPr lang="en-US" altLang="en-GB" sz="2300"/>
          </a:p>
          <a:p>
            <a:pPr marL="342900" indent="-342900" algn="just">
              <a:buFont typeface="Arial" panose="020B0604020202020204" pitchFamily="34" charset="0"/>
              <a:buChar char="•"/>
            </a:pPr>
            <a:r>
              <a:rPr lang="en-US" altLang="en-GB" sz="2300" b="1"/>
              <a:t>Flexibility and Redundancy:</a:t>
            </a:r>
            <a:r>
              <a:rPr lang="en-US" altLang="en-GB" sz="2300"/>
              <a:t> It offers the flexibility to choose the best services from different cloud providers ensuring redundancy and reducing risk of downtime.</a:t>
            </a:r>
            <a:endParaRPr lang="en-US" altLang="en-GB" sz="2300"/>
          </a:p>
          <a:p>
            <a:pPr marL="342900" indent="-342900" algn="just">
              <a:buFont typeface="Arial" panose="020B0604020202020204" pitchFamily="34" charset="0"/>
              <a:buChar char="•"/>
            </a:pPr>
            <a:r>
              <a:rPr lang="en-US" altLang="en-GB" sz="2300" b="1"/>
              <a:t>Vendor Lock-in Mitigation:</a:t>
            </a:r>
            <a:r>
              <a:rPr lang="en-US" altLang="en-GB" sz="2300"/>
              <a:t> It helps organizations to avoid dependency on single cloud provider. It helps to avoid the mitigating risks associated with vendor lock-in and negotiation leverage.</a:t>
            </a:r>
            <a:endParaRPr lang="en-US" altLang="en-GB" sz="2300"/>
          </a:p>
          <a:p>
            <a:pPr marL="342900" indent="-342900" algn="just">
              <a:buFont typeface="Arial" panose="020B0604020202020204" pitchFamily="34" charset="0"/>
              <a:buChar char="•"/>
            </a:pPr>
            <a:r>
              <a:rPr lang="en-US" altLang="en-GB" sz="2300" b="1"/>
              <a:t>Optimized Performance:</a:t>
            </a:r>
            <a:r>
              <a:rPr lang="en-US" altLang="en-GB" sz="2300"/>
              <a:t> On using multiple cloud providers facilitates in optimizing the workload based on specific requirements such as geographical locations, scalability and cost.</a:t>
            </a:r>
            <a:endParaRPr lang="en-US" altLang="en-GB" sz="2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28600" y="1143000"/>
            <a:ext cx="8650605" cy="48266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038225" y="381000"/>
            <a:ext cx="7044690" cy="5825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553720"/>
          </a:xfrm>
        </p:spPr>
        <p:txBody>
          <a:bodyPr/>
          <a:p>
            <a:r>
              <a:rPr lang="en-US" altLang="en-GB"/>
              <a:t>Advantages of Using Multi-Cloud Strategy</a:t>
            </a:r>
            <a:endParaRPr lang="en-US" altLang="en-GB"/>
          </a:p>
        </p:txBody>
      </p:sp>
      <p:sp>
        <p:nvSpPr>
          <p:cNvPr id="3" name="Text Placeholder 2"/>
          <p:cNvSpPr>
            <a:spLocks noGrp="1"/>
          </p:cNvSpPr>
          <p:nvPr>
            <p:ph type="body" idx="1"/>
          </p:nvPr>
        </p:nvSpPr>
        <p:spPr>
          <a:xfrm>
            <a:off x="970280" y="1358900"/>
            <a:ext cx="7204075" cy="5180965"/>
          </a:xfrm>
        </p:spPr>
        <p:txBody>
          <a:bodyPr>
            <a:noAutofit/>
          </a:bodyPr>
          <a:p>
            <a:pPr marL="457200" indent="-457200" algn="just">
              <a:buFont typeface="Arial" panose="020B0604020202020204" pitchFamily="34" charset="0"/>
              <a:buChar char="•"/>
            </a:pPr>
            <a:r>
              <a:rPr lang="en-US" altLang="en-GB" sz="2400" b="1"/>
              <a:t>Vendor Flexibility:</a:t>
            </a:r>
            <a:r>
              <a:rPr lang="en-US" altLang="en-GB" sz="2400"/>
              <a:t> It provides flexibility of using multi cloud providers for organizations to use best services and pricing models from each vendor.</a:t>
            </a:r>
            <a:endParaRPr lang="en-US" altLang="en-GB" sz="2400"/>
          </a:p>
          <a:p>
            <a:pPr marL="457200" indent="-457200" algn="just">
              <a:buFont typeface="Arial" panose="020B0604020202020204" pitchFamily="34" charset="0"/>
              <a:buChar char="•"/>
            </a:pPr>
            <a:endParaRPr lang="en-US" altLang="en-GB" sz="2400"/>
          </a:p>
          <a:p>
            <a:pPr marL="457200" indent="-457200" algn="just">
              <a:buFont typeface="Arial" panose="020B0604020202020204" pitchFamily="34" charset="0"/>
              <a:buChar char="•"/>
            </a:pPr>
            <a:r>
              <a:rPr lang="en-US" altLang="en-GB" sz="2400" b="1"/>
              <a:t>Risk Mitigation:</a:t>
            </a:r>
            <a:r>
              <a:rPr lang="en-US" altLang="en-GB" sz="2400"/>
              <a:t> It reduces the risk of data loss, by distributing and maintaining the workload across mutli cloud platforms enhancing resilience and disaster recovery.</a:t>
            </a:r>
            <a:endParaRPr lang="en-US" altLang="en-GB" sz="2400"/>
          </a:p>
          <a:p>
            <a:pPr marL="457200" indent="-457200" algn="just">
              <a:buFont typeface="Arial" panose="020B0604020202020204" pitchFamily="34" charset="0"/>
              <a:buChar char="•"/>
            </a:pPr>
            <a:endParaRPr lang="en-US" altLang="en-GB" sz="2400"/>
          </a:p>
          <a:p>
            <a:pPr marL="457200" indent="-457200" algn="just">
              <a:buFont typeface="Arial" panose="020B0604020202020204" pitchFamily="34" charset="0"/>
              <a:buChar char="•"/>
            </a:pPr>
            <a:r>
              <a:rPr lang="en-US" altLang="en-GB" sz="2400" b="1"/>
              <a:t>Geographic Reach:</a:t>
            </a:r>
            <a:r>
              <a:rPr lang="en-US" altLang="en-GB" sz="2400"/>
              <a:t> It facilitates organizations to deploy resources in multi regions across the world. It improves the performance of global users ensuring compliances.</a:t>
            </a:r>
            <a:endParaRPr lang="en-US" altLang="en-GB"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244" y="719073"/>
            <a:ext cx="977265" cy="635000"/>
          </a:xfrm>
          <a:prstGeom prst="rect">
            <a:avLst/>
          </a:prstGeom>
        </p:spPr>
        <p:txBody>
          <a:bodyPr vert="horz" wrap="square" lIns="0" tIns="12065" rIns="0" bIns="0" rtlCol="0">
            <a:spAutoFit/>
          </a:bodyPr>
          <a:lstStyle/>
          <a:p>
            <a:pPr marL="12700">
              <a:lnSpc>
                <a:spcPct val="100000"/>
              </a:lnSpc>
              <a:spcBef>
                <a:spcPts val="95"/>
              </a:spcBef>
            </a:pPr>
            <a:r>
              <a:rPr sz="4000" spc="-40" dirty="0"/>
              <a:t>IaaS</a:t>
            </a:r>
            <a:endParaRPr sz="4000"/>
          </a:p>
        </p:txBody>
      </p:sp>
      <p:sp>
        <p:nvSpPr>
          <p:cNvPr id="3" name="object 3"/>
          <p:cNvSpPr/>
          <p:nvPr/>
        </p:nvSpPr>
        <p:spPr>
          <a:xfrm>
            <a:off x="146304"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p:txBody>
      </p:sp>
      <p:sp>
        <p:nvSpPr>
          <p:cNvPr id="4" name="object 4"/>
          <p:cNvSpPr txBox="1"/>
          <p:nvPr/>
        </p:nvSpPr>
        <p:spPr>
          <a:xfrm>
            <a:off x="682244" y="1676272"/>
            <a:ext cx="7936865" cy="3560445"/>
          </a:xfrm>
          <a:prstGeom prst="rect">
            <a:avLst/>
          </a:prstGeom>
        </p:spPr>
        <p:txBody>
          <a:bodyPr vert="horz" wrap="square" lIns="0" tIns="74295" rIns="0" bIns="0" rtlCol="0">
            <a:spAutoFit/>
          </a:bodyPr>
          <a:lstStyle/>
          <a:p>
            <a:pPr marL="285115" marR="5080" indent="-273050" algn="just">
              <a:lnSpc>
                <a:spcPct val="80000"/>
              </a:lnSpc>
              <a:spcBef>
                <a:spcPts val="585"/>
              </a:spcBef>
              <a:buClr>
                <a:srgbClr val="D24717"/>
              </a:buClr>
              <a:buSzPct val="85000"/>
              <a:buFont typeface="Segoe UI Symbol" panose="020B0502040204020203"/>
              <a:buChar char="⚫"/>
              <a:tabLst>
                <a:tab pos="287020" algn="l"/>
              </a:tabLst>
            </a:pP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Infrastructure-as-a-Service (IaaS) is a cloud computing model that provides virtualized computing resources over the internet. With IaaS, users can access and manage fundamental IT infrastructure components such as virtual machines (VMs), 	storage, and networks.</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5080" indent="0" algn="just">
              <a:lnSpc>
                <a:spcPct val="80000"/>
              </a:lnSpc>
              <a:spcBef>
                <a:spcPts val="585"/>
              </a:spcBef>
              <a:buClr>
                <a:srgbClr val="D24717"/>
              </a:buClr>
              <a:buSzPct val="85000"/>
              <a:buFont typeface="Segoe UI Symbol" panose="020B0502040204020203"/>
              <a:buNone/>
              <a:tabLst>
                <a:tab pos="287020"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285115" marR="6985" indent="-273050" algn="just">
              <a:lnSpc>
                <a:spcPct val="80000"/>
              </a:lnSpc>
              <a:spcBef>
                <a:spcPts val="600"/>
              </a:spcBef>
              <a:buClr>
                <a:srgbClr val="D24717"/>
              </a:buClr>
              <a:buSzPct val="85000"/>
              <a:buFont typeface="Segoe UI Symbol" panose="020B0502040204020203"/>
              <a:buChar char="⚫"/>
              <a:tabLst>
                <a:tab pos="287020" algn="l"/>
              </a:tabLst>
            </a:pP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In the IaaS model, the service provider maintains the underlying physical infrastructure, including servers, storage devices, and networking equipment, while users have control over the virtualized resources and the operating systems and applications running on them.</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700" indent="0" algn="just">
              <a:lnSpc>
                <a:spcPct val="100000"/>
              </a:lnSpc>
              <a:spcBef>
                <a:spcPts val="120"/>
              </a:spcBef>
              <a:buClr>
                <a:srgbClr val="D24717"/>
              </a:buClr>
              <a:buSzPct val="85000"/>
              <a:buFont typeface="Segoe UI Symbol" panose="020B0502040204020203"/>
              <a:buNone/>
              <a:tabLst>
                <a:tab pos="285115"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6195">
              <a:lnSpc>
                <a:spcPts val="1665"/>
              </a:lnSpc>
            </a:pPr>
            <a:fld id="{81D60167-4931-47E6-BA6A-407CBD079E47}" type="slidenum">
              <a:rPr spc="-25" dirty="0"/>
            </a:fld>
            <a:endParaRPr spc="-2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1107440"/>
          </a:xfrm>
        </p:spPr>
        <p:txBody>
          <a:bodyPr/>
          <a:p>
            <a:r>
              <a:rPr lang="en-US" altLang="en-GB"/>
              <a:t>Disadvantages of using Multi-Cloud Strategy</a:t>
            </a:r>
            <a:endParaRPr lang="en-US" altLang="en-GB"/>
          </a:p>
        </p:txBody>
      </p:sp>
      <p:sp>
        <p:nvSpPr>
          <p:cNvPr id="3" name="Text Placeholder 2"/>
          <p:cNvSpPr>
            <a:spLocks noGrp="1"/>
          </p:cNvSpPr>
          <p:nvPr>
            <p:ph type="body" idx="1"/>
          </p:nvPr>
        </p:nvSpPr>
        <p:spPr>
          <a:xfrm>
            <a:off x="718820" y="1524000"/>
            <a:ext cx="7760335" cy="4952365"/>
          </a:xfrm>
        </p:spPr>
        <p:txBody>
          <a:bodyPr>
            <a:noAutofit/>
          </a:bodyPr>
          <a:p>
            <a:pPr algn="just"/>
            <a:r>
              <a:rPr lang="en-US" altLang="en-GB" sz="2500" b="1"/>
              <a:t>Talent Management:</a:t>
            </a:r>
            <a:r>
              <a:rPr lang="en-US" altLang="en-GB" sz="2500"/>
              <a:t> Finding the right people to manage and develop on a multi-cloud infrastructure can be a hassle.</a:t>
            </a:r>
            <a:endParaRPr lang="en-US" altLang="en-GB" sz="2500"/>
          </a:p>
          <a:p>
            <a:pPr algn="just"/>
            <a:endParaRPr lang="en-US" altLang="en-GB" sz="2500"/>
          </a:p>
          <a:p>
            <a:pPr algn="just"/>
            <a:r>
              <a:rPr lang="en-US" altLang="en-GB" sz="2500" b="1"/>
              <a:t>Cost estimation, Optimization and Reporting:</a:t>
            </a:r>
            <a:r>
              <a:rPr lang="en-US" altLang="en-GB" sz="2500"/>
              <a:t> Getting a multi cloud provider might sound easy and cheap but estimating the costs and consolidating it is tough.</a:t>
            </a:r>
            <a:endParaRPr lang="en-US" altLang="en-GB" sz="2500"/>
          </a:p>
          <a:p>
            <a:pPr algn="just"/>
            <a:endParaRPr lang="en-US" altLang="en-GB" sz="2500"/>
          </a:p>
          <a:p>
            <a:pPr algn="just"/>
            <a:r>
              <a:rPr lang="en-US" altLang="en-GB" sz="2500" b="1"/>
              <a:t>Security Risks :</a:t>
            </a:r>
            <a:r>
              <a:rPr lang="en-US" altLang="en-GB" sz="2500"/>
              <a:t> Handling a multi cloud environment is difficult because they have to manage all individual providers and their respective security protocols which increases complexity in maintaining consistent security standards.</a:t>
            </a:r>
            <a:endParaRPr lang="en-US" altLang="en-GB" sz="2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553720"/>
          </a:xfrm>
        </p:spPr>
        <p:txBody>
          <a:bodyPr/>
          <a:p>
            <a:r>
              <a:rPr lang="en-US" altLang="en-GB"/>
              <a:t>Inter-cloud</a:t>
            </a:r>
            <a:endParaRPr lang="en-US" altLang="en-GB"/>
          </a:p>
        </p:txBody>
      </p:sp>
      <p:sp>
        <p:nvSpPr>
          <p:cNvPr id="3" name="Text Placeholder 2"/>
          <p:cNvSpPr>
            <a:spLocks noGrp="1"/>
          </p:cNvSpPr>
          <p:nvPr>
            <p:ph type="body" idx="1"/>
          </p:nvPr>
        </p:nvSpPr>
        <p:spPr>
          <a:xfrm>
            <a:off x="969975" y="1358613"/>
            <a:ext cx="7204049" cy="3601085"/>
          </a:xfrm>
        </p:spPr>
        <p:txBody>
          <a:bodyPr/>
          <a:p>
            <a:pPr algn="just"/>
            <a:r>
              <a:rPr lang="en-US" altLang="en-GB"/>
              <a:t>Inter-cloud computing (also known as cloud federation or cloud-of-clouds) is a model where multiple cloud environments—possibly from different providers—interact, share resources, and collaborate to deliver services seamlessly. This could be:</a:t>
            </a:r>
            <a:endParaRPr lang="en-US" altLang="en-GB"/>
          </a:p>
          <a:p>
            <a:pPr algn="just"/>
            <a:endParaRPr lang="en-US" altLang="en-GB"/>
          </a:p>
          <a:p>
            <a:pPr marL="457200" indent="-457200" algn="just">
              <a:buFont typeface="Arial" panose="020B0604020202020204" pitchFamily="34" charset="0"/>
              <a:buChar char="•"/>
            </a:pPr>
            <a:r>
              <a:rPr lang="en-US" altLang="en-GB"/>
              <a:t>Public-to-public (e.g., AWS to Azure)</a:t>
            </a:r>
            <a:endParaRPr lang="en-US" altLang="en-GB"/>
          </a:p>
          <a:p>
            <a:pPr marL="457200" indent="-457200" algn="just">
              <a:buFont typeface="Arial" panose="020B0604020202020204" pitchFamily="34" charset="0"/>
              <a:buChar char="•"/>
            </a:pPr>
            <a:endParaRPr lang="en-US" altLang="en-GB"/>
          </a:p>
          <a:p>
            <a:pPr marL="457200" indent="-457200" algn="just">
              <a:buFont typeface="Arial" panose="020B0604020202020204" pitchFamily="34" charset="0"/>
              <a:buChar char="•"/>
            </a:pPr>
            <a:r>
              <a:rPr lang="en-US" altLang="en-GB"/>
              <a:t>Public-to-private</a:t>
            </a:r>
            <a:endParaRPr lang="en-US" alt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905000" y="1013460"/>
            <a:ext cx="5236845" cy="40824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553720"/>
          </a:xfrm>
        </p:spPr>
        <p:txBody>
          <a:bodyPr/>
          <a:p>
            <a:r>
              <a:rPr lang="en-US" altLang="en-GB"/>
              <a:t>Why Inter-cloud in IoT?</a:t>
            </a:r>
            <a:endParaRPr lang="en-US" altLang="en-GB"/>
          </a:p>
        </p:txBody>
      </p:sp>
      <p:sp>
        <p:nvSpPr>
          <p:cNvPr id="3" name="Text Placeholder 2"/>
          <p:cNvSpPr>
            <a:spLocks noGrp="1"/>
          </p:cNvSpPr>
          <p:nvPr>
            <p:ph type="body" idx="1"/>
          </p:nvPr>
        </p:nvSpPr>
        <p:spPr>
          <a:xfrm>
            <a:off x="969975" y="1358613"/>
            <a:ext cx="7204049" cy="4801235"/>
          </a:xfrm>
        </p:spPr>
        <p:txBody>
          <a:bodyPr/>
          <a:p>
            <a:pPr algn="just"/>
            <a:r>
              <a:rPr lang="en-US" altLang="en-GB"/>
              <a:t>IoT ecosystems involve massive amounts of data generated by heterogeneous devices (sensors, actuators, etc.) often spread across wide geographic areas. A single cloud provider may not always offer:</a:t>
            </a:r>
            <a:endParaRPr lang="en-US" altLang="en-GB"/>
          </a:p>
          <a:p>
            <a:pPr algn="just"/>
            <a:endParaRPr lang="en-US" altLang="en-GB"/>
          </a:p>
          <a:p>
            <a:pPr marL="457200" indent="-457200" algn="just">
              <a:buFont typeface="Arial" panose="020B0604020202020204" pitchFamily="34" charset="0"/>
              <a:buChar char="•"/>
            </a:pPr>
            <a:r>
              <a:rPr lang="en-US" altLang="en-GB"/>
              <a:t>Low latency</a:t>
            </a:r>
            <a:endParaRPr lang="en-US" altLang="en-GB"/>
          </a:p>
          <a:p>
            <a:pPr marL="457200" indent="-457200" algn="just">
              <a:buFont typeface="Arial" panose="020B0604020202020204" pitchFamily="34" charset="0"/>
              <a:buChar char="•"/>
            </a:pPr>
            <a:endParaRPr lang="en-US" altLang="en-GB"/>
          </a:p>
          <a:p>
            <a:pPr marL="457200" indent="-457200" algn="just">
              <a:buFont typeface="Arial" panose="020B0604020202020204" pitchFamily="34" charset="0"/>
              <a:buChar char="•"/>
            </a:pPr>
            <a:r>
              <a:rPr lang="en-US" altLang="en-GB"/>
              <a:t>Compliance with local data regulations</a:t>
            </a:r>
            <a:endParaRPr lang="en-US" altLang="en-GB"/>
          </a:p>
          <a:p>
            <a:pPr marL="457200" indent="-457200" algn="just">
              <a:buFont typeface="Arial" panose="020B0604020202020204" pitchFamily="34" charset="0"/>
              <a:buChar char="•"/>
            </a:pPr>
            <a:endParaRPr lang="en-US" altLang="en-GB"/>
          </a:p>
          <a:p>
            <a:pPr marL="457200" indent="-457200" algn="just">
              <a:buFont typeface="Arial" panose="020B0604020202020204" pitchFamily="34" charset="0"/>
              <a:buChar char="•"/>
            </a:pPr>
            <a:r>
              <a:rPr lang="en-US" altLang="en-GB"/>
              <a:t>Scalability and flexibility</a:t>
            </a:r>
            <a:endParaRPr lang="en-US" altLang="en-GB"/>
          </a:p>
          <a:p>
            <a:pPr marL="457200" indent="-457200" algn="just">
              <a:buFont typeface="Arial" panose="020B0604020202020204" pitchFamily="34" charset="0"/>
              <a:buChar char="•"/>
            </a:pPr>
            <a:endParaRPr lang="en-US" altLang="en-GB"/>
          </a:p>
          <a:p>
            <a:pPr marL="457200" indent="-457200" algn="just">
              <a:buFont typeface="Arial" panose="020B0604020202020204" pitchFamily="34" charset="0"/>
              <a:buChar char="•"/>
            </a:pPr>
            <a:r>
              <a:rPr lang="en-US" altLang="en-GB"/>
              <a:t>Data locality or edge processing needs</a:t>
            </a:r>
            <a:endParaRPr lang="en-US" alt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553720"/>
          </a:xfrm>
        </p:spPr>
        <p:txBody>
          <a:bodyPr/>
          <a:p>
            <a:r>
              <a:rPr lang="en-US" altLang="en-GB"/>
              <a:t>Benefits of Inter-cloud in IoT</a:t>
            </a:r>
            <a:endParaRPr lang="en-US" altLang="en-GB"/>
          </a:p>
        </p:txBody>
      </p:sp>
      <p:sp>
        <p:nvSpPr>
          <p:cNvPr id="3" name="Text Placeholder 2"/>
          <p:cNvSpPr>
            <a:spLocks noGrp="1"/>
          </p:cNvSpPr>
          <p:nvPr>
            <p:ph type="body" idx="1"/>
          </p:nvPr>
        </p:nvSpPr>
        <p:spPr>
          <a:xfrm>
            <a:off x="461010" y="1206500"/>
            <a:ext cx="8470900" cy="5386070"/>
          </a:xfrm>
        </p:spPr>
        <p:txBody>
          <a:bodyPr wrap="square"/>
          <a:p>
            <a:pPr marL="457200" indent="-457200">
              <a:buAutoNum type="arabicPeriod"/>
            </a:pPr>
            <a:r>
              <a:rPr lang="en-US" altLang="en-GB" sz="2500" b="1"/>
              <a:t>Scalability:</a:t>
            </a:r>
            <a:r>
              <a:rPr lang="en-US" altLang="en-GB" sz="2500"/>
              <a:t> Use multiple clouds to handle huge, dynamic data loads.</a:t>
            </a:r>
            <a:endParaRPr lang="en-US" altLang="en-GB" sz="2500"/>
          </a:p>
          <a:p>
            <a:pPr marL="457200" indent="-457200">
              <a:buAutoNum type="arabicPeriod"/>
            </a:pPr>
            <a:endParaRPr lang="en-US" altLang="en-GB" sz="2500"/>
          </a:p>
          <a:p>
            <a:pPr marL="457200" indent="-457200">
              <a:buAutoNum type="arabicPeriod"/>
            </a:pPr>
            <a:r>
              <a:rPr lang="en-US" altLang="en-GB" sz="2500" b="1"/>
              <a:t>Redundancy and reliability:</a:t>
            </a:r>
            <a:r>
              <a:rPr lang="en-US" altLang="en-GB" sz="2500"/>
              <a:t> Improve uptime through failover systems across clouds.</a:t>
            </a:r>
            <a:endParaRPr lang="en-US" altLang="en-GB" sz="2500"/>
          </a:p>
          <a:p>
            <a:pPr marL="457200" indent="-457200">
              <a:buAutoNum type="arabicPeriod"/>
            </a:pPr>
            <a:endParaRPr lang="en-US" altLang="en-GB" sz="2500"/>
          </a:p>
          <a:p>
            <a:pPr marL="457200" indent="-457200">
              <a:buAutoNum type="arabicPeriod"/>
            </a:pPr>
            <a:r>
              <a:rPr lang="en-US" altLang="en-GB" sz="2500" b="1"/>
              <a:t>Data sovereignty:</a:t>
            </a:r>
            <a:r>
              <a:rPr lang="en-US" altLang="en-GB" sz="2500"/>
              <a:t> Store and process data in specific regions based on laws.</a:t>
            </a:r>
            <a:endParaRPr lang="en-US" altLang="en-GB" sz="2500"/>
          </a:p>
          <a:p>
            <a:pPr marL="457200" indent="-457200">
              <a:buAutoNum type="arabicPeriod"/>
            </a:pPr>
            <a:endParaRPr lang="en-US" altLang="en-GB" sz="2500"/>
          </a:p>
          <a:p>
            <a:pPr marL="457200" indent="-457200">
              <a:buAutoNum type="arabicPeriod"/>
            </a:pPr>
            <a:r>
              <a:rPr lang="en-US" altLang="en-GB" sz="2500" b="1"/>
              <a:t>Specialization:</a:t>
            </a:r>
            <a:r>
              <a:rPr lang="en-US" altLang="en-GB" sz="2500"/>
              <a:t> Use clouds that specialize in different tasks (e.g., analytics vs. storage).</a:t>
            </a:r>
            <a:endParaRPr lang="en-US" altLang="en-GB" sz="2500"/>
          </a:p>
          <a:p>
            <a:pPr marL="457200" indent="-457200">
              <a:buAutoNum type="arabicPeriod"/>
            </a:pPr>
            <a:endParaRPr lang="en-US" altLang="en-GB" sz="2500"/>
          </a:p>
          <a:p>
            <a:pPr marL="457200" indent="-457200">
              <a:buAutoNum type="arabicPeriod"/>
            </a:pPr>
            <a:r>
              <a:rPr lang="en-US" altLang="en-GB" sz="2500" b="1"/>
              <a:t>Cost Optimization:</a:t>
            </a:r>
            <a:r>
              <a:rPr lang="en-US" altLang="en-GB" sz="2500"/>
              <a:t> Choose the most economical option dynamically.</a:t>
            </a:r>
            <a:endParaRPr lang="en-US" altLang="en-GB" sz="2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5940" y="201625"/>
            <a:ext cx="8072119" cy="553720"/>
          </a:xfrm>
        </p:spPr>
        <p:txBody>
          <a:bodyPr/>
          <a:p>
            <a:r>
              <a:rPr lang="en-US" altLang="en-GB"/>
              <a:t>Use Cases</a:t>
            </a:r>
            <a:endParaRPr lang="en-US" altLang="en-GB"/>
          </a:p>
        </p:txBody>
      </p:sp>
      <p:sp>
        <p:nvSpPr>
          <p:cNvPr id="3" name="Text Placeholder 2"/>
          <p:cNvSpPr>
            <a:spLocks noGrp="1"/>
          </p:cNvSpPr>
          <p:nvPr>
            <p:ph type="body" idx="1"/>
          </p:nvPr>
        </p:nvSpPr>
        <p:spPr>
          <a:xfrm>
            <a:off x="969975" y="1358613"/>
            <a:ext cx="7204049" cy="4401185"/>
          </a:xfrm>
        </p:spPr>
        <p:txBody>
          <a:bodyPr/>
          <a:p>
            <a:pPr algn="just"/>
            <a:r>
              <a:rPr lang="en-US" altLang="en-GB" b="1"/>
              <a:t>Smart Cities:</a:t>
            </a:r>
            <a:r>
              <a:rPr lang="en-US" altLang="en-GB"/>
              <a:t> Data from traffic systems, utilities, and public safety systems are processed across multiple clouds.</a:t>
            </a:r>
            <a:endParaRPr lang="en-US" altLang="en-GB"/>
          </a:p>
          <a:p>
            <a:pPr algn="just"/>
            <a:endParaRPr lang="en-US" altLang="en-GB"/>
          </a:p>
          <a:p>
            <a:pPr algn="just"/>
            <a:r>
              <a:rPr lang="en-US" altLang="en-GB" b="1"/>
              <a:t>Healthcare IoT:</a:t>
            </a:r>
            <a:r>
              <a:rPr lang="en-US" altLang="en-GB"/>
              <a:t> Sensitive patient data processed on a local private cloud, while anonymized data is sent to a public cloud for analytics.</a:t>
            </a:r>
            <a:endParaRPr lang="en-US" altLang="en-GB"/>
          </a:p>
          <a:p>
            <a:pPr algn="just"/>
            <a:endParaRPr lang="en-US" altLang="en-GB"/>
          </a:p>
          <a:p>
            <a:pPr algn="just"/>
            <a:r>
              <a:rPr lang="en-US" altLang="en-GB" b="1"/>
              <a:t>Industrial IoT (IIoT):</a:t>
            </a:r>
            <a:r>
              <a:rPr lang="en-US" altLang="en-GB"/>
              <a:t> Edge devices stream to local clouds; summary or alert data flows into a central or public cloud for dashboarding.</a:t>
            </a:r>
            <a:endParaRPr lang="en-US" alt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8194" y="476758"/>
            <a:ext cx="6695440" cy="574040"/>
          </a:xfrm>
          <a:prstGeom prst="rect">
            <a:avLst/>
          </a:prstGeom>
        </p:spPr>
        <p:txBody>
          <a:bodyPr vert="horz" wrap="square" lIns="0" tIns="12700" rIns="0" bIns="0" rtlCol="0">
            <a:spAutoFit/>
          </a:bodyPr>
          <a:lstStyle/>
          <a:p>
            <a:pPr marL="12700">
              <a:lnSpc>
                <a:spcPct val="100000"/>
              </a:lnSpc>
              <a:spcBef>
                <a:spcPts val="100"/>
              </a:spcBef>
            </a:pPr>
            <a:r>
              <a:rPr dirty="0"/>
              <a:t>Service</a:t>
            </a:r>
            <a:r>
              <a:rPr spc="-114" dirty="0"/>
              <a:t> </a:t>
            </a:r>
            <a:r>
              <a:rPr spc="-10" dirty="0"/>
              <a:t>Oriented</a:t>
            </a:r>
            <a:r>
              <a:rPr spc="-110" dirty="0"/>
              <a:t> </a:t>
            </a:r>
            <a:r>
              <a:rPr spc="-50" dirty="0"/>
              <a:t>Architecture(SOA)</a:t>
            </a:r>
            <a:endParaRPr spc="-50" dirty="0"/>
          </a:p>
        </p:txBody>
      </p:sp>
      <p:sp>
        <p:nvSpPr>
          <p:cNvPr id="3" name="object 3"/>
          <p:cNvSpPr txBox="1"/>
          <p:nvPr/>
        </p:nvSpPr>
        <p:spPr>
          <a:xfrm>
            <a:off x="535940" y="1222953"/>
            <a:ext cx="8050530" cy="3721100"/>
          </a:xfrm>
          <a:prstGeom prst="rect">
            <a:avLst/>
          </a:prstGeom>
        </p:spPr>
        <p:txBody>
          <a:bodyPr vert="horz" wrap="square" lIns="0" tIns="71755" rIns="0" bIns="0" rtlCol="0">
            <a:spAutoFit/>
          </a:bodyPr>
          <a:lstStyle/>
          <a:p>
            <a:pPr marL="285750" indent="-273050">
              <a:lnSpc>
                <a:spcPct val="100000"/>
              </a:lnSpc>
              <a:spcBef>
                <a:spcPts val="565"/>
              </a:spcBef>
              <a:buClr>
                <a:srgbClr val="D24717"/>
              </a:buClr>
              <a:buSzPct val="85000"/>
              <a:buFont typeface="Segoe UI Symbol" panose="020B0502040204020203"/>
              <a:buChar char="⚫"/>
              <a:tabLst>
                <a:tab pos="285750" algn="l"/>
              </a:tabLst>
            </a:pPr>
            <a:r>
              <a:rPr sz="2600" spc="-20" dirty="0">
                <a:latin typeface="Times New Roman" panose="02020603050405020304"/>
                <a:cs typeface="Times New Roman" panose="02020603050405020304"/>
              </a:rPr>
              <a:t>Definition</a:t>
            </a:r>
            <a:endParaRPr sz="2600">
              <a:latin typeface="Times New Roman" panose="02020603050405020304"/>
              <a:cs typeface="Times New Roman" panose="02020603050405020304"/>
            </a:endParaRPr>
          </a:p>
          <a:p>
            <a:pPr marL="560705" lvl="1" indent="-231775">
              <a:lnSpc>
                <a:spcPct val="100000"/>
              </a:lnSpc>
              <a:spcBef>
                <a:spcPts val="425"/>
              </a:spcBef>
              <a:buClr>
                <a:srgbClr val="9B2C1F"/>
              </a:buClr>
              <a:buSzPct val="85000"/>
              <a:buFont typeface="Segoe UI Symbol" panose="020B0502040204020203"/>
              <a:buChar char="⚫"/>
              <a:tabLst>
                <a:tab pos="560705" algn="l"/>
              </a:tabLst>
            </a:pPr>
            <a:r>
              <a:rPr sz="2400" spc="-135" dirty="0">
                <a:latin typeface="Times New Roman" panose="02020603050405020304"/>
                <a:cs typeface="Times New Roman" panose="02020603050405020304"/>
              </a:rPr>
              <a:t>Service</a:t>
            </a:r>
            <a:r>
              <a:rPr sz="2400" spc="-10" dirty="0">
                <a:latin typeface="Times New Roman" panose="02020603050405020304"/>
                <a:cs typeface="Times New Roman" panose="02020603050405020304"/>
              </a:rPr>
              <a:t> </a:t>
            </a:r>
            <a:r>
              <a:rPr sz="2400" spc="-60" dirty="0">
                <a:latin typeface="Times New Roman" panose="02020603050405020304"/>
                <a:cs typeface="Times New Roman" panose="02020603050405020304"/>
              </a:rPr>
              <a:t>Oriented</a:t>
            </a:r>
            <a:r>
              <a:rPr sz="2400" spc="-225" dirty="0">
                <a:latin typeface="Times New Roman" panose="02020603050405020304"/>
                <a:cs typeface="Times New Roman" panose="02020603050405020304"/>
              </a:rPr>
              <a:t> </a:t>
            </a:r>
            <a:r>
              <a:rPr sz="2400" spc="-95" dirty="0">
                <a:latin typeface="Times New Roman" panose="02020603050405020304"/>
                <a:cs typeface="Times New Roman" panose="02020603050405020304"/>
              </a:rPr>
              <a:t>Architecture</a:t>
            </a:r>
            <a:r>
              <a:rPr sz="2400" spc="-30" dirty="0">
                <a:latin typeface="Times New Roman" panose="02020603050405020304"/>
                <a:cs typeface="Times New Roman" panose="02020603050405020304"/>
              </a:rPr>
              <a:t> </a:t>
            </a:r>
            <a:r>
              <a:rPr sz="2400" spc="-180" dirty="0">
                <a:latin typeface="Times New Roman" panose="02020603050405020304"/>
                <a:cs typeface="Times New Roman" panose="02020603050405020304"/>
              </a:rPr>
              <a:t>(SOA)</a:t>
            </a:r>
            <a:r>
              <a:rPr sz="2400" spc="-20" dirty="0">
                <a:latin typeface="Times New Roman" panose="02020603050405020304"/>
                <a:cs typeface="Times New Roman" panose="02020603050405020304"/>
              </a:rPr>
              <a:t> </a:t>
            </a:r>
            <a:r>
              <a:rPr sz="2400" spc="-160" dirty="0">
                <a:latin typeface="Times New Roman" panose="02020603050405020304"/>
                <a:cs typeface="Times New Roman" panose="02020603050405020304"/>
              </a:rPr>
              <a:t>is</a:t>
            </a:r>
            <a:r>
              <a:rPr sz="2400" spc="-5" dirty="0">
                <a:latin typeface="Times New Roman" panose="02020603050405020304"/>
                <a:cs typeface="Times New Roman" panose="02020603050405020304"/>
              </a:rPr>
              <a:t> </a:t>
            </a:r>
            <a:r>
              <a:rPr sz="2400" spc="-130" dirty="0">
                <a:latin typeface="Times New Roman" panose="02020603050405020304"/>
                <a:cs typeface="Times New Roman" panose="02020603050405020304"/>
              </a:rPr>
              <a:t>essentially</a:t>
            </a:r>
            <a:r>
              <a:rPr sz="2400" spc="-30" dirty="0">
                <a:latin typeface="Times New Roman" panose="02020603050405020304"/>
                <a:cs typeface="Times New Roman" panose="02020603050405020304"/>
              </a:rPr>
              <a:t> </a:t>
            </a:r>
            <a:r>
              <a:rPr sz="2400" spc="-200" dirty="0">
                <a:latin typeface="Times New Roman" panose="02020603050405020304"/>
                <a:cs typeface="Times New Roman" panose="02020603050405020304"/>
              </a:rPr>
              <a:t>a</a:t>
            </a:r>
            <a:r>
              <a:rPr sz="2400" spc="-10" dirty="0">
                <a:latin typeface="Times New Roman" panose="02020603050405020304"/>
                <a:cs typeface="Times New Roman" panose="02020603050405020304"/>
              </a:rPr>
              <a:t> </a:t>
            </a:r>
            <a:r>
              <a:rPr sz="2400" spc="-105" dirty="0">
                <a:latin typeface="Times New Roman" panose="02020603050405020304"/>
                <a:cs typeface="Times New Roman" panose="02020603050405020304"/>
              </a:rPr>
              <a:t>collection</a:t>
            </a:r>
            <a:r>
              <a:rPr sz="2400" spc="-15"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of</a:t>
            </a:r>
            <a:endParaRPr sz="2400">
              <a:latin typeface="Times New Roman" panose="02020603050405020304"/>
              <a:cs typeface="Times New Roman" panose="02020603050405020304"/>
            </a:endParaRPr>
          </a:p>
          <a:p>
            <a:pPr marL="561340">
              <a:lnSpc>
                <a:spcPct val="100000"/>
              </a:lnSpc>
              <a:spcBef>
                <a:spcPts val="5"/>
              </a:spcBef>
            </a:pPr>
            <a:r>
              <a:rPr sz="2400" spc="-120" dirty="0">
                <a:latin typeface="Times New Roman" panose="02020603050405020304"/>
                <a:cs typeface="Times New Roman" panose="02020603050405020304"/>
              </a:rPr>
              <a:t>services</a:t>
            </a:r>
            <a:r>
              <a:rPr sz="2400" spc="-45" dirty="0">
                <a:latin typeface="Times New Roman" panose="02020603050405020304"/>
                <a:cs typeface="Times New Roman" panose="02020603050405020304"/>
              </a:rPr>
              <a:t> </a:t>
            </a:r>
            <a:r>
              <a:rPr sz="2400" spc="-140" dirty="0">
                <a:latin typeface="Times New Roman" panose="02020603050405020304"/>
                <a:cs typeface="Times New Roman" panose="02020603050405020304"/>
              </a:rPr>
              <a:t>which</a:t>
            </a:r>
            <a:r>
              <a:rPr sz="2400" spc="-35" dirty="0">
                <a:latin typeface="Times New Roman" panose="02020603050405020304"/>
                <a:cs typeface="Times New Roman" panose="02020603050405020304"/>
              </a:rPr>
              <a:t> </a:t>
            </a:r>
            <a:r>
              <a:rPr sz="2400" spc="-125" dirty="0">
                <a:latin typeface="Times New Roman" panose="02020603050405020304"/>
                <a:cs typeface="Times New Roman" panose="02020603050405020304"/>
              </a:rPr>
              <a:t>communicate</a:t>
            </a:r>
            <a:r>
              <a:rPr sz="2400" spc="-50" dirty="0">
                <a:latin typeface="Times New Roman" panose="02020603050405020304"/>
                <a:cs typeface="Times New Roman" panose="02020603050405020304"/>
              </a:rPr>
              <a:t> </a:t>
            </a:r>
            <a:r>
              <a:rPr sz="2400" spc="-100" dirty="0">
                <a:latin typeface="Times New Roman" panose="02020603050405020304"/>
                <a:cs typeface="Times New Roman" panose="02020603050405020304"/>
              </a:rPr>
              <a:t>with</a:t>
            </a:r>
            <a:r>
              <a:rPr sz="2400" spc="-25" dirty="0">
                <a:latin typeface="Times New Roman" panose="02020603050405020304"/>
                <a:cs typeface="Times New Roman" panose="02020603050405020304"/>
              </a:rPr>
              <a:t> </a:t>
            </a:r>
            <a:r>
              <a:rPr sz="2400" spc="-140" dirty="0">
                <a:latin typeface="Times New Roman" panose="02020603050405020304"/>
                <a:cs typeface="Times New Roman" panose="02020603050405020304"/>
              </a:rPr>
              <a:t>each</a:t>
            </a:r>
            <a:r>
              <a:rPr sz="2400" spc="-3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other</a:t>
            </a:r>
            <a:endParaRPr sz="2400">
              <a:latin typeface="Times New Roman" panose="02020603050405020304"/>
              <a:cs typeface="Times New Roman" panose="02020603050405020304"/>
            </a:endParaRPr>
          </a:p>
          <a:p>
            <a:pPr marL="561340" marR="139065" lvl="1" indent="-232410">
              <a:lnSpc>
                <a:spcPct val="100000"/>
              </a:lnSpc>
              <a:spcBef>
                <a:spcPts val="395"/>
              </a:spcBef>
              <a:buClr>
                <a:srgbClr val="9B2C1F"/>
              </a:buClr>
              <a:buSzPct val="85000"/>
              <a:buFont typeface="Segoe UI Symbol" panose="020B0502040204020203"/>
              <a:buChar char="⚫"/>
              <a:tabLst>
                <a:tab pos="561340" algn="l"/>
              </a:tabLst>
            </a:pPr>
            <a:r>
              <a:rPr sz="2400" spc="-114" dirty="0">
                <a:latin typeface="Times New Roman" panose="02020603050405020304"/>
                <a:cs typeface="Times New Roman" panose="02020603050405020304"/>
              </a:rPr>
              <a:t>Contain</a:t>
            </a:r>
            <a:r>
              <a:rPr sz="2400" spc="-45" dirty="0">
                <a:latin typeface="Times New Roman" panose="02020603050405020304"/>
                <a:cs typeface="Times New Roman" panose="02020603050405020304"/>
              </a:rPr>
              <a:t> </a:t>
            </a:r>
            <a:r>
              <a:rPr sz="2400" spc="-200" dirty="0">
                <a:latin typeface="Times New Roman" panose="02020603050405020304"/>
                <a:cs typeface="Times New Roman" panose="02020603050405020304"/>
              </a:rPr>
              <a:t>a</a:t>
            </a:r>
            <a:r>
              <a:rPr sz="2400" spc="-50" dirty="0">
                <a:latin typeface="Times New Roman" panose="02020603050405020304"/>
                <a:cs typeface="Times New Roman" panose="02020603050405020304"/>
              </a:rPr>
              <a:t> </a:t>
            </a:r>
            <a:r>
              <a:rPr sz="2400" spc="-125" dirty="0">
                <a:latin typeface="Times New Roman" panose="02020603050405020304"/>
                <a:cs typeface="Times New Roman" panose="02020603050405020304"/>
              </a:rPr>
              <a:t>flexible</a:t>
            </a:r>
            <a:r>
              <a:rPr sz="2400" spc="-30" dirty="0">
                <a:latin typeface="Times New Roman" panose="02020603050405020304"/>
                <a:cs typeface="Times New Roman" panose="02020603050405020304"/>
              </a:rPr>
              <a:t> </a:t>
            </a:r>
            <a:r>
              <a:rPr sz="2400" spc="-80" dirty="0">
                <a:latin typeface="Times New Roman" panose="02020603050405020304"/>
                <a:cs typeface="Times New Roman" panose="02020603050405020304"/>
              </a:rPr>
              <a:t>set</a:t>
            </a:r>
            <a:r>
              <a:rPr sz="2400" spc="-35" dirty="0">
                <a:latin typeface="Times New Roman" panose="02020603050405020304"/>
                <a:cs typeface="Times New Roman" panose="02020603050405020304"/>
              </a:rPr>
              <a:t> </a:t>
            </a:r>
            <a:r>
              <a:rPr sz="2400" spc="-140" dirty="0">
                <a:latin typeface="Times New Roman" panose="02020603050405020304"/>
                <a:cs typeface="Times New Roman" panose="02020603050405020304"/>
              </a:rPr>
              <a:t>of</a:t>
            </a:r>
            <a:r>
              <a:rPr sz="2400" spc="-50" dirty="0">
                <a:latin typeface="Times New Roman" panose="02020603050405020304"/>
                <a:cs typeface="Times New Roman" panose="02020603050405020304"/>
              </a:rPr>
              <a:t> </a:t>
            </a:r>
            <a:r>
              <a:rPr sz="2400" spc="-145" dirty="0">
                <a:latin typeface="Times New Roman" panose="02020603050405020304"/>
                <a:cs typeface="Times New Roman" panose="02020603050405020304"/>
              </a:rPr>
              <a:t>design</a:t>
            </a:r>
            <a:r>
              <a:rPr sz="2400" spc="-40" dirty="0">
                <a:latin typeface="Times New Roman" panose="02020603050405020304"/>
                <a:cs typeface="Times New Roman" panose="02020603050405020304"/>
              </a:rPr>
              <a:t> </a:t>
            </a:r>
            <a:r>
              <a:rPr sz="2400" spc="-100" dirty="0">
                <a:latin typeface="Times New Roman" panose="02020603050405020304"/>
                <a:cs typeface="Times New Roman" panose="02020603050405020304"/>
              </a:rPr>
              <a:t>principles</a:t>
            </a:r>
            <a:r>
              <a:rPr sz="2400" spc="-55" dirty="0">
                <a:latin typeface="Times New Roman" panose="02020603050405020304"/>
                <a:cs typeface="Times New Roman" panose="02020603050405020304"/>
              </a:rPr>
              <a:t> </a:t>
            </a:r>
            <a:r>
              <a:rPr sz="2400" spc="-130" dirty="0">
                <a:latin typeface="Times New Roman" panose="02020603050405020304"/>
                <a:cs typeface="Times New Roman" panose="02020603050405020304"/>
              </a:rPr>
              <a:t>used</a:t>
            </a:r>
            <a:r>
              <a:rPr sz="2400" spc="-45" dirty="0">
                <a:latin typeface="Times New Roman" panose="02020603050405020304"/>
                <a:cs typeface="Times New Roman" panose="02020603050405020304"/>
              </a:rPr>
              <a:t> </a:t>
            </a:r>
            <a:r>
              <a:rPr sz="2400" spc="-105" dirty="0">
                <a:latin typeface="Times New Roman" panose="02020603050405020304"/>
                <a:cs typeface="Times New Roman" panose="02020603050405020304"/>
              </a:rPr>
              <a:t>during</a:t>
            </a:r>
            <a:r>
              <a:rPr sz="2400" spc="-40" dirty="0">
                <a:latin typeface="Times New Roman" panose="02020603050405020304"/>
                <a:cs typeface="Times New Roman" panose="02020603050405020304"/>
              </a:rPr>
              <a:t> </a:t>
            </a:r>
            <a:r>
              <a:rPr sz="2400" spc="-65" dirty="0">
                <a:latin typeface="Times New Roman" panose="02020603050405020304"/>
                <a:cs typeface="Times New Roman" panose="02020603050405020304"/>
              </a:rPr>
              <a:t>the</a:t>
            </a:r>
            <a:r>
              <a:rPr sz="2400" spc="-35" dirty="0">
                <a:latin typeface="Times New Roman" panose="02020603050405020304"/>
                <a:cs typeface="Times New Roman" panose="02020603050405020304"/>
              </a:rPr>
              <a:t> </a:t>
            </a:r>
            <a:r>
              <a:rPr sz="2400" spc="-165" dirty="0">
                <a:latin typeface="Times New Roman" panose="02020603050405020304"/>
                <a:cs typeface="Times New Roman" panose="02020603050405020304"/>
              </a:rPr>
              <a:t>phases</a:t>
            </a:r>
            <a:r>
              <a:rPr sz="2400" spc="-55"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of </a:t>
            </a:r>
            <a:r>
              <a:rPr sz="2400" spc="-150" dirty="0">
                <a:latin typeface="Times New Roman" panose="02020603050405020304"/>
                <a:cs typeface="Times New Roman" panose="02020603050405020304"/>
              </a:rPr>
              <a:t>systems</a:t>
            </a:r>
            <a:r>
              <a:rPr sz="2400" spc="-30" dirty="0">
                <a:latin typeface="Times New Roman" panose="02020603050405020304"/>
                <a:cs typeface="Times New Roman" panose="02020603050405020304"/>
              </a:rPr>
              <a:t> </a:t>
            </a:r>
            <a:r>
              <a:rPr sz="2400" spc="-114" dirty="0">
                <a:latin typeface="Times New Roman" panose="02020603050405020304"/>
                <a:cs typeface="Times New Roman" panose="02020603050405020304"/>
              </a:rPr>
              <a:t>development</a:t>
            </a:r>
            <a:r>
              <a:rPr sz="2400" spc="-45" dirty="0">
                <a:latin typeface="Times New Roman" panose="02020603050405020304"/>
                <a:cs typeface="Times New Roman" panose="02020603050405020304"/>
              </a:rPr>
              <a:t> </a:t>
            </a:r>
            <a:r>
              <a:rPr sz="2400" spc="-145" dirty="0">
                <a:latin typeface="Times New Roman" panose="02020603050405020304"/>
                <a:cs typeface="Times New Roman" panose="02020603050405020304"/>
              </a:rPr>
              <a:t>and</a:t>
            </a:r>
            <a:r>
              <a:rPr sz="2400" spc="-2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integration</a:t>
            </a:r>
            <a:endParaRPr sz="2400">
              <a:latin typeface="Times New Roman" panose="02020603050405020304"/>
              <a:cs typeface="Times New Roman" panose="02020603050405020304"/>
            </a:endParaRPr>
          </a:p>
          <a:p>
            <a:pPr marL="560705" lvl="1" indent="-231775">
              <a:lnSpc>
                <a:spcPct val="100000"/>
              </a:lnSpc>
              <a:spcBef>
                <a:spcPts val="410"/>
              </a:spcBef>
              <a:buClr>
                <a:srgbClr val="9B2C1F"/>
              </a:buClr>
              <a:buSzPct val="85000"/>
              <a:buFont typeface="Segoe UI Symbol" panose="020B0502040204020203"/>
              <a:buChar char="⚫"/>
              <a:tabLst>
                <a:tab pos="560705" algn="l"/>
              </a:tabLst>
            </a:pPr>
            <a:r>
              <a:rPr sz="2400" spc="-130" dirty="0">
                <a:latin typeface="Times New Roman" panose="02020603050405020304"/>
                <a:cs typeface="Times New Roman" panose="02020603050405020304"/>
              </a:rPr>
              <a:t>Provide</a:t>
            </a:r>
            <a:r>
              <a:rPr sz="2400" spc="-50" dirty="0">
                <a:latin typeface="Times New Roman" panose="02020603050405020304"/>
                <a:cs typeface="Times New Roman" panose="02020603050405020304"/>
              </a:rPr>
              <a:t> </a:t>
            </a:r>
            <a:r>
              <a:rPr sz="2400" spc="-200" dirty="0">
                <a:latin typeface="Times New Roman" panose="02020603050405020304"/>
                <a:cs typeface="Times New Roman" panose="02020603050405020304"/>
              </a:rPr>
              <a:t>a</a:t>
            </a:r>
            <a:r>
              <a:rPr sz="2400" spc="-25" dirty="0">
                <a:latin typeface="Times New Roman" panose="02020603050405020304"/>
                <a:cs typeface="Times New Roman" panose="02020603050405020304"/>
              </a:rPr>
              <a:t> </a:t>
            </a:r>
            <a:r>
              <a:rPr sz="2400" spc="-130" dirty="0">
                <a:latin typeface="Times New Roman" panose="02020603050405020304"/>
                <a:cs typeface="Times New Roman" panose="02020603050405020304"/>
              </a:rPr>
              <a:t>loosely-</a:t>
            </a:r>
            <a:r>
              <a:rPr sz="2400" spc="-90" dirty="0">
                <a:latin typeface="Times New Roman" panose="02020603050405020304"/>
                <a:cs typeface="Times New Roman" panose="02020603050405020304"/>
              </a:rPr>
              <a:t>integrated</a:t>
            </a:r>
            <a:r>
              <a:rPr sz="2400" spc="-35" dirty="0">
                <a:latin typeface="Times New Roman" panose="02020603050405020304"/>
                <a:cs typeface="Times New Roman" panose="02020603050405020304"/>
              </a:rPr>
              <a:t> </a:t>
            </a:r>
            <a:r>
              <a:rPr sz="2400" spc="-100" dirty="0">
                <a:latin typeface="Times New Roman" panose="02020603050405020304"/>
                <a:cs typeface="Times New Roman" panose="02020603050405020304"/>
              </a:rPr>
              <a:t>suite</a:t>
            </a:r>
            <a:r>
              <a:rPr sz="2400" spc="-45" dirty="0">
                <a:latin typeface="Times New Roman" panose="02020603050405020304"/>
                <a:cs typeface="Times New Roman" panose="02020603050405020304"/>
              </a:rPr>
              <a:t> </a:t>
            </a:r>
            <a:r>
              <a:rPr sz="2400" spc="-140" dirty="0">
                <a:latin typeface="Times New Roman" panose="02020603050405020304"/>
                <a:cs typeface="Times New Roman" panose="02020603050405020304"/>
              </a:rPr>
              <a:t>of</a:t>
            </a:r>
            <a:r>
              <a:rPr sz="2400" spc="-25" dirty="0">
                <a:latin typeface="Times New Roman" panose="02020603050405020304"/>
                <a:cs typeface="Times New Roman" panose="02020603050405020304"/>
              </a:rPr>
              <a:t> </a:t>
            </a:r>
            <a:r>
              <a:rPr sz="2400" spc="-125" dirty="0">
                <a:latin typeface="Times New Roman" panose="02020603050405020304"/>
                <a:cs typeface="Times New Roman" panose="02020603050405020304"/>
              </a:rPr>
              <a:t>services</a:t>
            </a:r>
            <a:r>
              <a:rPr sz="2400" spc="-35" dirty="0">
                <a:latin typeface="Times New Roman" panose="02020603050405020304"/>
                <a:cs typeface="Times New Roman" panose="02020603050405020304"/>
              </a:rPr>
              <a:t> </a:t>
            </a:r>
            <a:r>
              <a:rPr sz="2400" spc="-80" dirty="0">
                <a:latin typeface="Times New Roman" panose="02020603050405020304"/>
                <a:cs typeface="Times New Roman" panose="02020603050405020304"/>
              </a:rPr>
              <a:t>that</a:t>
            </a:r>
            <a:r>
              <a:rPr sz="2400" spc="-20" dirty="0">
                <a:latin typeface="Times New Roman" panose="02020603050405020304"/>
                <a:cs typeface="Times New Roman" panose="02020603050405020304"/>
              </a:rPr>
              <a:t> </a:t>
            </a:r>
            <a:r>
              <a:rPr sz="2400" spc="-160" dirty="0">
                <a:latin typeface="Times New Roman" panose="02020603050405020304"/>
                <a:cs typeface="Times New Roman" panose="02020603050405020304"/>
              </a:rPr>
              <a:t>can</a:t>
            </a:r>
            <a:r>
              <a:rPr sz="2400" spc="-25" dirty="0">
                <a:latin typeface="Times New Roman" panose="02020603050405020304"/>
                <a:cs typeface="Times New Roman" panose="02020603050405020304"/>
              </a:rPr>
              <a:t> </a:t>
            </a:r>
            <a:r>
              <a:rPr sz="2400" spc="-114" dirty="0">
                <a:latin typeface="Times New Roman" panose="02020603050405020304"/>
                <a:cs typeface="Times New Roman" panose="02020603050405020304"/>
              </a:rPr>
              <a:t>be</a:t>
            </a:r>
            <a:r>
              <a:rPr sz="2400" spc="-35" dirty="0">
                <a:latin typeface="Times New Roman" panose="02020603050405020304"/>
                <a:cs typeface="Times New Roman" panose="02020603050405020304"/>
              </a:rPr>
              <a:t> </a:t>
            </a:r>
            <a:r>
              <a:rPr sz="2400" spc="-135" dirty="0">
                <a:latin typeface="Times New Roman" panose="02020603050405020304"/>
                <a:cs typeface="Times New Roman" panose="02020603050405020304"/>
              </a:rPr>
              <a:t>used</a:t>
            </a:r>
            <a:r>
              <a:rPr sz="2400" spc="-40"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within</a:t>
            </a:r>
            <a:endParaRPr sz="2400">
              <a:latin typeface="Times New Roman" panose="02020603050405020304"/>
              <a:cs typeface="Times New Roman" panose="02020603050405020304"/>
            </a:endParaRPr>
          </a:p>
          <a:p>
            <a:pPr marL="561340">
              <a:lnSpc>
                <a:spcPct val="100000"/>
              </a:lnSpc>
            </a:pPr>
            <a:r>
              <a:rPr sz="2400" spc="-95" dirty="0">
                <a:latin typeface="Times New Roman" panose="02020603050405020304"/>
                <a:cs typeface="Times New Roman" panose="02020603050405020304"/>
              </a:rPr>
              <a:t>multiple</a:t>
            </a:r>
            <a:r>
              <a:rPr sz="2400" spc="-40" dirty="0">
                <a:latin typeface="Times New Roman" panose="02020603050405020304"/>
                <a:cs typeface="Times New Roman" panose="02020603050405020304"/>
              </a:rPr>
              <a:t> </a:t>
            </a:r>
            <a:r>
              <a:rPr sz="2400" spc="-150" dirty="0">
                <a:latin typeface="Times New Roman" panose="02020603050405020304"/>
                <a:cs typeface="Times New Roman" panose="02020603050405020304"/>
              </a:rPr>
              <a:t>business</a:t>
            </a:r>
            <a:r>
              <a:rPr sz="2400" spc="-4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domains</a:t>
            </a:r>
            <a:endParaRPr sz="2400">
              <a:latin typeface="Times New Roman" panose="02020603050405020304"/>
              <a:cs typeface="Times New Roman" panose="02020603050405020304"/>
            </a:endParaRPr>
          </a:p>
          <a:p>
            <a:pPr marL="285750" indent="-273050">
              <a:lnSpc>
                <a:spcPct val="100000"/>
              </a:lnSpc>
              <a:spcBef>
                <a:spcPts val="570"/>
              </a:spcBef>
              <a:buClr>
                <a:srgbClr val="D24717"/>
              </a:buClr>
              <a:buSzPct val="85000"/>
              <a:buFont typeface="Segoe UI Symbol" panose="020B0502040204020203"/>
              <a:buChar char="⚫"/>
              <a:tabLst>
                <a:tab pos="285750" algn="l"/>
              </a:tabLst>
            </a:pPr>
            <a:r>
              <a:rPr sz="2600" spc="-30" dirty="0">
                <a:latin typeface="Times New Roman" panose="02020603050405020304"/>
                <a:cs typeface="Times New Roman" panose="02020603050405020304"/>
              </a:rPr>
              <a:t>Approach</a:t>
            </a:r>
            <a:endParaRPr sz="2600">
              <a:latin typeface="Times New Roman" panose="02020603050405020304"/>
              <a:cs typeface="Times New Roman" panose="02020603050405020304"/>
            </a:endParaRPr>
          </a:p>
          <a:p>
            <a:pPr marL="561340" lvl="1" indent="-231775">
              <a:lnSpc>
                <a:spcPct val="100000"/>
              </a:lnSpc>
              <a:spcBef>
                <a:spcPts val="425"/>
              </a:spcBef>
              <a:buClr>
                <a:srgbClr val="9B2C1F"/>
              </a:buClr>
              <a:buSzPct val="85000"/>
              <a:buFont typeface="Segoe UI Symbol" panose="020B0502040204020203"/>
              <a:buChar char="⚫"/>
              <a:tabLst>
                <a:tab pos="561340" algn="l"/>
              </a:tabLst>
            </a:pPr>
            <a:r>
              <a:rPr sz="2400" spc="-165" dirty="0">
                <a:latin typeface="Times New Roman" panose="02020603050405020304"/>
                <a:cs typeface="Times New Roman" panose="02020603050405020304"/>
              </a:rPr>
              <a:t>Usually</a:t>
            </a:r>
            <a:r>
              <a:rPr sz="2400" spc="-30" dirty="0">
                <a:latin typeface="Times New Roman" panose="02020603050405020304"/>
                <a:cs typeface="Times New Roman" panose="02020603050405020304"/>
              </a:rPr>
              <a:t> </a:t>
            </a:r>
            <a:r>
              <a:rPr sz="2400" spc="-105" dirty="0">
                <a:latin typeface="Times New Roman" panose="02020603050405020304"/>
                <a:cs typeface="Times New Roman" panose="02020603050405020304"/>
              </a:rPr>
              <a:t>implemented</a:t>
            </a:r>
            <a:r>
              <a:rPr sz="2400" spc="-5" dirty="0">
                <a:latin typeface="Times New Roman" panose="02020603050405020304"/>
                <a:cs typeface="Times New Roman" panose="02020603050405020304"/>
              </a:rPr>
              <a:t> </a:t>
            </a:r>
            <a:r>
              <a:rPr sz="2400" spc="-200" dirty="0">
                <a:latin typeface="Times New Roman" panose="02020603050405020304"/>
                <a:cs typeface="Times New Roman" panose="02020603050405020304"/>
              </a:rPr>
              <a:t>by</a:t>
            </a:r>
            <a:r>
              <a:rPr sz="2400" spc="-355" dirty="0">
                <a:latin typeface="Times New Roman" panose="02020603050405020304"/>
                <a:cs typeface="Times New Roman" panose="02020603050405020304"/>
              </a:rPr>
              <a:t> </a:t>
            </a:r>
            <a:r>
              <a:rPr sz="2400" spc="-195" dirty="0">
                <a:latin typeface="Times New Roman" panose="02020603050405020304"/>
                <a:cs typeface="Times New Roman" panose="02020603050405020304"/>
              </a:rPr>
              <a:t>Web</a:t>
            </a:r>
            <a:r>
              <a:rPr sz="2400" spc="-5" dirty="0">
                <a:latin typeface="Times New Roman" panose="02020603050405020304"/>
                <a:cs typeface="Times New Roman" panose="02020603050405020304"/>
              </a:rPr>
              <a:t> </a:t>
            </a:r>
            <a:r>
              <a:rPr sz="2400" spc="-135" dirty="0">
                <a:latin typeface="Times New Roman" panose="02020603050405020304"/>
                <a:cs typeface="Times New Roman" panose="02020603050405020304"/>
              </a:rPr>
              <a:t>Service</a:t>
            </a:r>
            <a:r>
              <a:rPr sz="2400" spc="-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model</a:t>
            </a:r>
            <a:endParaRPr sz="24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1143000" y="5105400"/>
            <a:ext cx="7162800" cy="13457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1594" y="414273"/>
            <a:ext cx="6531609" cy="635000"/>
          </a:xfrm>
          <a:prstGeom prst="rect">
            <a:avLst/>
          </a:prstGeom>
        </p:spPr>
        <p:txBody>
          <a:bodyPr vert="horz" wrap="square" lIns="0" tIns="12065" rIns="0" bIns="0" rtlCol="0">
            <a:spAutoFit/>
          </a:bodyPr>
          <a:lstStyle/>
          <a:p>
            <a:pPr marL="12700">
              <a:lnSpc>
                <a:spcPct val="100000"/>
              </a:lnSpc>
              <a:spcBef>
                <a:spcPts val="95"/>
              </a:spcBef>
            </a:pPr>
            <a:r>
              <a:rPr sz="4000" dirty="0"/>
              <a:t>Service</a:t>
            </a:r>
            <a:r>
              <a:rPr sz="4000" spc="-130" dirty="0"/>
              <a:t> </a:t>
            </a:r>
            <a:r>
              <a:rPr sz="4000" spc="-10" dirty="0"/>
              <a:t>Level</a:t>
            </a:r>
            <a:r>
              <a:rPr sz="4000" spc="-105" dirty="0"/>
              <a:t> </a:t>
            </a:r>
            <a:r>
              <a:rPr sz="4000" spc="-75" dirty="0"/>
              <a:t>Agreement</a:t>
            </a:r>
            <a:r>
              <a:rPr sz="4000" spc="-120" dirty="0"/>
              <a:t> </a:t>
            </a:r>
            <a:r>
              <a:rPr sz="4000" spc="-30" dirty="0"/>
              <a:t>(SLA)</a:t>
            </a:r>
            <a:endParaRPr sz="4000"/>
          </a:p>
        </p:txBody>
      </p:sp>
      <p:sp>
        <p:nvSpPr>
          <p:cNvPr id="3" name="object 3"/>
          <p:cNvSpPr txBox="1"/>
          <p:nvPr/>
        </p:nvSpPr>
        <p:spPr>
          <a:xfrm>
            <a:off x="535940" y="1530425"/>
            <a:ext cx="8067040" cy="4855210"/>
          </a:xfrm>
          <a:prstGeom prst="rect">
            <a:avLst/>
          </a:prstGeom>
        </p:spPr>
        <p:txBody>
          <a:bodyPr vert="horz" wrap="square" lIns="0" tIns="73025" rIns="0" bIns="0" rtlCol="0">
            <a:spAutoFit/>
          </a:bodyPr>
          <a:lstStyle/>
          <a:p>
            <a:pPr marL="286385" indent="-273685">
              <a:lnSpc>
                <a:spcPct val="100000"/>
              </a:lnSpc>
              <a:spcBef>
                <a:spcPts val="575"/>
              </a:spcBef>
              <a:buClr>
                <a:srgbClr val="D24717"/>
              </a:buClr>
              <a:buSzPct val="85000"/>
              <a:buFont typeface="Segoe UI Symbol" panose="020B0502040204020203"/>
              <a:buChar char="⚫"/>
              <a:tabLst>
                <a:tab pos="286385" algn="l"/>
              </a:tabLst>
            </a:pPr>
            <a:r>
              <a:rPr sz="2400" spc="-10" dirty="0">
                <a:latin typeface="Times New Roman" panose="02020603050405020304"/>
                <a:cs typeface="Times New Roman" panose="02020603050405020304"/>
              </a:rPr>
              <a:t>Definition</a:t>
            </a:r>
            <a:endParaRPr sz="2400">
              <a:latin typeface="Times New Roman" panose="02020603050405020304"/>
              <a:cs typeface="Times New Roman" panose="02020603050405020304"/>
            </a:endParaRPr>
          </a:p>
          <a:p>
            <a:pPr marL="561340" marR="5080" lvl="1" indent="-229235">
              <a:lnSpc>
                <a:spcPct val="100000"/>
              </a:lnSpc>
              <a:spcBef>
                <a:spcPts val="430"/>
              </a:spcBef>
              <a:buClr>
                <a:srgbClr val="9B2C1F"/>
              </a:buClr>
              <a:buSzPct val="84000"/>
              <a:buFont typeface="Segoe UI Symbol" panose="020B0502040204020203"/>
              <a:buChar char="⚫"/>
              <a:tabLst>
                <a:tab pos="561340" algn="l"/>
              </a:tabLst>
            </a:pPr>
            <a:r>
              <a:rPr sz="2200" spc="-290" dirty="0">
                <a:latin typeface="Times New Roman" panose="02020603050405020304"/>
                <a:cs typeface="Times New Roman" panose="02020603050405020304"/>
              </a:rPr>
              <a:t>A</a:t>
            </a:r>
            <a:r>
              <a:rPr sz="2200" spc="-20" dirty="0">
                <a:latin typeface="Times New Roman" panose="02020603050405020304"/>
                <a:cs typeface="Times New Roman" panose="02020603050405020304"/>
              </a:rPr>
              <a:t> </a:t>
            </a:r>
            <a:r>
              <a:rPr sz="2200" spc="-105" dirty="0">
                <a:latin typeface="Times New Roman" panose="02020603050405020304"/>
                <a:cs typeface="Times New Roman" panose="02020603050405020304"/>
              </a:rPr>
              <a:t>service-</a:t>
            </a:r>
            <a:r>
              <a:rPr sz="2200" spc="-135" dirty="0">
                <a:latin typeface="Times New Roman" panose="02020603050405020304"/>
                <a:cs typeface="Times New Roman" panose="02020603050405020304"/>
              </a:rPr>
              <a:t>level</a:t>
            </a:r>
            <a:r>
              <a:rPr sz="2200" spc="5" dirty="0">
                <a:latin typeface="Times New Roman" panose="02020603050405020304"/>
                <a:cs typeface="Times New Roman" panose="02020603050405020304"/>
              </a:rPr>
              <a:t> </a:t>
            </a:r>
            <a:r>
              <a:rPr sz="2200" spc="-100" dirty="0">
                <a:latin typeface="Times New Roman" panose="02020603050405020304"/>
                <a:cs typeface="Times New Roman" panose="02020603050405020304"/>
              </a:rPr>
              <a:t>agreement</a:t>
            </a:r>
            <a:r>
              <a:rPr sz="2200" spc="-15" dirty="0">
                <a:latin typeface="Times New Roman" panose="02020603050405020304"/>
                <a:cs typeface="Times New Roman" panose="02020603050405020304"/>
              </a:rPr>
              <a:t> </a:t>
            </a:r>
            <a:r>
              <a:rPr sz="2200" spc="-204" dirty="0">
                <a:latin typeface="Times New Roman" panose="02020603050405020304"/>
                <a:cs typeface="Times New Roman" panose="02020603050405020304"/>
              </a:rPr>
              <a:t>(SLA)</a:t>
            </a:r>
            <a:r>
              <a:rPr sz="2200" spc="-25" dirty="0">
                <a:latin typeface="Times New Roman" panose="02020603050405020304"/>
                <a:cs typeface="Times New Roman" panose="02020603050405020304"/>
              </a:rPr>
              <a:t> </a:t>
            </a:r>
            <a:r>
              <a:rPr sz="2200" spc="-150" dirty="0">
                <a:latin typeface="Times New Roman" panose="02020603050405020304"/>
                <a:cs typeface="Times New Roman" panose="02020603050405020304"/>
              </a:rPr>
              <a:t>is</a:t>
            </a:r>
            <a:r>
              <a:rPr sz="2200" spc="-25" dirty="0">
                <a:latin typeface="Times New Roman" panose="02020603050405020304"/>
                <a:cs typeface="Times New Roman" panose="02020603050405020304"/>
              </a:rPr>
              <a:t> </a:t>
            </a:r>
            <a:r>
              <a:rPr sz="2200" spc="-180" dirty="0">
                <a:latin typeface="Times New Roman" panose="02020603050405020304"/>
                <a:cs typeface="Times New Roman" panose="02020603050405020304"/>
              </a:rPr>
              <a:t>a</a:t>
            </a:r>
            <a:r>
              <a:rPr sz="2200" spc="-20" dirty="0">
                <a:latin typeface="Times New Roman" panose="02020603050405020304"/>
                <a:cs typeface="Times New Roman" panose="02020603050405020304"/>
              </a:rPr>
              <a:t> </a:t>
            </a:r>
            <a:r>
              <a:rPr sz="2200" spc="-75" dirty="0">
                <a:latin typeface="Times New Roman" panose="02020603050405020304"/>
                <a:cs typeface="Times New Roman" panose="02020603050405020304"/>
              </a:rPr>
              <a:t>contract</a:t>
            </a:r>
            <a:r>
              <a:rPr sz="2200" spc="15" dirty="0">
                <a:latin typeface="Times New Roman" panose="02020603050405020304"/>
                <a:cs typeface="Times New Roman" panose="02020603050405020304"/>
              </a:rPr>
              <a:t> </a:t>
            </a:r>
            <a:r>
              <a:rPr sz="2200" spc="-105" dirty="0">
                <a:latin typeface="Times New Roman" panose="02020603050405020304"/>
                <a:cs typeface="Times New Roman" panose="02020603050405020304"/>
              </a:rPr>
              <a:t>between</a:t>
            </a:r>
            <a:r>
              <a:rPr sz="2200" spc="-10" dirty="0">
                <a:latin typeface="Times New Roman" panose="02020603050405020304"/>
                <a:cs typeface="Times New Roman" panose="02020603050405020304"/>
              </a:rPr>
              <a:t> </a:t>
            </a:r>
            <a:r>
              <a:rPr sz="2200" spc="-185" dirty="0">
                <a:latin typeface="Times New Roman" panose="02020603050405020304"/>
                <a:cs typeface="Times New Roman" panose="02020603050405020304"/>
              </a:rPr>
              <a:t>a</a:t>
            </a:r>
            <a:r>
              <a:rPr sz="2200" spc="-30" dirty="0">
                <a:latin typeface="Times New Roman" panose="02020603050405020304"/>
                <a:cs typeface="Times New Roman" panose="02020603050405020304"/>
              </a:rPr>
              <a:t> </a:t>
            </a:r>
            <a:r>
              <a:rPr sz="2200" spc="-90" dirty="0">
                <a:latin typeface="Times New Roman" panose="02020603050405020304"/>
                <a:cs typeface="Times New Roman" panose="02020603050405020304"/>
              </a:rPr>
              <a:t>network</a:t>
            </a:r>
            <a:r>
              <a:rPr sz="2200" spc="-5"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service </a:t>
            </a:r>
            <a:r>
              <a:rPr sz="2200" spc="-105" dirty="0">
                <a:latin typeface="Times New Roman" panose="02020603050405020304"/>
                <a:cs typeface="Times New Roman" panose="02020603050405020304"/>
              </a:rPr>
              <a:t>provider</a:t>
            </a:r>
            <a:r>
              <a:rPr sz="2200" spc="-25" dirty="0">
                <a:latin typeface="Times New Roman" panose="02020603050405020304"/>
                <a:cs typeface="Times New Roman" panose="02020603050405020304"/>
              </a:rPr>
              <a:t> </a:t>
            </a:r>
            <a:r>
              <a:rPr sz="2200" spc="-135" dirty="0">
                <a:latin typeface="Times New Roman" panose="02020603050405020304"/>
                <a:cs typeface="Times New Roman" panose="02020603050405020304"/>
              </a:rPr>
              <a:t>and</a:t>
            </a:r>
            <a:r>
              <a:rPr sz="2200" spc="-20" dirty="0">
                <a:latin typeface="Times New Roman" panose="02020603050405020304"/>
                <a:cs typeface="Times New Roman" panose="02020603050405020304"/>
              </a:rPr>
              <a:t> </a:t>
            </a:r>
            <a:r>
              <a:rPr sz="2200" spc="-180" dirty="0">
                <a:latin typeface="Times New Roman" panose="02020603050405020304"/>
                <a:cs typeface="Times New Roman" panose="02020603050405020304"/>
              </a:rPr>
              <a:t>a</a:t>
            </a:r>
            <a:r>
              <a:rPr sz="2200" spc="-25" dirty="0">
                <a:latin typeface="Times New Roman" panose="02020603050405020304"/>
                <a:cs typeface="Times New Roman" panose="02020603050405020304"/>
              </a:rPr>
              <a:t> </a:t>
            </a:r>
            <a:r>
              <a:rPr sz="2200" spc="-95" dirty="0">
                <a:latin typeface="Times New Roman" panose="02020603050405020304"/>
                <a:cs typeface="Times New Roman" panose="02020603050405020304"/>
              </a:rPr>
              <a:t>customer</a:t>
            </a:r>
            <a:r>
              <a:rPr sz="2200" spc="-5" dirty="0">
                <a:latin typeface="Times New Roman" panose="02020603050405020304"/>
                <a:cs typeface="Times New Roman" panose="02020603050405020304"/>
              </a:rPr>
              <a:t> </a:t>
            </a:r>
            <a:r>
              <a:rPr sz="2200" spc="-80" dirty="0">
                <a:latin typeface="Times New Roman" panose="02020603050405020304"/>
                <a:cs typeface="Times New Roman" panose="02020603050405020304"/>
              </a:rPr>
              <a:t>that</a:t>
            </a:r>
            <a:r>
              <a:rPr sz="2200" spc="-40" dirty="0">
                <a:latin typeface="Times New Roman" panose="02020603050405020304"/>
                <a:cs typeface="Times New Roman" panose="02020603050405020304"/>
              </a:rPr>
              <a:t> </a:t>
            </a:r>
            <a:r>
              <a:rPr sz="2200" spc="-114" dirty="0">
                <a:latin typeface="Times New Roman" panose="02020603050405020304"/>
                <a:cs typeface="Times New Roman" panose="02020603050405020304"/>
              </a:rPr>
              <a:t>specifies, </a:t>
            </a:r>
            <a:r>
              <a:rPr sz="2200" spc="-150" dirty="0">
                <a:latin typeface="Times New Roman" panose="02020603050405020304"/>
                <a:cs typeface="Times New Roman" panose="02020603050405020304"/>
              </a:rPr>
              <a:t>usually</a:t>
            </a:r>
            <a:r>
              <a:rPr sz="2200" spc="-35" dirty="0">
                <a:latin typeface="Times New Roman" panose="02020603050405020304"/>
                <a:cs typeface="Times New Roman" panose="02020603050405020304"/>
              </a:rPr>
              <a:t> </a:t>
            </a:r>
            <a:r>
              <a:rPr sz="2200" spc="-110" dirty="0">
                <a:latin typeface="Times New Roman" panose="02020603050405020304"/>
                <a:cs typeface="Times New Roman" panose="02020603050405020304"/>
              </a:rPr>
              <a:t>in</a:t>
            </a:r>
            <a:r>
              <a:rPr sz="2200" spc="-20" dirty="0">
                <a:latin typeface="Times New Roman" panose="02020603050405020304"/>
                <a:cs typeface="Times New Roman" panose="02020603050405020304"/>
              </a:rPr>
              <a:t> </a:t>
            </a:r>
            <a:r>
              <a:rPr sz="2200" spc="-114" dirty="0">
                <a:latin typeface="Times New Roman" panose="02020603050405020304"/>
                <a:cs typeface="Times New Roman" panose="02020603050405020304"/>
              </a:rPr>
              <a:t>measurable</a:t>
            </a:r>
            <a:r>
              <a:rPr sz="2200" spc="-35" dirty="0">
                <a:latin typeface="Times New Roman" panose="02020603050405020304"/>
                <a:cs typeface="Times New Roman" panose="02020603050405020304"/>
              </a:rPr>
              <a:t> </a:t>
            </a:r>
            <a:r>
              <a:rPr sz="2200" spc="-55" dirty="0">
                <a:latin typeface="Times New Roman" panose="02020603050405020304"/>
                <a:cs typeface="Times New Roman" panose="02020603050405020304"/>
              </a:rPr>
              <a:t>terms</a:t>
            </a:r>
            <a:r>
              <a:rPr sz="220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(QoS), </a:t>
            </a:r>
            <a:r>
              <a:rPr sz="2200" spc="-120" dirty="0">
                <a:latin typeface="Times New Roman" panose="02020603050405020304"/>
                <a:cs typeface="Times New Roman" panose="02020603050405020304"/>
              </a:rPr>
              <a:t>what</a:t>
            </a:r>
            <a:r>
              <a:rPr sz="2200" spc="-30" dirty="0">
                <a:latin typeface="Times New Roman" panose="02020603050405020304"/>
                <a:cs typeface="Times New Roman" panose="02020603050405020304"/>
              </a:rPr>
              <a:t> </a:t>
            </a:r>
            <a:r>
              <a:rPr sz="2200" spc="-114" dirty="0">
                <a:latin typeface="Times New Roman" panose="02020603050405020304"/>
                <a:cs typeface="Times New Roman" panose="02020603050405020304"/>
              </a:rPr>
              <a:t>services</a:t>
            </a:r>
            <a:r>
              <a:rPr sz="2200" spc="-5" dirty="0">
                <a:latin typeface="Times New Roman" panose="02020603050405020304"/>
                <a:cs typeface="Times New Roman" panose="02020603050405020304"/>
              </a:rPr>
              <a:t> </a:t>
            </a:r>
            <a:r>
              <a:rPr sz="2200" spc="-80" dirty="0">
                <a:latin typeface="Times New Roman" panose="02020603050405020304"/>
                <a:cs typeface="Times New Roman" panose="02020603050405020304"/>
              </a:rPr>
              <a:t>the</a:t>
            </a:r>
            <a:r>
              <a:rPr sz="2200" spc="-25" dirty="0">
                <a:latin typeface="Times New Roman" panose="02020603050405020304"/>
                <a:cs typeface="Times New Roman" panose="02020603050405020304"/>
              </a:rPr>
              <a:t> </a:t>
            </a:r>
            <a:r>
              <a:rPr sz="2200" spc="-90" dirty="0">
                <a:latin typeface="Times New Roman" panose="02020603050405020304"/>
                <a:cs typeface="Times New Roman" panose="02020603050405020304"/>
              </a:rPr>
              <a:t>network</a:t>
            </a:r>
            <a:r>
              <a:rPr sz="2200" spc="-5" dirty="0">
                <a:latin typeface="Times New Roman" panose="02020603050405020304"/>
                <a:cs typeface="Times New Roman" panose="02020603050405020304"/>
              </a:rPr>
              <a:t> </a:t>
            </a:r>
            <a:r>
              <a:rPr sz="2200" spc="-105" dirty="0">
                <a:latin typeface="Times New Roman" panose="02020603050405020304"/>
                <a:cs typeface="Times New Roman" panose="02020603050405020304"/>
              </a:rPr>
              <a:t>service</a:t>
            </a:r>
            <a:r>
              <a:rPr sz="2200" spc="-5" dirty="0">
                <a:latin typeface="Times New Roman" panose="02020603050405020304"/>
                <a:cs typeface="Times New Roman" panose="02020603050405020304"/>
              </a:rPr>
              <a:t> </a:t>
            </a:r>
            <a:r>
              <a:rPr sz="2200" spc="-105" dirty="0">
                <a:latin typeface="Times New Roman" panose="02020603050405020304"/>
                <a:cs typeface="Times New Roman" panose="02020603050405020304"/>
              </a:rPr>
              <a:t>provider</a:t>
            </a:r>
            <a:r>
              <a:rPr sz="2200" spc="5" dirty="0">
                <a:latin typeface="Times New Roman" panose="02020603050405020304"/>
                <a:cs typeface="Times New Roman" panose="02020603050405020304"/>
              </a:rPr>
              <a:t> </a:t>
            </a:r>
            <a:r>
              <a:rPr sz="2200" spc="-114" dirty="0">
                <a:latin typeface="Times New Roman" panose="02020603050405020304"/>
                <a:cs typeface="Times New Roman" panose="02020603050405020304"/>
              </a:rPr>
              <a:t>will</a:t>
            </a:r>
            <a:r>
              <a:rPr sz="2200" spc="-35"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furnish</a:t>
            </a:r>
            <a:endParaRPr sz="2200">
              <a:latin typeface="Times New Roman" panose="02020603050405020304"/>
              <a:cs typeface="Times New Roman" panose="02020603050405020304"/>
            </a:endParaRPr>
          </a:p>
          <a:p>
            <a:pPr lvl="1">
              <a:lnSpc>
                <a:spcPct val="100000"/>
              </a:lnSpc>
              <a:spcBef>
                <a:spcPts val="675"/>
              </a:spcBef>
              <a:buClr>
                <a:srgbClr val="9B2C1F"/>
              </a:buClr>
              <a:buFont typeface="Segoe UI Symbol" panose="020B0502040204020203"/>
              <a:buChar char="⚫"/>
            </a:pPr>
            <a:endParaRPr sz="2200">
              <a:latin typeface="Times New Roman" panose="02020603050405020304"/>
              <a:cs typeface="Times New Roman" panose="02020603050405020304"/>
            </a:endParaRPr>
          </a:p>
          <a:p>
            <a:pPr marL="286385" indent="-273685">
              <a:lnSpc>
                <a:spcPct val="100000"/>
              </a:lnSpc>
              <a:spcBef>
                <a:spcPts val="5"/>
              </a:spcBef>
              <a:buClr>
                <a:srgbClr val="D24717"/>
              </a:buClr>
              <a:buSzPct val="85000"/>
              <a:buFont typeface="Segoe UI Symbol" panose="020B0502040204020203"/>
              <a:buChar char="⚫"/>
              <a:tabLst>
                <a:tab pos="286385" algn="l"/>
              </a:tabLst>
            </a:pPr>
            <a:r>
              <a:rPr sz="2400" spc="-135" dirty="0">
                <a:latin typeface="Times New Roman" panose="02020603050405020304"/>
                <a:cs typeface="Times New Roman" panose="02020603050405020304"/>
              </a:rPr>
              <a:t>Common</a:t>
            </a:r>
            <a:r>
              <a:rPr sz="2400" spc="-50" dirty="0">
                <a:latin typeface="Times New Roman" panose="02020603050405020304"/>
                <a:cs typeface="Times New Roman" panose="02020603050405020304"/>
              </a:rPr>
              <a:t> </a:t>
            </a:r>
            <a:r>
              <a:rPr sz="2400" spc="-75" dirty="0">
                <a:latin typeface="Times New Roman" panose="02020603050405020304"/>
                <a:cs typeface="Times New Roman" panose="02020603050405020304"/>
              </a:rPr>
              <a:t>content</a:t>
            </a:r>
            <a:r>
              <a:rPr sz="2400" spc="-30" dirty="0">
                <a:latin typeface="Times New Roman" panose="02020603050405020304"/>
                <a:cs typeface="Times New Roman" panose="02020603050405020304"/>
              </a:rPr>
              <a:t> </a:t>
            </a:r>
            <a:r>
              <a:rPr sz="2400" spc="-114" dirty="0">
                <a:latin typeface="Times New Roman" panose="02020603050405020304"/>
                <a:cs typeface="Times New Roman" panose="02020603050405020304"/>
              </a:rPr>
              <a:t>in</a:t>
            </a:r>
            <a:r>
              <a:rPr sz="2400" spc="-4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contract</a:t>
            </a:r>
            <a:endParaRPr sz="2400">
              <a:latin typeface="Times New Roman" panose="02020603050405020304"/>
              <a:cs typeface="Times New Roman" panose="02020603050405020304"/>
            </a:endParaRPr>
          </a:p>
          <a:p>
            <a:pPr marL="562610" lvl="1" indent="-229870">
              <a:lnSpc>
                <a:spcPct val="100000"/>
              </a:lnSpc>
              <a:spcBef>
                <a:spcPts val="430"/>
              </a:spcBef>
              <a:buClr>
                <a:srgbClr val="9B2C1F"/>
              </a:buClr>
              <a:buSzPct val="84000"/>
              <a:buFont typeface="Segoe UI Symbol" panose="020B0502040204020203"/>
              <a:buChar char="⚫"/>
              <a:tabLst>
                <a:tab pos="562610" algn="l"/>
              </a:tabLst>
            </a:pPr>
            <a:r>
              <a:rPr sz="2200" spc="-114" dirty="0">
                <a:latin typeface="Times New Roman" panose="02020603050405020304"/>
                <a:cs typeface="Times New Roman" panose="02020603050405020304"/>
              </a:rPr>
              <a:t>Performance</a:t>
            </a:r>
            <a:r>
              <a:rPr sz="2200" spc="5" dirty="0">
                <a:latin typeface="Times New Roman" panose="02020603050405020304"/>
                <a:cs typeface="Times New Roman" panose="02020603050405020304"/>
              </a:rPr>
              <a:t> </a:t>
            </a:r>
            <a:r>
              <a:rPr sz="2200" spc="-95" dirty="0">
                <a:latin typeface="Times New Roman" panose="02020603050405020304"/>
                <a:cs typeface="Times New Roman" panose="02020603050405020304"/>
              </a:rPr>
              <a:t>guarantee</a:t>
            </a:r>
            <a:r>
              <a:rPr sz="2200" spc="-2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metrics</a:t>
            </a:r>
            <a:endParaRPr sz="2200">
              <a:latin typeface="Times New Roman" panose="02020603050405020304"/>
              <a:cs typeface="Times New Roman" panose="02020603050405020304"/>
            </a:endParaRPr>
          </a:p>
          <a:p>
            <a:pPr marL="835025" lvl="2" indent="-227965">
              <a:lnSpc>
                <a:spcPct val="100000"/>
              </a:lnSpc>
              <a:spcBef>
                <a:spcPts val="440"/>
              </a:spcBef>
              <a:buClr>
                <a:srgbClr val="E6B0AB"/>
              </a:buClr>
              <a:buSzPct val="84000"/>
              <a:buFont typeface="Segoe UI Symbol" panose="020B0502040204020203"/>
              <a:buChar char="⚫"/>
              <a:tabLst>
                <a:tab pos="835025" algn="l"/>
              </a:tabLst>
            </a:pPr>
            <a:r>
              <a:rPr sz="1900" spc="-100" dirty="0">
                <a:latin typeface="Times New Roman" panose="02020603050405020304"/>
                <a:cs typeface="Times New Roman" panose="02020603050405020304"/>
              </a:rPr>
              <a:t>Up-</a:t>
            </a:r>
            <a:r>
              <a:rPr sz="1900" spc="-60" dirty="0">
                <a:latin typeface="Times New Roman" panose="02020603050405020304"/>
                <a:cs typeface="Times New Roman" panose="02020603050405020304"/>
              </a:rPr>
              <a:t>time</a:t>
            </a:r>
            <a:r>
              <a:rPr sz="1900" spc="-35" dirty="0">
                <a:latin typeface="Times New Roman" panose="02020603050405020304"/>
                <a:cs typeface="Times New Roman" panose="02020603050405020304"/>
              </a:rPr>
              <a:t> </a:t>
            </a:r>
            <a:r>
              <a:rPr sz="1900" spc="-110" dirty="0">
                <a:latin typeface="Times New Roman" panose="02020603050405020304"/>
                <a:cs typeface="Times New Roman" panose="02020603050405020304"/>
              </a:rPr>
              <a:t>and</a:t>
            </a:r>
            <a:r>
              <a:rPr sz="1900" spc="-30" dirty="0">
                <a:latin typeface="Times New Roman" panose="02020603050405020304"/>
                <a:cs typeface="Times New Roman" panose="02020603050405020304"/>
              </a:rPr>
              <a:t> </a:t>
            </a:r>
            <a:r>
              <a:rPr sz="1900" spc="-110" dirty="0">
                <a:latin typeface="Times New Roman" panose="02020603050405020304"/>
                <a:cs typeface="Times New Roman" panose="02020603050405020304"/>
              </a:rPr>
              <a:t>down-</a:t>
            </a:r>
            <a:r>
              <a:rPr sz="1900" spc="-55" dirty="0">
                <a:latin typeface="Times New Roman" panose="02020603050405020304"/>
                <a:cs typeface="Times New Roman" panose="02020603050405020304"/>
              </a:rPr>
              <a:t>time</a:t>
            </a:r>
            <a:r>
              <a:rPr sz="1900" spc="-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ratio</a:t>
            </a:r>
            <a:endParaRPr sz="1900">
              <a:latin typeface="Times New Roman" panose="02020603050405020304"/>
              <a:cs typeface="Times New Roman" panose="02020603050405020304"/>
            </a:endParaRPr>
          </a:p>
          <a:p>
            <a:pPr marL="835025" lvl="2" indent="-227965">
              <a:lnSpc>
                <a:spcPct val="100000"/>
              </a:lnSpc>
              <a:spcBef>
                <a:spcPts val="400"/>
              </a:spcBef>
              <a:buClr>
                <a:srgbClr val="E6B0AB"/>
              </a:buClr>
              <a:buSzPct val="84000"/>
              <a:buFont typeface="Segoe UI Symbol" panose="020B0502040204020203"/>
              <a:buChar char="⚫"/>
              <a:tabLst>
                <a:tab pos="835025" algn="l"/>
              </a:tabLst>
            </a:pPr>
            <a:r>
              <a:rPr sz="1900" spc="-130" dirty="0">
                <a:latin typeface="Times New Roman" panose="02020603050405020304"/>
                <a:cs typeface="Times New Roman" panose="02020603050405020304"/>
              </a:rPr>
              <a:t>System</a:t>
            </a:r>
            <a:r>
              <a:rPr sz="1900" spc="-10" dirty="0">
                <a:latin typeface="Times New Roman" panose="02020603050405020304"/>
                <a:cs typeface="Times New Roman" panose="02020603050405020304"/>
              </a:rPr>
              <a:t> throughput</a:t>
            </a:r>
            <a:endParaRPr sz="1900">
              <a:latin typeface="Times New Roman" panose="02020603050405020304"/>
              <a:cs typeface="Times New Roman" panose="02020603050405020304"/>
            </a:endParaRPr>
          </a:p>
          <a:p>
            <a:pPr marL="835025" lvl="2" indent="-227965">
              <a:lnSpc>
                <a:spcPct val="100000"/>
              </a:lnSpc>
              <a:spcBef>
                <a:spcPts val="405"/>
              </a:spcBef>
              <a:buClr>
                <a:srgbClr val="E6B0AB"/>
              </a:buClr>
              <a:buSzPct val="84000"/>
              <a:buFont typeface="Segoe UI Symbol" panose="020B0502040204020203"/>
              <a:buChar char="⚫"/>
              <a:tabLst>
                <a:tab pos="835025" algn="l"/>
              </a:tabLst>
            </a:pPr>
            <a:r>
              <a:rPr sz="1900" spc="-114" dirty="0">
                <a:latin typeface="Times New Roman" panose="02020603050405020304"/>
                <a:cs typeface="Times New Roman" panose="02020603050405020304"/>
              </a:rPr>
              <a:t>Response</a:t>
            </a:r>
            <a:r>
              <a:rPr sz="1900" spc="50" dirty="0">
                <a:latin typeface="Times New Roman" panose="02020603050405020304"/>
                <a:cs typeface="Times New Roman" panose="02020603050405020304"/>
              </a:rPr>
              <a:t> </a:t>
            </a:r>
            <a:r>
              <a:rPr sz="1900" spc="-20" dirty="0">
                <a:latin typeface="Times New Roman" panose="02020603050405020304"/>
                <a:cs typeface="Times New Roman" panose="02020603050405020304"/>
              </a:rPr>
              <a:t>time</a:t>
            </a:r>
            <a:endParaRPr sz="1900">
              <a:latin typeface="Times New Roman" panose="02020603050405020304"/>
              <a:cs typeface="Times New Roman" panose="02020603050405020304"/>
            </a:endParaRPr>
          </a:p>
          <a:p>
            <a:pPr marL="562610" lvl="1" indent="-229870">
              <a:lnSpc>
                <a:spcPct val="100000"/>
              </a:lnSpc>
              <a:spcBef>
                <a:spcPts val="350"/>
              </a:spcBef>
              <a:buClr>
                <a:srgbClr val="9B2C1F"/>
              </a:buClr>
              <a:buSzPct val="84000"/>
              <a:buFont typeface="Segoe UI Symbol" panose="020B0502040204020203"/>
              <a:buChar char="⚫"/>
              <a:tabLst>
                <a:tab pos="562610" algn="l"/>
              </a:tabLst>
            </a:pPr>
            <a:r>
              <a:rPr sz="2200" spc="-110" dirty="0">
                <a:latin typeface="Times New Roman" panose="02020603050405020304"/>
                <a:cs typeface="Times New Roman" panose="02020603050405020304"/>
              </a:rPr>
              <a:t>Problem</a:t>
            </a:r>
            <a:r>
              <a:rPr sz="2200" spc="-10" dirty="0">
                <a:latin typeface="Times New Roman" panose="02020603050405020304"/>
                <a:cs typeface="Times New Roman" panose="02020603050405020304"/>
              </a:rPr>
              <a:t> </a:t>
            </a:r>
            <a:r>
              <a:rPr sz="2200" spc="-120" dirty="0">
                <a:latin typeface="Times New Roman" panose="02020603050405020304"/>
                <a:cs typeface="Times New Roman" panose="02020603050405020304"/>
              </a:rPr>
              <a:t>management</a:t>
            </a:r>
            <a:r>
              <a:rPr sz="2200" spc="-4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detail</a:t>
            </a:r>
            <a:endParaRPr sz="2200">
              <a:latin typeface="Times New Roman" panose="02020603050405020304"/>
              <a:cs typeface="Times New Roman" panose="02020603050405020304"/>
            </a:endParaRPr>
          </a:p>
          <a:p>
            <a:pPr marL="562610" lvl="1" indent="-229870">
              <a:lnSpc>
                <a:spcPct val="100000"/>
              </a:lnSpc>
              <a:spcBef>
                <a:spcPts val="410"/>
              </a:spcBef>
              <a:buClr>
                <a:srgbClr val="9B2C1F"/>
              </a:buClr>
              <a:buSzPct val="84000"/>
              <a:buFont typeface="Segoe UI Symbol" panose="020B0502040204020203"/>
              <a:buChar char="⚫"/>
              <a:tabLst>
                <a:tab pos="562610" algn="l"/>
              </a:tabLst>
            </a:pPr>
            <a:r>
              <a:rPr sz="2200" spc="-114" dirty="0">
                <a:latin typeface="Times New Roman" panose="02020603050405020304"/>
                <a:cs typeface="Times New Roman" panose="02020603050405020304"/>
              </a:rPr>
              <a:t>Penalties</a:t>
            </a:r>
            <a:r>
              <a:rPr sz="2200" spc="-35" dirty="0">
                <a:latin typeface="Times New Roman" panose="02020603050405020304"/>
                <a:cs typeface="Times New Roman" panose="02020603050405020304"/>
              </a:rPr>
              <a:t> </a:t>
            </a:r>
            <a:r>
              <a:rPr sz="2200" spc="-95" dirty="0">
                <a:latin typeface="Times New Roman" panose="02020603050405020304"/>
                <a:cs typeface="Times New Roman" panose="02020603050405020304"/>
              </a:rPr>
              <a:t>for</a:t>
            </a:r>
            <a:r>
              <a:rPr sz="2200" spc="-10" dirty="0">
                <a:latin typeface="Times New Roman" panose="02020603050405020304"/>
                <a:cs typeface="Times New Roman" panose="02020603050405020304"/>
              </a:rPr>
              <a:t> </a:t>
            </a:r>
            <a:r>
              <a:rPr sz="2200" spc="-95" dirty="0">
                <a:latin typeface="Times New Roman" panose="02020603050405020304"/>
                <a:cs typeface="Times New Roman" panose="02020603050405020304"/>
              </a:rPr>
              <a:t>non-</a:t>
            </a:r>
            <a:r>
              <a:rPr sz="2200" spc="-10" dirty="0">
                <a:latin typeface="Times New Roman" panose="02020603050405020304"/>
                <a:cs typeface="Times New Roman" panose="02020603050405020304"/>
              </a:rPr>
              <a:t>performance</a:t>
            </a:r>
            <a:endParaRPr sz="2200">
              <a:latin typeface="Times New Roman" panose="02020603050405020304"/>
              <a:cs typeface="Times New Roman" panose="02020603050405020304"/>
            </a:endParaRPr>
          </a:p>
          <a:p>
            <a:pPr marL="562610" lvl="1" indent="-229870">
              <a:lnSpc>
                <a:spcPct val="100000"/>
              </a:lnSpc>
              <a:spcBef>
                <a:spcPts val="395"/>
              </a:spcBef>
              <a:buClr>
                <a:srgbClr val="9B2C1F"/>
              </a:buClr>
              <a:buSzPct val="84000"/>
              <a:buFont typeface="Segoe UI Symbol" panose="020B0502040204020203"/>
              <a:buChar char="⚫"/>
              <a:tabLst>
                <a:tab pos="562610" algn="l"/>
              </a:tabLst>
            </a:pPr>
            <a:r>
              <a:rPr sz="2200" spc="-90" dirty="0">
                <a:latin typeface="Times New Roman" panose="02020603050405020304"/>
                <a:cs typeface="Times New Roman" panose="02020603050405020304"/>
              </a:rPr>
              <a:t>Documented</a:t>
            </a:r>
            <a:r>
              <a:rPr sz="2200" spc="-5" dirty="0">
                <a:latin typeface="Times New Roman" panose="02020603050405020304"/>
                <a:cs typeface="Times New Roman" panose="02020603050405020304"/>
              </a:rPr>
              <a:t> </a:t>
            </a:r>
            <a:r>
              <a:rPr sz="2200" spc="-100" dirty="0">
                <a:latin typeface="Times New Roman" panose="02020603050405020304"/>
                <a:cs typeface="Times New Roman" panose="02020603050405020304"/>
              </a:rPr>
              <a:t>security</a:t>
            </a:r>
            <a:r>
              <a:rPr sz="2200" spc="-25" dirty="0">
                <a:latin typeface="Times New Roman" panose="02020603050405020304"/>
                <a:cs typeface="Times New Roman" panose="02020603050405020304"/>
              </a:rPr>
              <a:t> </a:t>
            </a:r>
            <a:r>
              <a:rPr sz="2200" spc="-35" dirty="0">
                <a:latin typeface="Times New Roman" panose="02020603050405020304"/>
                <a:cs typeface="Times New Roman" panose="02020603050405020304"/>
              </a:rPr>
              <a:t>capabilities</a:t>
            </a:r>
            <a:endParaRPr sz="2200">
              <a:latin typeface="Times New Roman" panose="02020603050405020304"/>
              <a:cs typeface="Times New Roman" panose="02020603050405020304"/>
            </a:endParaRPr>
          </a:p>
        </p:txBody>
      </p:sp>
      <p:pic>
        <p:nvPicPr>
          <p:cNvPr id="4" name="object 4"/>
          <p:cNvPicPr/>
          <p:nvPr/>
        </p:nvPicPr>
        <p:blipFill>
          <a:blip r:embed="rId1" cstate="print"/>
          <a:stretch>
            <a:fillRect/>
          </a:stretch>
        </p:blipFill>
        <p:spPr>
          <a:xfrm>
            <a:off x="5396457" y="3316204"/>
            <a:ext cx="3568498" cy="34282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8673" rIns="0" bIns="0" rtlCol="0">
            <a:spAutoFit/>
          </a:bodyPr>
          <a:lstStyle/>
          <a:p>
            <a:pPr marL="12700">
              <a:lnSpc>
                <a:spcPct val="100000"/>
              </a:lnSpc>
              <a:spcBef>
                <a:spcPts val="100"/>
              </a:spcBef>
            </a:pPr>
            <a:r>
              <a:rPr spc="-20" dirty="0"/>
              <a:t>Enabling</a:t>
            </a:r>
            <a:r>
              <a:rPr spc="-160" dirty="0"/>
              <a:t> </a:t>
            </a:r>
            <a:r>
              <a:rPr spc="-30" dirty="0"/>
              <a:t>Technologies</a:t>
            </a:r>
            <a:endParaRPr spc="-30" dirty="0"/>
          </a:p>
        </p:txBody>
      </p:sp>
      <p:sp>
        <p:nvSpPr>
          <p:cNvPr id="4" name="object 4"/>
          <p:cNvSpPr txBox="1"/>
          <p:nvPr/>
        </p:nvSpPr>
        <p:spPr>
          <a:xfrm>
            <a:off x="993444" y="6256731"/>
            <a:ext cx="724535" cy="239395"/>
          </a:xfrm>
          <a:prstGeom prst="rect">
            <a:avLst/>
          </a:prstGeom>
        </p:spPr>
        <p:txBody>
          <a:bodyPr vert="horz" wrap="square" lIns="0" tIns="12700" rIns="0" bIns="0" rtlCol="0">
            <a:spAutoFit/>
          </a:bodyPr>
          <a:lstStyle/>
          <a:p>
            <a:pPr marL="12700">
              <a:lnSpc>
                <a:spcPct val="100000"/>
              </a:lnSpc>
              <a:spcBef>
                <a:spcPts val="100"/>
              </a:spcBef>
            </a:pPr>
            <a:r>
              <a:rPr sz="1400" spc="-90" dirty="0">
                <a:solidFill>
                  <a:srgbClr val="696363"/>
                </a:solidFill>
                <a:latin typeface="Times New Roman" panose="02020603050405020304"/>
                <a:cs typeface="Times New Roman" panose="02020603050405020304"/>
              </a:rPr>
              <a:t>IoT</a:t>
            </a:r>
            <a:r>
              <a:rPr sz="1400" spc="20" dirty="0">
                <a:solidFill>
                  <a:srgbClr val="696363"/>
                </a:solidFill>
                <a:latin typeface="Times New Roman" panose="02020603050405020304"/>
                <a:cs typeface="Times New Roman" panose="02020603050405020304"/>
              </a:rPr>
              <a:t> </a:t>
            </a:r>
            <a:r>
              <a:rPr sz="1400" spc="-50" dirty="0">
                <a:solidFill>
                  <a:srgbClr val="696363"/>
                </a:solidFill>
                <a:latin typeface="Times New Roman" panose="02020603050405020304"/>
                <a:cs typeface="Times New Roman" panose="02020603050405020304"/>
              </a:rPr>
              <a:t>Unit-5</a:t>
            </a:r>
            <a:endParaRPr sz="1400">
              <a:latin typeface="Times New Roman" panose="02020603050405020304"/>
              <a:cs typeface="Times New Roman" panose="02020603050405020304"/>
            </a:endParaRPr>
          </a:p>
        </p:txBody>
      </p:sp>
      <p:grpSp>
        <p:nvGrpSpPr>
          <p:cNvPr id="7" name="object 7"/>
          <p:cNvGrpSpPr/>
          <p:nvPr/>
        </p:nvGrpSpPr>
        <p:grpSpPr>
          <a:xfrm>
            <a:off x="3541521" y="5784850"/>
            <a:ext cx="2603500" cy="774700"/>
            <a:chOff x="3541521" y="5784850"/>
            <a:chExt cx="2603500" cy="774700"/>
          </a:xfrm>
        </p:grpSpPr>
        <p:sp>
          <p:nvSpPr>
            <p:cNvPr id="8" name="object 8"/>
            <p:cNvSpPr/>
            <p:nvPr/>
          </p:nvSpPr>
          <p:spPr>
            <a:xfrm>
              <a:off x="3547871" y="5791200"/>
              <a:ext cx="2590800" cy="762000"/>
            </a:xfrm>
            <a:custGeom>
              <a:avLst/>
              <a:gdLst/>
              <a:ahLst/>
              <a:cxnLst/>
              <a:rect l="l" t="t" r="r" b="b"/>
              <a:pathLst>
                <a:path w="2590800" h="762000">
                  <a:moveTo>
                    <a:pt x="1295400" y="0"/>
                  </a:moveTo>
                  <a:lnTo>
                    <a:pt x="0" y="135140"/>
                  </a:lnTo>
                  <a:lnTo>
                    <a:pt x="647700" y="135140"/>
                  </a:lnTo>
                  <a:lnTo>
                    <a:pt x="647700" y="762000"/>
                  </a:lnTo>
                  <a:lnTo>
                    <a:pt x="1943100" y="762000"/>
                  </a:lnTo>
                  <a:lnTo>
                    <a:pt x="1943100" y="135140"/>
                  </a:lnTo>
                  <a:lnTo>
                    <a:pt x="2590800" y="135140"/>
                  </a:lnTo>
                  <a:lnTo>
                    <a:pt x="1295400" y="0"/>
                  </a:lnTo>
                  <a:close/>
                </a:path>
              </a:pathLst>
            </a:custGeom>
            <a:solidFill>
              <a:srgbClr val="C3C1C1"/>
            </a:solidFill>
          </p:spPr>
          <p:txBody>
            <a:bodyPr wrap="square" lIns="0" tIns="0" rIns="0" bIns="0" rtlCol="0"/>
            <a:lstStyle/>
            <a:p/>
          </p:txBody>
        </p:sp>
        <p:sp>
          <p:nvSpPr>
            <p:cNvPr id="9" name="object 9"/>
            <p:cNvSpPr/>
            <p:nvPr/>
          </p:nvSpPr>
          <p:spPr>
            <a:xfrm>
              <a:off x="3547871" y="5791200"/>
              <a:ext cx="2590800" cy="762000"/>
            </a:xfrm>
            <a:custGeom>
              <a:avLst/>
              <a:gdLst/>
              <a:ahLst/>
              <a:cxnLst/>
              <a:rect l="l" t="t" r="r" b="b"/>
              <a:pathLst>
                <a:path w="2590800" h="762000">
                  <a:moveTo>
                    <a:pt x="0" y="135140"/>
                  </a:moveTo>
                  <a:lnTo>
                    <a:pt x="1295400" y="0"/>
                  </a:lnTo>
                  <a:lnTo>
                    <a:pt x="2590800" y="135140"/>
                  </a:lnTo>
                  <a:lnTo>
                    <a:pt x="1943100" y="135140"/>
                  </a:lnTo>
                  <a:lnTo>
                    <a:pt x="1943100" y="762000"/>
                  </a:lnTo>
                  <a:lnTo>
                    <a:pt x="647700" y="762000"/>
                  </a:lnTo>
                  <a:lnTo>
                    <a:pt x="647700" y="135140"/>
                  </a:lnTo>
                  <a:lnTo>
                    <a:pt x="0" y="135140"/>
                  </a:lnTo>
                  <a:close/>
                </a:path>
              </a:pathLst>
            </a:custGeom>
            <a:ln w="12192">
              <a:solidFill>
                <a:srgbClr val="9B310D"/>
              </a:solidFill>
            </a:ln>
          </p:spPr>
          <p:txBody>
            <a:bodyPr wrap="square" lIns="0" tIns="0" rIns="0" bIns="0" rtlCol="0"/>
            <a:lstStyle/>
            <a:p/>
          </p:txBody>
        </p:sp>
      </p:grpSp>
      <p:sp>
        <p:nvSpPr>
          <p:cNvPr id="10" name="object 10"/>
          <p:cNvSpPr txBox="1"/>
          <p:nvPr/>
        </p:nvSpPr>
        <p:spPr>
          <a:xfrm>
            <a:off x="4463288" y="5955284"/>
            <a:ext cx="762635" cy="452755"/>
          </a:xfrm>
          <a:prstGeom prst="rect">
            <a:avLst/>
          </a:prstGeom>
        </p:spPr>
        <p:txBody>
          <a:bodyPr vert="horz" wrap="square" lIns="0" tIns="12700" rIns="0" bIns="0" rtlCol="0">
            <a:spAutoFit/>
          </a:bodyPr>
          <a:lstStyle/>
          <a:p>
            <a:pPr marL="12700" marR="5080" indent="146050">
              <a:lnSpc>
                <a:spcPct val="100000"/>
              </a:lnSpc>
              <a:spcBef>
                <a:spcPts val="100"/>
              </a:spcBef>
            </a:pPr>
            <a:r>
              <a:rPr sz="1400" b="1" spc="-30" dirty="0">
                <a:latin typeface="Times New Roman" panose="02020603050405020304"/>
                <a:cs typeface="Times New Roman" panose="02020603050405020304"/>
              </a:rPr>
              <a:t>64-</a:t>
            </a:r>
            <a:r>
              <a:rPr sz="1400" b="1" spc="-25" dirty="0">
                <a:latin typeface="Times New Roman" panose="02020603050405020304"/>
                <a:cs typeface="Times New Roman" panose="02020603050405020304"/>
              </a:rPr>
              <a:t>bit </a:t>
            </a:r>
            <a:r>
              <a:rPr sz="1400" b="1" spc="-10" dirty="0">
                <a:latin typeface="Times New Roman" panose="02020603050405020304"/>
                <a:cs typeface="Times New Roman" panose="02020603050405020304"/>
              </a:rPr>
              <a:t>processor</a:t>
            </a:r>
            <a:endParaRPr sz="1400">
              <a:latin typeface="Times New Roman" panose="02020603050405020304"/>
              <a:cs typeface="Times New Roman" panose="02020603050405020304"/>
            </a:endParaRPr>
          </a:p>
        </p:txBody>
      </p:sp>
      <p:sp>
        <p:nvSpPr>
          <p:cNvPr id="11" name="object 11"/>
          <p:cNvSpPr/>
          <p:nvPr/>
        </p:nvSpPr>
        <p:spPr>
          <a:xfrm>
            <a:off x="1828800" y="5257800"/>
            <a:ext cx="6248400" cy="533400"/>
          </a:xfrm>
          <a:custGeom>
            <a:avLst/>
            <a:gdLst/>
            <a:ahLst/>
            <a:cxnLst/>
            <a:rect l="l" t="t" r="r" b="b"/>
            <a:pathLst>
              <a:path w="6248400" h="533400">
                <a:moveTo>
                  <a:pt x="6248400" y="0"/>
                </a:moveTo>
                <a:lnTo>
                  <a:pt x="0" y="0"/>
                </a:lnTo>
                <a:lnTo>
                  <a:pt x="0" y="533400"/>
                </a:lnTo>
                <a:lnTo>
                  <a:pt x="6248400" y="533400"/>
                </a:lnTo>
                <a:lnTo>
                  <a:pt x="6248400" y="0"/>
                </a:lnTo>
                <a:close/>
              </a:path>
            </a:pathLst>
          </a:custGeom>
          <a:solidFill>
            <a:srgbClr val="7BE3D7"/>
          </a:solidFill>
        </p:spPr>
        <p:txBody>
          <a:bodyPr wrap="square" lIns="0" tIns="0" rIns="0" bIns="0" rtlCol="0"/>
          <a:lstStyle/>
          <a:p/>
        </p:txBody>
      </p:sp>
      <p:sp>
        <p:nvSpPr>
          <p:cNvPr id="12" name="object 12"/>
          <p:cNvSpPr txBox="1"/>
          <p:nvPr/>
        </p:nvSpPr>
        <p:spPr>
          <a:xfrm>
            <a:off x="1828800" y="5257800"/>
            <a:ext cx="6248400" cy="533400"/>
          </a:xfrm>
          <a:prstGeom prst="rect">
            <a:avLst/>
          </a:prstGeom>
          <a:ln w="12192">
            <a:solidFill>
              <a:srgbClr val="9B310D"/>
            </a:solidFill>
          </a:ln>
        </p:spPr>
        <p:txBody>
          <a:bodyPr vert="horz" wrap="square" lIns="0" tIns="135890" rIns="0" bIns="0" rtlCol="0">
            <a:spAutoFit/>
          </a:bodyPr>
          <a:lstStyle/>
          <a:p>
            <a:pPr marL="635" algn="ctr">
              <a:lnSpc>
                <a:spcPct val="100000"/>
              </a:lnSpc>
              <a:spcBef>
                <a:spcPts val="1070"/>
              </a:spcBef>
            </a:pPr>
            <a:r>
              <a:rPr sz="1400" b="1" dirty="0">
                <a:latin typeface="Times New Roman" panose="02020603050405020304"/>
                <a:cs typeface="Times New Roman" panose="02020603050405020304"/>
              </a:rPr>
              <a:t>Multi-core</a:t>
            </a:r>
            <a:r>
              <a:rPr sz="1400" b="1" spc="6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architectures</a:t>
            </a:r>
            <a:endParaRPr sz="1400">
              <a:latin typeface="Times New Roman" panose="02020603050405020304"/>
              <a:cs typeface="Times New Roman" panose="02020603050405020304"/>
            </a:endParaRPr>
          </a:p>
        </p:txBody>
      </p:sp>
      <p:grpSp>
        <p:nvGrpSpPr>
          <p:cNvPr id="13" name="object 13"/>
          <p:cNvGrpSpPr/>
          <p:nvPr/>
        </p:nvGrpSpPr>
        <p:grpSpPr>
          <a:xfrm>
            <a:off x="1822450" y="4489450"/>
            <a:ext cx="6261100" cy="1301750"/>
            <a:chOff x="1822450" y="4489450"/>
            <a:chExt cx="6261100" cy="1301750"/>
          </a:xfrm>
        </p:grpSpPr>
        <p:pic>
          <p:nvPicPr>
            <p:cNvPr id="14" name="object 14"/>
            <p:cNvPicPr/>
            <p:nvPr/>
          </p:nvPicPr>
          <p:blipFill>
            <a:blip r:embed="rId1" cstate="print"/>
            <a:stretch>
              <a:fillRect/>
            </a:stretch>
          </p:blipFill>
          <p:spPr>
            <a:xfrm>
              <a:off x="2286000" y="5257800"/>
              <a:ext cx="533400" cy="533400"/>
            </a:xfrm>
            <a:prstGeom prst="rect">
              <a:avLst/>
            </a:prstGeom>
          </p:spPr>
        </p:pic>
        <p:sp>
          <p:nvSpPr>
            <p:cNvPr id="15" name="object 15"/>
            <p:cNvSpPr/>
            <p:nvPr/>
          </p:nvSpPr>
          <p:spPr>
            <a:xfrm>
              <a:off x="1828800" y="4495800"/>
              <a:ext cx="6248400" cy="762000"/>
            </a:xfrm>
            <a:custGeom>
              <a:avLst/>
              <a:gdLst/>
              <a:ahLst/>
              <a:cxnLst/>
              <a:rect l="l" t="t" r="r" b="b"/>
              <a:pathLst>
                <a:path w="6248400" h="762000">
                  <a:moveTo>
                    <a:pt x="6248400" y="0"/>
                  </a:moveTo>
                  <a:lnTo>
                    <a:pt x="0" y="0"/>
                  </a:lnTo>
                  <a:lnTo>
                    <a:pt x="0" y="762000"/>
                  </a:lnTo>
                  <a:lnTo>
                    <a:pt x="6248400" y="762000"/>
                  </a:lnTo>
                  <a:lnTo>
                    <a:pt x="6248400" y="0"/>
                  </a:lnTo>
                  <a:close/>
                </a:path>
              </a:pathLst>
            </a:custGeom>
            <a:solidFill>
              <a:srgbClr val="DAD2C3"/>
            </a:solidFill>
          </p:spPr>
          <p:txBody>
            <a:bodyPr wrap="square" lIns="0" tIns="0" rIns="0" bIns="0" rtlCol="0"/>
            <a:lstStyle/>
            <a:p/>
          </p:txBody>
        </p:sp>
        <p:sp>
          <p:nvSpPr>
            <p:cNvPr id="16" name="object 16"/>
            <p:cNvSpPr/>
            <p:nvPr/>
          </p:nvSpPr>
          <p:spPr>
            <a:xfrm>
              <a:off x="1828800" y="4495800"/>
              <a:ext cx="6248400" cy="762000"/>
            </a:xfrm>
            <a:custGeom>
              <a:avLst/>
              <a:gdLst/>
              <a:ahLst/>
              <a:cxnLst/>
              <a:rect l="l" t="t" r="r" b="b"/>
              <a:pathLst>
                <a:path w="6248400" h="762000">
                  <a:moveTo>
                    <a:pt x="0" y="762000"/>
                  </a:moveTo>
                  <a:lnTo>
                    <a:pt x="6248400" y="762000"/>
                  </a:lnTo>
                  <a:lnTo>
                    <a:pt x="6248400" y="0"/>
                  </a:lnTo>
                  <a:lnTo>
                    <a:pt x="0" y="0"/>
                  </a:lnTo>
                  <a:lnTo>
                    <a:pt x="0" y="762000"/>
                  </a:lnTo>
                  <a:close/>
                </a:path>
              </a:pathLst>
            </a:custGeom>
            <a:ln w="12192">
              <a:solidFill>
                <a:srgbClr val="9B310D"/>
              </a:solidFill>
            </a:ln>
          </p:spPr>
          <p:txBody>
            <a:bodyPr wrap="square" lIns="0" tIns="0" rIns="0" bIns="0" rtlCol="0"/>
            <a:lstStyle/>
            <a:p/>
          </p:txBody>
        </p:sp>
      </p:grpSp>
      <p:sp>
        <p:nvSpPr>
          <p:cNvPr id="17" name="object 17"/>
          <p:cNvSpPr txBox="1"/>
          <p:nvPr/>
        </p:nvSpPr>
        <p:spPr>
          <a:xfrm>
            <a:off x="1834895" y="4714113"/>
            <a:ext cx="6236335" cy="269240"/>
          </a:xfrm>
          <a:prstGeom prst="rect">
            <a:avLst/>
          </a:prstGeom>
        </p:spPr>
        <p:txBody>
          <a:bodyPr vert="horz" wrap="square" lIns="0" tIns="12065" rIns="0" bIns="0" rtlCol="0">
            <a:spAutoFit/>
          </a:bodyPr>
          <a:lstStyle/>
          <a:p>
            <a:pPr algn="ctr">
              <a:lnSpc>
                <a:spcPct val="100000"/>
              </a:lnSpc>
              <a:spcBef>
                <a:spcPts val="95"/>
              </a:spcBef>
            </a:pPr>
            <a:r>
              <a:rPr sz="1600" b="1" spc="-30" dirty="0">
                <a:latin typeface="Times New Roman" panose="02020603050405020304"/>
                <a:cs typeface="Times New Roman" panose="02020603050405020304"/>
              </a:rPr>
              <a:t>Virtualization:</a:t>
            </a:r>
            <a:r>
              <a:rPr sz="1600" b="1" spc="-75" dirty="0">
                <a:latin typeface="Times New Roman" panose="02020603050405020304"/>
                <a:cs typeface="Times New Roman" panose="02020603050405020304"/>
              </a:rPr>
              <a:t> </a:t>
            </a:r>
            <a:r>
              <a:rPr sz="1600" b="1" spc="-20" dirty="0">
                <a:latin typeface="Times New Roman" panose="02020603050405020304"/>
                <a:cs typeface="Times New Roman" panose="02020603050405020304"/>
              </a:rPr>
              <a:t>bare</a:t>
            </a:r>
            <a:r>
              <a:rPr sz="1600" b="1" spc="55" dirty="0">
                <a:latin typeface="Times New Roman" panose="02020603050405020304"/>
                <a:cs typeface="Times New Roman" panose="02020603050405020304"/>
              </a:rPr>
              <a:t> </a:t>
            </a:r>
            <a:r>
              <a:rPr sz="1600" b="1" spc="-20" dirty="0">
                <a:latin typeface="Times New Roman" panose="02020603050405020304"/>
                <a:cs typeface="Times New Roman" panose="02020603050405020304"/>
              </a:rPr>
              <a:t>metal,</a:t>
            </a:r>
            <a:r>
              <a:rPr sz="1600" b="1" spc="-60" dirty="0">
                <a:latin typeface="Times New Roman" panose="02020603050405020304"/>
                <a:cs typeface="Times New Roman" panose="02020603050405020304"/>
              </a:rPr>
              <a:t> </a:t>
            </a:r>
            <a:r>
              <a:rPr sz="1600" b="1" spc="-25" dirty="0">
                <a:latin typeface="Times New Roman" panose="02020603050405020304"/>
                <a:cs typeface="Times New Roman" panose="02020603050405020304"/>
              </a:rPr>
              <a:t>hypervisor.</a:t>
            </a:r>
            <a:r>
              <a:rPr sz="1600" b="1" spc="-60" dirty="0">
                <a:latin typeface="Times New Roman" panose="02020603050405020304"/>
                <a:cs typeface="Times New Roman" panose="02020603050405020304"/>
              </a:rPr>
              <a:t> </a:t>
            </a:r>
            <a:r>
              <a:rPr sz="1600" b="1" spc="-50" dirty="0">
                <a:latin typeface="Times New Roman" panose="02020603050405020304"/>
                <a:cs typeface="Times New Roman" panose="02020603050405020304"/>
              </a:rPr>
              <a:t>…</a:t>
            </a:r>
            <a:endParaRPr sz="1600">
              <a:latin typeface="Times New Roman" panose="02020603050405020304"/>
              <a:cs typeface="Times New Roman" panose="02020603050405020304"/>
            </a:endParaRPr>
          </a:p>
        </p:txBody>
      </p:sp>
      <p:sp>
        <p:nvSpPr>
          <p:cNvPr id="18" name="object 18"/>
          <p:cNvSpPr txBox="1"/>
          <p:nvPr/>
        </p:nvSpPr>
        <p:spPr>
          <a:xfrm>
            <a:off x="2286000" y="3886200"/>
            <a:ext cx="609600" cy="609600"/>
          </a:xfrm>
          <a:prstGeom prst="rect">
            <a:avLst/>
          </a:prstGeom>
          <a:solidFill>
            <a:srgbClr val="D2CECE"/>
          </a:solidFill>
          <a:ln w="12191">
            <a:solidFill>
              <a:srgbClr val="9B310D"/>
            </a:solidFill>
          </a:ln>
        </p:spPr>
        <p:txBody>
          <a:bodyPr vert="horz" wrap="square" lIns="0" tIns="173355" rIns="0" bIns="0" rtlCol="0">
            <a:spAutoFit/>
          </a:bodyPr>
          <a:lstStyle/>
          <a:p>
            <a:pPr marL="140970">
              <a:lnSpc>
                <a:spcPct val="100000"/>
              </a:lnSpc>
              <a:spcBef>
                <a:spcPts val="1365"/>
              </a:spcBef>
            </a:pPr>
            <a:r>
              <a:rPr sz="1400" spc="-25" dirty="0">
                <a:latin typeface="Times New Roman" panose="02020603050405020304"/>
                <a:cs typeface="Times New Roman" panose="02020603050405020304"/>
              </a:rPr>
              <a:t>VM0</a:t>
            </a:r>
            <a:endParaRPr sz="1400">
              <a:latin typeface="Times New Roman" panose="02020603050405020304"/>
              <a:cs typeface="Times New Roman" panose="02020603050405020304"/>
            </a:endParaRPr>
          </a:p>
        </p:txBody>
      </p:sp>
      <p:sp>
        <p:nvSpPr>
          <p:cNvPr id="19" name="object 19"/>
          <p:cNvSpPr txBox="1"/>
          <p:nvPr/>
        </p:nvSpPr>
        <p:spPr>
          <a:xfrm>
            <a:off x="4396740" y="3886200"/>
            <a:ext cx="609600" cy="609600"/>
          </a:xfrm>
          <a:prstGeom prst="rect">
            <a:avLst/>
          </a:prstGeom>
          <a:solidFill>
            <a:srgbClr val="D9D9D9"/>
          </a:solidFill>
          <a:ln w="12192">
            <a:solidFill>
              <a:srgbClr val="9B310D"/>
            </a:solidFill>
          </a:ln>
        </p:spPr>
        <p:txBody>
          <a:bodyPr vert="horz" wrap="square" lIns="0" tIns="173355" rIns="0" bIns="0" rtlCol="0">
            <a:spAutoFit/>
          </a:bodyPr>
          <a:lstStyle/>
          <a:p>
            <a:pPr marL="141605">
              <a:lnSpc>
                <a:spcPct val="100000"/>
              </a:lnSpc>
              <a:spcBef>
                <a:spcPts val="1365"/>
              </a:spcBef>
            </a:pPr>
            <a:r>
              <a:rPr sz="1400" spc="-25" dirty="0">
                <a:latin typeface="Times New Roman" panose="02020603050405020304"/>
                <a:cs typeface="Times New Roman" panose="02020603050405020304"/>
              </a:rPr>
              <a:t>VM1</a:t>
            </a:r>
            <a:endParaRPr sz="1400">
              <a:latin typeface="Times New Roman" panose="02020603050405020304"/>
              <a:cs typeface="Times New Roman" panose="02020603050405020304"/>
            </a:endParaRPr>
          </a:p>
        </p:txBody>
      </p:sp>
      <p:sp>
        <p:nvSpPr>
          <p:cNvPr id="20" name="object 20"/>
          <p:cNvSpPr txBox="1"/>
          <p:nvPr/>
        </p:nvSpPr>
        <p:spPr>
          <a:xfrm>
            <a:off x="6629400" y="3886200"/>
            <a:ext cx="609600" cy="609600"/>
          </a:xfrm>
          <a:prstGeom prst="rect">
            <a:avLst/>
          </a:prstGeom>
          <a:solidFill>
            <a:srgbClr val="FFFF00"/>
          </a:solidFill>
          <a:ln w="12192">
            <a:solidFill>
              <a:srgbClr val="9B310D"/>
            </a:solidFill>
          </a:ln>
        </p:spPr>
        <p:txBody>
          <a:bodyPr vert="horz" wrap="square" lIns="0" tIns="173355" rIns="0" bIns="0" rtlCol="0">
            <a:spAutoFit/>
          </a:bodyPr>
          <a:lstStyle/>
          <a:p>
            <a:pPr marL="141605">
              <a:lnSpc>
                <a:spcPct val="100000"/>
              </a:lnSpc>
              <a:spcBef>
                <a:spcPts val="1365"/>
              </a:spcBef>
            </a:pPr>
            <a:r>
              <a:rPr sz="1400" spc="-25" dirty="0">
                <a:latin typeface="Times New Roman" panose="02020603050405020304"/>
                <a:cs typeface="Times New Roman" panose="02020603050405020304"/>
              </a:rPr>
              <a:t>VMn</a:t>
            </a:r>
            <a:endParaRPr sz="1400">
              <a:latin typeface="Times New Roman" panose="02020603050405020304"/>
              <a:cs typeface="Times New Roman" panose="02020603050405020304"/>
            </a:endParaRPr>
          </a:p>
        </p:txBody>
      </p:sp>
      <p:grpSp>
        <p:nvGrpSpPr>
          <p:cNvPr id="21" name="object 21"/>
          <p:cNvGrpSpPr/>
          <p:nvPr/>
        </p:nvGrpSpPr>
        <p:grpSpPr>
          <a:xfrm>
            <a:off x="1822450" y="3270250"/>
            <a:ext cx="6261100" cy="622300"/>
            <a:chOff x="1822450" y="3270250"/>
            <a:chExt cx="6261100" cy="622300"/>
          </a:xfrm>
        </p:grpSpPr>
        <p:sp>
          <p:nvSpPr>
            <p:cNvPr id="22" name="object 22"/>
            <p:cNvSpPr/>
            <p:nvPr/>
          </p:nvSpPr>
          <p:spPr>
            <a:xfrm>
              <a:off x="1828800" y="3276600"/>
              <a:ext cx="6248400" cy="609600"/>
            </a:xfrm>
            <a:custGeom>
              <a:avLst/>
              <a:gdLst/>
              <a:ahLst/>
              <a:cxnLst/>
              <a:rect l="l" t="t" r="r" b="b"/>
              <a:pathLst>
                <a:path w="6248400" h="609600">
                  <a:moveTo>
                    <a:pt x="6146800" y="0"/>
                  </a:moveTo>
                  <a:lnTo>
                    <a:pt x="101600" y="0"/>
                  </a:lnTo>
                  <a:lnTo>
                    <a:pt x="62043" y="7981"/>
                  </a:lnTo>
                  <a:lnTo>
                    <a:pt x="29749" y="29749"/>
                  </a:lnTo>
                  <a:lnTo>
                    <a:pt x="7981" y="62043"/>
                  </a:lnTo>
                  <a:lnTo>
                    <a:pt x="0" y="101600"/>
                  </a:lnTo>
                  <a:lnTo>
                    <a:pt x="0" y="508000"/>
                  </a:lnTo>
                  <a:lnTo>
                    <a:pt x="7981" y="547556"/>
                  </a:lnTo>
                  <a:lnTo>
                    <a:pt x="29749" y="579850"/>
                  </a:lnTo>
                  <a:lnTo>
                    <a:pt x="62043" y="601618"/>
                  </a:lnTo>
                  <a:lnTo>
                    <a:pt x="101600" y="609600"/>
                  </a:lnTo>
                  <a:lnTo>
                    <a:pt x="6146800" y="609600"/>
                  </a:lnTo>
                  <a:lnTo>
                    <a:pt x="6186356" y="601618"/>
                  </a:lnTo>
                  <a:lnTo>
                    <a:pt x="6218650" y="579850"/>
                  </a:lnTo>
                  <a:lnTo>
                    <a:pt x="6240418" y="547556"/>
                  </a:lnTo>
                  <a:lnTo>
                    <a:pt x="6248400" y="508000"/>
                  </a:lnTo>
                  <a:lnTo>
                    <a:pt x="6248400" y="101600"/>
                  </a:lnTo>
                  <a:lnTo>
                    <a:pt x="6240418" y="62043"/>
                  </a:lnTo>
                  <a:lnTo>
                    <a:pt x="6218650" y="29749"/>
                  </a:lnTo>
                  <a:lnTo>
                    <a:pt x="6186356" y="7981"/>
                  </a:lnTo>
                  <a:lnTo>
                    <a:pt x="6146800" y="0"/>
                  </a:lnTo>
                  <a:close/>
                </a:path>
              </a:pathLst>
            </a:custGeom>
            <a:solidFill>
              <a:srgbClr val="E0DFDF"/>
            </a:solidFill>
          </p:spPr>
          <p:txBody>
            <a:bodyPr wrap="square" lIns="0" tIns="0" rIns="0" bIns="0" rtlCol="0"/>
            <a:lstStyle/>
            <a:p/>
          </p:txBody>
        </p:sp>
        <p:sp>
          <p:nvSpPr>
            <p:cNvPr id="23" name="object 23"/>
            <p:cNvSpPr/>
            <p:nvPr/>
          </p:nvSpPr>
          <p:spPr>
            <a:xfrm>
              <a:off x="1828800" y="3276600"/>
              <a:ext cx="6248400" cy="609600"/>
            </a:xfrm>
            <a:custGeom>
              <a:avLst/>
              <a:gdLst/>
              <a:ahLst/>
              <a:cxnLst/>
              <a:rect l="l" t="t" r="r" b="b"/>
              <a:pathLst>
                <a:path w="6248400" h="609600">
                  <a:moveTo>
                    <a:pt x="0" y="101600"/>
                  </a:moveTo>
                  <a:lnTo>
                    <a:pt x="7981" y="62043"/>
                  </a:lnTo>
                  <a:lnTo>
                    <a:pt x="29749" y="29749"/>
                  </a:lnTo>
                  <a:lnTo>
                    <a:pt x="62043" y="7981"/>
                  </a:lnTo>
                  <a:lnTo>
                    <a:pt x="101600" y="0"/>
                  </a:lnTo>
                  <a:lnTo>
                    <a:pt x="6146800" y="0"/>
                  </a:lnTo>
                  <a:lnTo>
                    <a:pt x="6186356" y="7981"/>
                  </a:lnTo>
                  <a:lnTo>
                    <a:pt x="6218650" y="29749"/>
                  </a:lnTo>
                  <a:lnTo>
                    <a:pt x="6240418" y="62043"/>
                  </a:lnTo>
                  <a:lnTo>
                    <a:pt x="6248400" y="101600"/>
                  </a:lnTo>
                  <a:lnTo>
                    <a:pt x="6248400" y="508000"/>
                  </a:lnTo>
                  <a:lnTo>
                    <a:pt x="6240418" y="547556"/>
                  </a:lnTo>
                  <a:lnTo>
                    <a:pt x="6218650" y="579850"/>
                  </a:lnTo>
                  <a:lnTo>
                    <a:pt x="6186356" y="601618"/>
                  </a:lnTo>
                  <a:lnTo>
                    <a:pt x="6146800" y="609600"/>
                  </a:lnTo>
                  <a:lnTo>
                    <a:pt x="101600" y="609600"/>
                  </a:lnTo>
                  <a:lnTo>
                    <a:pt x="62043" y="601618"/>
                  </a:lnTo>
                  <a:lnTo>
                    <a:pt x="29749" y="579850"/>
                  </a:lnTo>
                  <a:lnTo>
                    <a:pt x="7981" y="547556"/>
                  </a:lnTo>
                  <a:lnTo>
                    <a:pt x="0" y="508000"/>
                  </a:lnTo>
                  <a:lnTo>
                    <a:pt x="0" y="101600"/>
                  </a:lnTo>
                  <a:close/>
                </a:path>
              </a:pathLst>
            </a:custGeom>
            <a:ln w="12192">
              <a:solidFill>
                <a:srgbClr val="9B310D"/>
              </a:solidFill>
            </a:ln>
          </p:spPr>
          <p:txBody>
            <a:bodyPr wrap="square" lIns="0" tIns="0" rIns="0" bIns="0" rtlCol="0"/>
            <a:lstStyle/>
            <a:p/>
          </p:txBody>
        </p:sp>
      </p:grpSp>
      <p:sp>
        <p:nvSpPr>
          <p:cNvPr id="24" name="object 24"/>
          <p:cNvSpPr txBox="1"/>
          <p:nvPr/>
        </p:nvSpPr>
        <p:spPr>
          <a:xfrm>
            <a:off x="3512311" y="3418459"/>
            <a:ext cx="2880995" cy="269240"/>
          </a:xfrm>
          <a:prstGeom prst="rect">
            <a:avLst/>
          </a:prstGeom>
        </p:spPr>
        <p:txBody>
          <a:bodyPr vert="horz" wrap="square" lIns="0" tIns="12065" rIns="0" bIns="0" rtlCol="0">
            <a:spAutoFit/>
          </a:bodyPr>
          <a:lstStyle/>
          <a:p>
            <a:pPr marL="12700">
              <a:lnSpc>
                <a:spcPct val="100000"/>
              </a:lnSpc>
              <a:spcBef>
                <a:spcPts val="95"/>
              </a:spcBef>
            </a:pPr>
            <a:r>
              <a:rPr sz="1600" b="1" spc="-70" dirty="0">
                <a:latin typeface="Times New Roman" panose="02020603050405020304"/>
                <a:cs typeface="Times New Roman" panose="02020603050405020304"/>
              </a:rPr>
              <a:t>Web-</a:t>
            </a:r>
            <a:r>
              <a:rPr sz="1600" b="1" dirty="0">
                <a:latin typeface="Times New Roman" panose="02020603050405020304"/>
                <a:cs typeface="Times New Roman" panose="02020603050405020304"/>
              </a:rPr>
              <a:t>services,</a:t>
            </a:r>
            <a:r>
              <a:rPr sz="1600" b="1" spc="320" dirty="0">
                <a:latin typeface="Times New Roman" panose="02020603050405020304"/>
                <a:cs typeface="Times New Roman" panose="02020603050405020304"/>
              </a:rPr>
              <a:t> </a:t>
            </a:r>
            <a:r>
              <a:rPr sz="1600" b="1" spc="-114" dirty="0">
                <a:latin typeface="Times New Roman" panose="02020603050405020304"/>
                <a:cs typeface="Times New Roman" panose="02020603050405020304"/>
              </a:rPr>
              <a:t>SOA,WS</a:t>
            </a:r>
            <a:r>
              <a:rPr sz="1600" b="1" spc="-15"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standards</a:t>
            </a:r>
            <a:endParaRPr sz="1600">
              <a:latin typeface="Times New Roman" panose="02020603050405020304"/>
              <a:cs typeface="Times New Roman" panose="02020603050405020304"/>
            </a:endParaRPr>
          </a:p>
        </p:txBody>
      </p:sp>
      <p:grpSp>
        <p:nvGrpSpPr>
          <p:cNvPr id="25" name="object 25"/>
          <p:cNvGrpSpPr/>
          <p:nvPr/>
        </p:nvGrpSpPr>
        <p:grpSpPr>
          <a:xfrm>
            <a:off x="2358898" y="2889250"/>
            <a:ext cx="4810760" cy="535940"/>
            <a:chOff x="2358898" y="2889250"/>
            <a:chExt cx="4810760" cy="535940"/>
          </a:xfrm>
        </p:grpSpPr>
        <p:sp>
          <p:nvSpPr>
            <p:cNvPr id="26" name="object 26"/>
            <p:cNvSpPr/>
            <p:nvPr/>
          </p:nvSpPr>
          <p:spPr>
            <a:xfrm>
              <a:off x="2365248" y="2961131"/>
              <a:ext cx="190500" cy="457200"/>
            </a:xfrm>
            <a:custGeom>
              <a:avLst/>
              <a:gdLst/>
              <a:ahLst/>
              <a:cxnLst/>
              <a:rect l="l" t="t" r="r" b="b"/>
              <a:pathLst>
                <a:path w="190500" h="457200">
                  <a:moveTo>
                    <a:pt x="190500" y="0"/>
                  </a:moveTo>
                  <a:lnTo>
                    <a:pt x="0" y="0"/>
                  </a:lnTo>
                  <a:lnTo>
                    <a:pt x="0" y="457200"/>
                  </a:lnTo>
                  <a:lnTo>
                    <a:pt x="190500" y="457200"/>
                  </a:lnTo>
                  <a:lnTo>
                    <a:pt x="190500" y="0"/>
                  </a:lnTo>
                  <a:close/>
                </a:path>
              </a:pathLst>
            </a:custGeom>
            <a:solidFill>
              <a:srgbClr val="D24717"/>
            </a:solidFill>
          </p:spPr>
          <p:txBody>
            <a:bodyPr wrap="square" lIns="0" tIns="0" rIns="0" bIns="0" rtlCol="0"/>
            <a:lstStyle/>
            <a:p/>
          </p:txBody>
        </p:sp>
        <p:sp>
          <p:nvSpPr>
            <p:cNvPr id="27" name="object 27"/>
            <p:cNvSpPr/>
            <p:nvPr/>
          </p:nvSpPr>
          <p:spPr>
            <a:xfrm>
              <a:off x="2365248" y="2961131"/>
              <a:ext cx="190500" cy="457200"/>
            </a:xfrm>
            <a:custGeom>
              <a:avLst/>
              <a:gdLst/>
              <a:ahLst/>
              <a:cxnLst/>
              <a:rect l="l" t="t" r="r" b="b"/>
              <a:pathLst>
                <a:path w="190500" h="457200">
                  <a:moveTo>
                    <a:pt x="0" y="457200"/>
                  </a:moveTo>
                  <a:lnTo>
                    <a:pt x="190500" y="457200"/>
                  </a:lnTo>
                  <a:lnTo>
                    <a:pt x="190500" y="0"/>
                  </a:lnTo>
                  <a:lnTo>
                    <a:pt x="0" y="0"/>
                  </a:lnTo>
                  <a:lnTo>
                    <a:pt x="0" y="457200"/>
                  </a:lnTo>
                  <a:close/>
                </a:path>
              </a:pathLst>
            </a:custGeom>
            <a:ln w="12192">
              <a:solidFill>
                <a:srgbClr val="9B310D"/>
              </a:solidFill>
            </a:ln>
          </p:spPr>
          <p:txBody>
            <a:bodyPr wrap="square" lIns="0" tIns="0" rIns="0" bIns="0" rtlCol="0"/>
            <a:lstStyle/>
            <a:p/>
          </p:txBody>
        </p:sp>
        <p:sp>
          <p:nvSpPr>
            <p:cNvPr id="28" name="object 28"/>
            <p:cNvSpPr/>
            <p:nvPr/>
          </p:nvSpPr>
          <p:spPr>
            <a:xfrm>
              <a:off x="5486400" y="2895600"/>
              <a:ext cx="190500" cy="457200"/>
            </a:xfrm>
            <a:custGeom>
              <a:avLst/>
              <a:gdLst/>
              <a:ahLst/>
              <a:cxnLst/>
              <a:rect l="l" t="t" r="r" b="b"/>
              <a:pathLst>
                <a:path w="190500" h="457200">
                  <a:moveTo>
                    <a:pt x="190500" y="0"/>
                  </a:moveTo>
                  <a:lnTo>
                    <a:pt x="0" y="0"/>
                  </a:lnTo>
                  <a:lnTo>
                    <a:pt x="0" y="457200"/>
                  </a:lnTo>
                  <a:lnTo>
                    <a:pt x="190500" y="457200"/>
                  </a:lnTo>
                  <a:lnTo>
                    <a:pt x="190500" y="0"/>
                  </a:lnTo>
                  <a:close/>
                </a:path>
              </a:pathLst>
            </a:custGeom>
            <a:solidFill>
              <a:srgbClr val="D24717"/>
            </a:solidFill>
          </p:spPr>
          <p:txBody>
            <a:bodyPr wrap="square" lIns="0" tIns="0" rIns="0" bIns="0" rtlCol="0"/>
            <a:lstStyle/>
            <a:p/>
          </p:txBody>
        </p:sp>
        <p:sp>
          <p:nvSpPr>
            <p:cNvPr id="29" name="object 29"/>
            <p:cNvSpPr/>
            <p:nvPr/>
          </p:nvSpPr>
          <p:spPr>
            <a:xfrm>
              <a:off x="5486400" y="2895600"/>
              <a:ext cx="190500" cy="457200"/>
            </a:xfrm>
            <a:custGeom>
              <a:avLst/>
              <a:gdLst/>
              <a:ahLst/>
              <a:cxnLst/>
              <a:rect l="l" t="t" r="r" b="b"/>
              <a:pathLst>
                <a:path w="190500" h="457200">
                  <a:moveTo>
                    <a:pt x="0" y="457200"/>
                  </a:moveTo>
                  <a:lnTo>
                    <a:pt x="190500" y="457200"/>
                  </a:lnTo>
                  <a:lnTo>
                    <a:pt x="190500" y="0"/>
                  </a:lnTo>
                  <a:lnTo>
                    <a:pt x="0" y="0"/>
                  </a:lnTo>
                  <a:lnTo>
                    <a:pt x="0" y="457200"/>
                  </a:lnTo>
                  <a:close/>
                </a:path>
              </a:pathLst>
            </a:custGeom>
            <a:ln w="12192">
              <a:solidFill>
                <a:srgbClr val="9B310D"/>
              </a:solidFill>
            </a:ln>
          </p:spPr>
          <p:txBody>
            <a:bodyPr wrap="square" lIns="0" tIns="0" rIns="0" bIns="0" rtlCol="0"/>
            <a:lstStyle/>
            <a:p/>
          </p:txBody>
        </p:sp>
        <p:sp>
          <p:nvSpPr>
            <p:cNvPr id="30" name="object 30"/>
            <p:cNvSpPr/>
            <p:nvPr/>
          </p:nvSpPr>
          <p:spPr>
            <a:xfrm>
              <a:off x="6234683" y="2895600"/>
              <a:ext cx="190500" cy="457200"/>
            </a:xfrm>
            <a:custGeom>
              <a:avLst/>
              <a:gdLst/>
              <a:ahLst/>
              <a:cxnLst/>
              <a:rect l="l" t="t" r="r" b="b"/>
              <a:pathLst>
                <a:path w="190500" h="457200">
                  <a:moveTo>
                    <a:pt x="190500" y="0"/>
                  </a:moveTo>
                  <a:lnTo>
                    <a:pt x="0" y="0"/>
                  </a:lnTo>
                  <a:lnTo>
                    <a:pt x="0" y="457200"/>
                  </a:lnTo>
                  <a:lnTo>
                    <a:pt x="190500" y="457200"/>
                  </a:lnTo>
                  <a:lnTo>
                    <a:pt x="190500" y="0"/>
                  </a:lnTo>
                  <a:close/>
                </a:path>
              </a:pathLst>
            </a:custGeom>
            <a:solidFill>
              <a:srgbClr val="D24717"/>
            </a:solidFill>
          </p:spPr>
          <p:txBody>
            <a:bodyPr wrap="square" lIns="0" tIns="0" rIns="0" bIns="0" rtlCol="0"/>
            <a:lstStyle/>
            <a:p/>
          </p:txBody>
        </p:sp>
        <p:sp>
          <p:nvSpPr>
            <p:cNvPr id="31" name="object 31"/>
            <p:cNvSpPr/>
            <p:nvPr/>
          </p:nvSpPr>
          <p:spPr>
            <a:xfrm>
              <a:off x="6234683" y="2895600"/>
              <a:ext cx="190500" cy="457200"/>
            </a:xfrm>
            <a:custGeom>
              <a:avLst/>
              <a:gdLst/>
              <a:ahLst/>
              <a:cxnLst/>
              <a:rect l="l" t="t" r="r" b="b"/>
              <a:pathLst>
                <a:path w="190500" h="457200">
                  <a:moveTo>
                    <a:pt x="0" y="457200"/>
                  </a:moveTo>
                  <a:lnTo>
                    <a:pt x="190500" y="457200"/>
                  </a:lnTo>
                  <a:lnTo>
                    <a:pt x="190500" y="0"/>
                  </a:lnTo>
                  <a:lnTo>
                    <a:pt x="0" y="0"/>
                  </a:lnTo>
                  <a:lnTo>
                    <a:pt x="0" y="457200"/>
                  </a:lnTo>
                  <a:close/>
                </a:path>
              </a:pathLst>
            </a:custGeom>
            <a:ln w="12192">
              <a:solidFill>
                <a:srgbClr val="9B310D"/>
              </a:solidFill>
            </a:ln>
          </p:spPr>
          <p:txBody>
            <a:bodyPr wrap="square" lIns="0" tIns="0" rIns="0" bIns="0" rtlCol="0"/>
            <a:lstStyle/>
            <a:p/>
          </p:txBody>
        </p:sp>
        <p:sp>
          <p:nvSpPr>
            <p:cNvPr id="32" name="object 32"/>
            <p:cNvSpPr/>
            <p:nvPr/>
          </p:nvSpPr>
          <p:spPr>
            <a:xfrm>
              <a:off x="6972300" y="2895600"/>
              <a:ext cx="190500" cy="457200"/>
            </a:xfrm>
            <a:custGeom>
              <a:avLst/>
              <a:gdLst/>
              <a:ahLst/>
              <a:cxnLst/>
              <a:rect l="l" t="t" r="r" b="b"/>
              <a:pathLst>
                <a:path w="190500" h="457200">
                  <a:moveTo>
                    <a:pt x="190500" y="0"/>
                  </a:moveTo>
                  <a:lnTo>
                    <a:pt x="0" y="0"/>
                  </a:lnTo>
                  <a:lnTo>
                    <a:pt x="0" y="457200"/>
                  </a:lnTo>
                  <a:lnTo>
                    <a:pt x="190500" y="457200"/>
                  </a:lnTo>
                  <a:lnTo>
                    <a:pt x="190500" y="0"/>
                  </a:lnTo>
                  <a:close/>
                </a:path>
              </a:pathLst>
            </a:custGeom>
            <a:solidFill>
              <a:srgbClr val="D24717"/>
            </a:solidFill>
          </p:spPr>
          <p:txBody>
            <a:bodyPr wrap="square" lIns="0" tIns="0" rIns="0" bIns="0" rtlCol="0"/>
            <a:lstStyle/>
            <a:p/>
          </p:txBody>
        </p:sp>
        <p:sp>
          <p:nvSpPr>
            <p:cNvPr id="33" name="object 33"/>
            <p:cNvSpPr/>
            <p:nvPr/>
          </p:nvSpPr>
          <p:spPr>
            <a:xfrm>
              <a:off x="6972300" y="2895600"/>
              <a:ext cx="190500" cy="457200"/>
            </a:xfrm>
            <a:custGeom>
              <a:avLst/>
              <a:gdLst/>
              <a:ahLst/>
              <a:cxnLst/>
              <a:rect l="l" t="t" r="r" b="b"/>
              <a:pathLst>
                <a:path w="190500" h="457200">
                  <a:moveTo>
                    <a:pt x="0" y="457200"/>
                  </a:moveTo>
                  <a:lnTo>
                    <a:pt x="190500" y="457200"/>
                  </a:lnTo>
                  <a:lnTo>
                    <a:pt x="190500" y="0"/>
                  </a:lnTo>
                  <a:lnTo>
                    <a:pt x="0" y="0"/>
                  </a:lnTo>
                  <a:lnTo>
                    <a:pt x="0" y="457200"/>
                  </a:lnTo>
                  <a:close/>
                </a:path>
              </a:pathLst>
            </a:custGeom>
            <a:ln w="12192">
              <a:solidFill>
                <a:srgbClr val="9B310D"/>
              </a:solidFill>
            </a:ln>
          </p:spPr>
          <p:txBody>
            <a:bodyPr wrap="square" lIns="0" tIns="0" rIns="0" bIns="0" rtlCol="0"/>
            <a:lstStyle/>
            <a:p/>
          </p:txBody>
        </p:sp>
        <p:sp>
          <p:nvSpPr>
            <p:cNvPr id="34" name="object 34"/>
            <p:cNvSpPr/>
            <p:nvPr/>
          </p:nvSpPr>
          <p:spPr>
            <a:xfrm>
              <a:off x="2974848" y="2938271"/>
              <a:ext cx="190500" cy="457200"/>
            </a:xfrm>
            <a:custGeom>
              <a:avLst/>
              <a:gdLst/>
              <a:ahLst/>
              <a:cxnLst/>
              <a:rect l="l" t="t" r="r" b="b"/>
              <a:pathLst>
                <a:path w="190500" h="457200">
                  <a:moveTo>
                    <a:pt x="190500" y="0"/>
                  </a:moveTo>
                  <a:lnTo>
                    <a:pt x="0" y="0"/>
                  </a:lnTo>
                  <a:lnTo>
                    <a:pt x="0" y="457200"/>
                  </a:lnTo>
                  <a:lnTo>
                    <a:pt x="190500" y="457200"/>
                  </a:lnTo>
                  <a:lnTo>
                    <a:pt x="190500" y="0"/>
                  </a:lnTo>
                  <a:close/>
                </a:path>
              </a:pathLst>
            </a:custGeom>
            <a:solidFill>
              <a:srgbClr val="D24717"/>
            </a:solidFill>
          </p:spPr>
          <p:txBody>
            <a:bodyPr wrap="square" lIns="0" tIns="0" rIns="0" bIns="0" rtlCol="0"/>
            <a:lstStyle/>
            <a:p/>
          </p:txBody>
        </p:sp>
        <p:sp>
          <p:nvSpPr>
            <p:cNvPr id="35" name="object 35"/>
            <p:cNvSpPr/>
            <p:nvPr/>
          </p:nvSpPr>
          <p:spPr>
            <a:xfrm>
              <a:off x="2974848" y="2938271"/>
              <a:ext cx="190500" cy="457200"/>
            </a:xfrm>
            <a:custGeom>
              <a:avLst/>
              <a:gdLst/>
              <a:ahLst/>
              <a:cxnLst/>
              <a:rect l="l" t="t" r="r" b="b"/>
              <a:pathLst>
                <a:path w="190500" h="457200">
                  <a:moveTo>
                    <a:pt x="0" y="457200"/>
                  </a:moveTo>
                  <a:lnTo>
                    <a:pt x="190500" y="457200"/>
                  </a:lnTo>
                  <a:lnTo>
                    <a:pt x="190500" y="0"/>
                  </a:lnTo>
                  <a:lnTo>
                    <a:pt x="0" y="0"/>
                  </a:lnTo>
                  <a:lnTo>
                    <a:pt x="0" y="457200"/>
                  </a:lnTo>
                  <a:close/>
                </a:path>
              </a:pathLst>
            </a:custGeom>
            <a:ln w="12192">
              <a:solidFill>
                <a:srgbClr val="9B310D"/>
              </a:solidFill>
            </a:ln>
          </p:spPr>
          <p:txBody>
            <a:bodyPr wrap="square" lIns="0" tIns="0" rIns="0" bIns="0" rtlCol="0"/>
            <a:lstStyle/>
            <a:p/>
          </p:txBody>
        </p:sp>
      </p:grpSp>
      <p:sp>
        <p:nvSpPr>
          <p:cNvPr id="36" name="object 36"/>
          <p:cNvSpPr txBox="1"/>
          <p:nvPr/>
        </p:nvSpPr>
        <p:spPr>
          <a:xfrm>
            <a:off x="3244723" y="2954273"/>
            <a:ext cx="1544955" cy="269240"/>
          </a:xfrm>
          <a:prstGeom prst="rect">
            <a:avLst/>
          </a:prstGeom>
        </p:spPr>
        <p:txBody>
          <a:bodyPr vert="horz" wrap="square" lIns="0" tIns="12065" rIns="0" bIns="0" rtlCol="0">
            <a:spAutoFit/>
          </a:bodyPr>
          <a:lstStyle/>
          <a:p>
            <a:pPr marL="12700">
              <a:lnSpc>
                <a:spcPct val="100000"/>
              </a:lnSpc>
              <a:spcBef>
                <a:spcPts val="95"/>
              </a:spcBef>
            </a:pPr>
            <a:r>
              <a:rPr sz="1600" b="1" spc="-20" dirty="0">
                <a:latin typeface="Times New Roman" panose="02020603050405020304"/>
                <a:cs typeface="Times New Roman" panose="02020603050405020304"/>
              </a:rPr>
              <a:t>Services</a:t>
            </a:r>
            <a:r>
              <a:rPr sz="1600" b="1" spc="-30"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interface</a:t>
            </a:r>
            <a:endParaRPr sz="1600">
              <a:latin typeface="Times New Roman" panose="02020603050405020304"/>
              <a:cs typeface="Times New Roman" panose="02020603050405020304"/>
            </a:endParaRPr>
          </a:p>
        </p:txBody>
      </p:sp>
      <p:grpSp>
        <p:nvGrpSpPr>
          <p:cNvPr id="37" name="object 37"/>
          <p:cNvGrpSpPr/>
          <p:nvPr/>
        </p:nvGrpSpPr>
        <p:grpSpPr>
          <a:xfrm>
            <a:off x="222250" y="1043900"/>
            <a:ext cx="8007350" cy="4728210"/>
            <a:chOff x="222250" y="1043900"/>
            <a:chExt cx="8007350" cy="4728210"/>
          </a:xfrm>
        </p:grpSpPr>
        <p:pic>
          <p:nvPicPr>
            <p:cNvPr id="38" name="object 38"/>
            <p:cNvPicPr/>
            <p:nvPr/>
          </p:nvPicPr>
          <p:blipFill>
            <a:blip r:embed="rId2" cstate="print"/>
            <a:stretch>
              <a:fillRect/>
            </a:stretch>
          </p:blipFill>
          <p:spPr>
            <a:xfrm>
              <a:off x="1900923" y="1641438"/>
              <a:ext cx="6103886" cy="987334"/>
            </a:xfrm>
            <a:prstGeom prst="rect">
              <a:avLst/>
            </a:prstGeom>
          </p:spPr>
        </p:pic>
        <p:pic>
          <p:nvPicPr>
            <p:cNvPr id="39" name="object 39"/>
            <p:cNvPicPr/>
            <p:nvPr/>
          </p:nvPicPr>
          <p:blipFill>
            <a:blip r:embed="rId3" cstate="print"/>
            <a:stretch>
              <a:fillRect/>
            </a:stretch>
          </p:blipFill>
          <p:spPr>
            <a:xfrm>
              <a:off x="1828800" y="1309624"/>
              <a:ext cx="6095110" cy="1238250"/>
            </a:xfrm>
            <a:prstGeom prst="rect">
              <a:avLst/>
            </a:prstGeom>
          </p:spPr>
        </p:pic>
        <p:pic>
          <p:nvPicPr>
            <p:cNvPr id="40" name="object 40"/>
            <p:cNvPicPr/>
            <p:nvPr/>
          </p:nvPicPr>
          <p:blipFill>
            <a:blip r:embed="rId4" cstate="print"/>
            <a:stretch>
              <a:fillRect/>
            </a:stretch>
          </p:blipFill>
          <p:spPr>
            <a:xfrm>
              <a:off x="1472805" y="1043900"/>
              <a:ext cx="6756435" cy="1933995"/>
            </a:xfrm>
            <a:prstGeom prst="rect">
              <a:avLst/>
            </a:prstGeom>
          </p:spPr>
        </p:pic>
        <p:sp>
          <p:nvSpPr>
            <p:cNvPr id="41" name="object 41"/>
            <p:cNvSpPr/>
            <p:nvPr/>
          </p:nvSpPr>
          <p:spPr>
            <a:xfrm>
              <a:off x="228600" y="4692014"/>
              <a:ext cx="1143000" cy="1073785"/>
            </a:xfrm>
            <a:custGeom>
              <a:avLst/>
              <a:gdLst/>
              <a:ahLst/>
              <a:cxnLst/>
              <a:rect l="l" t="t" r="r" b="b"/>
              <a:pathLst>
                <a:path w="1143000" h="1073785">
                  <a:moveTo>
                    <a:pt x="1143000" y="0"/>
                  </a:moveTo>
                  <a:lnTo>
                    <a:pt x="1125546" y="35166"/>
                  </a:lnTo>
                  <a:lnTo>
                    <a:pt x="1076040" y="67148"/>
                  </a:lnTo>
                  <a:lnTo>
                    <a:pt x="1040606" y="81609"/>
                  </a:lnTo>
                  <a:lnTo>
                    <a:pt x="998767" y="94872"/>
                  </a:lnTo>
                  <a:lnTo>
                    <a:pt x="951056" y="106802"/>
                  </a:lnTo>
                  <a:lnTo>
                    <a:pt x="898011" y="117265"/>
                  </a:lnTo>
                  <a:lnTo>
                    <a:pt x="840166" y="126126"/>
                  </a:lnTo>
                  <a:lnTo>
                    <a:pt x="778056" y="133252"/>
                  </a:lnTo>
                  <a:lnTo>
                    <a:pt x="712218" y="138509"/>
                  </a:lnTo>
                  <a:lnTo>
                    <a:pt x="643188" y="141761"/>
                  </a:lnTo>
                  <a:lnTo>
                    <a:pt x="571500" y="142875"/>
                  </a:lnTo>
                  <a:lnTo>
                    <a:pt x="499811" y="141761"/>
                  </a:lnTo>
                  <a:lnTo>
                    <a:pt x="430781" y="138509"/>
                  </a:lnTo>
                  <a:lnTo>
                    <a:pt x="364943" y="133252"/>
                  </a:lnTo>
                  <a:lnTo>
                    <a:pt x="302833" y="126126"/>
                  </a:lnTo>
                  <a:lnTo>
                    <a:pt x="244988" y="117265"/>
                  </a:lnTo>
                  <a:lnTo>
                    <a:pt x="191943" y="106802"/>
                  </a:lnTo>
                  <a:lnTo>
                    <a:pt x="144232" y="94872"/>
                  </a:lnTo>
                  <a:lnTo>
                    <a:pt x="102393" y="81609"/>
                  </a:lnTo>
                  <a:lnTo>
                    <a:pt x="66959" y="67148"/>
                  </a:lnTo>
                  <a:lnTo>
                    <a:pt x="17453" y="35166"/>
                  </a:lnTo>
                  <a:lnTo>
                    <a:pt x="0" y="0"/>
                  </a:lnTo>
                  <a:lnTo>
                    <a:pt x="0" y="930402"/>
                  </a:lnTo>
                  <a:lnTo>
                    <a:pt x="17453" y="965580"/>
                  </a:lnTo>
                  <a:lnTo>
                    <a:pt x="66959" y="997567"/>
                  </a:lnTo>
                  <a:lnTo>
                    <a:pt x="102393" y="1012028"/>
                  </a:lnTo>
                  <a:lnTo>
                    <a:pt x="144232" y="1025289"/>
                  </a:lnTo>
                  <a:lnTo>
                    <a:pt x="191943" y="1037217"/>
                  </a:lnTo>
                  <a:lnTo>
                    <a:pt x="244988" y="1047677"/>
                  </a:lnTo>
                  <a:lnTo>
                    <a:pt x="302833" y="1056536"/>
                  </a:lnTo>
                  <a:lnTo>
                    <a:pt x="364943" y="1063659"/>
                  </a:lnTo>
                  <a:lnTo>
                    <a:pt x="430781" y="1068913"/>
                  </a:lnTo>
                  <a:lnTo>
                    <a:pt x="499811" y="1072163"/>
                  </a:lnTo>
                  <a:lnTo>
                    <a:pt x="571500" y="1073277"/>
                  </a:lnTo>
                  <a:lnTo>
                    <a:pt x="643188" y="1072163"/>
                  </a:lnTo>
                  <a:lnTo>
                    <a:pt x="712218" y="1068913"/>
                  </a:lnTo>
                  <a:lnTo>
                    <a:pt x="778056" y="1063659"/>
                  </a:lnTo>
                  <a:lnTo>
                    <a:pt x="840166" y="1056536"/>
                  </a:lnTo>
                  <a:lnTo>
                    <a:pt x="898011" y="1047677"/>
                  </a:lnTo>
                  <a:lnTo>
                    <a:pt x="951056" y="1037217"/>
                  </a:lnTo>
                  <a:lnTo>
                    <a:pt x="998767" y="1025289"/>
                  </a:lnTo>
                  <a:lnTo>
                    <a:pt x="1040606" y="1012028"/>
                  </a:lnTo>
                  <a:lnTo>
                    <a:pt x="1076040" y="997567"/>
                  </a:lnTo>
                  <a:lnTo>
                    <a:pt x="1125546" y="965580"/>
                  </a:lnTo>
                  <a:lnTo>
                    <a:pt x="1143000" y="930402"/>
                  </a:lnTo>
                  <a:lnTo>
                    <a:pt x="1143000" y="0"/>
                  </a:lnTo>
                  <a:close/>
                </a:path>
              </a:pathLst>
            </a:custGeom>
            <a:solidFill>
              <a:srgbClr val="DEC7ED"/>
            </a:solidFill>
          </p:spPr>
          <p:txBody>
            <a:bodyPr wrap="square" lIns="0" tIns="0" rIns="0" bIns="0" rtlCol="0"/>
            <a:lstStyle/>
            <a:p/>
          </p:txBody>
        </p:sp>
        <p:sp>
          <p:nvSpPr>
            <p:cNvPr id="42" name="object 42"/>
            <p:cNvSpPr/>
            <p:nvPr/>
          </p:nvSpPr>
          <p:spPr>
            <a:xfrm>
              <a:off x="228600" y="4549139"/>
              <a:ext cx="1143000" cy="285750"/>
            </a:xfrm>
            <a:custGeom>
              <a:avLst/>
              <a:gdLst/>
              <a:ahLst/>
              <a:cxnLst/>
              <a:rect l="l" t="t" r="r" b="b"/>
              <a:pathLst>
                <a:path w="1143000" h="285750">
                  <a:moveTo>
                    <a:pt x="571500" y="0"/>
                  </a:moveTo>
                  <a:lnTo>
                    <a:pt x="499811" y="1113"/>
                  </a:lnTo>
                  <a:lnTo>
                    <a:pt x="430781" y="4365"/>
                  </a:lnTo>
                  <a:lnTo>
                    <a:pt x="364943" y="9622"/>
                  </a:lnTo>
                  <a:lnTo>
                    <a:pt x="302833" y="16748"/>
                  </a:lnTo>
                  <a:lnTo>
                    <a:pt x="244988" y="25609"/>
                  </a:lnTo>
                  <a:lnTo>
                    <a:pt x="191943" y="36072"/>
                  </a:lnTo>
                  <a:lnTo>
                    <a:pt x="144232" y="48002"/>
                  </a:lnTo>
                  <a:lnTo>
                    <a:pt x="102393" y="61265"/>
                  </a:lnTo>
                  <a:lnTo>
                    <a:pt x="66959" y="75726"/>
                  </a:lnTo>
                  <a:lnTo>
                    <a:pt x="17453" y="107708"/>
                  </a:lnTo>
                  <a:lnTo>
                    <a:pt x="0" y="142875"/>
                  </a:lnTo>
                  <a:lnTo>
                    <a:pt x="4452" y="160788"/>
                  </a:lnTo>
                  <a:lnTo>
                    <a:pt x="38468" y="194497"/>
                  </a:lnTo>
                  <a:lnTo>
                    <a:pt x="102393" y="224484"/>
                  </a:lnTo>
                  <a:lnTo>
                    <a:pt x="144232" y="237747"/>
                  </a:lnTo>
                  <a:lnTo>
                    <a:pt x="191943" y="249677"/>
                  </a:lnTo>
                  <a:lnTo>
                    <a:pt x="244988" y="260140"/>
                  </a:lnTo>
                  <a:lnTo>
                    <a:pt x="302833" y="269001"/>
                  </a:lnTo>
                  <a:lnTo>
                    <a:pt x="364943" y="276127"/>
                  </a:lnTo>
                  <a:lnTo>
                    <a:pt x="430781" y="281384"/>
                  </a:lnTo>
                  <a:lnTo>
                    <a:pt x="499811" y="284636"/>
                  </a:lnTo>
                  <a:lnTo>
                    <a:pt x="571500" y="285750"/>
                  </a:lnTo>
                  <a:lnTo>
                    <a:pt x="643188" y="284636"/>
                  </a:lnTo>
                  <a:lnTo>
                    <a:pt x="712218" y="281384"/>
                  </a:lnTo>
                  <a:lnTo>
                    <a:pt x="778056" y="276127"/>
                  </a:lnTo>
                  <a:lnTo>
                    <a:pt x="840166" y="269001"/>
                  </a:lnTo>
                  <a:lnTo>
                    <a:pt x="898011" y="260140"/>
                  </a:lnTo>
                  <a:lnTo>
                    <a:pt x="951056" y="249677"/>
                  </a:lnTo>
                  <a:lnTo>
                    <a:pt x="998767" y="237747"/>
                  </a:lnTo>
                  <a:lnTo>
                    <a:pt x="1040606" y="224484"/>
                  </a:lnTo>
                  <a:lnTo>
                    <a:pt x="1076040" y="210023"/>
                  </a:lnTo>
                  <a:lnTo>
                    <a:pt x="1125546" y="178041"/>
                  </a:lnTo>
                  <a:lnTo>
                    <a:pt x="1143000" y="142875"/>
                  </a:lnTo>
                  <a:lnTo>
                    <a:pt x="1138547" y="124961"/>
                  </a:lnTo>
                  <a:lnTo>
                    <a:pt x="1104531" y="91252"/>
                  </a:lnTo>
                  <a:lnTo>
                    <a:pt x="1040606" y="61265"/>
                  </a:lnTo>
                  <a:lnTo>
                    <a:pt x="998767" y="48002"/>
                  </a:lnTo>
                  <a:lnTo>
                    <a:pt x="951056" y="36072"/>
                  </a:lnTo>
                  <a:lnTo>
                    <a:pt x="898011" y="25609"/>
                  </a:lnTo>
                  <a:lnTo>
                    <a:pt x="840166" y="16748"/>
                  </a:lnTo>
                  <a:lnTo>
                    <a:pt x="778056" y="9622"/>
                  </a:lnTo>
                  <a:lnTo>
                    <a:pt x="712218" y="4365"/>
                  </a:lnTo>
                  <a:lnTo>
                    <a:pt x="643188" y="1113"/>
                  </a:lnTo>
                  <a:lnTo>
                    <a:pt x="571500" y="0"/>
                  </a:lnTo>
                  <a:close/>
                </a:path>
              </a:pathLst>
            </a:custGeom>
            <a:solidFill>
              <a:srgbClr val="EBDEF5"/>
            </a:solidFill>
          </p:spPr>
          <p:txBody>
            <a:bodyPr wrap="square" lIns="0" tIns="0" rIns="0" bIns="0" rtlCol="0"/>
            <a:lstStyle/>
            <a:p/>
          </p:txBody>
        </p:sp>
        <p:sp>
          <p:nvSpPr>
            <p:cNvPr id="43" name="object 43"/>
            <p:cNvSpPr/>
            <p:nvPr/>
          </p:nvSpPr>
          <p:spPr>
            <a:xfrm>
              <a:off x="228600" y="4549139"/>
              <a:ext cx="1143000" cy="1216660"/>
            </a:xfrm>
            <a:custGeom>
              <a:avLst/>
              <a:gdLst/>
              <a:ahLst/>
              <a:cxnLst/>
              <a:rect l="l" t="t" r="r" b="b"/>
              <a:pathLst>
                <a:path w="1143000" h="1216660">
                  <a:moveTo>
                    <a:pt x="1143000" y="142875"/>
                  </a:moveTo>
                  <a:lnTo>
                    <a:pt x="1125546" y="178041"/>
                  </a:lnTo>
                  <a:lnTo>
                    <a:pt x="1076040" y="210023"/>
                  </a:lnTo>
                  <a:lnTo>
                    <a:pt x="1040606" y="224484"/>
                  </a:lnTo>
                  <a:lnTo>
                    <a:pt x="998767" y="237747"/>
                  </a:lnTo>
                  <a:lnTo>
                    <a:pt x="951056" y="249677"/>
                  </a:lnTo>
                  <a:lnTo>
                    <a:pt x="898011" y="260140"/>
                  </a:lnTo>
                  <a:lnTo>
                    <a:pt x="840166" y="269001"/>
                  </a:lnTo>
                  <a:lnTo>
                    <a:pt x="778056" y="276127"/>
                  </a:lnTo>
                  <a:lnTo>
                    <a:pt x="712218" y="281384"/>
                  </a:lnTo>
                  <a:lnTo>
                    <a:pt x="643188" y="284636"/>
                  </a:lnTo>
                  <a:lnTo>
                    <a:pt x="571500" y="285750"/>
                  </a:lnTo>
                  <a:lnTo>
                    <a:pt x="499811" y="284636"/>
                  </a:lnTo>
                  <a:lnTo>
                    <a:pt x="430781" y="281384"/>
                  </a:lnTo>
                  <a:lnTo>
                    <a:pt x="364943" y="276127"/>
                  </a:lnTo>
                  <a:lnTo>
                    <a:pt x="302833" y="269001"/>
                  </a:lnTo>
                  <a:lnTo>
                    <a:pt x="244988" y="260140"/>
                  </a:lnTo>
                  <a:lnTo>
                    <a:pt x="191943" y="249677"/>
                  </a:lnTo>
                  <a:lnTo>
                    <a:pt x="144232" y="237747"/>
                  </a:lnTo>
                  <a:lnTo>
                    <a:pt x="102393" y="224484"/>
                  </a:lnTo>
                  <a:lnTo>
                    <a:pt x="66959" y="210023"/>
                  </a:lnTo>
                  <a:lnTo>
                    <a:pt x="17453" y="178041"/>
                  </a:lnTo>
                  <a:lnTo>
                    <a:pt x="0" y="142875"/>
                  </a:lnTo>
                  <a:lnTo>
                    <a:pt x="4452" y="124961"/>
                  </a:lnTo>
                  <a:lnTo>
                    <a:pt x="38468" y="91252"/>
                  </a:lnTo>
                  <a:lnTo>
                    <a:pt x="102393" y="61265"/>
                  </a:lnTo>
                  <a:lnTo>
                    <a:pt x="144232" y="48002"/>
                  </a:lnTo>
                  <a:lnTo>
                    <a:pt x="191943" y="36072"/>
                  </a:lnTo>
                  <a:lnTo>
                    <a:pt x="244988" y="25609"/>
                  </a:lnTo>
                  <a:lnTo>
                    <a:pt x="302833" y="16748"/>
                  </a:lnTo>
                  <a:lnTo>
                    <a:pt x="364943" y="9622"/>
                  </a:lnTo>
                  <a:lnTo>
                    <a:pt x="430781" y="4365"/>
                  </a:lnTo>
                  <a:lnTo>
                    <a:pt x="499811" y="1113"/>
                  </a:lnTo>
                  <a:lnTo>
                    <a:pt x="571500" y="0"/>
                  </a:lnTo>
                  <a:lnTo>
                    <a:pt x="643188" y="1113"/>
                  </a:lnTo>
                  <a:lnTo>
                    <a:pt x="712218" y="4365"/>
                  </a:lnTo>
                  <a:lnTo>
                    <a:pt x="778056" y="9622"/>
                  </a:lnTo>
                  <a:lnTo>
                    <a:pt x="840166" y="16748"/>
                  </a:lnTo>
                  <a:lnTo>
                    <a:pt x="898011" y="25609"/>
                  </a:lnTo>
                  <a:lnTo>
                    <a:pt x="951056" y="36072"/>
                  </a:lnTo>
                  <a:lnTo>
                    <a:pt x="998767" y="48002"/>
                  </a:lnTo>
                  <a:lnTo>
                    <a:pt x="1040606" y="61265"/>
                  </a:lnTo>
                  <a:lnTo>
                    <a:pt x="1076040" y="75726"/>
                  </a:lnTo>
                  <a:lnTo>
                    <a:pt x="1125546" y="107708"/>
                  </a:lnTo>
                  <a:lnTo>
                    <a:pt x="1143000" y="142875"/>
                  </a:lnTo>
                  <a:close/>
                </a:path>
                <a:path w="1143000" h="1216660">
                  <a:moveTo>
                    <a:pt x="1143000" y="142875"/>
                  </a:moveTo>
                  <a:lnTo>
                    <a:pt x="1143000" y="1073277"/>
                  </a:lnTo>
                  <a:lnTo>
                    <a:pt x="1138547" y="1091198"/>
                  </a:lnTo>
                  <a:lnTo>
                    <a:pt x="1104531" y="1124914"/>
                  </a:lnTo>
                  <a:lnTo>
                    <a:pt x="1040606" y="1154903"/>
                  </a:lnTo>
                  <a:lnTo>
                    <a:pt x="998767" y="1168164"/>
                  </a:lnTo>
                  <a:lnTo>
                    <a:pt x="951056" y="1180092"/>
                  </a:lnTo>
                  <a:lnTo>
                    <a:pt x="898011" y="1190552"/>
                  </a:lnTo>
                  <a:lnTo>
                    <a:pt x="840166" y="1199411"/>
                  </a:lnTo>
                  <a:lnTo>
                    <a:pt x="778056" y="1206534"/>
                  </a:lnTo>
                  <a:lnTo>
                    <a:pt x="712218" y="1211788"/>
                  </a:lnTo>
                  <a:lnTo>
                    <a:pt x="643188" y="1215038"/>
                  </a:lnTo>
                  <a:lnTo>
                    <a:pt x="571500" y="1216152"/>
                  </a:lnTo>
                  <a:lnTo>
                    <a:pt x="499811" y="1215038"/>
                  </a:lnTo>
                  <a:lnTo>
                    <a:pt x="430781" y="1211788"/>
                  </a:lnTo>
                  <a:lnTo>
                    <a:pt x="364943" y="1206534"/>
                  </a:lnTo>
                  <a:lnTo>
                    <a:pt x="302833" y="1199411"/>
                  </a:lnTo>
                  <a:lnTo>
                    <a:pt x="244988" y="1190552"/>
                  </a:lnTo>
                  <a:lnTo>
                    <a:pt x="191943" y="1180092"/>
                  </a:lnTo>
                  <a:lnTo>
                    <a:pt x="144232" y="1168164"/>
                  </a:lnTo>
                  <a:lnTo>
                    <a:pt x="102393" y="1154903"/>
                  </a:lnTo>
                  <a:lnTo>
                    <a:pt x="66959" y="1140442"/>
                  </a:lnTo>
                  <a:lnTo>
                    <a:pt x="17453" y="1108455"/>
                  </a:lnTo>
                  <a:lnTo>
                    <a:pt x="0" y="1073277"/>
                  </a:lnTo>
                  <a:lnTo>
                    <a:pt x="0" y="142875"/>
                  </a:lnTo>
                </a:path>
              </a:pathLst>
            </a:custGeom>
            <a:ln w="12192">
              <a:solidFill>
                <a:srgbClr val="9B310D"/>
              </a:solidFill>
            </a:ln>
          </p:spPr>
          <p:txBody>
            <a:bodyPr wrap="square" lIns="0" tIns="0" rIns="0" bIns="0" rtlCol="0"/>
            <a:lstStyle/>
            <a:p/>
          </p:txBody>
        </p:sp>
      </p:grpSp>
      <p:sp>
        <p:nvSpPr>
          <p:cNvPr id="44" name="object 44"/>
          <p:cNvSpPr txBox="1"/>
          <p:nvPr/>
        </p:nvSpPr>
        <p:spPr>
          <a:xfrm>
            <a:off x="353669" y="4814773"/>
            <a:ext cx="893444" cy="784225"/>
          </a:xfrm>
          <a:prstGeom prst="rect">
            <a:avLst/>
          </a:prstGeom>
        </p:spPr>
        <p:txBody>
          <a:bodyPr vert="horz" wrap="square" lIns="0" tIns="13970" rIns="0" bIns="0" rtlCol="0">
            <a:spAutoFit/>
          </a:bodyPr>
          <a:lstStyle/>
          <a:p>
            <a:pPr marL="12700" marR="5080" algn="ctr">
              <a:lnSpc>
                <a:spcPct val="99000"/>
              </a:lnSpc>
              <a:spcBef>
                <a:spcPts val="110"/>
              </a:spcBef>
            </a:pPr>
            <a:r>
              <a:rPr sz="1200" b="1" spc="-10" dirty="0">
                <a:latin typeface="Times New Roman" panose="02020603050405020304"/>
                <a:cs typeface="Times New Roman" panose="02020603050405020304"/>
              </a:rPr>
              <a:t>Storage </a:t>
            </a:r>
            <a:r>
              <a:rPr sz="1200" b="1" spc="-20" dirty="0">
                <a:latin typeface="Times New Roman" panose="02020603050405020304"/>
                <a:cs typeface="Times New Roman" panose="02020603050405020304"/>
              </a:rPr>
              <a:t>Models:</a:t>
            </a:r>
            <a:r>
              <a:rPr sz="1200" b="1" spc="-30" dirty="0">
                <a:latin typeface="Times New Roman" panose="02020603050405020304"/>
                <a:cs typeface="Times New Roman" panose="02020603050405020304"/>
              </a:rPr>
              <a:t> </a:t>
            </a:r>
            <a:r>
              <a:rPr sz="1200" b="1" spc="-25" dirty="0">
                <a:latin typeface="Times New Roman" panose="02020603050405020304"/>
                <a:cs typeface="Times New Roman" panose="02020603050405020304"/>
              </a:rPr>
              <a:t>S3, </a:t>
            </a:r>
            <a:r>
              <a:rPr sz="1200" b="1" spc="-10" dirty="0">
                <a:latin typeface="Times New Roman" panose="02020603050405020304"/>
                <a:cs typeface="Times New Roman" panose="02020603050405020304"/>
              </a:rPr>
              <a:t>BigTable, </a:t>
            </a:r>
            <a:r>
              <a:rPr sz="1200" b="1" spc="-20" dirty="0">
                <a:latin typeface="Times New Roman" panose="02020603050405020304"/>
                <a:cs typeface="Times New Roman" panose="02020603050405020304"/>
              </a:rPr>
              <a:t>BlobStore,</a:t>
            </a:r>
            <a:r>
              <a:rPr sz="1200" b="1" spc="5" dirty="0">
                <a:latin typeface="Times New Roman" panose="02020603050405020304"/>
                <a:cs typeface="Times New Roman" panose="02020603050405020304"/>
              </a:rPr>
              <a:t> </a:t>
            </a:r>
            <a:r>
              <a:rPr sz="1400" spc="25" dirty="0">
                <a:latin typeface="Times New Roman" panose="02020603050405020304"/>
                <a:cs typeface="Times New Roman" panose="02020603050405020304"/>
              </a:rPr>
              <a:t>...</a:t>
            </a:r>
            <a:endParaRPr sz="1400">
              <a:latin typeface="Times New Roman" panose="02020603050405020304"/>
              <a:cs typeface="Times New Roman" panose="02020603050405020304"/>
            </a:endParaRPr>
          </a:p>
        </p:txBody>
      </p:sp>
      <p:grpSp>
        <p:nvGrpSpPr>
          <p:cNvPr id="45" name="object 45"/>
          <p:cNvGrpSpPr/>
          <p:nvPr/>
        </p:nvGrpSpPr>
        <p:grpSpPr>
          <a:xfrm>
            <a:off x="1005852" y="3841241"/>
            <a:ext cx="931544" cy="995044"/>
            <a:chOff x="1005852" y="3841241"/>
            <a:chExt cx="931544" cy="995044"/>
          </a:xfrm>
        </p:grpSpPr>
        <p:sp>
          <p:nvSpPr>
            <p:cNvPr id="46" name="object 46"/>
            <p:cNvSpPr/>
            <p:nvPr/>
          </p:nvSpPr>
          <p:spPr>
            <a:xfrm>
              <a:off x="1012202" y="3847591"/>
              <a:ext cx="918844" cy="982344"/>
            </a:xfrm>
            <a:custGeom>
              <a:avLst/>
              <a:gdLst/>
              <a:ahLst/>
              <a:cxnLst/>
              <a:rect l="l" t="t" r="r" b="b"/>
              <a:pathLst>
                <a:path w="918844" h="982345">
                  <a:moveTo>
                    <a:pt x="915149" y="0"/>
                  </a:moveTo>
                  <a:lnTo>
                    <a:pt x="816470" y="3682"/>
                  </a:lnTo>
                  <a:lnTo>
                    <a:pt x="841997" y="27431"/>
                  </a:lnTo>
                  <a:lnTo>
                    <a:pt x="25590" y="907160"/>
                  </a:lnTo>
                  <a:lnTo>
                    <a:pt x="0" y="883411"/>
                  </a:lnTo>
                  <a:lnTo>
                    <a:pt x="3670" y="982090"/>
                  </a:lnTo>
                  <a:lnTo>
                    <a:pt x="102387" y="978407"/>
                  </a:lnTo>
                  <a:lnTo>
                    <a:pt x="76784" y="954658"/>
                  </a:lnTo>
                  <a:lnTo>
                    <a:pt x="893178" y="74929"/>
                  </a:lnTo>
                  <a:lnTo>
                    <a:pt x="918832" y="98678"/>
                  </a:lnTo>
                  <a:lnTo>
                    <a:pt x="915149" y="0"/>
                  </a:lnTo>
                  <a:close/>
                </a:path>
              </a:pathLst>
            </a:custGeom>
            <a:solidFill>
              <a:srgbClr val="D24717"/>
            </a:solidFill>
          </p:spPr>
          <p:txBody>
            <a:bodyPr wrap="square" lIns="0" tIns="0" rIns="0" bIns="0" rtlCol="0"/>
            <a:lstStyle/>
            <a:p/>
          </p:txBody>
        </p:sp>
        <p:sp>
          <p:nvSpPr>
            <p:cNvPr id="47" name="object 47"/>
            <p:cNvSpPr/>
            <p:nvPr/>
          </p:nvSpPr>
          <p:spPr>
            <a:xfrm>
              <a:off x="1012202" y="3847591"/>
              <a:ext cx="918844" cy="982344"/>
            </a:xfrm>
            <a:custGeom>
              <a:avLst/>
              <a:gdLst/>
              <a:ahLst/>
              <a:cxnLst/>
              <a:rect l="l" t="t" r="r" b="b"/>
              <a:pathLst>
                <a:path w="918844" h="982345">
                  <a:moveTo>
                    <a:pt x="915149" y="0"/>
                  </a:moveTo>
                  <a:lnTo>
                    <a:pt x="918832" y="98678"/>
                  </a:lnTo>
                  <a:lnTo>
                    <a:pt x="893178" y="74929"/>
                  </a:lnTo>
                  <a:lnTo>
                    <a:pt x="76784" y="954658"/>
                  </a:lnTo>
                  <a:lnTo>
                    <a:pt x="102387" y="978407"/>
                  </a:lnTo>
                  <a:lnTo>
                    <a:pt x="3670" y="982090"/>
                  </a:lnTo>
                  <a:lnTo>
                    <a:pt x="0" y="883411"/>
                  </a:lnTo>
                  <a:lnTo>
                    <a:pt x="25590" y="907160"/>
                  </a:lnTo>
                  <a:lnTo>
                    <a:pt x="841997" y="27431"/>
                  </a:lnTo>
                  <a:lnTo>
                    <a:pt x="816470" y="3682"/>
                  </a:lnTo>
                  <a:lnTo>
                    <a:pt x="915149" y="0"/>
                  </a:lnTo>
                  <a:close/>
                </a:path>
              </a:pathLst>
            </a:custGeom>
            <a:ln w="12700">
              <a:solidFill>
                <a:srgbClr val="9B310D"/>
              </a:solidFill>
            </a:ln>
          </p:spPr>
          <p:txBody>
            <a:bodyPr wrap="square" lIns="0" tIns="0" rIns="0" bIns="0" rtlCol="0"/>
            <a:lstStyle/>
            <a:p/>
          </p:txBody>
        </p:sp>
      </p:grpSp>
      <p:sp>
        <p:nvSpPr>
          <p:cNvPr id="48" name="object 48"/>
          <p:cNvSpPr txBox="1"/>
          <p:nvPr/>
        </p:nvSpPr>
        <p:spPr>
          <a:xfrm>
            <a:off x="2748152" y="1498219"/>
            <a:ext cx="3757295" cy="1290320"/>
          </a:xfrm>
          <a:prstGeom prst="rect">
            <a:avLst/>
          </a:prstGeom>
        </p:spPr>
        <p:txBody>
          <a:bodyPr vert="horz" wrap="square" lIns="0" tIns="12700" rIns="0" bIns="0" rtlCol="0">
            <a:spAutoFit/>
          </a:bodyPr>
          <a:lstStyle/>
          <a:p>
            <a:pPr marL="12700" marR="53340">
              <a:lnSpc>
                <a:spcPct val="100000"/>
              </a:lnSpc>
              <a:spcBef>
                <a:spcPts val="100"/>
              </a:spcBef>
            </a:pPr>
            <a:r>
              <a:rPr sz="1800" spc="-85" dirty="0">
                <a:latin typeface="Times New Roman" panose="02020603050405020304"/>
                <a:cs typeface="Times New Roman" panose="02020603050405020304"/>
              </a:rPr>
              <a:t>Cloud</a:t>
            </a:r>
            <a:r>
              <a:rPr sz="1800" spc="55" dirty="0">
                <a:latin typeface="Times New Roman" panose="02020603050405020304"/>
                <a:cs typeface="Times New Roman" panose="02020603050405020304"/>
              </a:rPr>
              <a:t> </a:t>
            </a:r>
            <a:r>
              <a:rPr sz="1800" spc="-90" dirty="0">
                <a:latin typeface="Times New Roman" panose="02020603050405020304"/>
                <a:cs typeface="Times New Roman" panose="02020603050405020304"/>
              </a:rPr>
              <a:t>applications:</a:t>
            </a:r>
            <a:r>
              <a:rPr sz="1800" spc="-65" dirty="0">
                <a:latin typeface="Times New Roman" panose="02020603050405020304"/>
                <a:cs typeface="Times New Roman" panose="02020603050405020304"/>
              </a:rPr>
              <a:t> </a:t>
            </a:r>
            <a:r>
              <a:rPr sz="1800" spc="-85" dirty="0">
                <a:latin typeface="Times New Roman" panose="02020603050405020304"/>
                <a:cs typeface="Times New Roman" panose="02020603050405020304"/>
              </a:rPr>
              <a:t>data-</a:t>
            </a:r>
            <a:r>
              <a:rPr sz="1800" spc="-80" dirty="0">
                <a:latin typeface="Times New Roman" panose="02020603050405020304"/>
                <a:cs typeface="Times New Roman" panose="02020603050405020304"/>
              </a:rPr>
              <a:t>intensive, </a:t>
            </a:r>
            <a:r>
              <a:rPr sz="1800" spc="-60" dirty="0">
                <a:latin typeface="Times New Roman" panose="02020603050405020304"/>
                <a:cs typeface="Times New Roman" panose="02020603050405020304"/>
              </a:rPr>
              <a:t>compute- </a:t>
            </a:r>
            <a:r>
              <a:rPr sz="1800" spc="-80" dirty="0">
                <a:latin typeface="Times New Roman" panose="02020603050405020304"/>
                <a:cs typeface="Times New Roman" panose="02020603050405020304"/>
              </a:rPr>
              <a:t>intensive,</a:t>
            </a:r>
            <a:r>
              <a:rPr sz="1800" spc="-5" dirty="0">
                <a:latin typeface="Times New Roman" panose="02020603050405020304"/>
                <a:cs typeface="Times New Roman" panose="02020603050405020304"/>
              </a:rPr>
              <a:t> </a:t>
            </a:r>
            <a:r>
              <a:rPr sz="1800" spc="-80" dirty="0">
                <a:latin typeface="Times New Roman" panose="02020603050405020304"/>
                <a:cs typeface="Times New Roman" panose="02020603050405020304"/>
              </a:rPr>
              <a:t>storage-</a:t>
            </a:r>
            <a:r>
              <a:rPr sz="1800" spc="-10" dirty="0">
                <a:latin typeface="Times New Roman" panose="02020603050405020304"/>
                <a:cs typeface="Times New Roman" panose="02020603050405020304"/>
              </a:rPr>
              <a:t>intensive</a:t>
            </a:r>
            <a:endParaRPr sz="1800">
              <a:latin typeface="Times New Roman" panose="02020603050405020304"/>
              <a:cs typeface="Times New Roman" panose="02020603050405020304"/>
            </a:endParaRPr>
          </a:p>
          <a:p>
            <a:pPr>
              <a:lnSpc>
                <a:spcPct val="100000"/>
              </a:lnSpc>
              <a:spcBef>
                <a:spcPts val="1645"/>
              </a:spcBef>
            </a:pPr>
            <a:endParaRPr sz="1800">
              <a:latin typeface="Times New Roman" panose="02020603050405020304"/>
              <a:cs typeface="Times New Roman" panose="02020603050405020304"/>
            </a:endParaRPr>
          </a:p>
          <a:p>
            <a:pPr marR="5080" algn="r">
              <a:lnSpc>
                <a:spcPct val="100000"/>
              </a:lnSpc>
            </a:pPr>
            <a:r>
              <a:rPr sz="1600" b="1" spc="-10" dirty="0">
                <a:latin typeface="Times New Roman" panose="02020603050405020304"/>
                <a:cs typeface="Times New Roman" panose="02020603050405020304"/>
              </a:rPr>
              <a:t>Bandwidth</a:t>
            </a:r>
            <a:endParaRPr sz="1600">
              <a:latin typeface="Times New Roman" panose="02020603050405020304"/>
              <a:cs typeface="Times New Roman" panose="02020603050405020304"/>
            </a:endParaRPr>
          </a:p>
        </p:txBody>
      </p:sp>
      <p:sp>
        <p:nvSpPr>
          <p:cNvPr id="49" name="object 49"/>
          <p:cNvSpPr txBox="1"/>
          <p:nvPr/>
        </p:nvSpPr>
        <p:spPr>
          <a:xfrm>
            <a:off x="1980945" y="2845765"/>
            <a:ext cx="271145" cy="240029"/>
          </a:xfrm>
          <a:prstGeom prst="rect">
            <a:avLst/>
          </a:prstGeom>
        </p:spPr>
        <p:txBody>
          <a:bodyPr vert="horz" wrap="square" lIns="0" tIns="13335" rIns="0" bIns="0" rtlCol="0">
            <a:spAutoFit/>
          </a:bodyPr>
          <a:lstStyle/>
          <a:p>
            <a:pPr marL="12700">
              <a:lnSpc>
                <a:spcPct val="100000"/>
              </a:lnSpc>
              <a:spcBef>
                <a:spcPts val="105"/>
              </a:spcBef>
            </a:pPr>
            <a:r>
              <a:rPr sz="1400" b="1" spc="-95" dirty="0">
                <a:latin typeface="Times New Roman" panose="02020603050405020304"/>
                <a:cs typeface="Times New Roman" panose="02020603050405020304"/>
              </a:rPr>
              <a:t>WS</a:t>
            </a:r>
            <a:endParaRPr sz="1400">
              <a:latin typeface="Times New Roman" panose="02020603050405020304"/>
              <a:cs typeface="Times New Roman" panose="02020603050405020304"/>
            </a:endParaRPr>
          </a:p>
        </p:txBody>
      </p:sp>
      <p:pic>
        <p:nvPicPr>
          <p:cNvPr id="50" name="object 50"/>
          <p:cNvPicPr/>
          <p:nvPr/>
        </p:nvPicPr>
        <p:blipFill>
          <a:blip r:embed="rId5" cstate="print"/>
          <a:stretch>
            <a:fillRect/>
          </a:stretch>
        </p:blipFill>
        <p:spPr>
          <a:xfrm>
            <a:off x="2205227" y="2238755"/>
            <a:ext cx="614172" cy="3611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1632" rIns="0" bIns="0" rtlCol="0">
            <a:spAutoFit/>
          </a:bodyPr>
          <a:lstStyle/>
          <a:p>
            <a:pPr marL="12700">
              <a:lnSpc>
                <a:spcPct val="100000"/>
              </a:lnSpc>
              <a:spcBef>
                <a:spcPts val="100"/>
              </a:spcBef>
            </a:pPr>
            <a:r>
              <a:rPr spc="-75" dirty="0"/>
              <a:t>Common</a:t>
            </a:r>
            <a:r>
              <a:rPr spc="-114" dirty="0"/>
              <a:t> </a:t>
            </a:r>
            <a:r>
              <a:rPr spc="-10" dirty="0"/>
              <a:t>Features</a:t>
            </a:r>
            <a:r>
              <a:rPr spc="-105" dirty="0"/>
              <a:t> </a:t>
            </a:r>
            <a:r>
              <a:rPr dirty="0"/>
              <a:t>of</a:t>
            </a:r>
            <a:r>
              <a:rPr spc="-110" dirty="0"/>
              <a:t> </a:t>
            </a:r>
            <a:r>
              <a:rPr dirty="0"/>
              <a:t>Cloud</a:t>
            </a:r>
            <a:r>
              <a:rPr spc="-114" dirty="0"/>
              <a:t> </a:t>
            </a:r>
            <a:r>
              <a:rPr spc="-10" dirty="0"/>
              <a:t>Providers</a:t>
            </a:r>
            <a:endParaRPr spc="-10" dirty="0"/>
          </a:p>
        </p:txBody>
      </p:sp>
      <p:sp>
        <p:nvSpPr>
          <p:cNvPr id="4" name="object 4"/>
          <p:cNvSpPr txBox="1"/>
          <p:nvPr/>
        </p:nvSpPr>
        <p:spPr>
          <a:xfrm>
            <a:off x="1600200" y="1763267"/>
            <a:ext cx="1676400" cy="914400"/>
          </a:xfrm>
          <a:prstGeom prst="rect">
            <a:avLst/>
          </a:prstGeom>
          <a:solidFill>
            <a:srgbClr val="D2CECE"/>
          </a:solidFill>
          <a:ln w="12192">
            <a:solidFill>
              <a:srgbClr val="9B310D"/>
            </a:solidFill>
          </a:ln>
        </p:spPr>
        <p:txBody>
          <a:bodyPr vert="horz" wrap="square" lIns="0" tIns="41910" rIns="0" bIns="0" rtlCol="0">
            <a:spAutoFit/>
          </a:bodyPr>
          <a:lstStyle/>
          <a:p>
            <a:pPr marL="93345" marR="79375" indent="-8255" algn="ctr">
              <a:lnSpc>
                <a:spcPct val="101000"/>
              </a:lnSpc>
              <a:spcBef>
                <a:spcPts val="330"/>
              </a:spcBef>
            </a:pPr>
            <a:r>
              <a:rPr sz="1800" spc="-10" dirty="0">
                <a:latin typeface="Times New Roman" panose="02020603050405020304"/>
                <a:cs typeface="Times New Roman" panose="02020603050405020304"/>
              </a:rPr>
              <a:t>Development </a:t>
            </a:r>
            <a:r>
              <a:rPr sz="1800" spc="-85" dirty="0">
                <a:latin typeface="Times New Roman" panose="02020603050405020304"/>
                <a:cs typeface="Times New Roman" panose="02020603050405020304"/>
              </a:rPr>
              <a:t>Environment:</a:t>
            </a:r>
            <a:r>
              <a:rPr sz="1800" spc="-50" dirty="0">
                <a:latin typeface="Times New Roman" panose="02020603050405020304"/>
                <a:cs typeface="Times New Roman" panose="02020603050405020304"/>
              </a:rPr>
              <a:t> </a:t>
            </a:r>
            <a:r>
              <a:rPr sz="1400" spc="-60" dirty="0">
                <a:latin typeface="Times New Roman" panose="02020603050405020304"/>
                <a:cs typeface="Times New Roman" panose="02020603050405020304"/>
              </a:rPr>
              <a:t>IDE, </a:t>
            </a:r>
            <a:r>
              <a:rPr sz="1400" spc="-100" dirty="0">
                <a:latin typeface="Times New Roman" panose="02020603050405020304"/>
                <a:cs typeface="Times New Roman" panose="02020603050405020304"/>
              </a:rPr>
              <a:t>SDK,</a:t>
            </a:r>
            <a:r>
              <a:rPr sz="1400" spc="-70" dirty="0">
                <a:latin typeface="Times New Roman" panose="02020603050405020304"/>
                <a:cs typeface="Times New Roman" panose="02020603050405020304"/>
              </a:rPr>
              <a:t> </a:t>
            </a:r>
            <a:r>
              <a:rPr sz="1400" spc="-10" dirty="0">
                <a:latin typeface="Times New Roman" panose="02020603050405020304"/>
                <a:cs typeface="Times New Roman" panose="02020603050405020304"/>
              </a:rPr>
              <a:t>Plugins</a:t>
            </a:r>
            <a:endParaRPr sz="1400">
              <a:latin typeface="Times New Roman" panose="02020603050405020304"/>
              <a:cs typeface="Times New Roman" panose="02020603050405020304"/>
            </a:endParaRPr>
          </a:p>
        </p:txBody>
      </p:sp>
      <p:sp>
        <p:nvSpPr>
          <p:cNvPr id="5" name="object 5"/>
          <p:cNvSpPr txBox="1"/>
          <p:nvPr/>
        </p:nvSpPr>
        <p:spPr>
          <a:xfrm>
            <a:off x="4495800" y="1741932"/>
            <a:ext cx="1828800" cy="914400"/>
          </a:xfrm>
          <a:prstGeom prst="rect">
            <a:avLst/>
          </a:prstGeom>
          <a:solidFill>
            <a:srgbClr val="C3C1C1"/>
          </a:solidFill>
          <a:ln w="12192">
            <a:solidFill>
              <a:srgbClr val="9B310D"/>
            </a:solidFill>
          </a:ln>
        </p:spPr>
        <p:txBody>
          <a:bodyPr vert="horz" wrap="square" lIns="0" tIns="150495" rIns="0" bIns="0" rtlCol="0">
            <a:spAutoFit/>
          </a:bodyPr>
          <a:lstStyle/>
          <a:p>
            <a:pPr marL="372745" marR="366395" indent="78740">
              <a:lnSpc>
                <a:spcPct val="100000"/>
              </a:lnSpc>
              <a:spcBef>
                <a:spcPts val="1185"/>
              </a:spcBef>
            </a:pPr>
            <a:r>
              <a:rPr sz="1800" spc="-10" dirty="0">
                <a:latin typeface="Times New Roman" panose="02020603050405020304"/>
                <a:cs typeface="Times New Roman" panose="02020603050405020304"/>
              </a:rPr>
              <a:t>Production </a:t>
            </a:r>
            <a:r>
              <a:rPr sz="1800" spc="-90" dirty="0">
                <a:latin typeface="Times New Roman" panose="02020603050405020304"/>
                <a:cs typeface="Times New Roman" panose="02020603050405020304"/>
              </a:rPr>
              <a:t>Environment</a:t>
            </a:r>
            <a:endParaRPr sz="1800">
              <a:latin typeface="Times New Roman" panose="02020603050405020304"/>
              <a:cs typeface="Times New Roman" panose="02020603050405020304"/>
            </a:endParaRPr>
          </a:p>
        </p:txBody>
      </p:sp>
      <p:grpSp>
        <p:nvGrpSpPr>
          <p:cNvPr id="6" name="object 6"/>
          <p:cNvGrpSpPr/>
          <p:nvPr/>
        </p:nvGrpSpPr>
        <p:grpSpPr>
          <a:xfrm>
            <a:off x="3270503" y="2040635"/>
            <a:ext cx="1231900" cy="186055"/>
            <a:chOff x="3270503" y="2040635"/>
            <a:chExt cx="1231900" cy="186055"/>
          </a:xfrm>
        </p:grpSpPr>
        <p:sp>
          <p:nvSpPr>
            <p:cNvPr id="7" name="object 7"/>
            <p:cNvSpPr/>
            <p:nvPr/>
          </p:nvSpPr>
          <p:spPr>
            <a:xfrm>
              <a:off x="3276599" y="2046731"/>
              <a:ext cx="1219200" cy="173990"/>
            </a:xfrm>
            <a:custGeom>
              <a:avLst/>
              <a:gdLst/>
              <a:ahLst/>
              <a:cxnLst/>
              <a:rect l="l" t="t" r="r" b="b"/>
              <a:pathLst>
                <a:path w="1219200" h="173989">
                  <a:moveTo>
                    <a:pt x="1132332" y="0"/>
                  </a:moveTo>
                  <a:lnTo>
                    <a:pt x="1132332" y="43433"/>
                  </a:lnTo>
                  <a:lnTo>
                    <a:pt x="0" y="43433"/>
                  </a:lnTo>
                  <a:lnTo>
                    <a:pt x="0" y="130301"/>
                  </a:lnTo>
                  <a:lnTo>
                    <a:pt x="1132332" y="130301"/>
                  </a:lnTo>
                  <a:lnTo>
                    <a:pt x="1132332" y="173735"/>
                  </a:lnTo>
                  <a:lnTo>
                    <a:pt x="1219200" y="86867"/>
                  </a:lnTo>
                  <a:lnTo>
                    <a:pt x="1132332" y="0"/>
                  </a:lnTo>
                  <a:close/>
                </a:path>
              </a:pathLst>
            </a:custGeom>
            <a:solidFill>
              <a:srgbClr val="D24717"/>
            </a:solidFill>
          </p:spPr>
          <p:txBody>
            <a:bodyPr wrap="square" lIns="0" tIns="0" rIns="0" bIns="0" rtlCol="0"/>
            <a:lstStyle/>
            <a:p/>
          </p:txBody>
        </p:sp>
        <p:sp>
          <p:nvSpPr>
            <p:cNvPr id="8" name="object 8"/>
            <p:cNvSpPr/>
            <p:nvPr/>
          </p:nvSpPr>
          <p:spPr>
            <a:xfrm>
              <a:off x="3276599" y="2046731"/>
              <a:ext cx="1219200" cy="173990"/>
            </a:xfrm>
            <a:custGeom>
              <a:avLst/>
              <a:gdLst/>
              <a:ahLst/>
              <a:cxnLst/>
              <a:rect l="l" t="t" r="r" b="b"/>
              <a:pathLst>
                <a:path w="1219200" h="173989">
                  <a:moveTo>
                    <a:pt x="0" y="43433"/>
                  </a:moveTo>
                  <a:lnTo>
                    <a:pt x="1132332" y="43433"/>
                  </a:lnTo>
                  <a:lnTo>
                    <a:pt x="1132332" y="0"/>
                  </a:lnTo>
                  <a:lnTo>
                    <a:pt x="1219200" y="86867"/>
                  </a:lnTo>
                  <a:lnTo>
                    <a:pt x="1132332" y="173735"/>
                  </a:lnTo>
                  <a:lnTo>
                    <a:pt x="1132332" y="130301"/>
                  </a:lnTo>
                  <a:lnTo>
                    <a:pt x="0" y="130301"/>
                  </a:lnTo>
                  <a:lnTo>
                    <a:pt x="0" y="43433"/>
                  </a:lnTo>
                  <a:close/>
                </a:path>
              </a:pathLst>
            </a:custGeom>
            <a:ln w="12192">
              <a:solidFill>
                <a:srgbClr val="9B310D"/>
              </a:solidFill>
            </a:ln>
          </p:spPr>
          <p:txBody>
            <a:bodyPr wrap="square" lIns="0" tIns="0" rIns="0" bIns="0" rtlCol="0"/>
            <a:lstStyle/>
            <a:p/>
          </p:txBody>
        </p:sp>
      </p:grpSp>
      <p:grpSp>
        <p:nvGrpSpPr>
          <p:cNvPr id="9" name="object 9"/>
          <p:cNvGrpSpPr/>
          <p:nvPr/>
        </p:nvGrpSpPr>
        <p:grpSpPr>
          <a:xfrm>
            <a:off x="1517650" y="3125470"/>
            <a:ext cx="927100" cy="777875"/>
            <a:chOff x="1517650" y="3125470"/>
            <a:chExt cx="927100" cy="777875"/>
          </a:xfrm>
        </p:grpSpPr>
        <p:sp>
          <p:nvSpPr>
            <p:cNvPr id="10" name="object 10"/>
            <p:cNvSpPr/>
            <p:nvPr/>
          </p:nvSpPr>
          <p:spPr>
            <a:xfrm>
              <a:off x="1524000" y="3131820"/>
              <a:ext cx="914400" cy="765175"/>
            </a:xfrm>
            <a:custGeom>
              <a:avLst/>
              <a:gdLst/>
              <a:ahLst/>
              <a:cxnLst/>
              <a:rect l="l" t="t" r="r" b="b"/>
              <a:pathLst>
                <a:path w="914400" h="765175">
                  <a:moveTo>
                    <a:pt x="457200" y="0"/>
                  </a:moveTo>
                  <a:lnTo>
                    <a:pt x="389644" y="1383"/>
                  </a:lnTo>
                  <a:lnTo>
                    <a:pt x="325165" y="5403"/>
                  </a:lnTo>
                  <a:lnTo>
                    <a:pt x="264468" y="11861"/>
                  </a:lnTo>
                  <a:lnTo>
                    <a:pt x="208262" y="20558"/>
                  </a:lnTo>
                  <a:lnTo>
                    <a:pt x="157254" y="31296"/>
                  </a:lnTo>
                  <a:lnTo>
                    <a:pt x="112153" y="43878"/>
                  </a:lnTo>
                  <a:lnTo>
                    <a:pt x="73664" y="58106"/>
                  </a:lnTo>
                  <a:lnTo>
                    <a:pt x="19359" y="90704"/>
                  </a:lnTo>
                  <a:lnTo>
                    <a:pt x="0" y="127507"/>
                  </a:lnTo>
                  <a:lnTo>
                    <a:pt x="0" y="637539"/>
                  </a:lnTo>
                  <a:lnTo>
                    <a:pt x="19359" y="674343"/>
                  </a:lnTo>
                  <a:lnTo>
                    <a:pt x="73664" y="706941"/>
                  </a:lnTo>
                  <a:lnTo>
                    <a:pt x="112153" y="721169"/>
                  </a:lnTo>
                  <a:lnTo>
                    <a:pt x="157254" y="733751"/>
                  </a:lnTo>
                  <a:lnTo>
                    <a:pt x="208262" y="744489"/>
                  </a:lnTo>
                  <a:lnTo>
                    <a:pt x="264468" y="753186"/>
                  </a:lnTo>
                  <a:lnTo>
                    <a:pt x="325165" y="759644"/>
                  </a:lnTo>
                  <a:lnTo>
                    <a:pt x="389644" y="763664"/>
                  </a:lnTo>
                  <a:lnTo>
                    <a:pt x="457200" y="765047"/>
                  </a:lnTo>
                  <a:lnTo>
                    <a:pt x="524755" y="763664"/>
                  </a:lnTo>
                  <a:lnTo>
                    <a:pt x="589234" y="759644"/>
                  </a:lnTo>
                  <a:lnTo>
                    <a:pt x="649931" y="753186"/>
                  </a:lnTo>
                  <a:lnTo>
                    <a:pt x="706137" y="744489"/>
                  </a:lnTo>
                  <a:lnTo>
                    <a:pt x="757145" y="733751"/>
                  </a:lnTo>
                  <a:lnTo>
                    <a:pt x="802246" y="721169"/>
                  </a:lnTo>
                  <a:lnTo>
                    <a:pt x="840735" y="706941"/>
                  </a:lnTo>
                  <a:lnTo>
                    <a:pt x="895040" y="674343"/>
                  </a:lnTo>
                  <a:lnTo>
                    <a:pt x="914400" y="637539"/>
                  </a:lnTo>
                  <a:lnTo>
                    <a:pt x="914400" y="127507"/>
                  </a:lnTo>
                  <a:lnTo>
                    <a:pt x="895040" y="90704"/>
                  </a:lnTo>
                  <a:lnTo>
                    <a:pt x="840735" y="58106"/>
                  </a:lnTo>
                  <a:lnTo>
                    <a:pt x="802246" y="43878"/>
                  </a:lnTo>
                  <a:lnTo>
                    <a:pt x="757145" y="31296"/>
                  </a:lnTo>
                  <a:lnTo>
                    <a:pt x="706137" y="20558"/>
                  </a:lnTo>
                  <a:lnTo>
                    <a:pt x="649931" y="11861"/>
                  </a:lnTo>
                  <a:lnTo>
                    <a:pt x="589234" y="5403"/>
                  </a:lnTo>
                  <a:lnTo>
                    <a:pt x="524755" y="1383"/>
                  </a:lnTo>
                  <a:lnTo>
                    <a:pt x="457200" y="0"/>
                  </a:lnTo>
                  <a:close/>
                </a:path>
              </a:pathLst>
            </a:custGeom>
            <a:solidFill>
              <a:srgbClr val="C3C1C1"/>
            </a:solidFill>
          </p:spPr>
          <p:txBody>
            <a:bodyPr wrap="square" lIns="0" tIns="0" rIns="0" bIns="0" rtlCol="0"/>
            <a:lstStyle/>
            <a:p/>
          </p:txBody>
        </p:sp>
        <p:sp>
          <p:nvSpPr>
            <p:cNvPr id="11" name="object 11"/>
            <p:cNvSpPr/>
            <p:nvPr/>
          </p:nvSpPr>
          <p:spPr>
            <a:xfrm>
              <a:off x="1524000" y="3131820"/>
              <a:ext cx="914400" cy="765175"/>
            </a:xfrm>
            <a:custGeom>
              <a:avLst/>
              <a:gdLst/>
              <a:ahLst/>
              <a:cxnLst/>
              <a:rect l="l" t="t" r="r" b="b"/>
              <a:pathLst>
                <a:path w="914400" h="765175">
                  <a:moveTo>
                    <a:pt x="914400" y="127507"/>
                  </a:moveTo>
                  <a:lnTo>
                    <a:pt x="895040" y="164311"/>
                  </a:lnTo>
                  <a:lnTo>
                    <a:pt x="840735" y="196909"/>
                  </a:lnTo>
                  <a:lnTo>
                    <a:pt x="802246" y="211137"/>
                  </a:lnTo>
                  <a:lnTo>
                    <a:pt x="757145" y="223719"/>
                  </a:lnTo>
                  <a:lnTo>
                    <a:pt x="706137" y="234457"/>
                  </a:lnTo>
                  <a:lnTo>
                    <a:pt x="649931" y="243154"/>
                  </a:lnTo>
                  <a:lnTo>
                    <a:pt x="589234" y="249612"/>
                  </a:lnTo>
                  <a:lnTo>
                    <a:pt x="524755" y="253632"/>
                  </a:lnTo>
                  <a:lnTo>
                    <a:pt x="457200" y="255015"/>
                  </a:lnTo>
                  <a:lnTo>
                    <a:pt x="389644" y="253632"/>
                  </a:lnTo>
                  <a:lnTo>
                    <a:pt x="325165" y="249612"/>
                  </a:lnTo>
                  <a:lnTo>
                    <a:pt x="264468" y="243154"/>
                  </a:lnTo>
                  <a:lnTo>
                    <a:pt x="208262" y="234457"/>
                  </a:lnTo>
                  <a:lnTo>
                    <a:pt x="157254" y="223719"/>
                  </a:lnTo>
                  <a:lnTo>
                    <a:pt x="112153" y="211137"/>
                  </a:lnTo>
                  <a:lnTo>
                    <a:pt x="73664" y="196909"/>
                  </a:lnTo>
                  <a:lnTo>
                    <a:pt x="19359" y="164311"/>
                  </a:lnTo>
                  <a:lnTo>
                    <a:pt x="4957" y="146336"/>
                  </a:lnTo>
                  <a:lnTo>
                    <a:pt x="0" y="127507"/>
                  </a:lnTo>
                </a:path>
                <a:path w="914400" h="765175">
                  <a:moveTo>
                    <a:pt x="0" y="127507"/>
                  </a:moveTo>
                  <a:lnTo>
                    <a:pt x="19359" y="90704"/>
                  </a:lnTo>
                  <a:lnTo>
                    <a:pt x="73664" y="58106"/>
                  </a:lnTo>
                  <a:lnTo>
                    <a:pt x="112153" y="43878"/>
                  </a:lnTo>
                  <a:lnTo>
                    <a:pt x="157254" y="31296"/>
                  </a:lnTo>
                  <a:lnTo>
                    <a:pt x="208262" y="20558"/>
                  </a:lnTo>
                  <a:lnTo>
                    <a:pt x="264468" y="11861"/>
                  </a:lnTo>
                  <a:lnTo>
                    <a:pt x="325165" y="5403"/>
                  </a:lnTo>
                  <a:lnTo>
                    <a:pt x="389644" y="1383"/>
                  </a:lnTo>
                  <a:lnTo>
                    <a:pt x="457200" y="0"/>
                  </a:lnTo>
                  <a:lnTo>
                    <a:pt x="524755" y="1383"/>
                  </a:lnTo>
                  <a:lnTo>
                    <a:pt x="589234" y="5403"/>
                  </a:lnTo>
                  <a:lnTo>
                    <a:pt x="649931" y="11861"/>
                  </a:lnTo>
                  <a:lnTo>
                    <a:pt x="706137" y="20558"/>
                  </a:lnTo>
                  <a:lnTo>
                    <a:pt x="757145" y="31296"/>
                  </a:lnTo>
                  <a:lnTo>
                    <a:pt x="802246" y="43878"/>
                  </a:lnTo>
                  <a:lnTo>
                    <a:pt x="840735" y="58106"/>
                  </a:lnTo>
                  <a:lnTo>
                    <a:pt x="895040" y="90704"/>
                  </a:lnTo>
                  <a:lnTo>
                    <a:pt x="914400" y="127507"/>
                  </a:lnTo>
                  <a:lnTo>
                    <a:pt x="914400" y="637539"/>
                  </a:lnTo>
                  <a:lnTo>
                    <a:pt x="895040" y="674343"/>
                  </a:lnTo>
                  <a:lnTo>
                    <a:pt x="840735" y="706941"/>
                  </a:lnTo>
                  <a:lnTo>
                    <a:pt x="802246" y="721169"/>
                  </a:lnTo>
                  <a:lnTo>
                    <a:pt x="757145" y="733751"/>
                  </a:lnTo>
                  <a:lnTo>
                    <a:pt x="706137" y="744489"/>
                  </a:lnTo>
                  <a:lnTo>
                    <a:pt x="649931" y="753186"/>
                  </a:lnTo>
                  <a:lnTo>
                    <a:pt x="589234" y="759644"/>
                  </a:lnTo>
                  <a:lnTo>
                    <a:pt x="524755" y="763664"/>
                  </a:lnTo>
                  <a:lnTo>
                    <a:pt x="457200" y="765047"/>
                  </a:lnTo>
                  <a:lnTo>
                    <a:pt x="389644" y="763664"/>
                  </a:lnTo>
                  <a:lnTo>
                    <a:pt x="325165" y="759644"/>
                  </a:lnTo>
                  <a:lnTo>
                    <a:pt x="264468" y="753186"/>
                  </a:lnTo>
                  <a:lnTo>
                    <a:pt x="208262" y="744489"/>
                  </a:lnTo>
                  <a:lnTo>
                    <a:pt x="157254" y="733751"/>
                  </a:lnTo>
                  <a:lnTo>
                    <a:pt x="112153" y="721169"/>
                  </a:lnTo>
                  <a:lnTo>
                    <a:pt x="73664" y="706941"/>
                  </a:lnTo>
                  <a:lnTo>
                    <a:pt x="19359" y="674343"/>
                  </a:lnTo>
                  <a:lnTo>
                    <a:pt x="0" y="637539"/>
                  </a:lnTo>
                  <a:lnTo>
                    <a:pt x="0" y="127507"/>
                  </a:lnTo>
                  <a:close/>
                </a:path>
              </a:pathLst>
            </a:custGeom>
            <a:ln w="12192">
              <a:solidFill>
                <a:srgbClr val="9B310D"/>
              </a:solidFill>
            </a:ln>
          </p:spPr>
          <p:txBody>
            <a:bodyPr wrap="square" lIns="0" tIns="0" rIns="0" bIns="0" rtlCol="0"/>
            <a:lstStyle/>
            <a:p/>
          </p:txBody>
        </p:sp>
      </p:grpSp>
      <p:sp>
        <p:nvSpPr>
          <p:cNvPr id="12" name="object 12"/>
          <p:cNvSpPr txBox="1"/>
          <p:nvPr/>
        </p:nvSpPr>
        <p:spPr>
          <a:xfrm>
            <a:off x="1692020" y="3327272"/>
            <a:ext cx="576580" cy="452755"/>
          </a:xfrm>
          <a:prstGeom prst="rect">
            <a:avLst/>
          </a:prstGeom>
        </p:spPr>
        <p:txBody>
          <a:bodyPr vert="horz" wrap="square" lIns="0" tIns="13335" rIns="0" bIns="0" rtlCol="0">
            <a:spAutoFit/>
          </a:bodyPr>
          <a:lstStyle/>
          <a:p>
            <a:pPr marL="12700" marR="5080" indent="17780">
              <a:lnSpc>
                <a:spcPct val="100000"/>
              </a:lnSpc>
              <a:spcBef>
                <a:spcPts val="105"/>
              </a:spcBef>
            </a:pPr>
            <a:r>
              <a:rPr sz="1400" b="1" spc="-10" dirty="0">
                <a:latin typeface="Times New Roman" panose="02020603050405020304"/>
                <a:cs typeface="Times New Roman" panose="02020603050405020304"/>
              </a:rPr>
              <a:t>Simple storage</a:t>
            </a:r>
            <a:endParaRPr sz="1400">
              <a:latin typeface="Times New Roman" panose="02020603050405020304"/>
              <a:cs typeface="Times New Roman" panose="02020603050405020304"/>
            </a:endParaRPr>
          </a:p>
        </p:txBody>
      </p:sp>
      <p:sp>
        <p:nvSpPr>
          <p:cNvPr id="13" name="object 13"/>
          <p:cNvSpPr txBox="1"/>
          <p:nvPr/>
        </p:nvSpPr>
        <p:spPr>
          <a:xfrm>
            <a:off x="3200400" y="3131820"/>
            <a:ext cx="1219200" cy="914400"/>
          </a:xfrm>
          <a:prstGeom prst="rect">
            <a:avLst/>
          </a:prstGeom>
          <a:solidFill>
            <a:srgbClr val="D24717"/>
          </a:solidFill>
          <a:ln w="12192">
            <a:solidFill>
              <a:srgbClr val="9B310D"/>
            </a:solidFill>
          </a:ln>
        </p:spPr>
        <p:txBody>
          <a:bodyPr vert="horz" wrap="square" lIns="0" tIns="14604" rIns="0" bIns="0" rtlCol="0">
            <a:spAutoFit/>
          </a:bodyPr>
          <a:lstStyle/>
          <a:p>
            <a:pPr>
              <a:lnSpc>
                <a:spcPct val="100000"/>
              </a:lnSpc>
              <a:spcBef>
                <a:spcPts val="115"/>
              </a:spcBef>
            </a:pPr>
            <a:endParaRPr sz="1400">
              <a:latin typeface="Times New Roman" panose="02020603050405020304"/>
              <a:cs typeface="Times New Roman" panose="02020603050405020304"/>
            </a:endParaRPr>
          </a:p>
          <a:p>
            <a:pPr marL="193040">
              <a:lnSpc>
                <a:spcPct val="100000"/>
              </a:lnSpc>
            </a:pPr>
            <a:r>
              <a:rPr sz="1400" b="1" spc="-65" dirty="0">
                <a:latin typeface="Times New Roman" panose="02020603050405020304"/>
                <a:cs typeface="Times New Roman" panose="02020603050405020304"/>
              </a:rPr>
              <a:t>Table</a:t>
            </a:r>
            <a:r>
              <a:rPr sz="1400" b="1" spc="-4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Store</a:t>
            </a:r>
            <a:endParaRPr sz="1400">
              <a:latin typeface="Times New Roman" panose="02020603050405020304"/>
              <a:cs typeface="Times New Roman" panose="02020603050405020304"/>
            </a:endParaRPr>
          </a:p>
          <a:p>
            <a:pPr marL="122555">
              <a:lnSpc>
                <a:spcPct val="100000"/>
              </a:lnSpc>
            </a:pPr>
            <a:r>
              <a:rPr sz="1400" b="1" dirty="0">
                <a:latin typeface="Times New Roman" panose="02020603050405020304"/>
                <a:cs typeface="Times New Roman" panose="02020603050405020304"/>
              </a:rPr>
              <a:t>&lt;key,</a:t>
            </a:r>
            <a:r>
              <a:rPr sz="1400" b="1" spc="-9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value&gt;</a:t>
            </a:r>
            <a:endParaRPr sz="1400">
              <a:latin typeface="Times New Roman" panose="02020603050405020304"/>
              <a:cs typeface="Times New Roman" panose="02020603050405020304"/>
            </a:endParaRPr>
          </a:p>
        </p:txBody>
      </p:sp>
      <p:grpSp>
        <p:nvGrpSpPr>
          <p:cNvPr id="14" name="object 14"/>
          <p:cNvGrpSpPr/>
          <p:nvPr/>
        </p:nvGrpSpPr>
        <p:grpSpPr>
          <a:xfrm>
            <a:off x="5327650" y="3114801"/>
            <a:ext cx="927100" cy="788670"/>
            <a:chOff x="5327650" y="3114801"/>
            <a:chExt cx="927100" cy="788670"/>
          </a:xfrm>
        </p:grpSpPr>
        <p:sp>
          <p:nvSpPr>
            <p:cNvPr id="15" name="object 15"/>
            <p:cNvSpPr/>
            <p:nvPr/>
          </p:nvSpPr>
          <p:spPr>
            <a:xfrm>
              <a:off x="5334000" y="3121151"/>
              <a:ext cx="914400" cy="775970"/>
            </a:xfrm>
            <a:custGeom>
              <a:avLst/>
              <a:gdLst/>
              <a:ahLst/>
              <a:cxnLst/>
              <a:rect l="l" t="t" r="r" b="b"/>
              <a:pathLst>
                <a:path w="914400" h="775970">
                  <a:moveTo>
                    <a:pt x="457200" y="0"/>
                  </a:moveTo>
                  <a:lnTo>
                    <a:pt x="389644" y="1402"/>
                  </a:lnTo>
                  <a:lnTo>
                    <a:pt x="325165" y="5476"/>
                  </a:lnTo>
                  <a:lnTo>
                    <a:pt x="264468" y="12020"/>
                  </a:lnTo>
                  <a:lnTo>
                    <a:pt x="208262" y="20836"/>
                  </a:lnTo>
                  <a:lnTo>
                    <a:pt x="157254" y="31721"/>
                  </a:lnTo>
                  <a:lnTo>
                    <a:pt x="112153" y="44476"/>
                  </a:lnTo>
                  <a:lnTo>
                    <a:pt x="73664" y="58901"/>
                  </a:lnTo>
                  <a:lnTo>
                    <a:pt x="19359" y="91956"/>
                  </a:lnTo>
                  <a:lnTo>
                    <a:pt x="0" y="129286"/>
                  </a:lnTo>
                  <a:lnTo>
                    <a:pt x="0" y="646430"/>
                  </a:lnTo>
                  <a:lnTo>
                    <a:pt x="19359" y="683759"/>
                  </a:lnTo>
                  <a:lnTo>
                    <a:pt x="73664" y="716814"/>
                  </a:lnTo>
                  <a:lnTo>
                    <a:pt x="112153" y="731239"/>
                  </a:lnTo>
                  <a:lnTo>
                    <a:pt x="157254" y="743994"/>
                  </a:lnTo>
                  <a:lnTo>
                    <a:pt x="208262" y="754879"/>
                  </a:lnTo>
                  <a:lnTo>
                    <a:pt x="264468" y="763695"/>
                  </a:lnTo>
                  <a:lnTo>
                    <a:pt x="325165" y="770239"/>
                  </a:lnTo>
                  <a:lnTo>
                    <a:pt x="389644" y="774313"/>
                  </a:lnTo>
                  <a:lnTo>
                    <a:pt x="457200" y="775716"/>
                  </a:lnTo>
                  <a:lnTo>
                    <a:pt x="524755" y="774313"/>
                  </a:lnTo>
                  <a:lnTo>
                    <a:pt x="589234" y="770239"/>
                  </a:lnTo>
                  <a:lnTo>
                    <a:pt x="649931" y="763695"/>
                  </a:lnTo>
                  <a:lnTo>
                    <a:pt x="706137" y="754879"/>
                  </a:lnTo>
                  <a:lnTo>
                    <a:pt x="757145" y="743994"/>
                  </a:lnTo>
                  <a:lnTo>
                    <a:pt x="802246" y="731239"/>
                  </a:lnTo>
                  <a:lnTo>
                    <a:pt x="840735" y="716814"/>
                  </a:lnTo>
                  <a:lnTo>
                    <a:pt x="895040" y="683759"/>
                  </a:lnTo>
                  <a:lnTo>
                    <a:pt x="914400" y="646430"/>
                  </a:lnTo>
                  <a:lnTo>
                    <a:pt x="914400" y="129286"/>
                  </a:lnTo>
                  <a:lnTo>
                    <a:pt x="895040" y="91956"/>
                  </a:lnTo>
                  <a:lnTo>
                    <a:pt x="840735" y="58901"/>
                  </a:lnTo>
                  <a:lnTo>
                    <a:pt x="802246" y="44476"/>
                  </a:lnTo>
                  <a:lnTo>
                    <a:pt x="757145" y="31721"/>
                  </a:lnTo>
                  <a:lnTo>
                    <a:pt x="706137" y="20836"/>
                  </a:lnTo>
                  <a:lnTo>
                    <a:pt x="649931" y="12020"/>
                  </a:lnTo>
                  <a:lnTo>
                    <a:pt x="589234" y="5476"/>
                  </a:lnTo>
                  <a:lnTo>
                    <a:pt x="524755" y="1402"/>
                  </a:lnTo>
                  <a:lnTo>
                    <a:pt x="457200" y="0"/>
                  </a:lnTo>
                  <a:close/>
                </a:path>
              </a:pathLst>
            </a:custGeom>
            <a:solidFill>
              <a:srgbClr val="D24717"/>
            </a:solidFill>
          </p:spPr>
          <p:txBody>
            <a:bodyPr wrap="square" lIns="0" tIns="0" rIns="0" bIns="0" rtlCol="0"/>
            <a:lstStyle/>
            <a:p/>
          </p:txBody>
        </p:sp>
        <p:sp>
          <p:nvSpPr>
            <p:cNvPr id="16" name="object 16"/>
            <p:cNvSpPr/>
            <p:nvPr/>
          </p:nvSpPr>
          <p:spPr>
            <a:xfrm>
              <a:off x="5334000" y="3121151"/>
              <a:ext cx="914400" cy="775970"/>
            </a:xfrm>
            <a:custGeom>
              <a:avLst/>
              <a:gdLst/>
              <a:ahLst/>
              <a:cxnLst/>
              <a:rect l="l" t="t" r="r" b="b"/>
              <a:pathLst>
                <a:path w="914400" h="775970">
                  <a:moveTo>
                    <a:pt x="914400" y="129286"/>
                  </a:moveTo>
                  <a:lnTo>
                    <a:pt x="895040" y="166615"/>
                  </a:lnTo>
                  <a:lnTo>
                    <a:pt x="840735" y="199670"/>
                  </a:lnTo>
                  <a:lnTo>
                    <a:pt x="802246" y="214095"/>
                  </a:lnTo>
                  <a:lnTo>
                    <a:pt x="757145" y="226850"/>
                  </a:lnTo>
                  <a:lnTo>
                    <a:pt x="706137" y="237735"/>
                  </a:lnTo>
                  <a:lnTo>
                    <a:pt x="649931" y="246551"/>
                  </a:lnTo>
                  <a:lnTo>
                    <a:pt x="589234" y="253095"/>
                  </a:lnTo>
                  <a:lnTo>
                    <a:pt x="524755" y="257169"/>
                  </a:lnTo>
                  <a:lnTo>
                    <a:pt x="457200" y="258572"/>
                  </a:lnTo>
                  <a:lnTo>
                    <a:pt x="389644" y="257169"/>
                  </a:lnTo>
                  <a:lnTo>
                    <a:pt x="325165" y="253095"/>
                  </a:lnTo>
                  <a:lnTo>
                    <a:pt x="264468" y="246551"/>
                  </a:lnTo>
                  <a:lnTo>
                    <a:pt x="208262" y="237735"/>
                  </a:lnTo>
                  <a:lnTo>
                    <a:pt x="157254" y="226850"/>
                  </a:lnTo>
                  <a:lnTo>
                    <a:pt x="112153" y="214095"/>
                  </a:lnTo>
                  <a:lnTo>
                    <a:pt x="73664" y="199670"/>
                  </a:lnTo>
                  <a:lnTo>
                    <a:pt x="19359" y="166615"/>
                  </a:lnTo>
                  <a:lnTo>
                    <a:pt x="4957" y="148384"/>
                  </a:lnTo>
                  <a:lnTo>
                    <a:pt x="0" y="129286"/>
                  </a:lnTo>
                </a:path>
                <a:path w="914400" h="775970">
                  <a:moveTo>
                    <a:pt x="0" y="129286"/>
                  </a:moveTo>
                  <a:lnTo>
                    <a:pt x="19359" y="91956"/>
                  </a:lnTo>
                  <a:lnTo>
                    <a:pt x="73664" y="58901"/>
                  </a:lnTo>
                  <a:lnTo>
                    <a:pt x="112153" y="44476"/>
                  </a:lnTo>
                  <a:lnTo>
                    <a:pt x="157254" y="31721"/>
                  </a:lnTo>
                  <a:lnTo>
                    <a:pt x="208262" y="20836"/>
                  </a:lnTo>
                  <a:lnTo>
                    <a:pt x="264468" y="12020"/>
                  </a:lnTo>
                  <a:lnTo>
                    <a:pt x="325165" y="5476"/>
                  </a:lnTo>
                  <a:lnTo>
                    <a:pt x="389644" y="1402"/>
                  </a:lnTo>
                  <a:lnTo>
                    <a:pt x="457200" y="0"/>
                  </a:lnTo>
                  <a:lnTo>
                    <a:pt x="524755" y="1402"/>
                  </a:lnTo>
                  <a:lnTo>
                    <a:pt x="589234" y="5476"/>
                  </a:lnTo>
                  <a:lnTo>
                    <a:pt x="649931" y="12020"/>
                  </a:lnTo>
                  <a:lnTo>
                    <a:pt x="706137" y="20836"/>
                  </a:lnTo>
                  <a:lnTo>
                    <a:pt x="757145" y="31721"/>
                  </a:lnTo>
                  <a:lnTo>
                    <a:pt x="802246" y="44476"/>
                  </a:lnTo>
                  <a:lnTo>
                    <a:pt x="840735" y="58901"/>
                  </a:lnTo>
                  <a:lnTo>
                    <a:pt x="895040" y="91956"/>
                  </a:lnTo>
                  <a:lnTo>
                    <a:pt x="914400" y="129286"/>
                  </a:lnTo>
                  <a:lnTo>
                    <a:pt x="914400" y="646430"/>
                  </a:lnTo>
                  <a:lnTo>
                    <a:pt x="895040" y="683759"/>
                  </a:lnTo>
                  <a:lnTo>
                    <a:pt x="840735" y="716814"/>
                  </a:lnTo>
                  <a:lnTo>
                    <a:pt x="802246" y="731239"/>
                  </a:lnTo>
                  <a:lnTo>
                    <a:pt x="757145" y="743994"/>
                  </a:lnTo>
                  <a:lnTo>
                    <a:pt x="706137" y="754879"/>
                  </a:lnTo>
                  <a:lnTo>
                    <a:pt x="649931" y="763695"/>
                  </a:lnTo>
                  <a:lnTo>
                    <a:pt x="589234" y="770239"/>
                  </a:lnTo>
                  <a:lnTo>
                    <a:pt x="524755" y="774313"/>
                  </a:lnTo>
                  <a:lnTo>
                    <a:pt x="457200" y="775716"/>
                  </a:lnTo>
                  <a:lnTo>
                    <a:pt x="389644" y="774313"/>
                  </a:lnTo>
                  <a:lnTo>
                    <a:pt x="325165" y="770239"/>
                  </a:lnTo>
                  <a:lnTo>
                    <a:pt x="264468" y="763695"/>
                  </a:lnTo>
                  <a:lnTo>
                    <a:pt x="208262" y="754879"/>
                  </a:lnTo>
                  <a:lnTo>
                    <a:pt x="157254" y="743994"/>
                  </a:lnTo>
                  <a:lnTo>
                    <a:pt x="112153" y="731239"/>
                  </a:lnTo>
                  <a:lnTo>
                    <a:pt x="73664" y="716814"/>
                  </a:lnTo>
                  <a:lnTo>
                    <a:pt x="19359" y="683759"/>
                  </a:lnTo>
                  <a:lnTo>
                    <a:pt x="0" y="646430"/>
                  </a:lnTo>
                  <a:lnTo>
                    <a:pt x="0" y="129286"/>
                  </a:lnTo>
                  <a:close/>
                </a:path>
              </a:pathLst>
            </a:custGeom>
            <a:ln w="12192">
              <a:solidFill>
                <a:srgbClr val="FFC000"/>
              </a:solidFill>
            </a:ln>
          </p:spPr>
          <p:txBody>
            <a:bodyPr wrap="square" lIns="0" tIns="0" rIns="0" bIns="0" rtlCol="0"/>
            <a:lstStyle/>
            <a:p/>
          </p:txBody>
        </p:sp>
      </p:grpSp>
      <p:sp>
        <p:nvSpPr>
          <p:cNvPr id="17" name="object 17"/>
          <p:cNvSpPr txBox="1"/>
          <p:nvPr/>
        </p:nvSpPr>
        <p:spPr>
          <a:xfrm>
            <a:off x="5534659" y="3429380"/>
            <a:ext cx="512445" cy="239395"/>
          </a:xfrm>
          <a:prstGeom prst="rect">
            <a:avLst/>
          </a:prstGeom>
        </p:spPr>
        <p:txBody>
          <a:bodyPr vert="horz" wrap="square" lIns="0" tIns="13335" rIns="0" bIns="0" rtlCol="0">
            <a:spAutoFit/>
          </a:bodyPr>
          <a:lstStyle/>
          <a:p>
            <a:pPr marL="12700">
              <a:lnSpc>
                <a:spcPct val="100000"/>
              </a:lnSpc>
              <a:spcBef>
                <a:spcPts val="105"/>
              </a:spcBef>
            </a:pPr>
            <a:r>
              <a:rPr sz="1400" b="1" spc="-10" dirty="0">
                <a:latin typeface="Times New Roman" panose="02020603050405020304"/>
                <a:cs typeface="Times New Roman" panose="02020603050405020304"/>
              </a:rPr>
              <a:t>Drives</a:t>
            </a:r>
            <a:endParaRPr sz="1400">
              <a:latin typeface="Times New Roman" panose="02020603050405020304"/>
              <a:cs typeface="Times New Roman" panose="02020603050405020304"/>
            </a:endParaRPr>
          </a:p>
        </p:txBody>
      </p:sp>
      <p:grpSp>
        <p:nvGrpSpPr>
          <p:cNvPr id="18" name="object 18"/>
          <p:cNvGrpSpPr/>
          <p:nvPr/>
        </p:nvGrpSpPr>
        <p:grpSpPr>
          <a:xfrm>
            <a:off x="1517903" y="3115055"/>
            <a:ext cx="4813300" cy="937260"/>
            <a:chOff x="1517903" y="3115055"/>
            <a:chExt cx="4813300" cy="937260"/>
          </a:xfrm>
        </p:grpSpPr>
        <p:sp>
          <p:nvSpPr>
            <p:cNvPr id="19" name="object 19"/>
            <p:cNvSpPr/>
            <p:nvPr/>
          </p:nvSpPr>
          <p:spPr>
            <a:xfrm>
              <a:off x="1523999" y="3121151"/>
              <a:ext cx="4800600" cy="925194"/>
            </a:xfrm>
            <a:custGeom>
              <a:avLst/>
              <a:gdLst/>
              <a:ahLst/>
              <a:cxnLst/>
              <a:rect l="l" t="t" r="r" b="b"/>
              <a:pathLst>
                <a:path w="4800600" h="925195">
                  <a:moveTo>
                    <a:pt x="4646422" y="0"/>
                  </a:moveTo>
                  <a:lnTo>
                    <a:pt x="154177" y="0"/>
                  </a:lnTo>
                  <a:lnTo>
                    <a:pt x="105468" y="7865"/>
                  </a:lnTo>
                  <a:lnTo>
                    <a:pt x="63148" y="29764"/>
                  </a:lnTo>
                  <a:lnTo>
                    <a:pt x="29764" y="63148"/>
                  </a:lnTo>
                  <a:lnTo>
                    <a:pt x="7865" y="105468"/>
                  </a:lnTo>
                  <a:lnTo>
                    <a:pt x="0" y="154177"/>
                  </a:lnTo>
                  <a:lnTo>
                    <a:pt x="0" y="770890"/>
                  </a:lnTo>
                  <a:lnTo>
                    <a:pt x="7865" y="819599"/>
                  </a:lnTo>
                  <a:lnTo>
                    <a:pt x="29764" y="861919"/>
                  </a:lnTo>
                  <a:lnTo>
                    <a:pt x="63148" y="895303"/>
                  </a:lnTo>
                  <a:lnTo>
                    <a:pt x="105468" y="917202"/>
                  </a:lnTo>
                  <a:lnTo>
                    <a:pt x="154177" y="925068"/>
                  </a:lnTo>
                  <a:lnTo>
                    <a:pt x="4646422" y="925068"/>
                  </a:lnTo>
                  <a:lnTo>
                    <a:pt x="4695131" y="917202"/>
                  </a:lnTo>
                  <a:lnTo>
                    <a:pt x="4737451" y="895303"/>
                  </a:lnTo>
                  <a:lnTo>
                    <a:pt x="4770835" y="861919"/>
                  </a:lnTo>
                  <a:lnTo>
                    <a:pt x="4792734" y="819599"/>
                  </a:lnTo>
                  <a:lnTo>
                    <a:pt x="4800600" y="770890"/>
                  </a:lnTo>
                  <a:lnTo>
                    <a:pt x="4800600" y="154177"/>
                  </a:lnTo>
                  <a:lnTo>
                    <a:pt x="4792734" y="105468"/>
                  </a:lnTo>
                  <a:lnTo>
                    <a:pt x="4770835" y="63148"/>
                  </a:lnTo>
                  <a:lnTo>
                    <a:pt x="4737451" y="29764"/>
                  </a:lnTo>
                  <a:lnTo>
                    <a:pt x="4695131" y="7865"/>
                  </a:lnTo>
                  <a:lnTo>
                    <a:pt x="4646422" y="0"/>
                  </a:lnTo>
                  <a:close/>
                </a:path>
              </a:pathLst>
            </a:custGeom>
            <a:solidFill>
              <a:srgbClr val="D24717">
                <a:alpha val="19999"/>
              </a:srgbClr>
            </a:solidFill>
          </p:spPr>
          <p:txBody>
            <a:bodyPr wrap="square" lIns="0" tIns="0" rIns="0" bIns="0" rtlCol="0"/>
            <a:lstStyle/>
            <a:p/>
          </p:txBody>
        </p:sp>
        <p:sp>
          <p:nvSpPr>
            <p:cNvPr id="20" name="object 20"/>
            <p:cNvSpPr/>
            <p:nvPr/>
          </p:nvSpPr>
          <p:spPr>
            <a:xfrm>
              <a:off x="1523999" y="3121151"/>
              <a:ext cx="4800600" cy="925194"/>
            </a:xfrm>
            <a:custGeom>
              <a:avLst/>
              <a:gdLst/>
              <a:ahLst/>
              <a:cxnLst/>
              <a:rect l="l" t="t" r="r" b="b"/>
              <a:pathLst>
                <a:path w="4800600" h="925195">
                  <a:moveTo>
                    <a:pt x="0" y="154177"/>
                  </a:moveTo>
                  <a:lnTo>
                    <a:pt x="7865" y="105468"/>
                  </a:lnTo>
                  <a:lnTo>
                    <a:pt x="29764" y="63148"/>
                  </a:lnTo>
                  <a:lnTo>
                    <a:pt x="63148" y="29764"/>
                  </a:lnTo>
                  <a:lnTo>
                    <a:pt x="105468" y="7865"/>
                  </a:lnTo>
                  <a:lnTo>
                    <a:pt x="154177" y="0"/>
                  </a:lnTo>
                  <a:lnTo>
                    <a:pt x="4646422" y="0"/>
                  </a:lnTo>
                  <a:lnTo>
                    <a:pt x="4695131" y="7865"/>
                  </a:lnTo>
                  <a:lnTo>
                    <a:pt x="4737451" y="29764"/>
                  </a:lnTo>
                  <a:lnTo>
                    <a:pt x="4770835" y="63148"/>
                  </a:lnTo>
                  <a:lnTo>
                    <a:pt x="4792734" y="105468"/>
                  </a:lnTo>
                  <a:lnTo>
                    <a:pt x="4800600" y="154177"/>
                  </a:lnTo>
                  <a:lnTo>
                    <a:pt x="4800600" y="770890"/>
                  </a:lnTo>
                  <a:lnTo>
                    <a:pt x="4792734" y="819599"/>
                  </a:lnTo>
                  <a:lnTo>
                    <a:pt x="4770835" y="861919"/>
                  </a:lnTo>
                  <a:lnTo>
                    <a:pt x="4737451" y="895303"/>
                  </a:lnTo>
                  <a:lnTo>
                    <a:pt x="4695131" y="917202"/>
                  </a:lnTo>
                  <a:lnTo>
                    <a:pt x="4646422" y="925068"/>
                  </a:lnTo>
                  <a:lnTo>
                    <a:pt x="154177" y="925068"/>
                  </a:lnTo>
                  <a:lnTo>
                    <a:pt x="105468" y="917202"/>
                  </a:lnTo>
                  <a:lnTo>
                    <a:pt x="63148" y="895303"/>
                  </a:lnTo>
                  <a:lnTo>
                    <a:pt x="29764" y="861919"/>
                  </a:lnTo>
                  <a:lnTo>
                    <a:pt x="7865" y="819599"/>
                  </a:lnTo>
                  <a:lnTo>
                    <a:pt x="0" y="770890"/>
                  </a:lnTo>
                  <a:lnTo>
                    <a:pt x="0" y="154177"/>
                  </a:lnTo>
                  <a:close/>
                </a:path>
              </a:pathLst>
            </a:custGeom>
            <a:ln w="12191">
              <a:solidFill>
                <a:srgbClr val="9B310D"/>
              </a:solidFill>
            </a:ln>
          </p:spPr>
          <p:txBody>
            <a:bodyPr wrap="square" lIns="0" tIns="0" rIns="0" bIns="0" rtlCol="0"/>
            <a:lstStyle/>
            <a:p/>
          </p:txBody>
        </p:sp>
      </p:grpSp>
      <p:sp>
        <p:nvSpPr>
          <p:cNvPr id="21" name="object 21"/>
          <p:cNvSpPr txBox="1"/>
          <p:nvPr/>
        </p:nvSpPr>
        <p:spPr>
          <a:xfrm>
            <a:off x="6404228" y="3330066"/>
            <a:ext cx="1473200" cy="452755"/>
          </a:xfrm>
          <a:prstGeom prst="rect">
            <a:avLst/>
          </a:prstGeom>
        </p:spPr>
        <p:txBody>
          <a:bodyPr vert="horz" wrap="square" lIns="0" tIns="13335" rIns="0" bIns="0" rtlCol="0">
            <a:spAutoFit/>
          </a:bodyPr>
          <a:lstStyle/>
          <a:p>
            <a:pPr marL="12700" marR="5080">
              <a:lnSpc>
                <a:spcPct val="100000"/>
              </a:lnSpc>
              <a:spcBef>
                <a:spcPts val="105"/>
              </a:spcBef>
            </a:pPr>
            <a:r>
              <a:rPr sz="1400" b="1" dirty="0">
                <a:latin typeface="Times New Roman" panose="02020603050405020304"/>
                <a:cs typeface="Times New Roman" panose="02020603050405020304"/>
              </a:rPr>
              <a:t>Accessible</a:t>
            </a:r>
            <a:r>
              <a:rPr sz="1400" b="1" spc="-7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through </a:t>
            </a:r>
            <a:r>
              <a:rPr sz="1400" b="1" spc="-90" dirty="0">
                <a:latin typeface="Times New Roman" panose="02020603050405020304"/>
                <a:cs typeface="Times New Roman" panose="02020603050405020304"/>
              </a:rPr>
              <a:t>Web</a:t>
            </a:r>
            <a:r>
              <a:rPr sz="1400" b="1" spc="-15" dirty="0">
                <a:latin typeface="Times New Roman" panose="02020603050405020304"/>
                <a:cs typeface="Times New Roman" panose="02020603050405020304"/>
              </a:rPr>
              <a:t> </a:t>
            </a:r>
            <a:r>
              <a:rPr sz="1400" b="1" spc="-10" dirty="0">
                <a:latin typeface="Times New Roman" panose="02020603050405020304"/>
                <a:cs typeface="Times New Roman" panose="02020603050405020304"/>
              </a:rPr>
              <a:t>services</a:t>
            </a:r>
            <a:endParaRPr sz="1400">
              <a:latin typeface="Times New Roman" panose="02020603050405020304"/>
              <a:cs typeface="Times New Roman" panose="02020603050405020304"/>
            </a:endParaRPr>
          </a:p>
        </p:txBody>
      </p:sp>
      <p:grpSp>
        <p:nvGrpSpPr>
          <p:cNvPr id="22" name="object 22"/>
          <p:cNvGrpSpPr/>
          <p:nvPr/>
        </p:nvGrpSpPr>
        <p:grpSpPr>
          <a:xfrm>
            <a:off x="1517903" y="4527803"/>
            <a:ext cx="4737100" cy="1003300"/>
            <a:chOff x="1517903" y="4527803"/>
            <a:chExt cx="4737100" cy="1003300"/>
          </a:xfrm>
        </p:grpSpPr>
        <p:sp>
          <p:nvSpPr>
            <p:cNvPr id="23" name="object 23"/>
            <p:cNvSpPr/>
            <p:nvPr/>
          </p:nvSpPr>
          <p:spPr>
            <a:xfrm>
              <a:off x="1523999" y="4533899"/>
              <a:ext cx="4724400" cy="990600"/>
            </a:xfrm>
            <a:custGeom>
              <a:avLst/>
              <a:gdLst/>
              <a:ahLst/>
              <a:cxnLst/>
              <a:rect l="l" t="t" r="r" b="b"/>
              <a:pathLst>
                <a:path w="4724400" h="990600">
                  <a:moveTo>
                    <a:pt x="4559300" y="0"/>
                  </a:moveTo>
                  <a:lnTo>
                    <a:pt x="165100" y="0"/>
                  </a:lnTo>
                  <a:lnTo>
                    <a:pt x="121208" y="5897"/>
                  </a:lnTo>
                  <a:lnTo>
                    <a:pt x="81769" y="22540"/>
                  </a:lnTo>
                  <a:lnTo>
                    <a:pt x="48355" y="48355"/>
                  </a:lnTo>
                  <a:lnTo>
                    <a:pt x="22540" y="81769"/>
                  </a:lnTo>
                  <a:lnTo>
                    <a:pt x="5897" y="121208"/>
                  </a:lnTo>
                  <a:lnTo>
                    <a:pt x="0" y="165100"/>
                  </a:lnTo>
                  <a:lnTo>
                    <a:pt x="0" y="825500"/>
                  </a:lnTo>
                  <a:lnTo>
                    <a:pt x="5897" y="869391"/>
                  </a:lnTo>
                  <a:lnTo>
                    <a:pt x="22540" y="908830"/>
                  </a:lnTo>
                  <a:lnTo>
                    <a:pt x="48355" y="942244"/>
                  </a:lnTo>
                  <a:lnTo>
                    <a:pt x="81769" y="968059"/>
                  </a:lnTo>
                  <a:lnTo>
                    <a:pt x="121208" y="984702"/>
                  </a:lnTo>
                  <a:lnTo>
                    <a:pt x="165100" y="990600"/>
                  </a:lnTo>
                  <a:lnTo>
                    <a:pt x="4559300" y="990600"/>
                  </a:lnTo>
                  <a:lnTo>
                    <a:pt x="4603191" y="984702"/>
                  </a:lnTo>
                  <a:lnTo>
                    <a:pt x="4642630" y="968059"/>
                  </a:lnTo>
                  <a:lnTo>
                    <a:pt x="4676044" y="942244"/>
                  </a:lnTo>
                  <a:lnTo>
                    <a:pt x="4701859" y="908830"/>
                  </a:lnTo>
                  <a:lnTo>
                    <a:pt x="4718502" y="869391"/>
                  </a:lnTo>
                  <a:lnTo>
                    <a:pt x="4724400" y="825500"/>
                  </a:lnTo>
                  <a:lnTo>
                    <a:pt x="4724400" y="165100"/>
                  </a:lnTo>
                  <a:lnTo>
                    <a:pt x="4718502" y="121208"/>
                  </a:lnTo>
                  <a:lnTo>
                    <a:pt x="4701859" y="81769"/>
                  </a:lnTo>
                  <a:lnTo>
                    <a:pt x="4676044" y="48355"/>
                  </a:lnTo>
                  <a:lnTo>
                    <a:pt x="4642630" y="22540"/>
                  </a:lnTo>
                  <a:lnTo>
                    <a:pt x="4603191" y="5897"/>
                  </a:lnTo>
                  <a:lnTo>
                    <a:pt x="4559300" y="0"/>
                  </a:lnTo>
                  <a:close/>
                </a:path>
              </a:pathLst>
            </a:custGeom>
            <a:solidFill>
              <a:srgbClr val="C6BAA6"/>
            </a:solidFill>
          </p:spPr>
          <p:txBody>
            <a:bodyPr wrap="square" lIns="0" tIns="0" rIns="0" bIns="0" rtlCol="0"/>
            <a:lstStyle/>
            <a:p/>
          </p:txBody>
        </p:sp>
        <p:sp>
          <p:nvSpPr>
            <p:cNvPr id="24" name="object 24"/>
            <p:cNvSpPr/>
            <p:nvPr/>
          </p:nvSpPr>
          <p:spPr>
            <a:xfrm>
              <a:off x="1523999" y="4533899"/>
              <a:ext cx="4724400" cy="990600"/>
            </a:xfrm>
            <a:custGeom>
              <a:avLst/>
              <a:gdLst/>
              <a:ahLst/>
              <a:cxnLst/>
              <a:rect l="l" t="t" r="r" b="b"/>
              <a:pathLst>
                <a:path w="4724400" h="990600">
                  <a:moveTo>
                    <a:pt x="0" y="165100"/>
                  </a:moveTo>
                  <a:lnTo>
                    <a:pt x="5897" y="121208"/>
                  </a:lnTo>
                  <a:lnTo>
                    <a:pt x="22540" y="81769"/>
                  </a:lnTo>
                  <a:lnTo>
                    <a:pt x="48355" y="48355"/>
                  </a:lnTo>
                  <a:lnTo>
                    <a:pt x="81769" y="22540"/>
                  </a:lnTo>
                  <a:lnTo>
                    <a:pt x="121208" y="5897"/>
                  </a:lnTo>
                  <a:lnTo>
                    <a:pt x="165100" y="0"/>
                  </a:lnTo>
                  <a:lnTo>
                    <a:pt x="4559300" y="0"/>
                  </a:lnTo>
                  <a:lnTo>
                    <a:pt x="4603191" y="5897"/>
                  </a:lnTo>
                  <a:lnTo>
                    <a:pt x="4642630" y="22540"/>
                  </a:lnTo>
                  <a:lnTo>
                    <a:pt x="4676044" y="48355"/>
                  </a:lnTo>
                  <a:lnTo>
                    <a:pt x="4701859" y="81769"/>
                  </a:lnTo>
                  <a:lnTo>
                    <a:pt x="4718502" y="121208"/>
                  </a:lnTo>
                  <a:lnTo>
                    <a:pt x="4724400" y="165100"/>
                  </a:lnTo>
                  <a:lnTo>
                    <a:pt x="4724400" y="825500"/>
                  </a:lnTo>
                  <a:lnTo>
                    <a:pt x="4718502" y="869391"/>
                  </a:lnTo>
                  <a:lnTo>
                    <a:pt x="4701859" y="908830"/>
                  </a:lnTo>
                  <a:lnTo>
                    <a:pt x="4676044" y="942244"/>
                  </a:lnTo>
                  <a:lnTo>
                    <a:pt x="4642630" y="968059"/>
                  </a:lnTo>
                  <a:lnTo>
                    <a:pt x="4603191" y="984702"/>
                  </a:lnTo>
                  <a:lnTo>
                    <a:pt x="4559300" y="990600"/>
                  </a:lnTo>
                  <a:lnTo>
                    <a:pt x="165100" y="990600"/>
                  </a:lnTo>
                  <a:lnTo>
                    <a:pt x="121208" y="984702"/>
                  </a:lnTo>
                  <a:lnTo>
                    <a:pt x="81769" y="968059"/>
                  </a:lnTo>
                  <a:lnTo>
                    <a:pt x="48355" y="942244"/>
                  </a:lnTo>
                  <a:lnTo>
                    <a:pt x="22540" y="908830"/>
                  </a:lnTo>
                  <a:lnTo>
                    <a:pt x="5897" y="869391"/>
                  </a:lnTo>
                  <a:lnTo>
                    <a:pt x="0" y="825500"/>
                  </a:lnTo>
                  <a:lnTo>
                    <a:pt x="0" y="165100"/>
                  </a:lnTo>
                  <a:close/>
                </a:path>
              </a:pathLst>
            </a:custGeom>
            <a:ln w="12192">
              <a:solidFill>
                <a:srgbClr val="9B310D"/>
              </a:solidFill>
            </a:ln>
          </p:spPr>
          <p:txBody>
            <a:bodyPr wrap="square" lIns="0" tIns="0" rIns="0" bIns="0" rtlCol="0"/>
            <a:lstStyle/>
            <a:p/>
          </p:txBody>
        </p:sp>
      </p:grpSp>
      <p:sp>
        <p:nvSpPr>
          <p:cNvPr id="25" name="object 25"/>
          <p:cNvSpPr txBox="1"/>
          <p:nvPr/>
        </p:nvSpPr>
        <p:spPr>
          <a:xfrm>
            <a:off x="1996567" y="4744592"/>
            <a:ext cx="3777615" cy="513080"/>
          </a:xfrm>
          <a:prstGeom prst="rect">
            <a:avLst/>
          </a:prstGeom>
        </p:spPr>
        <p:txBody>
          <a:bodyPr vert="horz" wrap="square" lIns="0" tIns="12065" rIns="0" bIns="0" rtlCol="0">
            <a:spAutoFit/>
          </a:bodyPr>
          <a:lstStyle/>
          <a:p>
            <a:pPr algn="ctr">
              <a:lnSpc>
                <a:spcPct val="100000"/>
              </a:lnSpc>
              <a:spcBef>
                <a:spcPts val="95"/>
              </a:spcBef>
            </a:pPr>
            <a:r>
              <a:rPr sz="1600" b="1" spc="-20" dirty="0">
                <a:latin typeface="Times New Roman" panose="02020603050405020304"/>
                <a:cs typeface="Times New Roman" panose="02020603050405020304"/>
              </a:rPr>
              <a:t>Management </a:t>
            </a:r>
            <a:r>
              <a:rPr sz="1600" b="1" spc="-10" dirty="0">
                <a:latin typeface="Times New Roman" panose="02020603050405020304"/>
                <a:cs typeface="Times New Roman" panose="02020603050405020304"/>
              </a:rPr>
              <a:t>Console</a:t>
            </a:r>
            <a:r>
              <a:rPr sz="1600" b="1" spc="-5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and</a:t>
            </a:r>
            <a:r>
              <a:rPr sz="1600" b="1" spc="-4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Monitoring</a:t>
            </a:r>
            <a:r>
              <a:rPr sz="1600" b="1" spc="-60"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tools</a:t>
            </a:r>
            <a:endParaRPr sz="1600">
              <a:latin typeface="Times New Roman" panose="02020603050405020304"/>
              <a:cs typeface="Times New Roman" panose="02020603050405020304"/>
            </a:endParaRPr>
          </a:p>
          <a:p>
            <a:pPr marL="1905" algn="ctr">
              <a:lnSpc>
                <a:spcPct val="100000"/>
              </a:lnSpc>
            </a:pPr>
            <a:r>
              <a:rPr sz="1600" b="1" spc="-110" dirty="0">
                <a:latin typeface="Times New Roman" panose="02020603050405020304"/>
                <a:cs typeface="Times New Roman" panose="02020603050405020304"/>
              </a:rPr>
              <a:t>&amp;</a:t>
            </a:r>
            <a:r>
              <a:rPr sz="1600" b="1" spc="-3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multi-level</a:t>
            </a:r>
            <a:r>
              <a:rPr sz="1600" b="1" spc="-35"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security</a:t>
            </a:r>
            <a:endParaRPr sz="1600">
              <a:latin typeface="Times New Roman" panose="02020603050405020304"/>
              <a:cs typeface="Times New Roman" panose="02020603050405020304"/>
            </a:endParaRPr>
          </a:p>
        </p:txBody>
      </p:sp>
      <p:sp>
        <p:nvSpPr>
          <p:cNvPr id="26" name="object 26"/>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iaas-infrastructure-as-a-service"/>
          <p:cNvPicPr>
            <a:picLocks noChangeAspect="1"/>
          </p:cNvPicPr>
          <p:nvPr/>
        </p:nvPicPr>
        <p:blipFill>
          <a:blip r:embed="rId1"/>
          <a:stretch>
            <a:fillRect/>
          </a:stretch>
        </p:blipFill>
        <p:spPr>
          <a:xfrm>
            <a:off x="1371600" y="457200"/>
            <a:ext cx="6193790" cy="57080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444" y="599059"/>
            <a:ext cx="2936240" cy="574040"/>
          </a:xfrm>
          <a:prstGeom prst="rect">
            <a:avLst/>
          </a:prstGeom>
        </p:spPr>
        <p:txBody>
          <a:bodyPr vert="horz" wrap="square" lIns="0" tIns="12700" rIns="0" bIns="0" rtlCol="0">
            <a:spAutoFit/>
          </a:bodyPr>
          <a:lstStyle/>
          <a:p>
            <a:pPr marL="12700">
              <a:lnSpc>
                <a:spcPct val="100000"/>
              </a:lnSpc>
              <a:spcBef>
                <a:spcPts val="100"/>
              </a:spcBef>
            </a:pPr>
            <a:r>
              <a:rPr spc="-65" dirty="0"/>
              <a:t>Windows</a:t>
            </a:r>
            <a:r>
              <a:rPr spc="-120" dirty="0"/>
              <a:t> </a:t>
            </a:r>
            <a:r>
              <a:rPr spc="-10" dirty="0"/>
              <a:t>Azure</a:t>
            </a:r>
            <a:endParaRPr spc="-10" dirty="0"/>
          </a:p>
        </p:txBody>
      </p:sp>
      <p:sp>
        <p:nvSpPr>
          <p:cNvPr id="4" name="object 4"/>
          <p:cNvSpPr txBox="1">
            <a:spLocks noGrp="1"/>
          </p:cNvSpPr>
          <p:nvPr>
            <p:ph type="body" idx="1"/>
          </p:nvPr>
        </p:nvSpPr>
        <p:spPr>
          <a:xfrm>
            <a:off x="969975" y="1587213"/>
            <a:ext cx="7204049" cy="4164330"/>
          </a:xfrm>
          <a:prstGeom prst="rect">
            <a:avLst/>
          </a:prstGeom>
        </p:spPr>
        <p:txBody>
          <a:bodyPr vert="horz" wrap="square" lIns="0" tIns="88265" rIns="0" bIns="0" rtlCol="0">
            <a:spAutoFit/>
          </a:bodyPr>
          <a:lstStyle/>
          <a:p>
            <a:pPr marL="308610" indent="-273050">
              <a:lnSpc>
                <a:spcPct val="100000"/>
              </a:lnSpc>
              <a:spcBef>
                <a:spcPts val="695"/>
              </a:spcBef>
              <a:buClr>
                <a:srgbClr val="D24717"/>
              </a:buClr>
              <a:buSzPct val="85000"/>
              <a:buFont typeface="Segoe UI Symbol" panose="020B0502040204020203"/>
              <a:buChar char="⚫"/>
              <a:tabLst>
                <a:tab pos="309245" algn="l"/>
              </a:tabLst>
            </a:pPr>
            <a:r>
              <a:rPr spc="-90" dirty="0"/>
              <a:t>Enterprise-</a:t>
            </a:r>
            <a:r>
              <a:rPr spc="-155" dirty="0"/>
              <a:t>level</a:t>
            </a:r>
            <a:r>
              <a:rPr spc="-15" dirty="0"/>
              <a:t> </a:t>
            </a:r>
            <a:r>
              <a:rPr spc="-105" dirty="0"/>
              <a:t>on-</a:t>
            </a:r>
            <a:r>
              <a:rPr spc="-145" dirty="0"/>
              <a:t>demand</a:t>
            </a:r>
            <a:r>
              <a:rPr spc="-5" dirty="0"/>
              <a:t> </a:t>
            </a:r>
            <a:r>
              <a:rPr spc="-155" dirty="0"/>
              <a:t>capacity</a:t>
            </a:r>
            <a:r>
              <a:rPr spc="45" dirty="0"/>
              <a:t> </a:t>
            </a:r>
            <a:r>
              <a:rPr spc="-10" dirty="0"/>
              <a:t>builder</a:t>
            </a:r>
            <a:endParaRPr spc="-10" dirty="0"/>
          </a:p>
          <a:p>
            <a:pPr marL="308610" indent="-273050">
              <a:lnSpc>
                <a:spcPct val="100000"/>
              </a:lnSpc>
              <a:spcBef>
                <a:spcPts val="695"/>
              </a:spcBef>
              <a:buClr>
                <a:srgbClr val="D24717"/>
              </a:buClr>
              <a:buSzPct val="85000"/>
              <a:buFont typeface="Segoe UI Symbol" panose="020B0502040204020203"/>
              <a:buChar char="⚫"/>
              <a:tabLst>
                <a:tab pos="309245" algn="l"/>
              </a:tabLst>
            </a:pPr>
            <a:endParaRPr spc="-10" dirty="0"/>
          </a:p>
          <a:p>
            <a:pPr marL="308610" indent="-273050">
              <a:lnSpc>
                <a:spcPct val="100000"/>
              </a:lnSpc>
              <a:spcBef>
                <a:spcPts val="600"/>
              </a:spcBef>
              <a:buClr>
                <a:srgbClr val="D24717"/>
              </a:buClr>
              <a:buSzPct val="85000"/>
              <a:buFont typeface="Segoe UI Symbol" panose="020B0502040204020203"/>
              <a:buChar char="⚫"/>
              <a:tabLst>
                <a:tab pos="309245" algn="l"/>
              </a:tabLst>
            </a:pPr>
            <a:r>
              <a:rPr spc="-155" dirty="0"/>
              <a:t>Fabric</a:t>
            </a:r>
            <a:r>
              <a:rPr spc="-30" dirty="0"/>
              <a:t> </a:t>
            </a:r>
            <a:r>
              <a:rPr spc="-165" dirty="0"/>
              <a:t>of</a:t>
            </a:r>
            <a:r>
              <a:rPr spc="-25" dirty="0"/>
              <a:t> </a:t>
            </a:r>
            <a:r>
              <a:rPr spc="-160" dirty="0"/>
              <a:t>cycles</a:t>
            </a:r>
            <a:r>
              <a:rPr spc="-20" dirty="0"/>
              <a:t> </a:t>
            </a:r>
            <a:r>
              <a:rPr spc="-155" dirty="0"/>
              <a:t>and</a:t>
            </a:r>
            <a:r>
              <a:rPr spc="-25" dirty="0"/>
              <a:t> </a:t>
            </a:r>
            <a:r>
              <a:rPr spc="-125" dirty="0"/>
              <a:t>storage</a:t>
            </a:r>
            <a:r>
              <a:rPr spc="-20" dirty="0"/>
              <a:t> </a:t>
            </a:r>
            <a:r>
              <a:rPr spc="-180" dirty="0"/>
              <a:t>available</a:t>
            </a:r>
            <a:r>
              <a:rPr spc="-40" dirty="0"/>
              <a:t> </a:t>
            </a:r>
            <a:r>
              <a:rPr spc="-105" dirty="0"/>
              <a:t>on-</a:t>
            </a:r>
            <a:r>
              <a:rPr spc="-95" dirty="0"/>
              <a:t>request</a:t>
            </a:r>
            <a:r>
              <a:rPr spc="-45" dirty="0"/>
              <a:t> </a:t>
            </a:r>
            <a:r>
              <a:rPr spc="-100" dirty="0"/>
              <a:t>for</a:t>
            </a:r>
            <a:r>
              <a:rPr spc="-25" dirty="0"/>
              <a:t> </a:t>
            </a:r>
            <a:r>
              <a:rPr spc="-215" dirty="0"/>
              <a:t>a</a:t>
            </a:r>
            <a:r>
              <a:rPr spc="-25" dirty="0"/>
              <a:t> </a:t>
            </a:r>
            <a:r>
              <a:rPr spc="-20" dirty="0"/>
              <a:t>cost</a:t>
            </a:r>
            <a:endParaRPr spc="-20" dirty="0"/>
          </a:p>
          <a:p>
            <a:pPr marL="308610" indent="-273050">
              <a:lnSpc>
                <a:spcPct val="100000"/>
              </a:lnSpc>
              <a:spcBef>
                <a:spcPts val="600"/>
              </a:spcBef>
              <a:buClr>
                <a:srgbClr val="D24717"/>
              </a:buClr>
              <a:buSzPct val="85000"/>
              <a:buFont typeface="Segoe UI Symbol" panose="020B0502040204020203"/>
              <a:buChar char="⚫"/>
              <a:tabLst>
                <a:tab pos="309245" algn="l"/>
              </a:tabLst>
            </a:pPr>
            <a:endParaRPr spc="-20" dirty="0"/>
          </a:p>
          <a:p>
            <a:pPr marL="307975" marR="5080" indent="-273050">
              <a:lnSpc>
                <a:spcPct val="100000"/>
              </a:lnSpc>
              <a:spcBef>
                <a:spcPts val="605"/>
              </a:spcBef>
              <a:buClr>
                <a:srgbClr val="D24717"/>
              </a:buClr>
              <a:buSzPct val="85000"/>
              <a:buFont typeface="Segoe UI Symbol" panose="020B0502040204020203"/>
              <a:buChar char="⚫"/>
              <a:tabLst>
                <a:tab pos="309880" algn="l"/>
              </a:tabLst>
            </a:pPr>
            <a:r>
              <a:rPr spc="-315" dirty="0"/>
              <a:t>You</a:t>
            </a:r>
            <a:r>
              <a:rPr spc="-75" dirty="0"/>
              <a:t> </a:t>
            </a:r>
            <a:r>
              <a:rPr spc="-215" dirty="0"/>
              <a:t>have</a:t>
            </a:r>
            <a:r>
              <a:rPr spc="-75" dirty="0"/>
              <a:t> </a:t>
            </a:r>
            <a:r>
              <a:rPr dirty="0"/>
              <a:t>to</a:t>
            </a:r>
            <a:r>
              <a:rPr spc="-70" dirty="0"/>
              <a:t> </a:t>
            </a:r>
            <a:r>
              <a:rPr spc="-145" dirty="0"/>
              <a:t>use</a:t>
            </a:r>
            <a:r>
              <a:rPr spc="-270" dirty="0"/>
              <a:t> </a:t>
            </a:r>
            <a:r>
              <a:rPr spc="-160" dirty="0"/>
              <a:t>Azure</a:t>
            </a:r>
            <a:r>
              <a:rPr spc="-270" dirty="0"/>
              <a:t> </a:t>
            </a:r>
            <a:r>
              <a:rPr spc="-229" dirty="0"/>
              <a:t>API</a:t>
            </a:r>
            <a:r>
              <a:rPr spc="-65" dirty="0"/>
              <a:t> </a:t>
            </a:r>
            <a:r>
              <a:rPr dirty="0"/>
              <a:t>to</a:t>
            </a:r>
            <a:r>
              <a:rPr spc="-65" dirty="0"/>
              <a:t> </a:t>
            </a:r>
            <a:r>
              <a:rPr spc="-130" dirty="0"/>
              <a:t>work</a:t>
            </a:r>
            <a:r>
              <a:rPr spc="-65" dirty="0"/>
              <a:t> </a:t>
            </a:r>
            <a:r>
              <a:rPr spc="-110" dirty="0"/>
              <a:t>with</a:t>
            </a:r>
            <a:r>
              <a:rPr spc="-65" dirty="0"/>
              <a:t> </a:t>
            </a:r>
            <a:r>
              <a:rPr spc="-75" dirty="0"/>
              <a:t>the </a:t>
            </a:r>
            <a:r>
              <a:rPr spc="-70" dirty="0"/>
              <a:t>infrastructure </a:t>
            </a:r>
            <a:r>
              <a:rPr spc="-70" dirty="0"/>
              <a:t>	</a:t>
            </a:r>
            <a:r>
              <a:rPr spc="-125" dirty="0"/>
              <a:t>offered</a:t>
            </a:r>
            <a:r>
              <a:rPr spc="-55" dirty="0"/>
              <a:t> </a:t>
            </a:r>
            <a:r>
              <a:rPr spc="-215" dirty="0"/>
              <a:t>by</a:t>
            </a:r>
            <a:r>
              <a:rPr spc="-35" dirty="0"/>
              <a:t> </a:t>
            </a:r>
            <a:r>
              <a:rPr spc="-25" dirty="0"/>
              <a:t>Microsoft</a:t>
            </a:r>
            <a:endParaRPr spc="-25" dirty="0"/>
          </a:p>
          <a:p>
            <a:pPr marL="307975" marR="5080" indent="-273050">
              <a:lnSpc>
                <a:spcPct val="100000"/>
              </a:lnSpc>
              <a:spcBef>
                <a:spcPts val="605"/>
              </a:spcBef>
              <a:buClr>
                <a:srgbClr val="D24717"/>
              </a:buClr>
              <a:buSzPct val="85000"/>
              <a:buFont typeface="Segoe UI Symbol" panose="020B0502040204020203"/>
              <a:buChar char="⚫"/>
              <a:tabLst>
                <a:tab pos="309880" algn="l"/>
              </a:tabLst>
            </a:pPr>
            <a:endParaRPr spc="-25" dirty="0"/>
          </a:p>
          <a:p>
            <a:pPr marL="307975" marR="106680" indent="-273050">
              <a:lnSpc>
                <a:spcPct val="100000"/>
              </a:lnSpc>
              <a:spcBef>
                <a:spcPts val="600"/>
              </a:spcBef>
              <a:buClr>
                <a:srgbClr val="D24717"/>
              </a:buClr>
              <a:buSzPct val="85000"/>
              <a:buFont typeface="Segoe UI Symbol" panose="020B0502040204020203"/>
              <a:buChar char="⚫"/>
              <a:tabLst>
                <a:tab pos="309880" algn="l"/>
              </a:tabLst>
            </a:pPr>
            <a:r>
              <a:rPr spc="-170" dirty="0"/>
              <a:t>Significant</a:t>
            </a:r>
            <a:r>
              <a:rPr spc="-15" dirty="0"/>
              <a:t> </a:t>
            </a:r>
            <a:r>
              <a:rPr spc="-105" dirty="0"/>
              <a:t>features:</a:t>
            </a:r>
            <a:r>
              <a:rPr spc="-135" dirty="0"/>
              <a:t> </a:t>
            </a:r>
            <a:r>
              <a:rPr spc="-170" dirty="0"/>
              <a:t>web</a:t>
            </a:r>
            <a:r>
              <a:rPr spc="-45" dirty="0"/>
              <a:t> </a:t>
            </a:r>
            <a:r>
              <a:rPr spc="-60" dirty="0"/>
              <a:t>role,</a:t>
            </a:r>
            <a:r>
              <a:rPr spc="-150" dirty="0"/>
              <a:t> </a:t>
            </a:r>
            <a:r>
              <a:rPr spc="-105" dirty="0"/>
              <a:t>worker</a:t>
            </a:r>
            <a:r>
              <a:rPr spc="-35" dirty="0"/>
              <a:t> </a:t>
            </a:r>
            <a:r>
              <a:rPr spc="-75" dirty="0"/>
              <a:t>role</a:t>
            </a:r>
            <a:r>
              <a:rPr spc="-35" dirty="0"/>
              <a:t> </a:t>
            </a:r>
            <a:r>
              <a:rPr spc="110" dirty="0"/>
              <a:t>,</a:t>
            </a:r>
            <a:r>
              <a:rPr spc="-150" dirty="0"/>
              <a:t> </a:t>
            </a:r>
            <a:r>
              <a:rPr spc="-145" dirty="0"/>
              <a:t>blob</a:t>
            </a:r>
            <a:r>
              <a:rPr spc="-40" dirty="0"/>
              <a:t> </a:t>
            </a:r>
            <a:r>
              <a:rPr spc="-55" dirty="0"/>
              <a:t>storage, </a:t>
            </a:r>
            <a:r>
              <a:rPr spc="-55" dirty="0"/>
              <a:t>	</a:t>
            </a:r>
            <a:r>
              <a:rPr spc="-120" dirty="0"/>
              <a:t>table</a:t>
            </a:r>
            <a:r>
              <a:rPr spc="-35" dirty="0"/>
              <a:t> </a:t>
            </a:r>
            <a:r>
              <a:rPr spc="-150" dirty="0"/>
              <a:t>and</a:t>
            </a:r>
            <a:r>
              <a:rPr spc="-45" dirty="0"/>
              <a:t> </a:t>
            </a:r>
            <a:r>
              <a:rPr spc="-105" dirty="0"/>
              <a:t>drive-</a:t>
            </a:r>
            <a:r>
              <a:rPr spc="-10" dirty="0"/>
              <a:t>storage</a:t>
            </a:r>
            <a:endParaRPr spc="-10" dirty="0"/>
          </a:p>
        </p:txBody>
      </p:sp>
      <p:pic>
        <p:nvPicPr>
          <p:cNvPr id="5" name="object 5"/>
          <p:cNvPicPr/>
          <p:nvPr/>
        </p:nvPicPr>
        <p:blipFill>
          <a:blip r:embed="rId1" cstate="print"/>
          <a:stretch>
            <a:fillRect/>
          </a:stretch>
        </p:blipFill>
        <p:spPr>
          <a:xfrm>
            <a:off x="6324600" y="228600"/>
            <a:ext cx="1016000" cy="1016000"/>
          </a:xfrm>
          <a:prstGeom prst="rect">
            <a:avLst/>
          </a:prstGeom>
        </p:spPr>
      </p:pic>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27380" y="1143000"/>
            <a:ext cx="8261350" cy="4409440"/>
          </a:xfrm>
          <a:prstGeom prst="rect">
            <a:avLst/>
          </a:prstGeom>
        </p:spPr>
        <p:txBody>
          <a:bodyPr vert="horz" wrap="square" lIns="0" tIns="88265" rIns="0" bIns="0" rtlCol="0">
            <a:noAutofit/>
          </a:bodyPr>
          <a:lstStyle/>
          <a:p>
            <a:pPr marL="285750" indent="-273050" algn="just">
              <a:lnSpc>
                <a:spcPct val="100000"/>
              </a:lnSpc>
              <a:spcBef>
                <a:spcPts val="695"/>
              </a:spcBef>
              <a:buClr>
                <a:srgbClr val="D24717"/>
              </a:buClr>
              <a:buSzPct val="85000"/>
              <a:buFont typeface="Segoe UI Symbol" panose="020B0502040204020203"/>
              <a:buChar char="⚫"/>
              <a:tabLst>
                <a:tab pos="285750" algn="l"/>
              </a:tabLst>
            </a:pPr>
            <a:r>
              <a:rPr sz="2400" spc="-204" dirty="0">
                <a:latin typeface="Times New Roman" panose="02020603050405020304"/>
                <a:cs typeface="Times New Roman" panose="02020603050405020304"/>
              </a:rPr>
              <a:t>Amazon</a:t>
            </a:r>
            <a:r>
              <a:rPr sz="2400" spc="-30" dirty="0">
                <a:latin typeface="Times New Roman" panose="02020603050405020304"/>
                <a:cs typeface="Times New Roman" panose="02020603050405020304"/>
              </a:rPr>
              <a:t> </a:t>
            </a:r>
            <a:r>
              <a:rPr sz="2400" spc="-180" dirty="0">
                <a:latin typeface="Times New Roman" panose="02020603050405020304"/>
                <a:cs typeface="Times New Roman" panose="02020603050405020304"/>
              </a:rPr>
              <a:t>EC2</a:t>
            </a:r>
            <a:r>
              <a:rPr sz="2400" spc="-70" dirty="0">
                <a:latin typeface="Times New Roman" panose="02020603050405020304"/>
                <a:cs typeface="Times New Roman" panose="02020603050405020304"/>
              </a:rPr>
              <a:t> </a:t>
            </a:r>
            <a:r>
              <a:rPr sz="2400" spc="-175" dirty="0">
                <a:latin typeface="Times New Roman" panose="02020603050405020304"/>
                <a:cs typeface="Times New Roman" panose="02020603050405020304"/>
              </a:rPr>
              <a:t>is</a:t>
            </a:r>
            <a:r>
              <a:rPr sz="2400" spc="-35" dirty="0">
                <a:latin typeface="Times New Roman" panose="02020603050405020304"/>
                <a:cs typeface="Times New Roman" panose="02020603050405020304"/>
              </a:rPr>
              <a:t> </a:t>
            </a:r>
            <a:r>
              <a:rPr sz="2400" spc="-120" dirty="0">
                <a:latin typeface="Times New Roman" panose="02020603050405020304"/>
                <a:cs typeface="Times New Roman" panose="02020603050405020304"/>
              </a:rPr>
              <a:t>one</a:t>
            </a:r>
            <a:r>
              <a:rPr sz="2400" spc="-50" dirty="0">
                <a:latin typeface="Times New Roman" panose="02020603050405020304"/>
                <a:cs typeface="Times New Roman" panose="02020603050405020304"/>
              </a:rPr>
              <a:t> </a:t>
            </a:r>
            <a:r>
              <a:rPr sz="2400" spc="-130" dirty="0">
                <a:latin typeface="Times New Roman" panose="02020603050405020304"/>
                <a:cs typeface="Times New Roman" panose="02020603050405020304"/>
              </a:rPr>
              <a:t>large</a:t>
            </a:r>
            <a:r>
              <a:rPr sz="2400" spc="-35" dirty="0">
                <a:latin typeface="Times New Roman" panose="02020603050405020304"/>
                <a:cs typeface="Times New Roman" panose="02020603050405020304"/>
              </a:rPr>
              <a:t> </a:t>
            </a:r>
            <a:r>
              <a:rPr sz="2400" spc="-130" dirty="0">
                <a:latin typeface="Times New Roman" panose="02020603050405020304"/>
                <a:cs typeface="Times New Roman" panose="02020603050405020304"/>
              </a:rPr>
              <a:t>complex</a:t>
            </a:r>
            <a:r>
              <a:rPr sz="2400" spc="-30" dirty="0">
                <a:latin typeface="Times New Roman" panose="02020603050405020304"/>
                <a:cs typeface="Times New Roman" panose="02020603050405020304"/>
              </a:rPr>
              <a:t> </a:t>
            </a:r>
            <a:r>
              <a:rPr sz="2400" spc="-165" dirty="0">
                <a:latin typeface="Times New Roman" panose="02020603050405020304"/>
                <a:cs typeface="Times New Roman" panose="02020603050405020304"/>
              </a:rPr>
              <a:t>web</a:t>
            </a:r>
            <a:r>
              <a:rPr sz="2400" spc="-5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service.</a:t>
            </a:r>
            <a:endParaRPr sz="2400" spc="-10" dirty="0">
              <a:latin typeface="Times New Roman" panose="02020603050405020304"/>
              <a:cs typeface="Times New Roman" panose="02020603050405020304"/>
            </a:endParaRPr>
          </a:p>
          <a:p>
            <a:pPr marL="285750" indent="-273050" algn="just">
              <a:lnSpc>
                <a:spcPct val="100000"/>
              </a:lnSpc>
              <a:spcBef>
                <a:spcPts val="695"/>
              </a:spcBef>
              <a:buClr>
                <a:srgbClr val="D24717"/>
              </a:buClr>
              <a:buSzPct val="85000"/>
              <a:buFont typeface="Segoe UI Symbol" panose="020B0502040204020203"/>
              <a:buChar char="⚫"/>
              <a:tabLst>
                <a:tab pos="285750" algn="l"/>
              </a:tabLst>
            </a:pPr>
            <a:endParaRPr sz="2400">
              <a:latin typeface="Times New Roman" panose="02020603050405020304"/>
              <a:cs typeface="Times New Roman" panose="02020603050405020304"/>
            </a:endParaRPr>
          </a:p>
          <a:p>
            <a:pPr marL="285115" marR="5080" indent="-273050" algn="just">
              <a:lnSpc>
                <a:spcPct val="100000"/>
              </a:lnSpc>
              <a:spcBef>
                <a:spcPts val="600"/>
              </a:spcBef>
              <a:buClr>
                <a:srgbClr val="D24717"/>
              </a:buClr>
              <a:buSzPct val="85000"/>
              <a:buFont typeface="Segoe UI Symbol" panose="020B0502040204020203"/>
              <a:buChar char="⚫"/>
              <a:tabLst>
                <a:tab pos="286385" algn="l"/>
              </a:tabLst>
            </a:pPr>
            <a:r>
              <a:rPr sz="2400" spc="-175" dirty="0">
                <a:latin typeface="Times New Roman" panose="02020603050405020304"/>
                <a:cs typeface="Times New Roman" panose="02020603050405020304"/>
              </a:rPr>
              <a:t>EC2</a:t>
            </a:r>
            <a:r>
              <a:rPr sz="2400" spc="-50" dirty="0">
                <a:latin typeface="Times New Roman" panose="02020603050405020304"/>
                <a:cs typeface="Times New Roman" panose="02020603050405020304"/>
              </a:rPr>
              <a:t> </a:t>
            </a:r>
            <a:r>
              <a:rPr sz="2400" spc="-135" dirty="0">
                <a:latin typeface="Times New Roman" panose="02020603050405020304"/>
                <a:cs typeface="Times New Roman" panose="02020603050405020304"/>
              </a:rPr>
              <a:t>provided</a:t>
            </a:r>
            <a:r>
              <a:rPr sz="2400" spc="-55" dirty="0">
                <a:latin typeface="Times New Roman" panose="02020603050405020304"/>
                <a:cs typeface="Times New Roman" panose="02020603050405020304"/>
              </a:rPr>
              <a:t> </a:t>
            </a:r>
            <a:r>
              <a:rPr sz="2400" spc="-165" dirty="0">
                <a:latin typeface="Times New Roman" panose="02020603050405020304"/>
                <a:cs typeface="Times New Roman" panose="02020603050405020304"/>
              </a:rPr>
              <a:t>an</a:t>
            </a:r>
            <a:r>
              <a:rPr sz="2400" spc="-245" dirty="0">
                <a:latin typeface="Times New Roman" panose="02020603050405020304"/>
                <a:cs typeface="Times New Roman" panose="02020603050405020304"/>
              </a:rPr>
              <a:t> </a:t>
            </a:r>
            <a:r>
              <a:rPr sz="2400" spc="-229" dirty="0">
                <a:latin typeface="Times New Roman" panose="02020603050405020304"/>
                <a:cs typeface="Times New Roman" panose="02020603050405020304"/>
              </a:rPr>
              <a:t>API</a:t>
            </a:r>
            <a:r>
              <a:rPr sz="2400" spc="-35" dirty="0">
                <a:latin typeface="Times New Roman" panose="02020603050405020304"/>
                <a:cs typeface="Times New Roman" panose="02020603050405020304"/>
              </a:rPr>
              <a:t> </a:t>
            </a:r>
            <a:r>
              <a:rPr sz="2400" spc="-100" dirty="0">
                <a:latin typeface="Times New Roman" panose="02020603050405020304"/>
                <a:cs typeface="Times New Roman" panose="02020603050405020304"/>
              </a:rPr>
              <a:t>for</a:t>
            </a:r>
            <a:r>
              <a:rPr sz="2400" spc="-35" dirty="0">
                <a:latin typeface="Times New Roman" panose="02020603050405020304"/>
                <a:cs typeface="Times New Roman" panose="02020603050405020304"/>
              </a:rPr>
              <a:t> </a:t>
            </a:r>
            <a:r>
              <a:rPr sz="2400" spc="-120" dirty="0">
                <a:latin typeface="Times New Roman" panose="02020603050405020304"/>
                <a:cs typeface="Times New Roman" panose="02020603050405020304"/>
              </a:rPr>
              <a:t>instantiating</a:t>
            </a:r>
            <a:r>
              <a:rPr sz="2400" spc="-25" dirty="0">
                <a:latin typeface="Times New Roman" panose="02020603050405020304"/>
                <a:cs typeface="Times New Roman" panose="02020603050405020304"/>
              </a:rPr>
              <a:t> </a:t>
            </a:r>
            <a:r>
              <a:rPr sz="2400" spc="-130" dirty="0">
                <a:latin typeface="Times New Roman" panose="02020603050405020304"/>
                <a:cs typeface="Times New Roman" panose="02020603050405020304"/>
              </a:rPr>
              <a:t>computing</a:t>
            </a:r>
            <a:r>
              <a:rPr sz="2400" spc="-40" dirty="0">
                <a:latin typeface="Times New Roman" panose="02020603050405020304"/>
                <a:cs typeface="Times New Roman" panose="02020603050405020304"/>
              </a:rPr>
              <a:t> </a:t>
            </a:r>
            <a:r>
              <a:rPr sz="2400" spc="-105" dirty="0">
                <a:latin typeface="Times New Roman" panose="02020603050405020304"/>
                <a:cs typeface="Times New Roman" panose="02020603050405020304"/>
              </a:rPr>
              <a:t>instances with</a:t>
            </a:r>
            <a:r>
              <a:rPr sz="2400" spc="-45" dirty="0">
                <a:latin typeface="Times New Roman" panose="02020603050405020304"/>
                <a:cs typeface="Times New Roman" panose="02020603050405020304"/>
              </a:rPr>
              <a:t> </a:t>
            </a:r>
            <a:r>
              <a:rPr sz="2400" spc="-204" dirty="0">
                <a:latin typeface="Times New Roman" panose="02020603050405020304"/>
                <a:cs typeface="Times New Roman" panose="02020603050405020304"/>
              </a:rPr>
              <a:t>any</a:t>
            </a:r>
            <a:r>
              <a:rPr sz="2400" spc="-45" dirty="0">
                <a:latin typeface="Times New Roman" panose="02020603050405020304"/>
                <a:cs typeface="Times New Roman" panose="02020603050405020304"/>
              </a:rPr>
              <a:t> </a:t>
            </a:r>
            <a:r>
              <a:rPr sz="2400" spc="-165" dirty="0">
                <a:latin typeface="Times New Roman" panose="02020603050405020304"/>
                <a:cs typeface="Times New Roman" panose="02020603050405020304"/>
              </a:rPr>
              <a:t>of</a:t>
            </a:r>
            <a:r>
              <a:rPr sz="2400" spc="-35" dirty="0">
                <a:latin typeface="Times New Roman" panose="02020603050405020304"/>
                <a:cs typeface="Times New Roman" panose="02020603050405020304"/>
              </a:rPr>
              <a:t> </a:t>
            </a:r>
            <a:r>
              <a:rPr sz="2400" spc="-70" dirty="0">
                <a:latin typeface="Times New Roman" panose="02020603050405020304"/>
                <a:cs typeface="Times New Roman" panose="02020603050405020304"/>
              </a:rPr>
              <a:t>the</a:t>
            </a:r>
            <a:r>
              <a:rPr sz="2400" spc="-60" dirty="0">
                <a:latin typeface="Times New Roman" panose="02020603050405020304"/>
                <a:cs typeface="Times New Roman" panose="02020603050405020304"/>
              </a:rPr>
              <a:t> </a:t>
            </a:r>
            <a:r>
              <a:rPr sz="2400" spc="-120" dirty="0">
                <a:latin typeface="Times New Roman" panose="02020603050405020304"/>
                <a:cs typeface="Times New Roman" panose="02020603050405020304"/>
              </a:rPr>
              <a:t>operating</a:t>
            </a:r>
            <a:r>
              <a:rPr sz="2400" spc="-40" dirty="0">
                <a:latin typeface="Times New Roman" panose="02020603050405020304"/>
                <a:cs typeface="Times New Roman" panose="02020603050405020304"/>
              </a:rPr>
              <a:t> </a:t>
            </a:r>
            <a:r>
              <a:rPr sz="2400" spc="-160" dirty="0">
                <a:latin typeface="Times New Roman" panose="02020603050405020304"/>
                <a:cs typeface="Times New Roman" panose="02020603050405020304"/>
              </a:rPr>
              <a:t>systems</a:t>
            </a:r>
            <a:r>
              <a:rPr sz="2400" spc="-4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supported.</a:t>
            </a:r>
            <a:endParaRPr sz="2400" spc="-10" dirty="0">
              <a:latin typeface="Times New Roman" panose="02020603050405020304"/>
              <a:cs typeface="Times New Roman" panose="02020603050405020304"/>
            </a:endParaRPr>
          </a:p>
          <a:p>
            <a:pPr marL="285115" marR="5080" indent="-273050" algn="just">
              <a:lnSpc>
                <a:spcPct val="100000"/>
              </a:lnSpc>
              <a:spcBef>
                <a:spcPts val="600"/>
              </a:spcBef>
              <a:buClr>
                <a:srgbClr val="D24717"/>
              </a:buClr>
              <a:buSzPct val="85000"/>
              <a:buFont typeface="Segoe UI Symbol" panose="020B0502040204020203"/>
              <a:buChar char="⚫"/>
              <a:tabLst>
                <a:tab pos="286385" algn="l"/>
              </a:tabLst>
            </a:pPr>
            <a:endParaRPr sz="2400">
              <a:latin typeface="Times New Roman" panose="02020603050405020304"/>
              <a:cs typeface="Times New Roman" panose="02020603050405020304"/>
            </a:endParaRPr>
          </a:p>
          <a:p>
            <a:pPr marL="285115" marR="388620" indent="-273050" algn="just">
              <a:lnSpc>
                <a:spcPct val="100000"/>
              </a:lnSpc>
              <a:spcBef>
                <a:spcPts val="605"/>
              </a:spcBef>
              <a:buClr>
                <a:srgbClr val="D24717"/>
              </a:buClr>
              <a:buSzPct val="85000"/>
              <a:buFont typeface="Segoe UI Symbol" panose="020B0502040204020203"/>
              <a:buChar char="⚫"/>
              <a:tabLst>
                <a:tab pos="286385" algn="l"/>
              </a:tabLst>
            </a:pPr>
            <a:r>
              <a:rPr sz="2400" spc="-65" dirty="0">
                <a:latin typeface="Times New Roman" panose="02020603050405020304"/>
                <a:cs typeface="Times New Roman" panose="02020603050405020304"/>
              </a:rPr>
              <a:t>It</a:t>
            </a:r>
            <a:r>
              <a:rPr sz="2400" spc="-25" dirty="0">
                <a:latin typeface="Times New Roman" panose="02020603050405020304"/>
                <a:cs typeface="Times New Roman" panose="02020603050405020304"/>
              </a:rPr>
              <a:t> </a:t>
            </a:r>
            <a:r>
              <a:rPr sz="2400" spc="-175" dirty="0">
                <a:latin typeface="Times New Roman" panose="02020603050405020304"/>
                <a:cs typeface="Times New Roman" panose="02020603050405020304"/>
              </a:rPr>
              <a:t>can</a:t>
            </a:r>
            <a:r>
              <a:rPr sz="2400" spc="-25" dirty="0">
                <a:latin typeface="Times New Roman" panose="02020603050405020304"/>
                <a:cs typeface="Times New Roman" panose="02020603050405020304"/>
              </a:rPr>
              <a:t> </a:t>
            </a:r>
            <a:r>
              <a:rPr sz="2400" spc="-130" dirty="0">
                <a:latin typeface="Times New Roman" panose="02020603050405020304"/>
                <a:cs typeface="Times New Roman" panose="02020603050405020304"/>
              </a:rPr>
              <a:t>facilitate</a:t>
            </a:r>
            <a:r>
              <a:rPr sz="2400" spc="-5" dirty="0">
                <a:latin typeface="Times New Roman" panose="02020603050405020304"/>
                <a:cs typeface="Times New Roman" panose="02020603050405020304"/>
              </a:rPr>
              <a:t> </a:t>
            </a:r>
            <a:r>
              <a:rPr sz="2400" spc="-125" dirty="0">
                <a:latin typeface="Times New Roman" panose="02020603050405020304"/>
                <a:cs typeface="Times New Roman" panose="02020603050405020304"/>
              </a:rPr>
              <a:t>computations</a:t>
            </a:r>
            <a:r>
              <a:rPr sz="2400" spc="-10" dirty="0">
                <a:latin typeface="Times New Roman" panose="02020603050405020304"/>
                <a:cs typeface="Times New Roman" panose="02020603050405020304"/>
              </a:rPr>
              <a:t> </a:t>
            </a:r>
            <a:r>
              <a:rPr sz="2400" spc="-120" dirty="0">
                <a:latin typeface="Times New Roman" panose="02020603050405020304"/>
                <a:cs typeface="Times New Roman" panose="02020603050405020304"/>
              </a:rPr>
              <a:t>through</a:t>
            </a:r>
            <a:r>
              <a:rPr sz="2400" spc="-235" dirty="0">
                <a:latin typeface="Times New Roman" panose="02020603050405020304"/>
                <a:cs typeface="Times New Roman" panose="02020603050405020304"/>
              </a:rPr>
              <a:t> </a:t>
            </a:r>
            <a:r>
              <a:rPr sz="2400" spc="-204" dirty="0">
                <a:latin typeface="Times New Roman" panose="02020603050405020304"/>
                <a:cs typeface="Times New Roman" panose="02020603050405020304"/>
              </a:rPr>
              <a:t>Amazon</a:t>
            </a:r>
            <a:r>
              <a:rPr sz="2400" spc="-15" dirty="0">
                <a:latin typeface="Times New Roman" panose="02020603050405020304"/>
                <a:cs typeface="Times New Roman" panose="02020603050405020304"/>
              </a:rPr>
              <a:t> </a:t>
            </a:r>
            <a:r>
              <a:rPr sz="2400" spc="-120" dirty="0">
                <a:latin typeface="Times New Roman" panose="02020603050405020304"/>
                <a:cs typeface="Times New Roman" panose="02020603050405020304"/>
              </a:rPr>
              <a:t>Machine 	</a:t>
            </a:r>
            <a:r>
              <a:rPr sz="2400" spc="-195" dirty="0">
                <a:latin typeface="Times New Roman" panose="02020603050405020304"/>
                <a:cs typeface="Times New Roman" panose="02020603050405020304"/>
              </a:rPr>
              <a:t>Images</a:t>
            </a:r>
            <a:r>
              <a:rPr sz="2400" spc="-40" dirty="0">
                <a:latin typeface="Times New Roman" panose="02020603050405020304"/>
                <a:cs typeface="Times New Roman" panose="02020603050405020304"/>
              </a:rPr>
              <a:t> </a:t>
            </a:r>
            <a:r>
              <a:rPr sz="2400" spc="-200" dirty="0">
                <a:latin typeface="Times New Roman" panose="02020603050405020304"/>
                <a:cs typeface="Times New Roman" panose="02020603050405020304"/>
              </a:rPr>
              <a:t>(AMIs)</a:t>
            </a:r>
            <a:r>
              <a:rPr sz="2400" spc="-40" dirty="0">
                <a:latin typeface="Times New Roman" panose="02020603050405020304"/>
                <a:cs typeface="Times New Roman" panose="02020603050405020304"/>
              </a:rPr>
              <a:t> </a:t>
            </a:r>
            <a:r>
              <a:rPr sz="2400" spc="-100" dirty="0">
                <a:latin typeface="Times New Roman" panose="02020603050405020304"/>
                <a:cs typeface="Times New Roman" panose="02020603050405020304"/>
              </a:rPr>
              <a:t>for</a:t>
            </a:r>
            <a:r>
              <a:rPr sz="2400" spc="-40" dirty="0">
                <a:latin typeface="Times New Roman" panose="02020603050405020304"/>
                <a:cs typeface="Times New Roman" panose="02020603050405020304"/>
              </a:rPr>
              <a:t> </a:t>
            </a:r>
            <a:r>
              <a:rPr sz="2400" spc="-145" dirty="0">
                <a:latin typeface="Times New Roman" panose="02020603050405020304"/>
                <a:cs typeface="Times New Roman" panose="02020603050405020304"/>
              </a:rPr>
              <a:t>various</a:t>
            </a:r>
            <a:r>
              <a:rPr sz="2400" spc="-40" dirty="0">
                <a:latin typeface="Times New Roman" panose="02020603050405020304"/>
                <a:cs typeface="Times New Roman" panose="02020603050405020304"/>
              </a:rPr>
              <a:t> </a:t>
            </a:r>
            <a:r>
              <a:rPr sz="2400" spc="-65" dirty="0">
                <a:latin typeface="Times New Roman" panose="02020603050405020304"/>
                <a:cs typeface="Times New Roman" panose="02020603050405020304"/>
              </a:rPr>
              <a:t>other</a:t>
            </a:r>
            <a:r>
              <a:rPr sz="2400" spc="-4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models.</a:t>
            </a:r>
            <a:endParaRPr sz="2400" spc="-10" dirty="0">
              <a:latin typeface="Times New Roman" panose="02020603050405020304"/>
              <a:cs typeface="Times New Roman" panose="02020603050405020304"/>
            </a:endParaRPr>
          </a:p>
          <a:p>
            <a:pPr marL="285115" marR="388620" indent="-273050" algn="just">
              <a:lnSpc>
                <a:spcPct val="100000"/>
              </a:lnSpc>
              <a:spcBef>
                <a:spcPts val="605"/>
              </a:spcBef>
              <a:buClr>
                <a:srgbClr val="D24717"/>
              </a:buClr>
              <a:buSzPct val="85000"/>
              <a:buFont typeface="Segoe UI Symbol" panose="020B0502040204020203"/>
              <a:buChar char="⚫"/>
              <a:tabLst>
                <a:tab pos="286385" algn="l"/>
              </a:tabLst>
            </a:pPr>
            <a:endParaRPr sz="2400">
              <a:latin typeface="Times New Roman" panose="02020603050405020304"/>
              <a:cs typeface="Times New Roman" panose="02020603050405020304"/>
            </a:endParaRPr>
          </a:p>
          <a:p>
            <a:pPr marL="285115" marR="730250" indent="-273050" algn="just">
              <a:lnSpc>
                <a:spcPct val="100000"/>
              </a:lnSpc>
              <a:spcBef>
                <a:spcPts val="600"/>
              </a:spcBef>
              <a:buClr>
                <a:srgbClr val="D24717"/>
              </a:buClr>
              <a:buSzPct val="85000"/>
              <a:buFont typeface="Segoe UI Symbol" panose="020B0502040204020203"/>
              <a:buChar char="⚫"/>
              <a:tabLst>
                <a:tab pos="286385" algn="l"/>
              </a:tabLst>
            </a:pPr>
            <a:r>
              <a:rPr sz="2400" spc="-150" dirty="0">
                <a:latin typeface="Times New Roman" panose="02020603050405020304"/>
                <a:cs typeface="Times New Roman" panose="02020603050405020304"/>
              </a:rPr>
              <a:t>Signature</a:t>
            </a:r>
            <a:r>
              <a:rPr sz="2400" spc="5" dirty="0">
                <a:latin typeface="Times New Roman" panose="02020603050405020304"/>
                <a:cs typeface="Times New Roman" panose="02020603050405020304"/>
              </a:rPr>
              <a:t> </a:t>
            </a:r>
            <a:r>
              <a:rPr sz="2400" spc="-110" dirty="0">
                <a:latin typeface="Times New Roman" panose="02020603050405020304"/>
                <a:cs typeface="Times New Roman" panose="02020603050405020304"/>
              </a:rPr>
              <a:t>features:</a:t>
            </a:r>
            <a:r>
              <a:rPr sz="2400" spc="-130" dirty="0">
                <a:latin typeface="Times New Roman" panose="02020603050405020304"/>
                <a:cs typeface="Times New Roman" panose="02020603050405020304"/>
              </a:rPr>
              <a:t> </a:t>
            </a:r>
            <a:r>
              <a:rPr sz="2400" spc="-140" dirty="0">
                <a:latin typeface="Times New Roman" panose="02020603050405020304"/>
                <a:cs typeface="Times New Roman" panose="02020603050405020304"/>
              </a:rPr>
              <a:t>S3,</a:t>
            </a:r>
            <a:r>
              <a:rPr sz="2400" spc="-100" dirty="0">
                <a:latin typeface="Times New Roman" panose="02020603050405020304"/>
                <a:cs typeface="Times New Roman" panose="02020603050405020304"/>
              </a:rPr>
              <a:t> </a:t>
            </a:r>
            <a:r>
              <a:rPr sz="2400" spc="-120" dirty="0">
                <a:latin typeface="Times New Roman" panose="02020603050405020304"/>
                <a:cs typeface="Times New Roman" panose="02020603050405020304"/>
              </a:rPr>
              <a:t>Cloud</a:t>
            </a:r>
            <a:r>
              <a:rPr sz="2400" spc="-25" dirty="0">
                <a:latin typeface="Times New Roman" panose="02020603050405020304"/>
                <a:cs typeface="Times New Roman" panose="02020603050405020304"/>
              </a:rPr>
              <a:t> </a:t>
            </a:r>
            <a:r>
              <a:rPr sz="2400" spc="-160" dirty="0">
                <a:latin typeface="Times New Roman" panose="02020603050405020304"/>
                <a:cs typeface="Times New Roman" panose="02020603050405020304"/>
              </a:rPr>
              <a:t>Management</a:t>
            </a:r>
            <a:r>
              <a:rPr sz="2400" spc="-20" dirty="0">
                <a:latin typeface="Times New Roman" panose="02020603050405020304"/>
                <a:cs typeface="Times New Roman" panose="02020603050405020304"/>
              </a:rPr>
              <a:t> </a:t>
            </a:r>
            <a:r>
              <a:rPr sz="2400" spc="-80" dirty="0">
                <a:latin typeface="Times New Roman" panose="02020603050405020304"/>
                <a:cs typeface="Times New Roman" panose="02020603050405020304"/>
              </a:rPr>
              <a:t>Console, 	</a:t>
            </a:r>
            <a:r>
              <a:rPr sz="2400" spc="-170" dirty="0">
                <a:latin typeface="Times New Roman" panose="02020603050405020304"/>
                <a:cs typeface="Times New Roman" panose="02020603050405020304"/>
              </a:rPr>
              <a:t>MapReduce</a:t>
            </a:r>
            <a:r>
              <a:rPr sz="2400" spc="-35" dirty="0">
                <a:latin typeface="Times New Roman" panose="02020603050405020304"/>
                <a:cs typeface="Times New Roman" panose="02020603050405020304"/>
              </a:rPr>
              <a:t> </a:t>
            </a:r>
            <a:r>
              <a:rPr sz="2400" spc="-85" dirty="0">
                <a:latin typeface="Times New Roman" panose="02020603050405020304"/>
                <a:cs typeface="Times New Roman" panose="02020603050405020304"/>
              </a:rPr>
              <a:t>Cloud,</a:t>
            </a:r>
            <a:r>
              <a:rPr sz="2400" spc="-350" dirty="0">
                <a:latin typeface="Times New Roman" panose="02020603050405020304"/>
                <a:cs typeface="Times New Roman" panose="02020603050405020304"/>
              </a:rPr>
              <a:t> </a:t>
            </a:r>
            <a:r>
              <a:rPr sz="2400" spc="-204" dirty="0">
                <a:latin typeface="Times New Roman" panose="02020603050405020304"/>
                <a:cs typeface="Times New Roman" panose="02020603050405020304"/>
              </a:rPr>
              <a:t>Amazon</a:t>
            </a:r>
            <a:r>
              <a:rPr sz="2400" spc="-5" dirty="0">
                <a:latin typeface="Times New Roman" panose="02020603050405020304"/>
                <a:cs typeface="Times New Roman" panose="02020603050405020304"/>
              </a:rPr>
              <a:t> </a:t>
            </a:r>
            <a:r>
              <a:rPr sz="2400" spc="-170" dirty="0">
                <a:latin typeface="Times New Roman" panose="02020603050405020304"/>
                <a:cs typeface="Times New Roman" panose="02020603050405020304"/>
              </a:rPr>
              <a:t>Machine</a:t>
            </a:r>
            <a:r>
              <a:rPr sz="2400" spc="-30" dirty="0">
                <a:latin typeface="Times New Roman" panose="02020603050405020304"/>
                <a:cs typeface="Times New Roman" panose="02020603050405020304"/>
              </a:rPr>
              <a:t> </a:t>
            </a:r>
            <a:r>
              <a:rPr sz="2400" spc="-190" dirty="0">
                <a:latin typeface="Times New Roman" panose="02020603050405020304"/>
                <a:cs typeface="Times New Roman" panose="02020603050405020304"/>
              </a:rPr>
              <a:t>Image</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(AMI)</a:t>
            </a:r>
            <a:endParaRPr sz="2400" spc="-10" dirty="0">
              <a:latin typeface="Times New Roman" panose="02020603050405020304"/>
              <a:cs typeface="Times New Roman" panose="02020603050405020304"/>
            </a:endParaRPr>
          </a:p>
          <a:p>
            <a:pPr marL="285115" marR="730250" indent="-273050" algn="just">
              <a:lnSpc>
                <a:spcPct val="100000"/>
              </a:lnSpc>
              <a:spcBef>
                <a:spcPts val="600"/>
              </a:spcBef>
              <a:buClr>
                <a:srgbClr val="D24717"/>
              </a:buClr>
              <a:buSzPct val="85000"/>
              <a:buFont typeface="Segoe UI Symbol" panose="020B0502040204020203"/>
              <a:buChar char="⚫"/>
              <a:tabLst>
                <a:tab pos="286385" algn="l"/>
              </a:tabLst>
            </a:pPr>
            <a:endParaRPr sz="2400">
              <a:latin typeface="Times New Roman" panose="02020603050405020304"/>
              <a:cs typeface="Times New Roman" panose="02020603050405020304"/>
            </a:endParaRPr>
          </a:p>
          <a:p>
            <a:pPr marL="285115" marR="271145" indent="-273050" algn="just">
              <a:lnSpc>
                <a:spcPct val="100000"/>
              </a:lnSpc>
              <a:spcBef>
                <a:spcPts val="600"/>
              </a:spcBef>
              <a:buClr>
                <a:srgbClr val="D24717"/>
              </a:buClr>
              <a:buSzPct val="85000"/>
              <a:buFont typeface="Segoe UI Symbol" panose="020B0502040204020203"/>
              <a:buChar char="⚫"/>
              <a:tabLst>
                <a:tab pos="286385" algn="l"/>
              </a:tabLst>
            </a:pPr>
            <a:r>
              <a:rPr sz="2400" spc="-120" dirty="0">
                <a:latin typeface="Times New Roman" panose="02020603050405020304"/>
                <a:cs typeface="Times New Roman" panose="02020603050405020304"/>
              </a:rPr>
              <a:t>Excellent</a:t>
            </a:r>
            <a:r>
              <a:rPr sz="2400" spc="-35" dirty="0">
                <a:latin typeface="Times New Roman" panose="02020603050405020304"/>
                <a:cs typeface="Times New Roman" panose="02020603050405020304"/>
              </a:rPr>
              <a:t> </a:t>
            </a:r>
            <a:r>
              <a:rPr sz="2400" spc="-80" dirty="0">
                <a:latin typeface="Times New Roman" panose="02020603050405020304"/>
                <a:cs typeface="Times New Roman" panose="02020603050405020304"/>
              </a:rPr>
              <a:t>distribution,</a:t>
            </a:r>
            <a:r>
              <a:rPr sz="2400" spc="-110" dirty="0">
                <a:latin typeface="Times New Roman" panose="02020603050405020304"/>
                <a:cs typeface="Times New Roman" panose="02020603050405020304"/>
              </a:rPr>
              <a:t> </a:t>
            </a:r>
            <a:r>
              <a:rPr sz="2400" spc="-145" dirty="0">
                <a:latin typeface="Times New Roman" panose="02020603050405020304"/>
                <a:cs typeface="Times New Roman" panose="02020603050405020304"/>
              </a:rPr>
              <a:t>load</a:t>
            </a:r>
            <a:r>
              <a:rPr sz="2400" spc="-10" dirty="0">
                <a:latin typeface="Times New Roman" panose="02020603050405020304"/>
                <a:cs typeface="Times New Roman" panose="02020603050405020304"/>
              </a:rPr>
              <a:t> </a:t>
            </a:r>
            <a:r>
              <a:rPr sz="2400" spc="-140" dirty="0">
                <a:latin typeface="Times New Roman" panose="02020603050405020304"/>
                <a:cs typeface="Times New Roman" panose="02020603050405020304"/>
              </a:rPr>
              <a:t>balancing,</a:t>
            </a:r>
            <a:r>
              <a:rPr sz="2400" spc="-105" dirty="0">
                <a:latin typeface="Times New Roman" panose="02020603050405020304"/>
                <a:cs typeface="Times New Roman" panose="02020603050405020304"/>
              </a:rPr>
              <a:t> </a:t>
            </a:r>
            <a:r>
              <a:rPr sz="2400" spc="-135" dirty="0">
                <a:latin typeface="Times New Roman" panose="02020603050405020304"/>
                <a:cs typeface="Times New Roman" panose="02020603050405020304"/>
              </a:rPr>
              <a:t>cloud</a:t>
            </a:r>
            <a:r>
              <a:rPr sz="2400" spc="-15" dirty="0">
                <a:latin typeface="Times New Roman" panose="02020603050405020304"/>
                <a:cs typeface="Times New Roman" panose="02020603050405020304"/>
              </a:rPr>
              <a:t> </a:t>
            </a:r>
            <a:r>
              <a:rPr sz="2400" spc="-85" dirty="0">
                <a:latin typeface="Times New Roman" panose="02020603050405020304"/>
                <a:cs typeface="Times New Roman" panose="02020603050405020304"/>
              </a:rPr>
              <a:t>monitoring </a:t>
            </a:r>
            <a:r>
              <a:rPr sz="2400" spc="-10" dirty="0">
                <a:latin typeface="Times New Roman" panose="02020603050405020304"/>
                <a:cs typeface="Times New Roman" panose="02020603050405020304"/>
              </a:rPr>
              <a:t>tools</a:t>
            </a:r>
            <a:endParaRPr sz="240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6438808" y="141157"/>
            <a:ext cx="2329820" cy="844445"/>
          </a:xfrm>
          <a:prstGeom prst="rect">
            <a:avLst/>
          </a:prstGeom>
        </p:spPr>
      </p:pic>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
        <p:nvSpPr>
          <p:cNvPr id="9" name="Text Box 8"/>
          <p:cNvSpPr txBox="1"/>
          <p:nvPr/>
        </p:nvSpPr>
        <p:spPr>
          <a:xfrm>
            <a:off x="1143000" y="316865"/>
            <a:ext cx="3048000" cy="922020"/>
          </a:xfrm>
          <a:prstGeom prst="rect">
            <a:avLst/>
          </a:prstGeom>
          <a:noFill/>
        </p:spPr>
        <p:txBody>
          <a:bodyPr wrap="square" rtlCol="0">
            <a:spAutoFit/>
          </a:bodyPr>
          <a:p>
            <a:r>
              <a:rPr kumimoji="0" sz="3600" b="0" i="0" u="none" strike="noStrike" kern="0" cap="none" spc="-65" normalizeH="0" baseline="0" noProof="1" dirty="0">
                <a:solidFill>
                  <a:srgbClr val="696363"/>
                </a:solidFill>
                <a:latin typeface="Franklin Gothic Medium" panose="020B0603020102020204"/>
                <a:ea typeface="+mj-ea"/>
                <a:cs typeface="Franklin Gothic Medium" panose="020B0603020102020204"/>
                <a:sym typeface="+mn-ea"/>
              </a:rPr>
              <a:t>Amazon EC2</a:t>
            </a:r>
            <a:endParaRPr kumimoji="0" sz="3600" b="0" i="0" u="none" strike="noStrike" kern="0" cap="none" spc="-65" normalizeH="0" baseline="0" noProof="1" dirty="0">
              <a:solidFill>
                <a:srgbClr val="696363"/>
              </a:solidFill>
              <a:latin typeface="Franklin Gothic Medium" panose="020B0603020102020204"/>
              <a:ea typeface="+mj-ea"/>
              <a:cs typeface="Franklin Gothic Medium" panose="020B0603020102020204"/>
            </a:endParaRPr>
          </a:p>
          <a:p>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62534" rIns="0" bIns="0" rtlCol="0">
            <a:spAutoFit/>
          </a:bodyPr>
          <a:lstStyle/>
          <a:p>
            <a:pPr marL="469900">
              <a:lnSpc>
                <a:spcPct val="100000"/>
              </a:lnSpc>
              <a:spcBef>
                <a:spcPts val="100"/>
              </a:spcBef>
            </a:pPr>
            <a:r>
              <a:rPr dirty="0"/>
              <a:t>Google</a:t>
            </a:r>
            <a:r>
              <a:rPr spc="-200" dirty="0"/>
              <a:t> </a:t>
            </a:r>
            <a:r>
              <a:rPr spc="-60" dirty="0"/>
              <a:t>App</a:t>
            </a:r>
            <a:r>
              <a:rPr spc="-165" dirty="0"/>
              <a:t> </a:t>
            </a:r>
            <a:r>
              <a:rPr spc="-10" dirty="0"/>
              <a:t>Engine</a:t>
            </a:r>
            <a:endParaRPr spc="-10" dirty="0"/>
          </a:p>
        </p:txBody>
      </p:sp>
      <p:sp>
        <p:nvSpPr>
          <p:cNvPr id="4" name="object 4"/>
          <p:cNvSpPr txBox="1"/>
          <p:nvPr/>
        </p:nvSpPr>
        <p:spPr>
          <a:xfrm>
            <a:off x="993444" y="1404874"/>
            <a:ext cx="7482840" cy="4294505"/>
          </a:xfrm>
          <a:prstGeom prst="rect">
            <a:avLst/>
          </a:prstGeom>
        </p:spPr>
        <p:txBody>
          <a:bodyPr vert="horz" wrap="square" lIns="0" tIns="52705" rIns="0" bIns="0" rtlCol="0">
            <a:spAutoFit/>
          </a:bodyPr>
          <a:lstStyle/>
          <a:p>
            <a:pPr marL="285115" marR="5080" indent="-273050">
              <a:lnSpc>
                <a:spcPct val="90000"/>
              </a:lnSpc>
              <a:spcBef>
                <a:spcPts val="415"/>
              </a:spcBef>
              <a:buClr>
                <a:srgbClr val="D24717"/>
              </a:buClr>
              <a:buSzPct val="85000"/>
              <a:buFont typeface="Segoe UI Symbol" panose="020B0502040204020203"/>
              <a:buChar char="⚫"/>
              <a:tabLst>
                <a:tab pos="286385" algn="l"/>
              </a:tabLst>
            </a:pPr>
            <a:r>
              <a:rPr sz="2600" spc="-170" dirty="0">
                <a:latin typeface="Times New Roman" panose="02020603050405020304"/>
                <a:cs typeface="Times New Roman" panose="02020603050405020304"/>
              </a:rPr>
              <a:t>This</a:t>
            </a:r>
            <a:r>
              <a:rPr sz="2600" spc="-60" dirty="0">
                <a:latin typeface="Times New Roman" panose="02020603050405020304"/>
                <a:cs typeface="Times New Roman" panose="02020603050405020304"/>
              </a:rPr>
              <a:t> </a:t>
            </a:r>
            <a:r>
              <a:rPr sz="2600" spc="-175" dirty="0">
                <a:latin typeface="Times New Roman" panose="02020603050405020304"/>
                <a:cs typeface="Times New Roman" panose="02020603050405020304"/>
              </a:rPr>
              <a:t>is</a:t>
            </a:r>
            <a:r>
              <a:rPr sz="2600" spc="-45" dirty="0">
                <a:latin typeface="Times New Roman" panose="02020603050405020304"/>
                <a:cs typeface="Times New Roman" panose="02020603050405020304"/>
              </a:rPr>
              <a:t> </a:t>
            </a:r>
            <a:r>
              <a:rPr sz="2600" spc="-105" dirty="0">
                <a:latin typeface="Times New Roman" panose="02020603050405020304"/>
                <a:cs typeface="Times New Roman" panose="02020603050405020304"/>
              </a:rPr>
              <a:t>more</a:t>
            </a:r>
            <a:r>
              <a:rPr sz="2600" spc="-45" dirty="0">
                <a:latin typeface="Times New Roman" panose="02020603050405020304"/>
                <a:cs typeface="Times New Roman" panose="02020603050405020304"/>
              </a:rPr>
              <a:t> </a:t>
            </a:r>
            <a:r>
              <a:rPr sz="2600" spc="-215" dirty="0">
                <a:latin typeface="Times New Roman" panose="02020603050405020304"/>
                <a:cs typeface="Times New Roman" panose="02020603050405020304"/>
              </a:rPr>
              <a:t>a</a:t>
            </a:r>
            <a:r>
              <a:rPr sz="2600" spc="-50" dirty="0">
                <a:latin typeface="Times New Roman" panose="02020603050405020304"/>
                <a:cs typeface="Times New Roman" panose="02020603050405020304"/>
              </a:rPr>
              <a:t> </a:t>
            </a:r>
            <a:r>
              <a:rPr sz="2600" spc="-170" dirty="0">
                <a:latin typeface="Times New Roman" panose="02020603050405020304"/>
                <a:cs typeface="Times New Roman" panose="02020603050405020304"/>
              </a:rPr>
              <a:t>web</a:t>
            </a:r>
            <a:r>
              <a:rPr sz="2600" spc="-60" dirty="0">
                <a:latin typeface="Times New Roman" panose="02020603050405020304"/>
                <a:cs typeface="Times New Roman" panose="02020603050405020304"/>
              </a:rPr>
              <a:t> </a:t>
            </a:r>
            <a:r>
              <a:rPr sz="2600" spc="-110" dirty="0">
                <a:latin typeface="Times New Roman" panose="02020603050405020304"/>
                <a:cs typeface="Times New Roman" panose="02020603050405020304"/>
              </a:rPr>
              <a:t>interface</a:t>
            </a:r>
            <a:r>
              <a:rPr sz="2600" spc="-45" dirty="0">
                <a:latin typeface="Times New Roman" panose="02020603050405020304"/>
                <a:cs typeface="Times New Roman" panose="02020603050405020304"/>
              </a:rPr>
              <a:t> </a:t>
            </a:r>
            <a:r>
              <a:rPr sz="2600" spc="-95" dirty="0">
                <a:latin typeface="Times New Roman" panose="02020603050405020304"/>
                <a:cs typeface="Times New Roman" panose="02020603050405020304"/>
              </a:rPr>
              <a:t>for</a:t>
            </a:r>
            <a:r>
              <a:rPr sz="2600" spc="-30" dirty="0">
                <a:latin typeface="Times New Roman" panose="02020603050405020304"/>
                <a:cs typeface="Times New Roman" panose="02020603050405020304"/>
              </a:rPr>
              <a:t> </a:t>
            </a:r>
            <a:r>
              <a:rPr sz="2600" spc="-215" dirty="0">
                <a:latin typeface="Times New Roman" panose="02020603050405020304"/>
                <a:cs typeface="Times New Roman" panose="02020603050405020304"/>
              </a:rPr>
              <a:t>a</a:t>
            </a:r>
            <a:r>
              <a:rPr sz="2600" spc="-50" dirty="0">
                <a:latin typeface="Times New Roman" panose="02020603050405020304"/>
                <a:cs typeface="Times New Roman" panose="02020603050405020304"/>
              </a:rPr>
              <a:t> </a:t>
            </a:r>
            <a:r>
              <a:rPr sz="2600" spc="-125" dirty="0">
                <a:latin typeface="Times New Roman" panose="02020603050405020304"/>
                <a:cs typeface="Times New Roman" panose="02020603050405020304"/>
              </a:rPr>
              <a:t>development</a:t>
            </a:r>
            <a:r>
              <a:rPr sz="2600" spc="-65" dirty="0">
                <a:latin typeface="Times New Roman" panose="02020603050405020304"/>
                <a:cs typeface="Times New Roman" panose="02020603050405020304"/>
              </a:rPr>
              <a:t> </a:t>
            </a:r>
            <a:r>
              <a:rPr sz="2600" spc="-80" dirty="0">
                <a:latin typeface="Times New Roman" panose="02020603050405020304"/>
                <a:cs typeface="Times New Roman" panose="02020603050405020304"/>
              </a:rPr>
              <a:t>environment </a:t>
            </a:r>
            <a:r>
              <a:rPr sz="2600" spc="-80" dirty="0">
                <a:latin typeface="Times New Roman" panose="02020603050405020304"/>
                <a:cs typeface="Times New Roman" panose="02020603050405020304"/>
              </a:rPr>
              <a:t>	</a:t>
            </a:r>
            <a:r>
              <a:rPr sz="2600" spc="-90" dirty="0">
                <a:latin typeface="Times New Roman" panose="02020603050405020304"/>
                <a:cs typeface="Times New Roman" panose="02020603050405020304"/>
              </a:rPr>
              <a:t>that</a:t>
            </a:r>
            <a:r>
              <a:rPr sz="2600" spc="-25"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offers</a:t>
            </a:r>
            <a:r>
              <a:rPr sz="2600" spc="-30" dirty="0">
                <a:latin typeface="Times New Roman" panose="02020603050405020304"/>
                <a:cs typeface="Times New Roman" panose="02020603050405020304"/>
              </a:rPr>
              <a:t> </a:t>
            </a:r>
            <a:r>
              <a:rPr sz="2600" spc="-215" dirty="0">
                <a:latin typeface="Times New Roman" panose="02020603050405020304"/>
                <a:cs typeface="Times New Roman" panose="02020603050405020304"/>
              </a:rPr>
              <a:t>a</a:t>
            </a:r>
            <a:r>
              <a:rPr sz="2600" spc="-30" dirty="0">
                <a:latin typeface="Times New Roman" panose="02020603050405020304"/>
                <a:cs typeface="Times New Roman" panose="02020603050405020304"/>
              </a:rPr>
              <a:t> </a:t>
            </a:r>
            <a:r>
              <a:rPr sz="2600" spc="-125" dirty="0">
                <a:latin typeface="Times New Roman" panose="02020603050405020304"/>
                <a:cs typeface="Times New Roman" panose="02020603050405020304"/>
              </a:rPr>
              <a:t>one</a:t>
            </a:r>
            <a:r>
              <a:rPr sz="2600" spc="-45" dirty="0">
                <a:latin typeface="Times New Roman" panose="02020603050405020304"/>
                <a:cs typeface="Times New Roman" panose="02020603050405020304"/>
              </a:rPr>
              <a:t> </a:t>
            </a:r>
            <a:r>
              <a:rPr sz="2600" spc="-105" dirty="0">
                <a:latin typeface="Times New Roman" panose="02020603050405020304"/>
                <a:cs typeface="Times New Roman" panose="02020603050405020304"/>
              </a:rPr>
              <a:t>stop</a:t>
            </a:r>
            <a:r>
              <a:rPr sz="2600" spc="-30" dirty="0">
                <a:latin typeface="Times New Roman" panose="02020603050405020304"/>
                <a:cs typeface="Times New Roman" panose="02020603050405020304"/>
              </a:rPr>
              <a:t> </a:t>
            </a:r>
            <a:r>
              <a:rPr sz="2600" spc="-150" dirty="0">
                <a:latin typeface="Times New Roman" panose="02020603050405020304"/>
                <a:cs typeface="Times New Roman" panose="02020603050405020304"/>
              </a:rPr>
              <a:t>facility</a:t>
            </a:r>
            <a:r>
              <a:rPr sz="2600" spc="-10" dirty="0">
                <a:latin typeface="Times New Roman" panose="02020603050405020304"/>
                <a:cs typeface="Times New Roman" panose="02020603050405020304"/>
              </a:rPr>
              <a:t> </a:t>
            </a:r>
            <a:r>
              <a:rPr sz="2600" spc="-95" dirty="0">
                <a:latin typeface="Times New Roman" panose="02020603050405020304"/>
                <a:cs typeface="Times New Roman" panose="02020603050405020304"/>
              </a:rPr>
              <a:t>for</a:t>
            </a:r>
            <a:r>
              <a:rPr sz="2600" spc="-15" dirty="0">
                <a:latin typeface="Times New Roman" panose="02020603050405020304"/>
                <a:cs typeface="Times New Roman" panose="02020603050405020304"/>
              </a:rPr>
              <a:t> </a:t>
            </a:r>
            <a:r>
              <a:rPr sz="2600" spc="-120" dirty="0">
                <a:latin typeface="Times New Roman" panose="02020603050405020304"/>
                <a:cs typeface="Times New Roman" panose="02020603050405020304"/>
              </a:rPr>
              <a:t>design,</a:t>
            </a:r>
            <a:r>
              <a:rPr sz="2600" spc="-15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development</a:t>
            </a:r>
            <a:r>
              <a:rPr sz="2600" spc="-50" dirty="0">
                <a:latin typeface="Times New Roman" panose="02020603050405020304"/>
                <a:cs typeface="Times New Roman" panose="02020603050405020304"/>
              </a:rPr>
              <a:t> </a:t>
            </a:r>
            <a:r>
              <a:rPr sz="2600" spc="-25" dirty="0">
                <a:latin typeface="Times New Roman" panose="02020603050405020304"/>
                <a:cs typeface="Times New Roman" panose="02020603050405020304"/>
              </a:rPr>
              <a:t>and </a:t>
            </a:r>
            <a:r>
              <a:rPr sz="2600" spc="-25"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deployment</a:t>
            </a:r>
            <a:r>
              <a:rPr sz="2600" spc="-15" dirty="0">
                <a:latin typeface="Times New Roman" panose="02020603050405020304"/>
                <a:cs typeface="Times New Roman" panose="02020603050405020304"/>
              </a:rPr>
              <a:t> </a:t>
            </a:r>
            <a:r>
              <a:rPr sz="2600" spc="-254" dirty="0">
                <a:latin typeface="Times New Roman" panose="02020603050405020304"/>
                <a:cs typeface="Times New Roman" panose="02020603050405020304"/>
              </a:rPr>
              <a:t>Java</a:t>
            </a:r>
            <a:r>
              <a:rPr sz="2600" spc="-35" dirty="0">
                <a:latin typeface="Times New Roman" panose="02020603050405020304"/>
                <a:cs typeface="Times New Roman" panose="02020603050405020304"/>
              </a:rPr>
              <a:t> </a:t>
            </a:r>
            <a:r>
              <a:rPr sz="2600" spc="-150" dirty="0">
                <a:latin typeface="Times New Roman" panose="02020603050405020304"/>
                <a:cs typeface="Times New Roman" panose="02020603050405020304"/>
              </a:rPr>
              <a:t>and</a:t>
            </a:r>
            <a:r>
              <a:rPr sz="2600" spc="-20" dirty="0">
                <a:latin typeface="Times New Roman" panose="02020603050405020304"/>
                <a:cs typeface="Times New Roman" panose="02020603050405020304"/>
              </a:rPr>
              <a:t> </a:t>
            </a:r>
            <a:r>
              <a:rPr sz="2600" spc="-120" dirty="0">
                <a:latin typeface="Times New Roman" panose="02020603050405020304"/>
                <a:cs typeface="Times New Roman" panose="02020603050405020304"/>
              </a:rPr>
              <a:t>Python-</a:t>
            </a:r>
            <a:r>
              <a:rPr sz="2600" spc="-160" dirty="0">
                <a:latin typeface="Times New Roman" panose="02020603050405020304"/>
                <a:cs typeface="Times New Roman" panose="02020603050405020304"/>
              </a:rPr>
              <a:t>based</a:t>
            </a:r>
            <a:r>
              <a:rPr sz="2600" spc="-35" dirty="0">
                <a:latin typeface="Times New Roman" panose="02020603050405020304"/>
                <a:cs typeface="Times New Roman" panose="02020603050405020304"/>
              </a:rPr>
              <a:t> </a:t>
            </a:r>
            <a:r>
              <a:rPr sz="2600" spc="-145" dirty="0">
                <a:latin typeface="Times New Roman" panose="02020603050405020304"/>
                <a:cs typeface="Times New Roman" panose="02020603050405020304"/>
              </a:rPr>
              <a:t>applications</a:t>
            </a:r>
            <a:r>
              <a:rPr sz="2600" spc="-15"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in</a:t>
            </a:r>
            <a:r>
              <a:rPr sz="2600" spc="-15" dirty="0">
                <a:latin typeface="Times New Roman" panose="02020603050405020304"/>
                <a:cs typeface="Times New Roman" panose="02020603050405020304"/>
              </a:rPr>
              <a:t> </a:t>
            </a:r>
            <a:r>
              <a:rPr sz="2600" spc="-180" dirty="0">
                <a:latin typeface="Times New Roman" panose="02020603050405020304"/>
                <a:cs typeface="Times New Roman" panose="02020603050405020304"/>
              </a:rPr>
              <a:t>Java,</a:t>
            </a:r>
            <a:r>
              <a:rPr sz="2600" spc="-130" dirty="0">
                <a:latin typeface="Times New Roman" panose="02020603050405020304"/>
                <a:cs typeface="Times New Roman" panose="02020603050405020304"/>
              </a:rPr>
              <a:t> </a:t>
            </a:r>
            <a:r>
              <a:rPr sz="2600" spc="-25" dirty="0">
                <a:latin typeface="Times New Roman" panose="02020603050405020304"/>
                <a:cs typeface="Times New Roman" panose="02020603050405020304"/>
              </a:rPr>
              <a:t>Go </a:t>
            </a:r>
            <a:r>
              <a:rPr sz="2600" spc="-25" dirty="0">
                <a:latin typeface="Times New Roman" panose="02020603050405020304"/>
                <a:cs typeface="Times New Roman" panose="02020603050405020304"/>
              </a:rPr>
              <a:t>	</a:t>
            </a:r>
            <a:r>
              <a:rPr sz="2600" spc="-150" dirty="0">
                <a:latin typeface="Times New Roman" panose="02020603050405020304"/>
                <a:cs typeface="Times New Roman" panose="02020603050405020304"/>
              </a:rPr>
              <a:t>and</a:t>
            </a:r>
            <a:r>
              <a:rPr sz="2600" spc="-80" dirty="0">
                <a:latin typeface="Times New Roman" panose="02020603050405020304"/>
                <a:cs typeface="Times New Roman" panose="02020603050405020304"/>
              </a:rPr>
              <a:t> </a:t>
            </a:r>
            <a:r>
              <a:rPr sz="2600" spc="-10" dirty="0">
                <a:latin typeface="Times New Roman" panose="02020603050405020304"/>
                <a:cs typeface="Times New Roman" panose="02020603050405020304"/>
              </a:rPr>
              <a:t>Python.</a:t>
            </a:r>
            <a:endParaRPr sz="2600">
              <a:latin typeface="Times New Roman" panose="02020603050405020304"/>
              <a:cs typeface="Times New Roman" panose="02020603050405020304"/>
            </a:endParaRPr>
          </a:p>
          <a:p>
            <a:pPr marL="285750" indent="-273050">
              <a:lnSpc>
                <a:spcPts val="2965"/>
              </a:lnSpc>
              <a:spcBef>
                <a:spcPts val="290"/>
              </a:spcBef>
              <a:buClr>
                <a:srgbClr val="D24717"/>
              </a:buClr>
              <a:buSzPct val="85000"/>
              <a:buFont typeface="Segoe UI Symbol" panose="020B0502040204020203"/>
              <a:buChar char="⚫"/>
              <a:tabLst>
                <a:tab pos="285750" algn="l"/>
              </a:tabLst>
            </a:pPr>
            <a:r>
              <a:rPr sz="2600" spc="-150" dirty="0">
                <a:latin typeface="Times New Roman" panose="02020603050405020304"/>
                <a:cs typeface="Times New Roman" panose="02020603050405020304"/>
              </a:rPr>
              <a:t>Google</a:t>
            </a:r>
            <a:r>
              <a:rPr sz="2600" spc="-3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offers</a:t>
            </a:r>
            <a:r>
              <a:rPr sz="2600" spc="-25" dirty="0">
                <a:latin typeface="Times New Roman" panose="02020603050405020304"/>
                <a:cs typeface="Times New Roman" panose="02020603050405020304"/>
              </a:rPr>
              <a:t> </a:t>
            </a:r>
            <a:r>
              <a:rPr sz="2600" spc="-70" dirty="0">
                <a:latin typeface="Times New Roman" panose="02020603050405020304"/>
                <a:cs typeface="Times New Roman" panose="02020603050405020304"/>
              </a:rPr>
              <a:t>the</a:t>
            </a:r>
            <a:r>
              <a:rPr sz="2600" spc="-25" dirty="0">
                <a:latin typeface="Times New Roman" panose="02020603050405020304"/>
                <a:cs typeface="Times New Roman" panose="02020603050405020304"/>
              </a:rPr>
              <a:t> </a:t>
            </a:r>
            <a:r>
              <a:rPr sz="2600" spc="-180" dirty="0">
                <a:latin typeface="Times New Roman" panose="02020603050405020304"/>
                <a:cs typeface="Times New Roman" panose="02020603050405020304"/>
              </a:rPr>
              <a:t>same</a:t>
            </a:r>
            <a:r>
              <a:rPr sz="2600" spc="-40" dirty="0">
                <a:latin typeface="Times New Roman" panose="02020603050405020304"/>
                <a:cs typeface="Times New Roman" panose="02020603050405020304"/>
              </a:rPr>
              <a:t> </a:t>
            </a:r>
            <a:r>
              <a:rPr sz="2600" spc="-125" dirty="0">
                <a:latin typeface="Times New Roman" panose="02020603050405020304"/>
                <a:cs typeface="Times New Roman" panose="02020603050405020304"/>
              </a:rPr>
              <a:t>reliability,</a:t>
            </a:r>
            <a:r>
              <a:rPr sz="2600" spc="-120" dirty="0">
                <a:latin typeface="Times New Roman" panose="02020603050405020304"/>
                <a:cs typeface="Times New Roman" panose="02020603050405020304"/>
              </a:rPr>
              <a:t> </a:t>
            </a:r>
            <a:r>
              <a:rPr sz="2600" spc="-170" dirty="0">
                <a:latin typeface="Times New Roman" panose="02020603050405020304"/>
                <a:cs typeface="Times New Roman" panose="02020603050405020304"/>
              </a:rPr>
              <a:t>availability</a:t>
            </a:r>
            <a:r>
              <a:rPr sz="2600" spc="-10" dirty="0">
                <a:latin typeface="Times New Roman" panose="02020603050405020304"/>
                <a:cs typeface="Times New Roman" panose="02020603050405020304"/>
              </a:rPr>
              <a:t> </a:t>
            </a:r>
            <a:r>
              <a:rPr sz="2600" spc="-150" dirty="0">
                <a:latin typeface="Times New Roman" panose="02020603050405020304"/>
                <a:cs typeface="Times New Roman" panose="02020603050405020304"/>
              </a:rPr>
              <a:t>and</a:t>
            </a:r>
            <a:r>
              <a:rPr sz="2600" spc="-45" dirty="0">
                <a:latin typeface="Times New Roman" panose="02020603050405020304"/>
                <a:cs typeface="Times New Roman" panose="02020603050405020304"/>
              </a:rPr>
              <a:t> </a:t>
            </a:r>
            <a:r>
              <a:rPr sz="2600" spc="-30" dirty="0">
                <a:latin typeface="Times New Roman" panose="02020603050405020304"/>
                <a:cs typeface="Times New Roman" panose="02020603050405020304"/>
              </a:rPr>
              <a:t>scalability</a:t>
            </a:r>
            <a:endParaRPr sz="2600">
              <a:latin typeface="Times New Roman" panose="02020603050405020304"/>
              <a:cs typeface="Times New Roman" panose="02020603050405020304"/>
            </a:endParaRPr>
          </a:p>
          <a:p>
            <a:pPr marL="286385">
              <a:lnSpc>
                <a:spcPts val="2965"/>
              </a:lnSpc>
            </a:pPr>
            <a:r>
              <a:rPr sz="2600" spc="-110" dirty="0">
                <a:latin typeface="Times New Roman" panose="02020603050405020304"/>
                <a:cs typeface="Times New Roman" panose="02020603050405020304"/>
              </a:rPr>
              <a:t>at</a:t>
            </a:r>
            <a:r>
              <a:rPr sz="2600" spc="-35" dirty="0">
                <a:latin typeface="Times New Roman" panose="02020603050405020304"/>
                <a:cs typeface="Times New Roman" panose="02020603050405020304"/>
              </a:rPr>
              <a:t> </a:t>
            </a:r>
            <a:r>
              <a:rPr sz="2600" spc="-105" dirty="0">
                <a:latin typeface="Times New Roman" panose="02020603050405020304"/>
                <a:cs typeface="Times New Roman" panose="02020603050405020304"/>
              </a:rPr>
              <a:t>par</a:t>
            </a:r>
            <a:r>
              <a:rPr sz="2600" spc="-35" dirty="0">
                <a:latin typeface="Times New Roman" panose="02020603050405020304"/>
                <a:cs typeface="Times New Roman" panose="02020603050405020304"/>
              </a:rPr>
              <a:t> </a:t>
            </a:r>
            <a:r>
              <a:rPr sz="2600" spc="-110" dirty="0">
                <a:latin typeface="Times New Roman" panose="02020603050405020304"/>
                <a:cs typeface="Times New Roman" panose="02020603050405020304"/>
              </a:rPr>
              <a:t>with</a:t>
            </a:r>
            <a:r>
              <a:rPr sz="2600" spc="-35" dirty="0">
                <a:latin typeface="Times New Roman" panose="02020603050405020304"/>
                <a:cs typeface="Times New Roman" panose="02020603050405020304"/>
              </a:rPr>
              <a:t> </a:t>
            </a:r>
            <a:r>
              <a:rPr sz="2600" spc="-185" dirty="0">
                <a:latin typeface="Times New Roman" panose="02020603050405020304"/>
                <a:cs typeface="Times New Roman" panose="02020603050405020304"/>
              </a:rPr>
              <a:t>Google’s</a:t>
            </a:r>
            <a:r>
              <a:rPr sz="2600" spc="-50" dirty="0">
                <a:latin typeface="Times New Roman" panose="02020603050405020304"/>
                <a:cs typeface="Times New Roman" panose="02020603050405020304"/>
              </a:rPr>
              <a:t> </a:t>
            </a:r>
            <a:r>
              <a:rPr sz="2600" spc="-160" dirty="0">
                <a:latin typeface="Times New Roman" panose="02020603050405020304"/>
                <a:cs typeface="Times New Roman" panose="02020603050405020304"/>
              </a:rPr>
              <a:t>own</a:t>
            </a:r>
            <a:r>
              <a:rPr sz="2600" spc="-50" dirty="0">
                <a:latin typeface="Times New Roman" panose="02020603050405020304"/>
                <a:cs typeface="Times New Roman" panose="02020603050405020304"/>
              </a:rPr>
              <a:t> </a:t>
            </a:r>
            <a:r>
              <a:rPr sz="2600" spc="-45" dirty="0">
                <a:latin typeface="Times New Roman" panose="02020603050405020304"/>
                <a:cs typeface="Times New Roman" panose="02020603050405020304"/>
              </a:rPr>
              <a:t>applications</a:t>
            </a:r>
            <a:endParaRPr sz="2600">
              <a:latin typeface="Times New Roman" panose="02020603050405020304"/>
              <a:cs typeface="Times New Roman" panose="02020603050405020304"/>
            </a:endParaRPr>
          </a:p>
          <a:p>
            <a:pPr marL="285750" indent="-273050">
              <a:lnSpc>
                <a:spcPct val="100000"/>
              </a:lnSpc>
              <a:spcBef>
                <a:spcPts val="290"/>
              </a:spcBef>
              <a:buClr>
                <a:srgbClr val="D24717"/>
              </a:buClr>
              <a:buSzPct val="85000"/>
              <a:buFont typeface="Segoe UI Symbol" panose="020B0502040204020203"/>
              <a:buChar char="⚫"/>
              <a:tabLst>
                <a:tab pos="285750" algn="l"/>
              </a:tabLst>
            </a:pPr>
            <a:r>
              <a:rPr sz="2600" spc="-125" dirty="0">
                <a:latin typeface="Times New Roman" panose="02020603050405020304"/>
                <a:cs typeface="Times New Roman" panose="02020603050405020304"/>
              </a:rPr>
              <a:t>Interface</a:t>
            </a:r>
            <a:r>
              <a:rPr sz="2600" spc="-15" dirty="0">
                <a:latin typeface="Times New Roman" panose="02020603050405020304"/>
                <a:cs typeface="Times New Roman" panose="02020603050405020304"/>
              </a:rPr>
              <a:t> </a:t>
            </a:r>
            <a:r>
              <a:rPr sz="2600" spc="-175" dirty="0">
                <a:latin typeface="Times New Roman" panose="02020603050405020304"/>
                <a:cs typeface="Times New Roman" panose="02020603050405020304"/>
              </a:rPr>
              <a:t>is</a:t>
            </a:r>
            <a:r>
              <a:rPr sz="2600" spc="-10" dirty="0">
                <a:latin typeface="Times New Roman" panose="02020603050405020304"/>
                <a:cs typeface="Times New Roman" panose="02020603050405020304"/>
              </a:rPr>
              <a:t> </a:t>
            </a:r>
            <a:r>
              <a:rPr sz="2600" spc="-125" dirty="0">
                <a:latin typeface="Times New Roman" panose="02020603050405020304"/>
                <a:cs typeface="Times New Roman" panose="02020603050405020304"/>
              </a:rPr>
              <a:t>software</a:t>
            </a:r>
            <a:r>
              <a:rPr sz="2600" spc="-10"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programming</a:t>
            </a:r>
            <a:r>
              <a:rPr sz="2600" spc="5" dirty="0">
                <a:latin typeface="Times New Roman" panose="02020603050405020304"/>
                <a:cs typeface="Times New Roman" panose="02020603050405020304"/>
              </a:rPr>
              <a:t> </a:t>
            </a:r>
            <a:r>
              <a:rPr sz="2600" spc="-10" dirty="0">
                <a:latin typeface="Times New Roman" panose="02020603050405020304"/>
                <a:cs typeface="Times New Roman" panose="02020603050405020304"/>
              </a:rPr>
              <a:t>based</a:t>
            </a:r>
            <a:endParaRPr sz="2600">
              <a:latin typeface="Times New Roman" panose="02020603050405020304"/>
              <a:cs typeface="Times New Roman" panose="02020603050405020304"/>
            </a:endParaRPr>
          </a:p>
          <a:p>
            <a:pPr marL="285115" marR="273050" indent="-273050">
              <a:lnSpc>
                <a:spcPts val="2810"/>
              </a:lnSpc>
              <a:spcBef>
                <a:spcPts val="640"/>
              </a:spcBef>
              <a:buClr>
                <a:srgbClr val="D24717"/>
              </a:buClr>
              <a:buSzPct val="85000"/>
              <a:buFont typeface="Segoe UI Symbol" panose="020B0502040204020203"/>
              <a:buChar char="⚫"/>
              <a:tabLst>
                <a:tab pos="286385" algn="l"/>
              </a:tabLst>
            </a:pPr>
            <a:r>
              <a:rPr sz="2600" spc="-135" dirty="0">
                <a:latin typeface="Times New Roman" panose="02020603050405020304"/>
                <a:cs typeface="Times New Roman" panose="02020603050405020304"/>
              </a:rPr>
              <a:t>Comprehensive</a:t>
            </a:r>
            <a:r>
              <a:rPr sz="2600" spc="-65" dirty="0">
                <a:latin typeface="Times New Roman" panose="02020603050405020304"/>
                <a:cs typeface="Times New Roman" panose="02020603050405020304"/>
              </a:rPr>
              <a:t> </a:t>
            </a:r>
            <a:r>
              <a:rPr sz="2600" spc="-130" dirty="0">
                <a:latin typeface="Times New Roman" panose="02020603050405020304"/>
                <a:cs typeface="Times New Roman" panose="02020603050405020304"/>
              </a:rPr>
              <a:t>programming</a:t>
            </a:r>
            <a:r>
              <a:rPr sz="2600" spc="-25" dirty="0">
                <a:latin typeface="Times New Roman" panose="02020603050405020304"/>
                <a:cs typeface="Times New Roman" panose="02020603050405020304"/>
              </a:rPr>
              <a:t> </a:t>
            </a:r>
            <a:r>
              <a:rPr sz="2600" spc="-105" dirty="0">
                <a:latin typeface="Times New Roman" panose="02020603050405020304"/>
                <a:cs typeface="Times New Roman" panose="02020603050405020304"/>
              </a:rPr>
              <a:t>platform</a:t>
            </a:r>
            <a:r>
              <a:rPr sz="2600" spc="-25" dirty="0">
                <a:latin typeface="Times New Roman" panose="02020603050405020304"/>
                <a:cs typeface="Times New Roman" panose="02020603050405020304"/>
              </a:rPr>
              <a:t> </a:t>
            </a:r>
            <a:r>
              <a:rPr sz="2600" spc="-105" dirty="0">
                <a:latin typeface="Times New Roman" panose="02020603050405020304"/>
                <a:cs typeface="Times New Roman" panose="02020603050405020304"/>
              </a:rPr>
              <a:t>irrespective</a:t>
            </a:r>
            <a:r>
              <a:rPr sz="2600" spc="-40" dirty="0">
                <a:latin typeface="Times New Roman" panose="02020603050405020304"/>
                <a:cs typeface="Times New Roman" panose="02020603050405020304"/>
              </a:rPr>
              <a:t> </a:t>
            </a:r>
            <a:r>
              <a:rPr sz="2600" spc="-160" dirty="0">
                <a:latin typeface="Times New Roman" panose="02020603050405020304"/>
                <a:cs typeface="Times New Roman" panose="02020603050405020304"/>
              </a:rPr>
              <a:t>of</a:t>
            </a:r>
            <a:r>
              <a:rPr sz="2600" spc="-50" dirty="0">
                <a:latin typeface="Times New Roman" panose="02020603050405020304"/>
                <a:cs typeface="Times New Roman" panose="02020603050405020304"/>
              </a:rPr>
              <a:t> </a:t>
            </a:r>
            <a:r>
              <a:rPr sz="2600" spc="-25" dirty="0">
                <a:latin typeface="Times New Roman" panose="02020603050405020304"/>
                <a:cs typeface="Times New Roman" panose="02020603050405020304"/>
              </a:rPr>
              <a:t>the </a:t>
            </a:r>
            <a:r>
              <a:rPr sz="2600" spc="-25" dirty="0">
                <a:latin typeface="Times New Roman" panose="02020603050405020304"/>
                <a:cs typeface="Times New Roman" panose="02020603050405020304"/>
              </a:rPr>
              <a:t>	</a:t>
            </a:r>
            <a:r>
              <a:rPr sz="2600" spc="-170" dirty="0">
                <a:latin typeface="Times New Roman" panose="02020603050405020304"/>
                <a:cs typeface="Times New Roman" panose="02020603050405020304"/>
              </a:rPr>
              <a:t>size</a:t>
            </a:r>
            <a:r>
              <a:rPr sz="2600" spc="-75" dirty="0">
                <a:latin typeface="Times New Roman" panose="02020603050405020304"/>
                <a:cs typeface="Times New Roman" panose="02020603050405020304"/>
              </a:rPr>
              <a:t> </a:t>
            </a:r>
            <a:r>
              <a:rPr sz="2600" spc="-145" dirty="0">
                <a:latin typeface="Times New Roman" panose="02020603050405020304"/>
                <a:cs typeface="Times New Roman" panose="02020603050405020304"/>
              </a:rPr>
              <a:t>(small</a:t>
            </a:r>
            <a:r>
              <a:rPr sz="2600" spc="-65" dirty="0">
                <a:latin typeface="Times New Roman" panose="02020603050405020304"/>
                <a:cs typeface="Times New Roman" panose="02020603050405020304"/>
              </a:rPr>
              <a:t> </a:t>
            </a:r>
            <a:r>
              <a:rPr sz="2600" dirty="0">
                <a:latin typeface="Times New Roman" panose="02020603050405020304"/>
                <a:cs typeface="Times New Roman" panose="02020603050405020304"/>
              </a:rPr>
              <a:t>or</a:t>
            </a:r>
            <a:r>
              <a:rPr sz="2600" spc="-125" dirty="0">
                <a:latin typeface="Times New Roman" panose="02020603050405020304"/>
                <a:cs typeface="Times New Roman" panose="02020603050405020304"/>
              </a:rPr>
              <a:t> </a:t>
            </a:r>
            <a:r>
              <a:rPr sz="2600" spc="-10" dirty="0">
                <a:latin typeface="Times New Roman" panose="02020603050405020304"/>
                <a:cs typeface="Times New Roman" panose="02020603050405020304"/>
              </a:rPr>
              <a:t>large)</a:t>
            </a:r>
            <a:endParaRPr sz="2600">
              <a:latin typeface="Times New Roman" panose="02020603050405020304"/>
              <a:cs typeface="Times New Roman" panose="02020603050405020304"/>
            </a:endParaRPr>
          </a:p>
          <a:p>
            <a:pPr marL="285115" marR="1021080" indent="-273050">
              <a:lnSpc>
                <a:spcPts val="2810"/>
              </a:lnSpc>
              <a:spcBef>
                <a:spcPts val="595"/>
              </a:spcBef>
              <a:buClr>
                <a:srgbClr val="D24717"/>
              </a:buClr>
              <a:buSzPct val="85000"/>
              <a:buFont typeface="Segoe UI Symbol" panose="020B0502040204020203"/>
              <a:buChar char="⚫"/>
              <a:tabLst>
                <a:tab pos="286385" algn="l"/>
              </a:tabLst>
            </a:pPr>
            <a:r>
              <a:rPr sz="2600" spc="-150" dirty="0">
                <a:latin typeface="Times New Roman" panose="02020603050405020304"/>
                <a:cs typeface="Times New Roman" panose="02020603050405020304"/>
              </a:rPr>
              <a:t>Signature</a:t>
            </a:r>
            <a:r>
              <a:rPr sz="2600" dirty="0">
                <a:latin typeface="Times New Roman" panose="02020603050405020304"/>
                <a:cs typeface="Times New Roman" panose="02020603050405020304"/>
              </a:rPr>
              <a:t> </a:t>
            </a:r>
            <a:r>
              <a:rPr sz="2600" spc="-105" dirty="0">
                <a:latin typeface="Times New Roman" panose="02020603050405020304"/>
                <a:cs typeface="Times New Roman" panose="02020603050405020304"/>
              </a:rPr>
              <a:t>features:</a:t>
            </a:r>
            <a:r>
              <a:rPr sz="2600" spc="-135" dirty="0">
                <a:latin typeface="Times New Roman" panose="02020603050405020304"/>
                <a:cs typeface="Times New Roman" panose="02020603050405020304"/>
              </a:rPr>
              <a:t> </a:t>
            </a:r>
            <a:r>
              <a:rPr sz="2600" spc="-114" dirty="0">
                <a:latin typeface="Times New Roman" panose="02020603050405020304"/>
                <a:cs typeface="Times New Roman" panose="02020603050405020304"/>
              </a:rPr>
              <a:t>templates</a:t>
            </a:r>
            <a:r>
              <a:rPr sz="2600" spc="-5" dirty="0">
                <a:latin typeface="Times New Roman" panose="02020603050405020304"/>
                <a:cs typeface="Times New Roman" panose="02020603050405020304"/>
              </a:rPr>
              <a:t> </a:t>
            </a:r>
            <a:r>
              <a:rPr sz="2600" spc="-160" dirty="0">
                <a:latin typeface="Times New Roman" panose="02020603050405020304"/>
                <a:cs typeface="Times New Roman" panose="02020603050405020304"/>
              </a:rPr>
              <a:t>and</a:t>
            </a:r>
            <a:r>
              <a:rPr sz="2600" spc="-15" dirty="0">
                <a:latin typeface="Times New Roman" panose="02020603050405020304"/>
                <a:cs typeface="Times New Roman" panose="02020603050405020304"/>
              </a:rPr>
              <a:t> </a:t>
            </a:r>
            <a:r>
              <a:rPr sz="2600" spc="-100" dirty="0">
                <a:latin typeface="Times New Roman" panose="02020603050405020304"/>
                <a:cs typeface="Times New Roman" panose="02020603050405020304"/>
              </a:rPr>
              <a:t>appspot,</a:t>
            </a:r>
            <a:r>
              <a:rPr sz="2600" spc="-110" dirty="0">
                <a:latin typeface="Times New Roman" panose="02020603050405020304"/>
                <a:cs typeface="Times New Roman" panose="02020603050405020304"/>
              </a:rPr>
              <a:t> </a:t>
            </a:r>
            <a:r>
              <a:rPr sz="2600" spc="-70" dirty="0">
                <a:latin typeface="Times New Roman" panose="02020603050405020304"/>
                <a:cs typeface="Times New Roman" panose="02020603050405020304"/>
              </a:rPr>
              <a:t>excellent </a:t>
            </a:r>
            <a:r>
              <a:rPr sz="2600" spc="-70" dirty="0">
                <a:latin typeface="Times New Roman" panose="02020603050405020304"/>
                <a:cs typeface="Times New Roman" panose="02020603050405020304"/>
              </a:rPr>
              <a:t>	</a:t>
            </a:r>
            <a:r>
              <a:rPr sz="2600" spc="-105" dirty="0">
                <a:latin typeface="Times New Roman" panose="02020603050405020304"/>
                <a:cs typeface="Times New Roman" panose="02020603050405020304"/>
              </a:rPr>
              <a:t>monitoring</a:t>
            </a:r>
            <a:r>
              <a:rPr sz="2600" spc="-5" dirty="0">
                <a:latin typeface="Times New Roman" panose="02020603050405020304"/>
                <a:cs typeface="Times New Roman" panose="02020603050405020304"/>
              </a:rPr>
              <a:t> </a:t>
            </a:r>
            <a:r>
              <a:rPr sz="2600" spc="-150" dirty="0">
                <a:latin typeface="Times New Roman" panose="02020603050405020304"/>
                <a:cs typeface="Times New Roman" panose="02020603050405020304"/>
              </a:rPr>
              <a:t>and</a:t>
            </a:r>
            <a:r>
              <a:rPr sz="2600" spc="-35" dirty="0">
                <a:latin typeface="Times New Roman" panose="02020603050405020304"/>
                <a:cs typeface="Times New Roman" panose="02020603050405020304"/>
              </a:rPr>
              <a:t> </a:t>
            </a:r>
            <a:r>
              <a:rPr sz="2600" spc="-145" dirty="0">
                <a:latin typeface="Times New Roman" panose="02020603050405020304"/>
                <a:cs typeface="Times New Roman" panose="02020603050405020304"/>
              </a:rPr>
              <a:t>management</a:t>
            </a:r>
            <a:r>
              <a:rPr sz="2600" spc="-40" dirty="0">
                <a:latin typeface="Times New Roman" panose="02020603050405020304"/>
                <a:cs typeface="Times New Roman" panose="02020603050405020304"/>
              </a:rPr>
              <a:t> </a:t>
            </a:r>
            <a:r>
              <a:rPr sz="2600" spc="-10" dirty="0">
                <a:latin typeface="Times New Roman" panose="02020603050405020304"/>
                <a:cs typeface="Times New Roman" panose="02020603050405020304"/>
              </a:rPr>
              <a:t>console</a:t>
            </a:r>
            <a:endParaRPr sz="260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6705600" y="304800"/>
            <a:ext cx="762000" cy="762000"/>
          </a:xfrm>
          <a:prstGeom prst="rect">
            <a:avLst/>
          </a:prstGeom>
        </p:spPr>
      </p:pic>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Infrastructure-as-a-Service"/>
          <p:cNvPicPr>
            <a:picLocks noChangeAspect="1"/>
          </p:cNvPicPr>
          <p:nvPr/>
        </p:nvPicPr>
        <p:blipFill>
          <a:blip r:embed="rId1"/>
          <a:stretch>
            <a:fillRect/>
          </a:stretch>
        </p:blipFill>
        <p:spPr>
          <a:xfrm>
            <a:off x="914400" y="685800"/>
            <a:ext cx="7679055" cy="4864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a:xfrm>
            <a:off x="356235" y="390525"/>
            <a:ext cx="8347710" cy="5758815"/>
          </a:xfrm>
        </p:spPr>
        <p:txBody>
          <a:bodyPr>
            <a:noAutofit/>
          </a:bodyPr>
          <a:p>
            <a:pPr algn="just">
              <a:lnSpc>
                <a:spcPct val="100000"/>
              </a:lnSpc>
              <a:spcBef>
                <a:spcPts val="120"/>
              </a:spcBef>
              <a:tabLst>
                <a:tab pos="285115" algn="l"/>
              </a:tabLst>
            </a:pPr>
            <a:r>
              <a:rPr sz="2400" spc="-95" dirty="0">
                <a:ea typeface="Arial" panose="020B0604020202020204" pitchFamily="34" charset="0"/>
                <a:sym typeface="+mn-ea"/>
              </a:rPr>
              <a:t>Here are the key components and features of IaaS in cloud computing:</a:t>
            </a:r>
            <a:endParaRPr sz="2400" spc="-95" dirty="0">
              <a:ea typeface="Arial" panose="020B0604020202020204" pitchFamily="34" charset="0"/>
              <a:sym typeface="+mn-ea"/>
            </a:endParaRPr>
          </a:p>
          <a:p>
            <a:pPr algn="just">
              <a:lnSpc>
                <a:spcPct val="100000"/>
              </a:lnSpc>
              <a:spcBef>
                <a:spcPts val="120"/>
              </a:spcBef>
              <a:tabLst>
                <a:tab pos="285115" algn="l"/>
              </a:tabLst>
            </a:pPr>
            <a:endParaRPr sz="2400" spc="-95" dirty="0">
              <a:latin typeface="Times New Roman" panose="02020603050405020304"/>
              <a:ea typeface="Arial" panose="020B0604020202020204" pitchFamily="34" charset="0"/>
              <a:cs typeface="Times New Roman" panose="02020603050405020304"/>
            </a:endParaRPr>
          </a:p>
          <a:p>
            <a:pPr marR="13970" algn="just">
              <a:lnSpc>
                <a:spcPts val="1920"/>
              </a:lnSpc>
              <a:spcBef>
                <a:spcPts val="585"/>
              </a:spcBef>
              <a:tabLst>
                <a:tab pos="287020" algn="l"/>
              </a:tabLst>
            </a:pPr>
            <a:r>
              <a:rPr sz="2400" b="1" spc="-95" dirty="0">
                <a:ea typeface="Arial" panose="020B0604020202020204" pitchFamily="34" charset="0"/>
                <a:sym typeface="+mn-ea"/>
              </a:rPr>
              <a:t>Virtual Machines (VMs):</a:t>
            </a:r>
            <a:r>
              <a:rPr sz="2400" spc="-95" dirty="0">
                <a:ea typeface="Arial" panose="020B0604020202020204" pitchFamily="34" charset="0"/>
                <a:sym typeface="+mn-ea"/>
              </a:rPr>
              <a:t> IaaS allows users to create, configure, and manage virtual 	machines. These VMs act as emulated computers running on the service provider's 	physical infrastructure. Users can install and run their preferred operating systems and applications on these VMs.</a:t>
            </a:r>
            <a:endParaRPr sz="2400" spc="-95" dirty="0">
              <a:ea typeface="Arial" panose="020B0604020202020204" pitchFamily="34" charset="0"/>
              <a:sym typeface="+mn-ea"/>
            </a:endParaRPr>
          </a:p>
          <a:p>
            <a:pPr marR="13970" algn="just">
              <a:lnSpc>
                <a:spcPts val="1920"/>
              </a:lnSpc>
              <a:spcBef>
                <a:spcPts val="585"/>
              </a:spcBef>
              <a:tabLst>
                <a:tab pos="287020" algn="l"/>
              </a:tabLst>
            </a:pPr>
            <a:endParaRPr sz="2400" spc="-95" dirty="0">
              <a:latin typeface="Times New Roman" panose="02020603050405020304"/>
              <a:ea typeface="Arial" panose="020B0604020202020204" pitchFamily="34" charset="0"/>
              <a:cs typeface="Times New Roman" panose="02020603050405020304"/>
            </a:endParaRPr>
          </a:p>
          <a:p>
            <a:pPr marR="5080" algn="just">
              <a:lnSpc>
                <a:spcPct val="80000"/>
              </a:lnSpc>
              <a:spcBef>
                <a:spcPts val="615"/>
              </a:spcBef>
              <a:tabLst>
                <a:tab pos="287020" algn="l"/>
              </a:tabLst>
            </a:pPr>
            <a:r>
              <a:rPr sz="2400" b="1" spc="-95" dirty="0">
                <a:ea typeface="Arial" panose="020B0604020202020204" pitchFamily="34" charset="0"/>
                <a:sym typeface="+mn-ea"/>
              </a:rPr>
              <a:t>Storage:</a:t>
            </a:r>
            <a:r>
              <a:rPr sz="2400" spc="-95" dirty="0">
                <a:ea typeface="Arial" panose="020B0604020202020204" pitchFamily="34" charset="0"/>
                <a:sym typeface="+mn-ea"/>
              </a:rPr>
              <a:t> IaaS provides scalable and flexible storage options. Users can store and retrieve data using various types of storage, such as block storage, object storage, or file storage. These storage resources can be easily expanded or contracted based on user requirements.</a:t>
            </a:r>
            <a:endParaRPr sz="2400" spc="-95" dirty="0">
              <a:ea typeface="Arial" panose="020B0604020202020204" pitchFamily="34" charset="0"/>
              <a:sym typeface="+mn-ea"/>
            </a:endParaRPr>
          </a:p>
          <a:p>
            <a:pPr marR="5080" algn="just">
              <a:lnSpc>
                <a:spcPct val="80000"/>
              </a:lnSpc>
              <a:spcBef>
                <a:spcPts val="615"/>
              </a:spcBef>
              <a:tabLst>
                <a:tab pos="287020" algn="l"/>
              </a:tabLst>
            </a:pPr>
            <a:endParaRPr sz="2400" spc="-95" dirty="0">
              <a:latin typeface="Times New Roman" panose="02020603050405020304"/>
              <a:ea typeface="Arial" panose="020B0604020202020204" pitchFamily="34" charset="0"/>
              <a:cs typeface="Times New Roman" panose="02020603050405020304"/>
              <a:sym typeface="+mn-ea"/>
            </a:endParaRPr>
          </a:p>
          <a:p>
            <a:pPr marR="5080" algn="just">
              <a:lnSpc>
                <a:spcPct val="80000"/>
              </a:lnSpc>
              <a:spcBef>
                <a:spcPts val="615"/>
              </a:spcBef>
              <a:tabLst>
                <a:tab pos="287020" algn="l"/>
              </a:tabLst>
            </a:pPr>
            <a:r>
              <a:rPr sz="2400" b="1" spc="-95" dirty="0">
                <a:ea typeface="Arial" panose="020B0604020202020204" pitchFamily="34" charset="0"/>
                <a:sym typeface="+mn-ea"/>
              </a:rPr>
              <a:t>Networking:</a:t>
            </a:r>
            <a:r>
              <a:rPr sz="2400" spc="-95" dirty="0">
                <a:ea typeface="Arial" panose="020B0604020202020204" pitchFamily="34" charset="0"/>
                <a:sym typeface="+mn-ea"/>
              </a:rPr>
              <a:t> IaaS offers networking capabilities that allow users to create and manage virtual networks, subnets, firewalls, load balancers, and other network components. Users can establish connectivity between virtual machines and define network security policies.</a:t>
            </a:r>
            <a:endParaRPr sz="2400" spc="-95" dirty="0">
              <a:latin typeface="Times New Roman" panose="02020603050405020304"/>
              <a:ea typeface="Arial" panose="020B0604020202020204" pitchFamily="34" charset="0"/>
              <a:cs typeface="Times New Roman" panose="02020603050405020304"/>
            </a:endParaRPr>
          </a:p>
          <a:p>
            <a:pPr marR="5080" algn="just">
              <a:lnSpc>
                <a:spcPct val="80000"/>
              </a:lnSpc>
              <a:spcBef>
                <a:spcPts val="615"/>
              </a:spcBef>
              <a:tabLst>
                <a:tab pos="287020" algn="l"/>
              </a:tabLst>
            </a:pPr>
            <a:endParaRPr sz="2400" spc="-95" dirty="0">
              <a:latin typeface="Times New Roman" panose="02020603050405020304"/>
              <a:ea typeface="Arial" panose="020B0604020202020204" pitchFamily="34" charset="0"/>
              <a:cs typeface="Times New Roman" panose="02020603050405020304"/>
            </a:endParaRPr>
          </a:p>
          <a:p>
            <a:pPr algn="just"/>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1990" y="419735"/>
            <a:ext cx="7935595" cy="5472430"/>
          </a:xfrm>
          <a:prstGeom prst="rect">
            <a:avLst/>
          </a:prstGeom>
        </p:spPr>
        <p:txBody>
          <a:bodyPr vert="horz" wrap="square" lIns="0" tIns="65405" rIns="0" bIns="0" rtlCol="0">
            <a:noAutofit/>
          </a:bodyPr>
          <a:lstStyle/>
          <a:p>
            <a:pPr marL="12065" marR="13970" indent="0" algn="just">
              <a:lnSpc>
                <a:spcPct val="80000"/>
              </a:lnSpc>
              <a:spcBef>
                <a:spcPts val="605"/>
              </a:spcBef>
              <a:buClr>
                <a:srgbClr val="D24717"/>
              </a:buClr>
              <a:buSzPct val="83000"/>
              <a:buFont typeface="Segoe UI Symbol" panose="020B0502040204020203"/>
              <a:buNone/>
              <a:tabLst>
                <a:tab pos="287020" algn="l"/>
              </a:tabLst>
            </a:pPr>
            <a:r>
              <a:rPr kumimoji="0" sz="22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Scalability:</a:t>
            </a:r>
            <a:r>
              <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IaaS allows users to scale their infrastructure up or down based on demand. They can easily add or remove virtual machines, adjust storage capacity, or modify network configurations to meet their changing needs.</a:t>
            </a:r>
            <a:endPar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970" indent="0" algn="just">
              <a:lnSpc>
                <a:spcPct val="80000"/>
              </a:lnSpc>
              <a:spcBef>
                <a:spcPts val="605"/>
              </a:spcBef>
              <a:buClr>
                <a:srgbClr val="D24717"/>
              </a:buClr>
              <a:buSzPct val="83000"/>
              <a:buFont typeface="Segoe UI Symbol" panose="020B0502040204020203"/>
              <a:buNone/>
              <a:tabLst>
                <a:tab pos="287020" algn="l"/>
              </a:tabLst>
            </a:pPr>
            <a:endPar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335" indent="0" algn="just">
              <a:lnSpc>
                <a:spcPct val="80000"/>
              </a:lnSpc>
              <a:spcBef>
                <a:spcPts val="600"/>
              </a:spcBef>
              <a:buClr>
                <a:srgbClr val="D24717"/>
              </a:buClr>
              <a:buSzPct val="83000"/>
              <a:buFont typeface="Segoe UI Symbol" panose="020B0502040204020203"/>
              <a:buNone/>
              <a:tabLst>
                <a:tab pos="287020" algn="l"/>
              </a:tabLst>
            </a:pPr>
            <a:r>
              <a:rPr kumimoji="0" sz="22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Resource Pooling:</a:t>
            </a:r>
            <a:r>
              <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IaaS providers typically operate on a multi-tenant architecture, where multiple users share the same physical infrastructure. However, the resources are logically separated, ensuring privacy and security for each user.</a:t>
            </a:r>
            <a:endPar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335" indent="0" algn="just">
              <a:lnSpc>
                <a:spcPct val="80000"/>
              </a:lnSpc>
              <a:spcBef>
                <a:spcPts val="600"/>
              </a:spcBef>
              <a:buClr>
                <a:srgbClr val="D24717"/>
              </a:buClr>
              <a:buSzPct val="83000"/>
              <a:buFont typeface="Segoe UI Symbol" panose="020B0502040204020203"/>
              <a:buNone/>
              <a:tabLst>
                <a:tab pos="287020" algn="l"/>
              </a:tabLst>
            </a:pPr>
            <a:endPar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335" indent="0" algn="just">
              <a:lnSpc>
                <a:spcPct val="80000"/>
              </a:lnSpc>
              <a:spcBef>
                <a:spcPts val="600"/>
              </a:spcBef>
              <a:buClr>
                <a:srgbClr val="D24717"/>
              </a:buClr>
              <a:buSzPct val="83000"/>
              <a:buFont typeface="Segoe UI Symbol" panose="020B0502040204020203"/>
              <a:buNone/>
              <a:tabLst>
                <a:tab pos="287020" algn="l"/>
              </a:tabLst>
            </a:pPr>
            <a:r>
              <a:rPr kumimoji="0" sz="22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Self-Service Provisioning: </a:t>
            </a:r>
            <a:r>
              <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With IaaS, users have the flexibility to provision and manage their infrastructure resources on-demand. They can allocate and configure VMs, storage, and networking resources without depending on the service provider.</a:t>
            </a:r>
            <a:endPar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335" indent="0" algn="just">
              <a:lnSpc>
                <a:spcPct val="80000"/>
              </a:lnSpc>
              <a:spcBef>
                <a:spcPts val="600"/>
              </a:spcBef>
              <a:buClr>
                <a:srgbClr val="D24717"/>
              </a:buClr>
              <a:buSzPct val="83000"/>
              <a:buFont typeface="Segoe UI Symbol" panose="020B0502040204020203"/>
              <a:buNone/>
              <a:tabLst>
                <a:tab pos="287020" algn="l"/>
              </a:tabLst>
            </a:pPr>
            <a:endPar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5080" indent="0" algn="just">
              <a:lnSpc>
                <a:spcPct val="80000"/>
              </a:lnSpc>
              <a:spcBef>
                <a:spcPts val="600"/>
              </a:spcBef>
              <a:buClr>
                <a:srgbClr val="D24717"/>
              </a:buClr>
              <a:buSzPct val="83000"/>
              <a:buFont typeface="Segoe UI Symbol" panose="020B0502040204020203"/>
              <a:buNone/>
              <a:tabLst>
                <a:tab pos="287020" algn="l"/>
              </a:tabLst>
            </a:pPr>
            <a:r>
              <a:rPr kumimoji="0" sz="2200" b="1"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Billing and Metering:</a:t>
            </a:r>
            <a:r>
              <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 IaaS follows a pay-per-use model, where users are billed based on their resource consumption. The service provider tracks the usage of virtual machines, storage, and network resources, allowing users to optimize their costs and allocate resources efficiently.</a:t>
            </a:r>
            <a:endParaRPr kumimoji="0" sz="22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335" indent="0" algn="just">
              <a:lnSpc>
                <a:spcPct val="80000"/>
              </a:lnSpc>
              <a:spcBef>
                <a:spcPts val="600"/>
              </a:spcBef>
              <a:buClr>
                <a:srgbClr val="D24717"/>
              </a:buClr>
              <a:buSzPct val="83000"/>
              <a:buFont typeface="Segoe UI Symbol" panose="020B0502040204020203"/>
              <a:buNone/>
              <a:tabLst>
                <a:tab pos="287020" algn="l"/>
              </a:tabLst>
            </a:pPr>
            <a:endParaRPr sz="2200">
              <a:latin typeface="Times New Roman" panose="02020603050405020304"/>
              <a:cs typeface="Times New Roman" panose="02020603050405020304"/>
            </a:endParaRP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6195">
              <a:lnSpc>
                <a:spcPts val="1665"/>
              </a:lnSpc>
            </a:pPr>
            <a:fld id="{81D60167-4931-47E6-BA6A-407CBD079E47}" type="slidenum">
              <a:rPr spc="-25" dirty="0"/>
            </a:fld>
            <a:endParaRPr spc="-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719073"/>
            <a:ext cx="1131570" cy="635000"/>
          </a:xfrm>
          <a:prstGeom prst="rect">
            <a:avLst/>
          </a:prstGeom>
        </p:spPr>
        <p:txBody>
          <a:bodyPr vert="horz" wrap="square" lIns="0" tIns="12065" rIns="0" bIns="0" rtlCol="0">
            <a:spAutoFit/>
          </a:bodyPr>
          <a:lstStyle/>
          <a:p>
            <a:pPr marL="12700">
              <a:lnSpc>
                <a:spcPct val="100000"/>
              </a:lnSpc>
              <a:spcBef>
                <a:spcPts val="95"/>
              </a:spcBef>
            </a:pPr>
            <a:r>
              <a:rPr sz="4000" spc="-70" dirty="0"/>
              <a:t>PaaS</a:t>
            </a:r>
            <a:endParaRPr sz="4000"/>
          </a:p>
        </p:txBody>
      </p:sp>
      <p:sp>
        <p:nvSpPr>
          <p:cNvPr id="3" name="object 3"/>
          <p:cNvSpPr/>
          <p:nvPr/>
        </p:nvSpPr>
        <p:spPr>
          <a:xfrm>
            <a:off x="146304"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D24717"/>
          </a:solidFill>
        </p:spPr>
        <p:txBody>
          <a:bodyPr wrap="square" lIns="0" tIns="0" rIns="0" bIns="0" rtlCol="0"/>
          <a:lstStyle/>
          <a:p/>
        </p:txBody>
      </p:sp>
      <p:sp>
        <p:nvSpPr>
          <p:cNvPr id="4" name="object 4"/>
          <p:cNvSpPr txBox="1"/>
          <p:nvPr/>
        </p:nvSpPr>
        <p:spPr>
          <a:xfrm>
            <a:off x="603250" y="1905126"/>
            <a:ext cx="8006080" cy="3755390"/>
          </a:xfrm>
          <a:prstGeom prst="rect">
            <a:avLst/>
          </a:prstGeom>
        </p:spPr>
        <p:txBody>
          <a:bodyPr vert="horz" wrap="square" lIns="0" tIns="67310" rIns="0" bIns="0" rtlCol="0">
            <a:spAutoFit/>
          </a:bodyPr>
          <a:lstStyle/>
          <a:p>
            <a:pPr marL="286385" marR="13970" indent="-274320" algn="just">
              <a:lnSpc>
                <a:spcPct val="80000"/>
              </a:lnSpc>
              <a:spcBef>
                <a:spcPts val="530"/>
              </a:spcBef>
              <a:buClr>
                <a:srgbClr val="D24717"/>
              </a:buClr>
              <a:buSzPct val="83000"/>
              <a:buFont typeface="Segoe UI Symbol" panose="020B0502040204020203"/>
              <a:buChar char="⚫"/>
              <a:tabLst>
                <a:tab pos="286385" algn="l"/>
              </a:tabLst>
            </a:pP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Platform-as-a-Service (PaaS) is a cloud computing model that provides a platform for developing, deploying, and managing applications over the internet. With PaaS, users can focus on application development and deployment without worrying about the underlying infrastructure and related tasks.</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12065" marR="13970" indent="0" algn="just">
              <a:lnSpc>
                <a:spcPct val="80000"/>
              </a:lnSpc>
              <a:spcBef>
                <a:spcPts val="530"/>
              </a:spcBef>
              <a:buClr>
                <a:srgbClr val="D24717"/>
              </a:buClr>
              <a:buSzPct val="83000"/>
              <a:buFont typeface="Segoe UI Symbol" panose="020B0502040204020203"/>
              <a:buNone/>
              <a:tabLst>
                <a:tab pos="286385" algn="l"/>
              </a:tabLst>
            </a:pP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286385" marR="5080" indent="-274320" algn="just">
              <a:lnSpc>
                <a:spcPct val="80000"/>
              </a:lnSpc>
              <a:spcBef>
                <a:spcPts val="600"/>
              </a:spcBef>
              <a:buClr>
                <a:srgbClr val="D24717"/>
              </a:buClr>
              <a:buSzPct val="83000"/>
              <a:buFont typeface="Segoe UI Symbol" panose="020B0502040204020203"/>
              <a:buChar char="⚫"/>
              <a:tabLst>
                <a:tab pos="286385" algn="l"/>
              </a:tabLst>
            </a:pPr>
            <a:r>
              <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rPr>
              <a:t>In the PaaS model, the service provider delivers a complete development environment, including the hardware infrastructure, operating system, runtime environment, development tools, and deployment services. Users can leverage these services to build, test, and deploy their applications more efficiently.</a:t>
            </a:r>
            <a:endParaRPr kumimoji="0" sz="2400" b="0" i="0" u="none" strike="noStrike" kern="0" cap="none" spc="-95" normalizeH="0" baseline="0" noProof="1" dirty="0">
              <a:solidFill>
                <a:schemeClr val="tx1"/>
              </a:solidFill>
              <a:latin typeface="Times New Roman" panose="02020603050405020304"/>
              <a:ea typeface="Arial" panose="020B0604020202020204" pitchFamily="34" charset="0"/>
              <a:cs typeface="Times New Roman" panose="02020603050405020304"/>
            </a:endParaRPr>
          </a:p>
          <a:p>
            <a:pPr marL="287020" indent="-274320" algn="just">
              <a:lnSpc>
                <a:spcPct val="100000"/>
              </a:lnSpc>
              <a:spcBef>
                <a:spcPts val="170"/>
              </a:spcBef>
              <a:buClr>
                <a:srgbClr val="D24717"/>
              </a:buClr>
              <a:buSzPct val="83000"/>
              <a:buFont typeface="Segoe UI Symbol" panose="020B0502040204020203"/>
              <a:buChar char="⚫"/>
              <a:tabLst>
                <a:tab pos="287020" algn="l"/>
              </a:tabLst>
            </a:pPr>
            <a:endParaRPr sz="1800">
              <a:latin typeface="Times New Roman" panose="02020603050405020304"/>
              <a:cs typeface="Times New Roman" panose="02020603050405020304"/>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30"/>
              </a:lnSpc>
            </a:pPr>
            <a:r>
              <a:rPr spc="-90" dirty="0"/>
              <a:t>IoT</a:t>
            </a:r>
            <a:r>
              <a:rPr spc="20" dirty="0"/>
              <a:t> </a:t>
            </a:r>
            <a:r>
              <a:rPr spc="-50" dirty="0"/>
              <a:t>Unit-5</a:t>
            </a:r>
            <a:endParaRPr spc="-5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6195">
              <a:lnSpc>
                <a:spcPts val="1665"/>
              </a:lnSpc>
            </a:pPr>
            <a:fld id="{81D60167-4931-47E6-BA6A-407CBD079E47}" type="slidenum">
              <a:rPr spc="-25" dirty="0"/>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platform-as-a-service-saas"/>
          <p:cNvPicPr>
            <a:picLocks noChangeAspect="1"/>
          </p:cNvPicPr>
          <p:nvPr/>
        </p:nvPicPr>
        <p:blipFill>
          <a:blip r:embed="rId1"/>
          <a:stretch>
            <a:fillRect/>
          </a:stretch>
        </p:blipFill>
        <p:spPr>
          <a:xfrm>
            <a:off x="1624330" y="762635"/>
            <a:ext cx="5812155"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733425" y="1290320"/>
            <a:ext cx="7677150" cy="42767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12052</Words>
  <Application>WPS Slides</Application>
  <PresentationFormat>On-screen Show (4:3)</PresentationFormat>
  <Paragraphs>266</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Franklin Gothic Medium</vt:lpstr>
      <vt:lpstr>Times New Roman</vt:lpstr>
      <vt:lpstr>Segoe UI Symbol</vt:lpstr>
      <vt:lpstr>Microsoft YaHei</vt:lpstr>
      <vt:lpstr>Arial Unicode MS</vt:lpstr>
      <vt:lpstr>Calibri</vt:lpstr>
      <vt:lpstr>Office Theme</vt:lpstr>
      <vt:lpstr>PowerPoint 演示文稿</vt:lpstr>
      <vt:lpstr>IaaS</vt:lpstr>
      <vt:lpstr>PowerPoint 演示文稿</vt:lpstr>
      <vt:lpstr>PowerPoint 演示文稿</vt:lpstr>
      <vt:lpstr>PowerPoint 演示文稿</vt:lpstr>
      <vt:lpstr>PowerPoint 演示文稿</vt:lpstr>
      <vt:lpstr>PaaS</vt:lpstr>
      <vt:lpstr>PowerPoint 演示文稿</vt:lpstr>
      <vt:lpstr>PowerPoint 演示文稿</vt:lpstr>
      <vt:lpstr>PowerPoint 演示文稿</vt:lpstr>
      <vt:lpstr>PowerPoint 演示文稿</vt:lpstr>
      <vt:lpstr>PowerPoint 演示文稿</vt:lpstr>
      <vt:lpstr>PowerPoint 演示文稿</vt:lpstr>
      <vt:lpstr>Properties and Characteristics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Service Oriented Architecture(SOA)</vt:lpstr>
      <vt:lpstr>Service Level Agreement (SLA)</vt:lpstr>
      <vt:lpstr>Enabling Technologies</vt:lpstr>
      <vt:lpstr>Common Features of Cloud Providers</vt:lpstr>
      <vt:lpstr>Windows Azure</vt:lpstr>
      <vt:lpstr>Amazon EC2</vt:lpstr>
      <vt:lpstr>Google App Engine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Yogesh</dc:creator>
  <cp:lastModifiedBy>Mayank Banchhor</cp:lastModifiedBy>
  <cp:revision>13</cp:revision>
  <dcterms:created xsi:type="dcterms:W3CDTF">2025-02-07T09:22:00Z</dcterms:created>
  <dcterms:modified xsi:type="dcterms:W3CDTF">2025-04-24T04:23:08Z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2023-05-25T16:30:00Z</vt:filetime>
  </property>
  <property fmtid="{D5CDD505-2E9C-101B-9397-08002B2CF9AE}" pid="3" name="Creator">
    <vt:lpwstr>Microsoft® PowerPoint® 2019</vt:lpwstr>
  </property>
  <property fmtid="{D5CDD505-2E9C-101B-9397-08002B2CF9AE}" pid="4" name="LastSaved">
    <vt:filetime>2025-02-07T16:30:00Z</vt:filetime>
  </property>
  <property fmtid="{D5CDD505-2E9C-101B-9397-08002B2CF9AE}" pid="5" name="Producer">
    <vt:lpwstr>Microsoft® PowerPoint® 2019</vt:lpwstr>
  </property>
  <property fmtid="{D5CDD505-2E9C-101B-9397-08002B2CF9AE}" pid="6" name="ICV">
    <vt:lpwstr>46B5BA6B76B04530AAA65E341F8D2767_12</vt:lpwstr>
  </property>
  <property fmtid="{D5CDD505-2E9C-101B-9397-08002B2CF9AE}" pid="7" name="KSOProductBuildVer">
    <vt:lpwstr>2057-12.2.0.20796</vt:lpwstr>
  </property>
</Properties>
</file>