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1" r:id="rId16"/>
    <p:sldId id="272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57400"/>
            <a:ext cx="4570560" cy="251316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7"/>
          <p:cNvPicPr/>
          <p:nvPr/>
        </p:nvPicPr>
        <p:blipFill>
          <a:blip r:embed="rId14"/>
          <a:stretch/>
        </p:blipFill>
        <p:spPr>
          <a:xfrm>
            <a:off x="4572000" y="2057400"/>
            <a:ext cx="4570560" cy="2513160"/>
          </a:xfrm>
          <a:prstGeom prst="rect">
            <a:avLst/>
          </a:prstGeom>
          <a:ln>
            <a:noFill/>
          </a:ln>
        </p:spPr>
      </p:pic>
      <p:pic>
        <p:nvPicPr>
          <p:cNvPr id="2" name="Picture 8"/>
          <p:cNvPicPr/>
          <p:nvPr/>
        </p:nvPicPr>
        <p:blipFill>
          <a:blip r:embed="rId15"/>
          <a:srcRect l="17441" r="9310"/>
          <a:stretch/>
        </p:blipFill>
        <p:spPr>
          <a:xfrm>
            <a:off x="76320" y="152280"/>
            <a:ext cx="3198960" cy="684360"/>
          </a:xfrm>
          <a:prstGeom prst="rect">
            <a:avLst/>
          </a:prstGeom>
          <a:ln>
            <a:noFill/>
          </a:ln>
        </p:spPr>
      </p:pic>
      <p:pic>
        <p:nvPicPr>
          <p:cNvPr id="3" name="Picture 9"/>
          <p:cNvPicPr/>
          <p:nvPr/>
        </p:nvPicPr>
        <p:blipFill>
          <a:blip r:embed="rId16"/>
          <a:srcRect r="44003"/>
          <a:stretch/>
        </p:blipFill>
        <p:spPr>
          <a:xfrm>
            <a:off x="6435720" y="5943600"/>
            <a:ext cx="2513160" cy="703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0148" y="2227266"/>
            <a:ext cx="3455376" cy="2142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GB" sz="22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GB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Rekomendasi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 Collaborative Filtering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Travel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Haruni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Mobil </a:t>
            </a:r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GB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  <a:p>
            <a:pPr algn="just"/>
            <a:r>
              <a:rPr lang="en-GB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280" y="4765431"/>
            <a:ext cx="5149482" cy="1927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Nama		: </a:t>
            </a:r>
            <a:r>
              <a:rPr lang="en-US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Muhammad Aditya Putra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NPM		: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1B117042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Jurusan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	: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Sistem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Informasi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Pembimbing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 </a:t>
            </a:r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Widya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Silfianti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-850392" y="27432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Rancangan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UML (Unified Model Language)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383" y="965178"/>
            <a:ext cx="816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 smtClean="0">
                <a:latin typeface="+mj-lt"/>
              </a:rPr>
              <a:t>Class Diagram</a:t>
            </a:r>
            <a:endParaRPr lang="en-US" altLang="en-US" sz="20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9383" y="1043857"/>
            <a:ext cx="0" cy="248543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055" y="765045"/>
            <a:ext cx="4662070" cy="60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-850392" y="27432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Rancangan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Struktur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Navigasi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383" y="965178"/>
            <a:ext cx="816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 err="1" smtClean="0">
                <a:latin typeface="+mj-lt"/>
              </a:rPr>
              <a:t>Struktur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dirty="0" err="1" smtClean="0">
                <a:latin typeface="+mj-lt"/>
              </a:rPr>
              <a:t>Navigasi</a:t>
            </a:r>
            <a:endParaRPr lang="en-US" altLang="en-US" sz="20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9383" y="1043857"/>
            <a:ext cx="0" cy="248543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3" y="1809750"/>
            <a:ext cx="6487478" cy="3173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1809750"/>
            <a:ext cx="6619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7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850392" y="27432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Rancangan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Struktur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Database</a:t>
            </a: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" y="1292400"/>
            <a:ext cx="8973978" cy="36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78408" y="56484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 Program</a:t>
            </a: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3" y="879822"/>
            <a:ext cx="5022943" cy="4816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15" y="1096339"/>
            <a:ext cx="2695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9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78408" y="56484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 Program</a:t>
            </a: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r="14850"/>
          <a:stretch/>
        </p:blipFill>
        <p:spPr>
          <a:xfrm>
            <a:off x="168570" y="1188913"/>
            <a:ext cx="5829300" cy="3824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50" y="1077289"/>
            <a:ext cx="2314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2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78408" y="56484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Kesimp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ulan</a:t>
            </a:r>
            <a:endParaRPr lang="en-US" sz="2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628" y="1563526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harterBT-Roman"/>
              </a:rPr>
              <a:t>Sistem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rekomendasi</a:t>
            </a:r>
            <a:r>
              <a:rPr lang="en-GB" dirty="0">
                <a:latin typeface="CharterBT-Roman"/>
              </a:rPr>
              <a:t> </a:t>
            </a:r>
            <a:r>
              <a:rPr lang="en-GB" i="1" dirty="0">
                <a:latin typeface="CharterBT-Italic"/>
              </a:rPr>
              <a:t>web mobile traveller </a:t>
            </a:r>
            <a:r>
              <a:rPr lang="en-GB" dirty="0" err="1">
                <a:latin typeface="CharterBT-Roman"/>
              </a:rPr>
              <a:t>menggunakan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metode</a:t>
            </a:r>
            <a:r>
              <a:rPr lang="en-GB" dirty="0">
                <a:latin typeface="CharterBT-Roman"/>
              </a:rPr>
              <a:t> </a:t>
            </a:r>
            <a:r>
              <a:rPr lang="en-GB" i="1" dirty="0">
                <a:latin typeface="CharterBT-Italic"/>
              </a:rPr>
              <a:t>collaborative</a:t>
            </a:r>
          </a:p>
          <a:p>
            <a:r>
              <a:rPr lang="en-GB" i="1" dirty="0">
                <a:latin typeface="CharterBT-Italic"/>
              </a:rPr>
              <a:t>filtering </a:t>
            </a:r>
            <a:r>
              <a:rPr lang="en-GB" dirty="0" err="1">
                <a:latin typeface="CharterBT-Roman"/>
              </a:rPr>
              <a:t>dan</a:t>
            </a:r>
            <a:r>
              <a:rPr lang="en-GB" dirty="0">
                <a:latin typeface="CharterBT-Roman"/>
              </a:rPr>
              <a:t> framework </a:t>
            </a:r>
            <a:r>
              <a:rPr lang="en-GB" dirty="0" err="1">
                <a:latin typeface="CharterBT-Roman"/>
              </a:rPr>
              <a:t>laravel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telah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selesai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dibuat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dan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selesai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diuji</a:t>
            </a:r>
            <a:endParaRPr lang="en-GB" dirty="0">
              <a:latin typeface="CharterBT-Roman"/>
            </a:endParaRPr>
          </a:p>
          <a:p>
            <a:r>
              <a:rPr lang="en-GB" dirty="0" err="1">
                <a:latin typeface="CharterBT-Roman"/>
              </a:rPr>
              <a:t>coba</a:t>
            </a:r>
            <a:r>
              <a:rPr lang="en-GB" dirty="0">
                <a:latin typeface="CharterBT-Roman"/>
              </a:rPr>
              <a:t>. </a:t>
            </a:r>
            <a:r>
              <a:rPr lang="en-GB" dirty="0" err="1">
                <a:latin typeface="CharterBT-Roman"/>
              </a:rPr>
              <a:t>Diharapkan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dengan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adanya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sistem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ini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dapat</a:t>
            </a:r>
            <a:r>
              <a:rPr lang="en-GB" dirty="0">
                <a:latin typeface="CharterBT-Roman"/>
              </a:rPr>
              <a:t> </a:t>
            </a:r>
            <a:r>
              <a:rPr lang="en-GB" dirty="0" err="1">
                <a:latin typeface="CharterBT-Roman"/>
              </a:rPr>
              <a:t>membantu</a:t>
            </a:r>
            <a:r>
              <a:rPr lang="en-GB" dirty="0">
                <a:latin typeface="CharterBT-Roman"/>
              </a:rPr>
              <a:t> </a:t>
            </a:r>
            <a:r>
              <a:rPr lang="en-GB" i="1" dirty="0">
                <a:latin typeface="CharterBT-Italic"/>
              </a:rPr>
              <a:t>traveller </a:t>
            </a:r>
            <a:r>
              <a:rPr lang="en-GB" dirty="0" err="1">
                <a:latin typeface="CharterBT-Roman"/>
              </a:rPr>
              <a:t>dalam</a:t>
            </a:r>
            <a:endParaRPr lang="en-GB" dirty="0">
              <a:latin typeface="CharterBT-Roman"/>
            </a:endParaRPr>
          </a:p>
          <a:p>
            <a:r>
              <a:rPr lang="fi-FI" dirty="0">
                <a:latin typeface="CharterBT-Roman"/>
              </a:rPr>
              <a:t>menyiapkan kebutuhan informasi sebelum melakukan perjalanan.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4137" y="3707089"/>
            <a:ext cx="8147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GB" sz="1800" dirty="0" err="1" smtClean="0">
                <a:latin typeface="CharterBT-Roman"/>
              </a:rPr>
              <a:t>Sistem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ini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dapat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digunakan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i="1" dirty="0">
                <a:latin typeface="CharterBT-Italic"/>
              </a:rPr>
              <a:t>traveller </a:t>
            </a:r>
            <a:r>
              <a:rPr lang="en-GB" sz="1800" dirty="0" err="1">
                <a:latin typeface="CharterBT-Roman"/>
              </a:rPr>
              <a:t>untuk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berdiskusi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tentang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pertanyaan</a:t>
            </a:r>
            <a:r>
              <a:rPr lang="en-GB" sz="1800" dirty="0" smtClean="0">
                <a:latin typeface="CharterBT-Roman"/>
              </a:rPr>
              <a:t> </a:t>
            </a:r>
            <a:br>
              <a:rPr lang="en-GB" sz="1800" dirty="0" smtClean="0">
                <a:latin typeface="CharterBT-Roman"/>
              </a:rPr>
            </a:br>
            <a:r>
              <a:rPr lang="en-GB" sz="1800" dirty="0" smtClean="0">
                <a:latin typeface="CharterBT-Roman"/>
              </a:rPr>
              <a:t>    yang </a:t>
            </a:r>
            <a:r>
              <a:rPr lang="en-GB" sz="1800" dirty="0" err="1">
                <a:latin typeface="CharterBT-Roman"/>
              </a:rPr>
              <a:t>berkaitan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dengan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i="1" dirty="0">
                <a:latin typeface="CharterBT-Italic"/>
              </a:rPr>
              <a:t>travelling </a:t>
            </a:r>
            <a:r>
              <a:rPr lang="en-GB" sz="1800" dirty="0" err="1">
                <a:latin typeface="CharterBT-Roman"/>
              </a:rPr>
              <a:t>atau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berwisata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4137" y="3302451"/>
            <a:ext cx="7889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GB" sz="1800" dirty="0" err="1" smtClean="0">
                <a:latin typeface="CharterBT-Roman"/>
              </a:rPr>
              <a:t>Sistem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ini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dapat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menampilkan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informasi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rekomendasi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tempat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wisata</a:t>
            </a:r>
            <a:endParaRPr lang="en-GB" sz="1800" dirty="0" smtClean="0">
              <a:latin typeface="CharterBT-Roman"/>
            </a:endParaRPr>
          </a:p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4136" y="4418601"/>
            <a:ext cx="80184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GB" sz="1800" dirty="0" err="1" smtClean="0">
                <a:latin typeface="CharterBT-Roman"/>
              </a:rPr>
              <a:t>Sistem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ini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dapat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digunakan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i="1" dirty="0">
                <a:latin typeface="CharterBT-Italic"/>
              </a:rPr>
              <a:t>traveller </a:t>
            </a:r>
            <a:r>
              <a:rPr lang="en-GB" sz="1800" dirty="0" err="1">
                <a:latin typeface="CharterBT-Roman"/>
              </a:rPr>
              <a:t>untuk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mencari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>
                <a:latin typeface="CharterBT-Roman"/>
              </a:rPr>
              <a:t>teman</a:t>
            </a:r>
            <a:r>
              <a:rPr lang="en-GB" sz="1800" dirty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barengan</a:t>
            </a:r>
            <a:r>
              <a:rPr lang="en-GB" sz="1800" dirty="0" smtClean="0">
                <a:latin typeface="CharterBT-Roman"/>
              </a:rPr>
              <a:t> </a:t>
            </a:r>
            <a:r>
              <a:rPr lang="en-GB" sz="1800" dirty="0" err="1" smtClean="0">
                <a:latin typeface="CharterBT-Roman"/>
              </a:rPr>
              <a:t>dalam</a:t>
            </a:r>
            <a:r>
              <a:rPr lang="en-GB" sz="1800" dirty="0" smtClean="0">
                <a:latin typeface="CharterBT-Roman"/>
              </a:rPr>
              <a:t> </a:t>
            </a:r>
            <a:br>
              <a:rPr lang="en-GB" sz="1800" dirty="0" smtClean="0">
                <a:latin typeface="CharterBT-Roman"/>
              </a:rPr>
            </a:br>
            <a:r>
              <a:rPr lang="en-GB" sz="1800" dirty="0" smtClean="0">
                <a:latin typeface="CharterBT-Roman"/>
              </a:rPr>
              <a:t>   </a:t>
            </a:r>
            <a:r>
              <a:rPr lang="en-GB" sz="1800" dirty="0" err="1" smtClean="0">
                <a:latin typeface="CharterBT-Roman"/>
              </a:rPr>
              <a:t>berwisata</a:t>
            </a:r>
            <a:endParaRPr lang="en-GB" sz="1800" dirty="0"/>
          </a:p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088" y="1671445"/>
            <a:ext cx="8540" cy="984490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1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0" y="5483160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Latar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Belakang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323" y="1148464"/>
            <a:ext cx="198067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 b="1" i="1" dirty="0" err="1" smtClean="0">
                <a:latin typeface="Arial" panose="020B0604020202020204" pitchFamily="34" charset="0"/>
              </a:rPr>
              <a:t>Traveller</a:t>
            </a:r>
            <a:r>
              <a:rPr lang="en-US" altLang="en-US" sz="2500" b="1" i="1" dirty="0" smtClean="0">
                <a:latin typeface="Arial" panose="020B0604020202020204" pitchFamily="34" charset="0"/>
              </a:rPr>
              <a:t> ? </a:t>
            </a:r>
            <a:r>
              <a:rPr lang="en-US" altLang="en-US" sz="2500" b="1" dirty="0" smtClean="0">
                <a:latin typeface="Arial" panose="020B0604020202020204" pitchFamily="34" charset="0"/>
              </a:rPr>
              <a:t> </a:t>
            </a:r>
            <a:endParaRPr lang="en-GB" altLang="en-US" sz="25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16670" y="1076115"/>
            <a:ext cx="489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1800" dirty="0" err="1" smtClean="0">
                <a:latin typeface="+mj-lt"/>
              </a:rPr>
              <a:t>penjelajah</a:t>
            </a:r>
            <a:r>
              <a:rPr lang="en-GB" sz="1800" dirty="0" smtClean="0">
                <a:latin typeface="+mj-lt"/>
              </a:rPr>
              <a:t>, </a:t>
            </a:r>
            <a:r>
              <a:rPr lang="en-GB" sz="1800" dirty="0" err="1" smtClean="0">
                <a:latin typeface="+mj-lt"/>
              </a:rPr>
              <a:t>wisatawan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 err="1">
                <a:latin typeface="+mj-lt"/>
              </a:rPr>
              <a:t>pengembara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 err="1">
                <a:latin typeface="+mj-lt"/>
              </a:rPr>
              <a:t>pelancong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 err="1" smtClean="0">
                <a:latin typeface="+mj-lt"/>
              </a:rPr>
              <a:t>turis</a:t>
            </a:r>
            <a:r>
              <a:rPr lang="en-GB" sz="1800" dirty="0">
                <a:latin typeface="+mj-lt"/>
              </a:rPr>
              <a:t>.</a:t>
            </a:r>
            <a:endParaRPr lang="en-US" altLang="en-US" sz="1800" dirty="0">
              <a:latin typeface="+mj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979" y="3354703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Kebutuhan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informasi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rekomendasi</a:t>
            </a:r>
            <a:r>
              <a:rPr lang="en-US" altLang="en-US" sz="1800" dirty="0" smtClean="0">
                <a:latin typeface="Arial" panose="020B0604020202020204" pitchFamily="34" charset="0"/>
              </a:rPr>
              <a:t> para </a:t>
            </a:r>
            <a:r>
              <a:rPr lang="en-US" altLang="en-US" sz="1800" i="1" dirty="0" err="1" smtClean="0">
                <a:latin typeface="Arial" panose="020B0604020202020204" pitchFamily="34" charset="0"/>
              </a:rPr>
              <a:t>Traveller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sebelum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melakukan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perjalanan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2979" y="4346458"/>
            <a:ext cx="2615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Tujuan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Perjalanan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07033" y="4340973"/>
            <a:ext cx="2930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Akomodasi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Transportasi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2979" y="4729046"/>
            <a:ext cx="2067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Teman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Kegiatan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7033" y="4780710"/>
            <a:ext cx="2661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Bermalam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/ </a:t>
            </a:r>
            <a:r>
              <a:rPr lang="en-US" altLang="en-US" sz="1800" dirty="0" err="1">
                <a:latin typeface="Arial" panose="020B0604020202020204" pitchFamily="34" charset="0"/>
              </a:rPr>
              <a:t>menginap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3323" y="2211061"/>
            <a:ext cx="3578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 smtClean="0">
                <a:latin typeface="Arial" panose="020B0604020202020204" pitchFamily="34" charset="0"/>
              </a:rPr>
              <a:t>Collaborative Filtering ? </a:t>
            </a:r>
            <a:r>
              <a:rPr lang="en-US" altLang="en-US" sz="2200" b="1" dirty="0" smtClean="0">
                <a:latin typeface="Arial" panose="020B0604020202020204" pitchFamily="34" charset="0"/>
              </a:rPr>
              <a:t> </a:t>
            </a:r>
            <a:endParaRPr lang="en-GB" altLang="en-US" sz="22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6670" y="2095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+mj-lt"/>
              </a:rPr>
              <a:t>salah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satu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teknik</a:t>
            </a:r>
            <a:r>
              <a:rPr lang="en-GB" dirty="0">
                <a:latin typeface="+mj-lt"/>
              </a:rPr>
              <a:t> yang paling </a:t>
            </a:r>
            <a:r>
              <a:rPr lang="en-GB" dirty="0" err="1">
                <a:latin typeface="+mj-lt"/>
              </a:rPr>
              <a:t>dikenal</a:t>
            </a:r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dalam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menghasilkan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sistem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rekomendasi</a:t>
            </a:r>
            <a:endParaRPr lang="en-GB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21625" y="1203766"/>
            <a:ext cx="0" cy="461962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44023" y="2187475"/>
            <a:ext cx="0" cy="461962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86040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Rumusan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Masalah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083712"/>
            <a:ext cx="8167112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n-GB" sz="2500" dirty="0" err="1" smtClean="0">
                <a:latin typeface="+mj-lt"/>
              </a:rPr>
              <a:t>Bagaimana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membangun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 smtClean="0">
                <a:latin typeface="+mj-lt"/>
              </a:rPr>
              <a:t>sistem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 err="1" smtClean="0">
                <a:latin typeface="+mj-lt"/>
              </a:rPr>
              <a:t>rekomendasi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>
                <a:latin typeface="+mj-lt"/>
              </a:rPr>
              <a:t>web mobile yang </a:t>
            </a:r>
            <a:r>
              <a:rPr lang="en-GB" sz="2500" dirty="0" err="1">
                <a:latin typeface="+mj-lt"/>
              </a:rPr>
              <a:t>menerapkan</a:t>
            </a:r>
            <a:r>
              <a:rPr lang="en-GB" sz="2500" dirty="0">
                <a:latin typeface="+mj-lt"/>
              </a:rPr>
              <a:t> </a:t>
            </a:r>
            <a:r>
              <a:rPr lang="en-GB" sz="2500" i="1" dirty="0">
                <a:latin typeface="+mj-lt"/>
              </a:rPr>
              <a:t>item collaborative </a:t>
            </a:r>
            <a:r>
              <a:rPr lang="en-GB" sz="2500" i="1" dirty="0" smtClean="0">
                <a:latin typeface="+mj-lt"/>
              </a:rPr>
              <a:t>filtering </a:t>
            </a:r>
            <a:r>
              <a:rPr lang="en-GB" sz="2500" dirty="0" err="1" smtClean="0">
                <a:latin typeface="+mj-lt"/>
              </a:rPr>
              <a:t>sehingga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>
                <a:latin typeface="+mj-lt"/>
              </a:rPr>
              <a:t>para </a:t>
            </a:r>
            <a:r>
              <a:rPr lang="en-GB" sz="2500" i="1" dirty="0">
                <a:latin typeface="+mj-lt"/>
              </a:rPr>
              <a:t>traveller </a:t>
            </a:r>
            <a:r>
              <a:rPr lang="en-GB" sz="2500" dirty="0" err="1">
                <a:latin typeface="+mj-lt"/>
              </a:rPr>
              <a:t>mendapatkan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rekomendasi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informasi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tempat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 smtClean="0">
                <a:latin typeface="+mj-lt"/>
              </a:rPr>
              <a:t>wisata</a:t>
            </a:r>
            <a:r>
              <a:rPr lang="en-GB" sz="2500" dirty="0" smtClean="0">
                <a:latin typeface="+mj-lt"/>
              </a:rPr>
              <a:t>, </a:t>
            </a:r>
            <a:r>
              <a:rPr lang="en-GB" sz="2500" dirty="0" err="1" smtClean="0">
                <a:latin typeface="+mj-lt"/>
              </a:rPr>
              <a:t>informasi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rumah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singgah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dan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informasi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untuk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mencari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teman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perjalanan</a:t>
            </a:r>
            <a:r>
              <a:rPr lang="en-GB" sz="2500" dirty="0">
                <a:latin typeface="+mj-lt"/>
              </a:rPr>
              <a:t>.</a:t>
            </a:r>
            <a:endParaRPr lang="en-US" altLang="en-US" sz="25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2204273"/>
            <a:ext cx="0" cy="1761058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8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86040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Batasan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Masalah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199" y="2157154"/>
            <a:ext cx="81671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500" dirty="0" err="1" smtClean="0">
                <a:latin typeface="+mj-lt"/>
              </a:rPr>
              <a:t>Pembuatan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 err="1" smtClean="0">
                <a:latin typeface="+mj-lt"/>
              </a:rPr>
              <a:t>sistem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rekomendasi</a:t>
            </a:r>
            <a:r>
              <a:rPr lang="en-GB" sz="2500" dirty="0">
                <a:latin typeface="+mj-lt"/>
              </a:rPr>
              <a:t> web mobile </a:t>
            </a:r>
            <a:r>
              <a:rPr lang="en-GB" sz="2500" i="1" dirty="0">
                <a:latin typeface="+mj-lt"/>
              </a:rPr>
              <a:t>traveller </a:t>
            </a:r>
            <a:r>
              <a:rPr lang="en-GB" sz="2500" dirty="0" err="1">
                <a:latin typeface="+mj-lt"/>
              </a:rPr>
              <a:t>menggunakan</a:t>
            </a:r>
            <a:r>
              <a:rPr lang="en-GB" sz="2500" dirty="0">
                <a:latin typeface="+mj-lt"/>
              </a:rPr>
              <a:t> </a:t>
            </a:r>
            <a:r>
              <a:rPr lang="en-GB" sz="2500" i="1" dirty="0">
                <a:latin typeface="+mj-lt"/>
              </a:rPr>
              <a:t>Framework </a:t>
            </a:r>
            <a:r>
              <a:rPr lang="en-GB" sz="2500" dirty="0" err="1" smtClean="0">
                <a:latin typeface="+mj-lt"/>
              </a:rPr>
              <a:t>Php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 smtClean="0">
                <a:latin typeface="+mj-lt"/>
              </a:rPr>
              <a:t>Laravel</a:t>
            </a:r>
            <a:r>
              <a:rPr lang="en-GB" sz="2500" dirty="0">
                <a:latin typeface="+mj-lt"/>
              </a:rPr>
              <a:t>, </a:t>
            </a:r>
            <a:r>
              <a:rPr lang="en-GB" sz="2500" i="1" dirty="0">
                <a:latin typeface="+mj-lt"/>
              </a:rPr>
              <a:t>Framework </a:t>
            </a:r>
            <a:r>
              <a:rPr lang="en-GB" sz="2500" dirty="0" err="1">
                <a:latin typeface="+mj-lt"/>
              </a:rPr>
              <a:t>Bootsraps</a:t>
            </a:r>
            <a:r>
              <a:rPr lang="en-GB" sz="2500" dirty="0">
                <a:latin typeface="+mj-lt"/>
              </a:rPr>
              <a:t> </a:t>
            </a:r>
            <a:r>
              <a:rPr lang="en-GB" sz="2500" dirty="0" err="1">
                <a:latin typeface="+mj-lt"/>
              </a:rPr>
              <a:t>dan</a:t>
            </a:r>
            <a:r>
              <a:rPr lang="en-GB" sz="2500" dirty="0">
                <a:latin typeface="+mj-lt"/>
              </a:rPr>
              <a:t> database </a:t>
            </a:r>
            <a:r>
              <a:rPr lang="en-GB" sz="2500" dirty="0" err="1">
                <a:latin typeface="+mj-lt"/>
              </a:rPr>
              <a:t>MySql</a:t>
            </a:r>
            <a:endParaRPr lang="en-US" altLang="en-US" sz="25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199" y="2277715"/>
            <a:ext cx="0" cy="1031296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7008" y="3809162"/>
            <a:ext cx="8167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500" dirty="0" err="1">
                <a:latin typeface="+mj-lt"/>
              </a:rPr>
              <a:t>M</a:t>
            </a:r>
            <a:r>
              <a:rPr lang="en-GB" sz="2500" dirty="0" err="1" smtClean="0">
                <a:latin typeface="+mj-lt"/>
              </a:rPr>
              <a:t>etode</a:t>
            </a:r>
            <a:r>
              <a:rPr lang="en-GB" sz="2500" dirty="0" smtClean="0">
                <a:latin typeface="+mj-lt"/>
              </a:rPr>
              <a:t> </a:t>
            </a:r>
            <a:r>
              <a:rPr lang="en-GB" sz="2500" i="1" dirty="0">
                <a:latin typeface="+mj-lt"/>
              </a:rPr>
              <a:t>Item base collaborative filtering</a:t>
            </a:r>
            <a:endParaRPr lang="en-US" altLang="en-US" sz="2500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7008" y="3887841"/>
            <a:ext cx="0" cy="328914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2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Tujuan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Penulisan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5408" y="1258120"/>
            <a:ext cx="82267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400" dirty="0" err="1"/>
              <a:t>M</a:t>
            </a:r>
            <a:r>
              <a:rPr lang="en-GB" sz="2400" dirty="0" err="1" smtClean="0"/>
              <a:t>embuat</a:t>
            </a:r>
            <a:r>
              <a:rPr lang="en-GB" sz="2400" dirty="0" smtClean="0"/>
              <a:t> </a:t>
            </a:r>
            <a:r>
              <a:rPr lang="en-GB" sz="2400" dirty="0" err="1"/>
              <a:t>sistem</a:t>
            </a:r>
            <a:r>
              <a:rPr lang="en-GB" sz="2400" dirty="0"/>
              <a:t> </a:t>
            </a:r>
            <a:r>
              <a:rPr lang="en-GB" sz="2400" dirty="0" err="1"/>
              <a:t>rekomendasi</a:t>
            </a:r>
            <a:r>
              <a:rPr lang="en-GB" sz="2400" dirty="0"/>
              <a:t> web </a:t>
            </a:r>
            <a:r>
              <a:rPr lang="en-GB" sz="2400" dirty="0" smtClean="0"/>
              <a:t>mobile yang </a:t>
            </a:r>
            <a:r>
              <a:rPr lang="en-GB" sz="2400" dirty="0" err="1"/>
              <a:t>bisa</a:t>
            </a:r>
            <a:r>
              <a:rPr lang="en-GB" sz="2400" dirty="0"/>
              <a:t>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smtClean="0"/>
              <a:t>para </a:t>
            </a:r>
            <a:r>
              <a:rPr lang="en-GB" sz="2400" i="1" dirty="0" smtClean="0"/>
              <a:t>traveller </a:t>
            </a:r>
            <a:r>
              <a:rPr lang="en-GB" sz="2400" dirty="0" err="1" smtClean="0"/>
              <a:t>mendapatkan</a:t>
            </a:r>
            <a:r>
              <a:rPr lang="en-GB" sz="2400" dirty="0" smtClean="0"/>
              <a:t> </a:t>
            </a:r>
            <a:r>
              <a:rPr lang="en-GB" sz="2400" dirty="0" err="1" smtClean="0"/>
              <a:t>rekomendasi</a:t>
            </a:r>
            <a:r>
              <a:rPr lang="en-GB" sz="2400" dirty="0" smtClean="0"/>
              <a:t> </a:t>
            </a:r>
            <a:r>
              <a:rPr lang="en-GB" sz="2400" dirty="0" err="1" smtClean="0"/>
              <a:t>informasi</a:t>
            </a:r>
            <a:endParaRPr lang="en-US" altLang="en-US" sz="24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45408" y="1382754"/>
            <a:ext cx="0" cy="648269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9233" y="2397637"/>
            <a:ext cx="7016262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FontTx/>
              <a:buBlip>
                <a:blip r:embed="rId4"/>
              </a:buBlip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Wisata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FontTx/>
              <a:buBlip>
                <a:blip r:embed="rId4"/>
              </a:buBlip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Teman</a:t>
            </a:r>
            <a:r>
              <a:rPr lang="en-US" sz="2000" dirty="0" smtClean="0"/>
              <a:t> </a:t>
            </a:r>
            <a:r>
              <a:rPr lang="en-US" sz="2000" dirty="0" err="1" smtClean="0"/>
              <a:t>Perjalanan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 </a:t>
            </a:r>
          </a:p>
          <a:p>
            <a:pPr>
              <a:buFontTx/>
              <a:buBlip>
                <a:blip r:embed="rId4"/>
              </a:buBlip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Singgah</a:t>
            </a:r>
            <a:endParaRPr lang="en-US" sz="2000" dirty="0" smtClean="0"/>
          </a:p>
          <a:p>
            <a:pPr>
              <a:buFontTx/>
              <a:buBlip>
                <a:blip r:embed="rId4"/>
              </a:buBlip>
              <a:defRPr/>
            </a:pPr>
            <a:endParaRPr lang="en-US" sz="2000" dirty="0"/>
          </a:p>
          <a:p>
            <a:pPr>
              <a:buFontTx/>
              <a:buBlip>
                <a:blip r:embed="rId4"/>
              </a:buBlip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98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2880" y="-10105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Metologi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Penelitian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27640" y="1496029"/>
            <a:ext cx="8610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SDLC (</a:t>
            </a:r>
            <a:r>
              <a:rPr lang="id-ID" altLang="en-US" i="1" dirty="0" smtClean="0"/>
              <a:t>System Development Life Cycle</a:t>
            </a:r>
            <a:r>
              <a:rPr lang="en-US" altLang="en-US" i="1" dirty="0" smtClean="0"/>
              <a:t>) Waterfall</a:t>
            </a:r>
            <a:endParaRPr lang="en-US" alt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34183" y="2564689"/>
            <a:ext cx="7672754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Tx/>
              <a:buBlip>
                <a:blip r:embed="rId4"/>
              </a:buBlip>
              <a:defRPr/>
            </a:pPr>
            <a:r>
              <a:rPr lang="en-GB" sz="2400" dirty="0" err="1"/>
              <a:t>Analisis</a:t>
            </a:r>
            <a:r>
              <a:rPr lang="en-GB" sz="2400" dirty="0"/>
              <a:t> </a:t>
            </a:r>
            <a:r>
              <a:rPr lang="en-GB" sz="2400" dirty="0" err="1" smtClean="0"/>
              <a:t>Desifinisi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marL="457200" indent="-457200">
              <a:buFontTx/>
              <a:buBlip>
                <a:blip r:embed="rId4"/>
              </a:buBlip>
              <a:defRPr/>
            </a:pPr>
            <a:r>
              <a:rPr lang="en-GB" sz="2400" dirty="0" err="1"/>
              <a:t>Desain</a:t>
            </a:r>
            <a:r>
              <a:rPr lang="en-GB" sz="2400" dirty="0"/>
              <a:t> </a:t>
            </a:r>
            <a:r>
              <a:rPr lang="en-GB" sz="2400" dirty="0" err="1" smtClean="0"/>
              <a:t>Sistem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457200" indent="-457200">
              <a:buFontTx/>
              <a:buBlip>
                <a:blip r:embed="rId4"/>
              </a:buBlip>
              <a:defRPr/>
            </a:pPr>
            <a:r>
              <a:rPr lang="en-GB" sz="2400" dirty="0" err="1" smtClean="0"/>
              <a:t>Implementasi</a:t>
            </a:r>
            <a:endParaRPr lang="en-GB" sz="2400" dirty="0" smtClean="0"/>
          </a:p>
          <a:p>
            <a:pPr marL="457200" indent="-457200">
              <a:buBlip>
                <a:blip r:embed="rId4"/>
              </a:buBlip>
              <a:defRPr/>
            </a:pPr>
            <a:r>
              <a:rPr lang="en-GB" sz="2400" dirty="0" err="1" smtClean="0"/>
              <a:t>Pengujian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Blip>
                <a:blip r:embed="rId4"/>
              </a:buBlip>
              <a:defRPr/>
            </a:pPr>
            <a:r>
              <a:rPr lang="en-GB" sz="2400" dirty="0" err="1"/>
              <a:t>Pemeliharaan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55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-731520" y="-75744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Analisis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Kebutuhan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" y="1676664"/>
            <a:ext cx="4544568" cy="4012204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125545"/>
            <a:ext cx="7456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400" dirty="0" err="1">
                <a:cs typeface="Calibri" panose="020F0502020204030204" pitchFamily="34" charset="0"/>
              </a:rPr>
              <a:t>Analisis</a:t>
            </a:r>
            <a:r>
              <a:rPr lang="en-GB" sz="2400" dirty="0">
                <a:cs typeface="Calibri" panose="020F0502020204030204" pitchFamily="34" charset="0"/>
              </a:rPr>
              <a:t> </a:t>
            </a:r>
            <a:r>
              <a:rPr lang="en-GB" sz="2400" dirty="0" err="1">
                <a:cs typeface="Calibri" panose="020F0502020204030204" pitchFamily="34" charset="0"/>
              </a:rPr>
              <a:t>Perhitungan</a:t>
            </a:r>
            <a:r>
              <a:rPr lang="en-GB" sz="2400" dirty="0">
                <a:cs typeface="Calibri" panose="020F0502020204030204" pitchFamily="34" charset="0"/>
              </a:rPr>
              <a:t> </a:t>
            </a:r>
            <a:r>
              <a:rPr lang="en-GB" sz="2400" i="1" dirty="0">
                <a:cs typeface="Calibri" panose="020F0502020204030204" pitchFamily="34" charset="0"/>
              </a:rPr>
              <a:t>Item Based Collaborative Filtering</a:t>
            </a:r>
            <a:endParaRPr lang="en-GB" sz="24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36" y="1749816"/>
            <a:ext cx="2741894" cy="36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4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-731520" y="-75744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Analisis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Kebutuhan</a:t>
            </a: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125545"/>
            <a:ext cx="7456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400" dirty="0" err="1" smtClean="0">
                <a:cs typeface="Calibri" panose="020F0502020204030204" pitchFamily="34" charset="0"/>
              </a:rPr>
              <a:t>Contoh</a:t>
            </a:r>
            <a:r>
              <a:rPr lang="en-GB" sz="2400" dirty="0" smtClean="0">
                <a:cs typeface="Calibri" panose="020F0502020204030204" pitchFamily="34" charset="0"/>
              </a:rPr>
              <a:t> </a:t>
            </a:r>
            <a:r>
              <a:rPr lang="en-GB" sz="2400" dirty="0" err="1" smtClean="0">
                <a:cs typeface="Calibri" panose="020F0502020204030204" pitchFamily="34" charset="0"/>
              </a:rPr>
              <a:t>Perhitungan</a:t>
            </a:r>
            <a:r>
              <a:rPr lang="en-GB" sz="2400" dirty="0" smtClean="0">
                <a:cs typeface="Calibri" panose="020F0502020204030204" pitchFamily="34" charset="0"/>
              </a:rPr>
              <a:t> Item Collaborative Filtering</a:t>
            </a:r>
            <a:endParaRPr lang="en-GB" sz="2400" dirty="0"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2129"/>
            <a:ext cx="3667125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44" y="1832129"/>
            <a:ext cx="4711576" cy="1271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577" y="3939779"/>
            <a:ext cx="3026590" cy="1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/>
          <p:cNvPicPr/>
          <p:nvPr/>
        </p:nvPicPr>
        <p:blipFill>
          <a:blip r:embed="rId2"/>
          <a:stretch/>
        </p:blipFill>
        <p:spPr>
          <a:xfrm>
            <a:off x="0" y="-122400"/>
            <a:ext cx="9141120" cy="1414800"/>
          </a:xfrm>
          <a:prstGeom prst="rect">
            <a:avLst/>
          </a:prstGeom>
          <a:ln w="9360">
            <a:noFill/>
          </a:ln>
        </p:spPr>
      </p:pic>
      <p:pic>
        <p:nvPicPr>
          <p:cNvPr id="79" name="Picture 6"/>
          <p:cNvPicPr/>
          <p:nvPr/>
        </p:nvPicPr>
        <p:blipFill>
          <a:blip r:embed="rId3"/>
          <a:stretch/>
        </p:blipFill>
        <p:spPr>
          <a:xfrm>
            <a:off x="2880" y="5448899"/>
            <a:ext cx="9141120" cy="1371960"/>
          </a:xfrm>
          <a:prstGeom prst="rect">
            <a:avLst/>
          </a:prstGeom>
          <a:ln w="936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-850392" y="27432"/>
            <a:ext cx="91411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Rancangan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UML (Unified Model Language)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57200" y="1005840"/>
            <a:ext cx="8226720" cy="456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89" y="965178"/>
            <a:ext cx="5640811" cy="448372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383" y="965178"/>
            <a:ext cx="8167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 smtClean="0">
                <a:latin typeface="+mj-lt"/>
              </a:rPr>
              <a:t>Use Case Diagram</a:t>
            </a:r>
            <a:endParaRPr lang="en-US" altLang="en-US" sz="20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9383" y="1043857"/>
            <a:ext cx="0" cy="248543"/>
          </a:xfrm>
          <a:prstGeom prst="line">
            <a:avLst/>
          </a:prstGeom>
          <a:ln>
            <a:solidFill>
              <a:srgbClr val="B53EB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7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266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CharterBT-Italic</vt:lpstr>
      <vt:lpstr>CharterBT-Roman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WEBSITE RENTAL MOBIL PALAGUNA DENGAN MENGGUNAKAN DREAMWEVAER CS 6, PHP DAN MYSQL</dc:title>
  <dc:subject/>
  <dc:creator>alwy</dc:creator>
  <dc:description/>
  <cp:lastModifiedBy>muhammad aditya</cp:lastModifiedBy>
  <cp:revision>195</cp:revision>
  <cp:lastPrinted>2016-08-23T09:52:58Z</cp:lastPrinted>
  <dcterms:created xsi:type="dcterms:W3CDTF">2014-07-05T12:59:46Z</dcterms:created>
  <dcterms:modified xsi:type="dcterms:W3CDTF">2018-10-07T13:19:47Z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36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51</vt:i4>
  </property>
</Properties>
</file>